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Open Sans" panose="020B0606030504020204" pitchFamily="34" charset="0"/>
      <p:regular r:id="rId9"/>
    </p:embeddedFont>
    <p:embeddedFont>
      <p:font typeface="Open Sans Bold" panose="020B0806030504020204" charset="0"/>
      <p:regular r:id="rId10"/>
    </p:embeddedFont>
    <p:embeddedFont>
      <p:font typeface="Open Sans Bold Italics" panose="020B0604020202020204" charset="0"/>
      <p:regular r:id="rId11"/>
    </p:embeddedFont>
    <p:embeddedFont>
      <p:font typeface="Times New Roman Bold" panose="020B0604020202020204" charset="0"/>
      <p:regular r:id="rId12"/>
    </p:embeddedFont>
    <p:embeddedFont>
      <p:font typeface="Times New Roman Bold Italics" panose="020B0604020202020204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9" d="100"/>
          <a:sy n="69" d="100"/>
        </p:scale>
        <p:origin x="83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gif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6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5.png"/><Relationship Id="rId5" Type="http://schemas.openxmlformats.org/officeDocument/2006/relationships/image" Target="../media/image6.svg"/><Relationship Id="rId10" Type="http://schemas.openxmlformats.org/officeDocument/2006/relationships/image" Target="../media/image14.jpeg"/><Relationship Id="rId4" Type="http://schemas.openxmlformats.org/officeDocument/2006/relationships/image" Target="../media/image5.png"/><Relationship Id="rId9" Type="http://schemas.openxmlformats.org/officeDocument/2006/relationships/image" Target="../media/image13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22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2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20.svg"/><Relationship Id="rId5" Type="http://schemas.openxmlformats.org/officeDocument/2006/relationships/image" Target="../media/image5.png"/><Relationship Id="rId10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18.png"/><Relationship Id="rId14" Type="http://schemas.openxmlformats.org/officeDocument/2006/relationships/image" Target="../media/image23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20.svg"/><Relationship Id="rId5" Type="http://schemas.openxmlformats.org/officeDocument/2006/relationships/image" Target="../media/image5.png"/><Relationship Id="rId10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29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28.png"/><Relationship Id="rId5" Type="http://schemas.openxmlformats.org/officeDocument/2006/relationships/image" Target="../media/image6.svg"/><Relationship Id="rId10" Type="http://schemas.openxmlformats.org/officeDocument/2006/relationships/image" Target="../media/image27.jpeg"/><Relationship Id="rId4" Type="http://schemas.openxmlformats.org/officeDocument/2006/relationships/image" Target="../media/image5.png"/><Relationship Id="rId9" Type="http://schemas.openxmlformats.org/officeDocument/2006/relationships/image" Target="../media/image2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9755287" y="1028700"/>
            <a:ext cx="7504013" cy="9540157"/>
            <a:chOff x="-2540" y="-1270"/>
            <a:chExt cx="4329430" cy="55041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29430" cy="5504180"/>
            </a:xfrm>
            <a:custGeom>
              <a:avLst/>
              <a:gdLst/>
              <a:ahLst/>
              <a:cxnLst/>
              <a:rect l="l" t="t" r="r" b="b"/>
              <a:pathLst>
                <a:path w="4329430" h="5504180">
                  <a:moveTo>
                    <a:pt x="2216150" y="5504180"/>
                  </a:moveTo>
                  <a:cubicBezTo>
                    <a:pt x="2186940" y="5504180"/>
                    <a:pt x="2157730" y="5504180"/>
                    <a:pt x="2129790" y="5504180"/>
                  </a:cubicBezTo>
                  <a:cubicBezTo>
                    <a:pt x="2123440" y="5502910"/>
                    <a:pt x="2118360" y="5501640"/>
                    <a:pt x="2112010" y="5501640"/>
                  </a:cubicBezTo>
                  <a:cubicBezTo>
                    <a:pt x="2038350" y="5497830"/>
                    <a:pt x="1967230" y="5485130"/>
                    <a:pt x="1897380" y="5463540"/>
                  </a:cubicBezTo>
                  <a:cubicBezTo>
                    <a:pt x="1772920" y="5425440"/>
                    <a:pt x="1657350" y="5367020"/>
                    <a:pt x="1548130" y="5295900"/>
                  </a:cubicBezTo>
                  <a:cubicBezTo>
                    <a:pt x="1423670" y="5215890"/>
                    <a:pt x="1294130" y="5143500"/>
                    <a:pt x="1160780" y="5081270"/>
                  </a:cubicBezTo>
                  <a:cubicBezTo>
                    <a:pt x="1040130" y="5025390"/>
                    <a:pt x="914400" y="4980940"/>
                    <a:pt x="791210" y="4933950"/>
                  </a:cubicBezTo>
                  <a:cubicBezTo>
                    <a:pt x="633730" y="4874260"/>
                    <a:pt x="492760" y="4785360"/>
                    <a:pt x="373380" y="4665980"/>
                  </a:cubicBezTo>
                  <a:cubicBezTo>
                    <a:pt x="320040" y="4612640"/>
                    <a:pt x="274320" y="4551680"/>
                    <a:pt x="227330" y="4491990"/>
                  </a:cubicBezTo>
                  <a:cubicBezTo>
                    <a:pt x="173990" y="4424680"/>
                    <a:pt x="127000" y="4353560"/>
                    <a:pt x="95250" y="4273550"/>
                  </a:cubicBezTo>
                  <a:cubicBezTo>
                    <a:pt x="31750" y="4117340"/>
                    <a:pt x="0" y="3954780"/>
                    <a:pt x="2540" y="3785870"/>
                  </a:cubicBezTo>
                  <a:cubicBezTo>
                    <a:pt x="6350" y="3604260"/>
                    <a:pt x="29210" y="3426460"/>
                    <a:pt x="92710" y="3256280"/>
                  </a:cubicBezTo>
                  <a:cubicBezTo>
                    <a:pt x="189230" y="2992120"/>
                    <a:pt x="354330" y="2782570"/>
                    <a:pt x="590550" y="2632710"/>
                  </a:cubicBezTo>
                  <a:cubicBezTo>
                    <a:pt x="715010" y="2552700"/>
                    <a:pt x="853440" y="2501900"/>
                    <a:pt x="995680" y="2463800"/>
                  </a:cubicBezTo>
                  <a:cubicBezTo>
                    <a:pt x="1122680" y="2429510"/>
                    <a:pt x="1250950" y="2400300"/>
                    <a:pt x="1379220" y="2369820"/>
                  </a:cubicBezTo>
                  <a:cubicBezTo>
                    <a:pt x="1526540" y="2334260"/>
                    <a:pt x="1653540" y="2261870"/>
                    <a:pt x="1758950" y="2152650"/>
                  </a:cubicBezTo>
                  <a:cubicBezTo>
                    <a:pt x="1841500" y="2066290"/>
                    <a:pt x="1905000" y="1968500"/>
                    <a:pt x="1955800" y="1860550"/>
                  </a:cubicBezTo>
                  <a:cubicBezTo>
                    <a:pt x="2026920" y="1708150"/>
                    <a:pt x="2096770" y="1555750"/>
                    <a:pt x="2167890" y="1404620"/>
                  </a:cubicBezTo>
                  <a:cubicBezTo>
                    <a:pt x="2232660" y="1267460"/>
                    <a:pt x="2307590" y="1135380"/>
                    <a:pt x="2401570" y="1016000"/>
                  </a:cubicBezTo>
                  <a:cubicBezTo>
                    <a:pt x="2482850" y="913130"/>
                    <a:pt x="2573020" y="821690"/>
                    <a:pt x="2687320" y="754380"/>
                  </a:cubicBezTo>
                  <a:cubicBezTo>
                    <a:pt x="2792730" y="693420"/>
                    <a:pt x="2907030" y="656590"/>
                    <a:pt x="3025140" y="631190"/>
                  </a:cubicBezTo>
                  <a:cubicBezTo>
                    <a:pt x="3108960" y="613410"/>
                    <a:pt x="3192780" y="596900"/>
                    <a:pt x="3279140" y="596900"/>
                  </a:cubicBezTo>
                  <a:cubicBezTo>
                    <a:pt x="3397250" y="595630"/>
                    <a:pt x="3512820" y="617220"/>
                    <a:pt x="3624580" y="655320"/>
                  </a:cubicBezTo>
                  <a:cubicBezTo>
                    <a:pt x="3712210" y="684530"/>
                    <a:pt x="3793490" y="722630"/>
                    <a:pt x="3863340" y="784860"/>
                  </a:cubicBezTo>
                  <a:cubicBezTo>
                    <a:pt x="3963670" y="873760"/>
                    <a:pt x="4042410" y="980440"/>
                    <a:pt x="4107180" y="1096010"/>
                  </a:cubicBezTo>
                  <a:cubicBezTo>
                    <a:pt x="4161790" y="1192530"/>
                    <a:pt x="4201160" y="1294130"/>
                    <a:pt x="4232910" y="1399540"/>
                  </a:cubicBezTo>
                  <a:cubicBezTo>
                    <a:pt x="4281170" y="1554480"/>
                    <a:pt x="4312920" y="1713230"/>
                    <a:pt x="4323080" y="1875790"/>
                  </a:cubicBezTo>
                  <a:cubicBezTo>
                    <a:pt x="4324350" y="1894840"/>
                    <a:pt x="4326890" y="1913890"/>
                    <a:pt x="4329430" y="1932940"/>
                  </a:cubicBezTo>
                  <a:cubicBezTo>
                    <a:pt x="4329430" y="1998980"/>
                    <a:pt x="4329430" y="2066290"/>
                    <a:pt x="4329430" y="2132330"/>
                  </a:cubicBezTo>
                  <a:cubicBezTo>
                    <a:pt x="4328160" y="2139950"/>
                    <a:pt x="4326890" y="2147570"/>
                    <a:pt x="4326890" y="2153920"/>
                  </a:cubicBezTo>
                  <a:cubicBezTo>
                    <a:pt x="4321810" y="2226310"/>
                    <a:pt x="4319270" y="2299970"/>
                    <a:pt x="4311650" y="2372360"/>
                  </a:cubicBezTo>
                  <a:cubicBezTo>
                    <a:pt x="4295140" y="2532380"/>
                    <a:pt x="4262120" y="2689860"/>
                    <a:pt x="4220210" y="2844800"/>
                  </a:cubicBezTo>
                  <a:cubicBezTo>
                    <a:pt x="4142740" y="3131820"/>
                    <a:pt x="4036060" y="3408680"/>
                    <a:pt x="3902710" y="3674110"/>
                  </a:cubicBezTo>
                  <a:cubicBezTo>
                    <a:pt x="3742690" y="3994150"/>
                    <a:pt x="3559810" y="4300220"/>
                    <a:pt x="3352800" y="4591050"/>
                  </a:cubicBezTo>
                  <a:cubicBezTo>
                    <a:pt x="3248660" y="4737100"/>
                    <a:pt x="3143250" y="4879340"/>
                    <a:pt x="3020060" y="5010150"/>
                  </a:cubicBezTo>
                  <a:cubicBezTo>
                    <a:pt x="2992120" y="5040630"/>
                    <a:pt x="2960370" y="5067300"/>
                    <a:pt x="2934970" y="5100320"/>
                  </a:cubicBezTo>
                  <a:cubicBezTo>
                    <a:pt x="2851150" y="5204460"/>
                    <a:pt x="2753360" y="5290820"/>
                    <a:pt x="2640330" y="5360670"/>
                  </a:cubicBezTo>
                  <a:cubicBezTo>
                    <a:pt x="2540000" y="5422900"/>
                    <a:pt x="2434590" y="5469890"/>
                    <a:pt x="2317750" y="5488940"/>
                  </a:cubicBezTo>
                  <a:cubicBezTo>
                    <a:pt x="2283460" y="5494020"/>
                    <a:pt x="2249170" y="5499100"/>
                    <a:pt x="2216150" y="5504180"/>
                  </a:cubicBezTo>
                  <a:close/>
                  <a:moveTo>
                    <a:pt x="1244600" y="2216150"/>
                  </a:moveTo>
                  <a:cubicBezTo>
                    <a:pt x="1428750" y="2164080"/>
                    <a:pt x="1567180" y="2056130"/>
                    <a:pt x="1656080" y="1885950"/>
                  </a:cubicBezTo>
                  <a:cubicBezTo>
                    <a:pt x="1709420" y="1781810"/>
                    <a:pt x="1760220" y="1677670"/>
                    <a:pt x="1807210" y="1569720"/>
                  </a:cubicBezTo>
                  <a:cubicBezTo>
                    <a:pt x="1869440" y="1430020"/>
                    <a:pt x="1925320" y="1287780"/>
                    <a:pt x="1985010" y="1145540"/>
                  </a:cubicBezTo>
                  <a:cubicBezTo>
                    <a:pt x="2020570" y="1062990"/>
                    <a:pt x="2061210" y="981710"/>
                    <a:pt x="2090420" y="897890"/>
                  </a:cubicBezTo>
                  <a:cubicBezTo>
                    <a:pt x="2108200" y="845820"/>
                    <a:pt x="2127250" y="793750"/>
                    <a:pt x="2151380" y="744220"/>
                  </a:cubicBezTo>
                  <a:cubicBezTo>
                    <a:pt x="2192020" y="660400"/>
                    <a:pt x="2197100" y="571500"/>
                    <a:pt x="2175510" y="480060"/>
                  </a:cubicBezTo>
                  <a:cubicBezTo>
                    <a:pt x="2161540" y="422910"/>
                    <a:pt x="2131060" y="373380"/>
                    <a:pt x="2104390" y="322580"/>
                  </a:cubicBezTo>
                  <a:cubicBezTo>
                    <a:pt x="2065020" y="245110"/>
                    <a:pt x="2007870" y="182880"/>
                    <a:pt x="1935480" y="137160"/>
                  </a:cubicBezTo>
                  <a:cubicBezTo>
                    <a:pt x="1805940" y="54610"/>
                    <a:pt x="1663700" y="8890"/>
                    <a:pt x="1510030" y="2540"/>
                  </a:cubicBezTo>
                  <a:cubicBezTo>
                    <a:pt x="1452880" y="0"/>
                    <a:pt x="1394460" y="5080"/>
                    <a:pt x="1336040" y="8890"/>
                  </a:cubicBezTo>
                  <a:cubicBezTo>
                    <a:pt x="1240790" y="13970"/>
                    <a:pt x="1146810" y="29210"/>
                    <a:pt x="1055370" y="59690"/>
                  </a:cubicBezTo>
                  <a:cubicBezTo>
                    <a:pt x="955040" y="92710"/>
                    <a:pt x="854710" y="129540"/>
                    <a:pt x="767080" y="191770"/>
                  </a:cubicBezTo>
                  <a:cubicBezTo>
                    <a:pt x="687070" y="248920"/>
                    <a:pt x="613410" y="313690"/>
                    <a:pt x="546100" y="386080"/>
                  </a:cubicBezTo>
                  <a:cubicBezTo>
                    <a:pt x="408940" y="537210"/>
                    <a:pt x="294640" y="701040"/>
                    <a:pt x="227330" y="897890"/>
                  </a:cubicBezTo>
                  <a:cubicBezTo>
                    <a:pt x="161290" y="1089660"/>
                    <a:pt x="137160" y="1283970"/>
                    <a:pt x="161290" y="1483360"/>
                  </a:cubicBezTo>
                  <a:cubicBezTo>
                    <a:pt x="185420" y="1678940"/>
                    <a:pt x="262890" y="1849120"/>
                    <a:pt x="394970" y="1997710"/>
                  </a:cubicBezTo>
                  <a:cubicBezTo>
                    <a:pt x="548640" y="2169160"/>
                    <a:pt x="741680" y="2246630"/>
                    <a:pt x="935990" y="2256790"/>
                  </a:cubicBezTo>
                  <a:cubicBezTo>
                    <a:pt x="1050290" y="2258060"/>
                    <a:pt x="1158240" y="2240280"/>
                    <a:pt x="1244600" y="2216150"/>
                  </a:cubicBezTo>
                  <a:close/>
                </a:path>
              </a:pathLst>
            </a:custGeom>
            <a:blipFill>
              <a:blip r:embed="rId3"/>
              <a:stretch>
                <a:fillRect l="-45978" r="-4597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 rot="-709034">
            <a:off x="14399578" y="-219965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2867302" flipH="1">
            <a:off x="14995002" y="-412199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5339161">
            <a:off x="-2921756" y="-294043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395661" y="329621"/>
            <a:ext cx="1693979" cy="1472137"/>
          </a:xfrm>
          <a:custGeom>
            <a:avLst/>
            <a:gdLst/>
            <a:ahLst/>
            <a:cxnLst/>
            <a:rect l="l" t="t" r="r" b="b"/>
            <a:pathLst>
              <a:path w="1693979" h="1472137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rot="5460838">
            <a:off x="14891406" y="6807481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 rot="-10800000">
            <a:off x="15064977" y="7412911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1242651" y="7686626"/>
            <a:ext cx="2204363" cy="835652"/>
            <a:chOff x="0" y="0"/>
            <a:chExt cx="5849537" cy="221750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849537" cy="2217502"/>
            </a:xfrm>
            <a:custGeom>
              <a:avLst/>
              <a:gdLst/>
              <a:ahLst/>
              <a:cxnLst/>
              <a:rect l="l" t="t" r="r" b="b"/>
              <a:pathLst>
                <a:path w="5849537" h="2217502">
                  <a:moveTo>
                    <a:pt x="5725077" y="2217502"/>
                  </a:moveTo>
                  <a:lnTo>
                    <a:pt x="124460" y="2217502"/>
                  </a:lnTo>
                  <a:cubicBezTo>
                    <a:pt x="55880" y="2217502"/>
                    <a:pt x="0" y="2161622"/>
                    <a:pt x="0" y="20930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25077" y="0"/>
                  </a:lnTo>
                  <a:cubicBezTo>
                    <a:pt x="5793657" y="0"/>
                    <a:pt x="5849537" y="55880"/>
                    <a:pt x="5849537" y="124460"/>
                  </a:cubicBezTo>
                  <a:lnTo>
                    <a:pt x="5849537" y="2093042"/>
                  </a:lnTo>
                  <a:cubicBezTo>
                    <a:pt x="5849537" y="2161622"/>
                    <a:pt x="5793657" y="2217502"/>
                    <a:pt x="5725077" y="2217502"/>
                  </a:cubicBezTo>
                  <a:close/>
                </a:path>
              </a:pathLst>
            </a:custGeom>
            <a:solidFill>
              <a:srgbClr val="A5E80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AutoShape 15"/>
          <p:cNvSpPr/>
          <p:nvPr/>
        </p:nvSpPr>
        <p:spPr>
          <a:xfrm>
            <a:off x="3919757" y="8080640"/>
            <a:ext cx="862887" cy="0"/>
          </a:xfrm>
          <a:prstGeom prst="line">
            <a:avLst/>
          </a:prstGeom>
          <a:ln w="47625" cap="flat">
            <a:solidFill>
              <a:srgbClr val="A5E8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0"/>
          <a:srcRect t="152" b="152"/>
          <a:stretch>
            <a:fillRect/>
          </a:stretch>
        </p:blipFill>
        <p:spPr>
          <a:xfrm>
            <a:off x="1579933" y="2427456"/>
            <a:ext cx="7299474" cy="3832224"/>
          </a:xfrm>
          <a:prstGeom prst="rect">
            <a:avLst/>
          </a:prstGeom>
        </p:spPr>
      </p:pic>
      <p:sp>
        <p:nvSpPr>
          <p:cNvPr id="17" name="Freeform 17"/>
          <p:cNvSpPr/>
          <p:nvPr/>
        </p:nvSpPr>
        <p:spPr>
          <a:xfrm>
            <a:off x="5373765" y="6698469"/>
            <a:ext cx="3318231" cy="3318231"/>
          </a:xfrm>
          <a:custGeom>
            <a:avLst/>
            <a:gdLst/>
            <a:ahLst/>
            <a:cxnLst/>
            <a:rect l="l" t="t" r="r" b="b"/>
            <a:pathLst>
              <a:path w="3318231" h="3318231">
                <a:moveTo>
                  <a:pt x="0" y="0"/>
                </a:moveTo>
                <a:lnTo>
                  <a:pt x="3318231" y="0"/>
                </a:lnTo>
                <a:lnTo>
                  <a:pt x="3318231" y="3318231"/>
                </a:lnTo>
                <a:lnTo>
                  <a:pt x="0" y="331823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3266865" y="-157580"/>
            <a:ext cx="8031925" cy="1959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29"/>
              </a:lnSpc>
              <a:spcBef>
                <a:spcPct val="0"/>
              </a:spcBef>
            </a:pPr>
            <a:r>
              <a:rPr lang="en-US" sz="10235" u="sng">
                <a:solidFill>
                  <a:srgbClr val="FFDE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Chapitre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579933" y="2747586"/>
            <a:ext cx="6989415" cy="3512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70"/>
              </a:lnSpc>
              <a:spcBef>
                <a:spcPct val="0"/>
              </a:spcBef>
            </a:pPr>
            <a:r>
              <a:rPr lang="en-US" sz="6478" b="1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Lois des nœuds et loi d’additivité des tensions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42651" y="7737020"/>
            <a:ext cx="2204363" cy="620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0"/>
              </a:lnSpc>
              <a:spcBef>
                <a:spcPct val="0"/>
              </a:spcBef>
            </a:pPr>
            <a:r>
              <a:rPr lang="en-US" sz="3693" b="1">
                <a:solidFill>
                  <a:srgbClr val="003D2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prof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861750" y="-299129"/>
            <a:ext cx="922854" cy="1604964"/>
          </a:xfrm>
          <a:custGeom>
            <a:avLst/>
            <a:gdLst/>
            <a:ahLst/>
            <a:cxnLst/>
            <a:rect l="l" t="t" r="r" b="b"/>
            <a:pathLst>
              <a:path w="922854" h="1604964">
                <a:moveTo>
                  <a:pt x="922854" y="0"/>
                </a:moveTo>
                <a:lnTo>
                  <a:pt x="0" y="0"/>
                </a:lnTo>
                <a:lnTo>
                  <a:pt x="0" y="1604964"/>
                </a:lnTo>
                <a:lnTo>
                  <a:pt x="922854" y="1604964"/>
                </a:lnTo>
                <a:lnTo>
                  <a:pt x="92285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1896491" y="7536328"/>
            <a:ext cx="4863703" cy="4894790"/>
          </a:xfrm>
          <a:custGeom>
            <a:avLst/>
            <a:gdLst/>
            <a:ahLst/>
            <a:cxnLst/>
            <a:rect l="l" t="t" r="r" b="b"/>
            <a:pathLst>
              <a:path w="4863703" h="4894790">
                <a:moveTo>
                  <a:pt x="0" y="0"/>
                </a:moveTo>
                <a:lnTo>
                  <a:pt x="4863703" y="0"/>
                </a:lnTo>
                <a:lnTo>
                  <a:pt x="4863703" y="4894790"/>
                </a:lnTo>
                <a:lnTo>
                  <a:pt x="0" y="48947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458185" y="8193343"/>
            <a:ext cx="1303707" cy="2267317"/>
          </a:xfrm>
          <a:custGeom>
            <a:avLst/>
            <a:gdLst/>
            <a:ahLst/>
            <a:cxnLst/>
            <a:rect l="l" t="t" r="r" b="b"/>
            <a:pathLst>
              <a:path w="1303707" h="2267317">
                <a:moveTo>
                  <a:pt x="1303707" y="0"/>
                </a:moveTo>
                <a:lnTo>
                  <a:pt x="0" y="0"/>
                </a:lnTo>
                <a:lnTo>
                  <a:pt x="0" y="2267317"/>
                </a:lnTo>
                <a:lnTo>
                  <a:pt x="1303707" y="2267317"/>
                </a:lnTo>
                <a:lnTo>
                  <a:pt x="130370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225387" y="79001"/>
            <a:ext cx="1606626" cy="1396224"/>
          </a:xfrm>
          <a:custGeom>
            <a:avLst/>
            <a:gdLst/>
            <a:ahLst/>
            <a:cxnLst/>
            <a:rect l="l" t="t" r="r" b="b"/>
            <a:pathLst>
              <a:path w="1606626" h="1396224">
                <a:moveTo>
                  <a:pt x="0" y="0"/>
                </a:moveTo>
                <a:lnTo>
                  <a:pt x="1606626" y="0"/>
                </a:lnTo>
                <a:lnTo>
                  <a:pt x="1606626" y="1396224"/>
                </a:lnTo>
                <a:lnTo>
                  <a:pt x="0" y="13962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11496428" y="2919832"/>
            <a:ext cx="5762872" cy="3722333"/>
            <a:chOff x="0" y="0"/>
            <a:chExt cx="1537788" cy="99328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537788" cy="993282"/>
            </a:xfrm>
            <a:custGeom>
              <a:avLst/>
              <a:gdLst/>
              <a:ahLst/>
              <a:cxnLst/>
              <a:rect l="l" t="t" r="r" b="b"/>
              <a:pathLst>
                <a:path w="1537788" h="993282">
                  <a:moveTo>
                    <a:pt x="30899" y="0"/>
                  </a:moveTo>
                  <a:lnTo>
                    <a:pt x="1506889" y="0"/>
                  </a:lnTo>
                  <a:cubicBezTo>
                    <a:pt x="1523954" y="0"/>
                    <a:pt x="1537788" y="13834"/>
                    <a:pt x="1537788" y="30899"/>
                  </a:cubicBezTo>
                  <a:lnTo>
                    <a:pt x="1537788" y="962384"/>
                  </a:lnTo>
                  <a:cubicBezTo>
                    <a:pt x="1537788" y="979448"/>
                    <a:pt x="1523954" y="993282"/>
                    <a:pt x="1506889" y="993282"/>
                  </a:cubicBezTo>
                  <a:lnTo>
                    <a:pt x="30899" y="993282"/>
                  </a:lnTo>
                  <a:cubicBezTo>
                    <a:pt x="13834" y="993282"/>
                    <a:pt x="0" y="979448"/>
                    <a:pt x="0" y="962384"/>
                  </a:cubicBezTo>
                  <a:lnTo>
                    <a:pt x="0" y="30899"/>
                  </a:lnTo>
                  <a:cubicBezTo>
                    <a:pt x="0" y="13834"/>
                    <a:pt x="13834" y="0"/>
                    <a:pt x="30899" y="0"/>
                  </a:cubicBezTo>
                  <a:close/>
                </a:path>
              </a:pathLst>
            </a:custGeom>
            <a:blipFill>
              <a:blip r:embed="rId8"/>
              <a:stretch>
                <a:fillRect t="-848" b="-84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110038" y="1886191"/>
            <a:ext cx="16473800" cy="730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00"/>
              </a:lnSpc>
            </a:pPr>
            <a:r>
              <a:rPr lang="en-US" sz="5000" b="1" u="sng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1 - L’intensité du courant électrique dans un montage en série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276060" y="57150"/>
            <a:ext cx="13713949" cy="1497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91"/>
              </a:lnSpc>
            </a:pPr>
            <a:r>
              <a:rPr lang="en-US" sz="5899" b="1" u="sng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I- Les lois de l’intensité du courant électrique.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58345" y="3351053"/>
            <a:ext cx="9874688" cy="2980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0" lvl="1" indent="-367025" algn="l">
              <a:lnSpc>
                <a:spcPts val="4759"/>
              </a:lnSpc>
              <a:buFont typeface="Arial"/>
              <a:buChar char="•"/>
            </a:pPr>
            <a:r>
              <a:rPr lang="en-US" sz="33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On réalise un circuit simple comportant un générateur, et deux lampes montées en série, puis mesurant l'intensité du courant dans diverse positions « voir le schéma du circuit ci-dessous ».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954560" y="2687478"/>
            <a:ext cx="14051498" cy="730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00"/>
              </a:lnSpc>
            </a:pPr>
            <a:r>
              <a:rPr lang="en-US" sz="5000" b="1" u="sng">
                <a:solidFill>
                  <a:srgbClr val="FFDE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 - Expérience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53586" y="6823140"/>
            <a:ext cx="13247133" cy="580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0" lvl="1" indent="-367025" algn="l">
              <a:lnSpc>
                <a:spcPts val="4759"/>
              </a:lnSpc>
              <a:buFont typeface="Arial"/>
              <a:buChar char="•"/>
            </a:pPr>
            <a:r>
              <a:rPr lang="en-US" sz="33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On permute les lampes et on recommence les mesures..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680648" y="8243974"/>
            <a:ext cx="12311499" cy="1180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0" lvl="1" indent="-367025" algn="l">
              <a:lnSpc>
                <a:spcPts val="4759"/>
              </a:lnSpc>
              <a:buFont typeface="Arial"/>
              <a:buChar char="•"/>
            </a:pPr>
            <a:r>
              <a:rPr lang="en-US" sz="33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Les trois ampèremètres indique la même valeur de</a:t>
            </a:r>
          </a:p>
          <a:p>
            <a:pPr algn="l">
              <a:lnSpc>
                <a:spcPts val="4759"/>
              </a:lnSpc>
            </a:pPr>
            <a:r>
              <a:rPr lang="en-US" sz="33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              l’intensité    :   </a:t>
            </a:r>
            <a:r>
              <a:rPr lang="en-US" sz="3399" b="1">
                <a:solidFill>
                  <a:srgbClr val="5CE1E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I1 = I2 = I3= 35mA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966518" y="4053108"/>
            <a:ext cx="1280044" cy="319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77"/>
              </a:lnSpc>
            </a:pPr>
            <a:r>
              <a:rPr lang="en-US" sz="2346" b="1" i="1">
                <a:solidFill>
                  <a:srgbClr val="FF914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I1=35mA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406725" y="5181600"/>
            <a:ext cx="1280044" cy="319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77"/>
              </a:lnSpc>
            </a:pPr>
            <a:r>
              <a:rPr lang="en-US" sz="2346" b="1" i="1">
                <a:solidFill>
                  <a:srgbClr val="FF914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I2=35mA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5414179" y="4231873"/>
            <a:ext cx="1280044" cy="319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77"/>
              </a:lnSpc>
            </a:pPr>
            <a:r>
              <a:rPr lang="en-US" sz="2346" b="1" i="1">
                <a:solidFill>
                  <a:srgbClr val="FF914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I3=35mA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954560" y="7566111"/>
            <a:ext cx="14051498" cy="730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00"/>
              </a:lnSpc>
            </a:pPr>
            <a:r>
              <a:rPr lang="en-US" sz="5000" b="1" u="sng">
                <a:solidFill>
                  <a:srgbClr val="FFDE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b - Observations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861750" y="-299129"/>
            <a:ext cx="922854" cy="1604964"/>
          </a:xfrm>
          <a:custGeom>
            <a:avLst/>
            <a:gdLst/>
            <a:ahLst/>
            <a:cxnLst/>
            <a:rect l="l" t="t" r="r" b="b"/>
            <a:pathLst>
              <a:path w="922854" h="1604964">
                <a:moveTo>
                  <a:pt x="922854" y="0"/>
                </a:moveTo>
                <a:lnTo>
                  <a:pt x="0" y="0"/>
                </a:lnTo>
                <a:lnTo>
                  <a:pt x="0" y="1604964"/>
                </a:lnTo>
                <a:lnTo>
                  <a:pt x="922854" y="1604964"/>
                </a:lnTo>
                <a:lnTo>
                  <a:pt x="92285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10090965">
            <a:off x="-1712643" y="7903453"/>
            <a:ext cx="4566456" cy="4595643"/>
          </a:xfrm>
          <a:custGeom>
            <a:avLst/>
            <a:gdLst/>
            <a:ahLst/>
            <a:cxnLst/>
            <a:rect l="l" t="t" r="r" b="b"/>
            <a:pathLst>
              <a:path w="4566456" h="4595643">
                <a:moveTo>
                  <a:pt x="0" y="0"/>
                </a:moveTo>
                <a:lnTo>
                  <a:pt x="4566456" y="0"/>
                </a:lnTo>
                <a:lnTo>
                  <a:pt x="4566456" y="4595644"/>
                </a:lnTo>
                <a:lnTo>
                  <a:pt x="0" y="45956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-7932697" flipH="1">
            <a:off x="163108" y="8596174"/>
            <a:ext cx="1127642" cy="1961117"/>
          </a:xfrm>
          <a:custGeom>
            <a:avLst/>
            <a:gdLst/>
            <a:ahLst/>
            <a:cxnLst/>
            <a:rect l="l" t="t" r="r" b="b"/>
            <a:pathLst>
              <a:path w="1127642" h="1961117">
                <a:moveTo>
                  <a:pt x="1127642" y="0"/>
                </a:moveTo>
                <a:lnTo>
                  <a:pt x="0" y="0"/>
                </a:lnTo>
                <a:lnTo>
                  <a:pt x="0" y="1961117"/>
                </a:lnTo>
                <a:lnTo>
                  <a:pt x="1127642" y="1961117"/>
                </a:lnTo>
                <a:lnTo>
                  <a:pt x="112764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225387" y="79001"/>
            <a:ext cx="1606626" cy="1396224"/>
          </a:xfrm>
          <a:custGeom>
            <a:avLst/>
            <a:gdLst/>
            <a:ahLst/>
            <a:cxnLst/>
            <a:rect l="l" t="t" r="r" b="b"/>
            <a:pathLst>
              <a:path w="1606626" h="1396224">
                <a:moveTo>
                  <a:pt x="0" y="0"/>
                </a:moveTo>
                <a:lnTo>
                  <a:pt x="1606626" y="0"/>
                </a:lnTo>
                <a:lnTo>
                  <a:pt x="1606626" y="1396224"/>
                </a:lnTo>
                <a:lnTo>
                  <a:pt x="0" y="13962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7812037" y="1363751"/>
            <a:ext cx="3355658" cy="793156"/>
          </a:xfrm>
          <a:custGeom>
            <a:avLst/>
            <a:gdLst/>
            <a:ahLst/>
            <a:cxnLst/>
            <a:rect l="l" t="t" r="r" b="b"/>
            <a:pathLst>
              <a:path w="3355658" h="793156">
                <a:moveTo>
                  <a:pt x="0" y="0"/>
                </a:moveTo>
                <a:lnTo>
                  <a:pt x="3355659" y="0"/>
                </a:lnTo>
                <a:lnTo>
                  <a:pt x="3355659" y="793156"/>
                </a:lnTo>
                <a:lnTo>
                  <a:pt x="0" y="7931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12636321" y="3069579"/>
            <a:ext cx="5353687" cy="5246370"/>
            <a:chOff x="0" y="0"/>
            <a:chExt cx="829426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29426" cy="812800"/>
            </a:xfrm>
            <a:custGeom>
              <a:avLst/>
              <a:gdLst/>
              <a:ahLst/>
              <a:cxnLst/>
              <a:rect l="l" t="t" r="r" b="b"/>
              <a:pathLst>
                <a:path w="829426" h="812800">
                  <a:moveTo>
                    <a:pt x="33260" y="0"/>
                  </a:moveTo>
                  <a:lnTo>
                    <a:pt x="796166" y="0"/>
                  </a:lnTo>
                  <a:cubicBezTo>
                    <a:pt x="804987" y="0"/>
                    <a:pt x="813447" y="3504"/>
                    <a:pt x="819685" y="9742"/>
                  </a:cubicBezTo>
                  <a:cubicBezTo>
                    <a:pt x="825922" y="15979"/>
                    <a:pt x="829426" y="24439"/>
                    <a:pt x="829426" y="33260"/>
                  </a:cubicBezTo>
                  <a:lnTo>
                    <a:pt x="829426" y="779540"/>
                  </a:lnTo>
                  <a:cubicBezTo>
                    <a:pt x="829426" y="788361"/>
                    <a:pt x="825922" y="796821"/>
                    <a:pt x="819685" y="803058"/>
                  </a:cubicBezTo>
                  <a:cubicBezTo>
                    <a:pt x="813447" y="809296"/>
                    <a:pt x="804987" y="812800"/>
                    <a:pt x="796166" y="812800"/>
                  </a:cubicBezTo>
                  <a:lnTo>
                    <a:pt x="33260" y="812800"/>
                  </a:lnTo>
                  <a:cubicBezTo>
                    <a:pt x="24439" y="812800"/>
                    <a:pt x="15979" y="809296"/>
                    <a:pt x="9742" y="803058"/>
                  </a:cubicBezTo>
                  <a:cubicBezTo>
                    <a:pt x="3504" y="796821"/>
                    <a:pt x="0" y="788361"/>
                    <a:pt x="0" y="779540"/>
                  </a:cubicBezTo>
                  <a:lnTo>
                    <a:pt x="0" y="33260"/>
                  </a:lnTo>
                  <a:cubicBezTo>
                    <a:pt x="0" y="24439"/>
                    <a:pt x="3504" y="15979"/>
                    <a:pt x="9742" y="9742"/>
                  </a:cubicBezTo>
                  <a:cubicBezTo>
                    <a:pt x="15979" y="3504"/>
                    <a:pt x="24439" y="0"/>
                    <a:pt x="33260" y="0"/>
                  </a:cubicBezTo>
                  <a:close/>
                </a:path>
              </a:pathLst>
            </a:custGeom>
            <a:blipFill>
              <a:blip r:embed="rId10"/>
              <a:stretch>
                <a:fillRect l="-511" r="-51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Freeform 12"/>
          <p:cNvSpPr/>
          <p:nvPr/>
        </p:nvSpPr>
        <p:spPr>
          <a:xfrm rot="-10800000">
            <a:off x="16959424" y="9046536"/>
            <a:ext cx="1328576" cy="1154587"/>
          </a:xfrm>
          <a:custGeom>
            <a:avLst/>
            <a:gdLst/>
            <a:ahLst/>
            <a:cxnLst/>
            <a:rect l="l" t="t" r="r" b="b"/>
            <a:pathLst>
              <a:path w="1328576" h="1154587">
                <a:moveTo>
                  <a:pt x="0" y="0"/>
                </a:moveTo>
                <a:lnTo>
                  <a:pt x="1328576" y="0"/>
                </a:lnTo>
                <a:lnTo>
                  <a:pt x="1328576" y="1154588"/>
                </a:lnTo>
                <a:lnTo>
                  <a:pt x="0" y="11545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1407829" y="5761536"/>
            <a:ext cx="744308" cy="373084"/>
          </a:xfrm>
          <a:custGeom>
            <a:avLst/>
            <a:gdLst/>
            <a:ahLst/>
            <a:cxnLst/>
            <a:rect l="l" t="t" r="r" b="b"/>
            <a:pathLst>
              <a:path w="744308" h="373084">
                <a:moveTo>
                  <a:pt x="0" y="0"/>
                </a:moveTo>
                <a:lnTo>
                  <a:pt x="744308" y="0"/>
                </a:lnTo>
                <a:lnTo>
                  <a:pt x="744308" y="373084"/>
                </a:lnTo>
                <a:lnTo>
                  <a:pt x="0" y="37308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8073857" y="1399025"/>
            <a:ext cx="3192925" cy="646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42"/>
              </a:lnSpc>
              <a:spcBef>
                <a:spcPct val="0"/>
              </a:spcBef>
            </a:pPr>
            <a:r>
              <a:rPr lang="en-US" sz="3744" b="1" i="1">
                <a:solidFill>
                  <a:srgbClr val="0058A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I = I1 = I2 = ....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884416" y="785266"/>
            <a:ext cx="14075008" cy="1099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Dans un circuit en série , l’intensité du courant électrique a la même valeur en tout point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90186" y="206883"/>
            <a:ext cx="3350440" cy="8218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43"/>
              </a:lnSpc>
            </a:pPr>
            <a:r>
              <a:rPr lang="en-US" sz="5699" b="1" u="sng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Conclusion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87705" y="2239863"/>
            <a:ext cx="14774260" cy="1311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00"/>
              </a:lnSpc>
            </a:pPr>
            <a:r>
              <a:rPr lang="en-US" sz="5000" b="1" u="sng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2) L’intensité du courant électrique dans un montage en parallèle :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07829" y="3579713"/>
            <a:ext cx="4025006" cy="730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00"/>
              </a:lnSpc>
            </a:pPr>
            <a:r>
              <a:rPr lang="en-US" sz="5000" b="1" u="sng">
                <a:solidFill>
                  <a:srgbClr val="FFDE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 - Expérience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09200" y="4319489"/>
            <a:ext cx="10257582" cy="1019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692" lvl="1" indent="-323846" algn="l">
              <a:lnSpc>
                <a:spcPts val="4199"/>
              </a:lnSpc>
              <a:buFont typeface="Arial"/>
              <a:buChar char="•"/>
            </a:pPr>
            <a:r>
              <a:rPr lang="en-US" sz="29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 l’aide d’un générateur , deux lampes et quatre ampèremètres , on réalise le circuit suivant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832013" y="5712367"/>
            <a:ext cx="10533541" cy="1543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692" lvl="1" indent="-323846" algn="l">
              <a:lnSpc>
                <a:spcPts val="4199"/>
              </a:lnSpc>
              <a:buFont typeface="Arial"/>
              <a:buChar char="•"/>
            </a:pPr>
            <a:r>
              <a:rPr lang="en-US" sz="29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l’intensité dans la branche principale I1= I4=144mA</a:t>
            </a:r>
          </a:p>
          <a:p>
            <a:pPr marL="647692" lvl="1" indent="-323846" algn="l">
              <a:lnSpc>
                <a:spcPts val="4199"/>
              </a:lnSpc>
              <a:buFont typeface="Arial"/>
              <a:buChar char="•"/>
            </a:pPr>
            <a:r>
              <a:rPr lang="en-US" sz="29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Les intensités dans les deux branches secondaires</a:t>
            </a:r>
          </a:p>
          <a:p>
            <a:pPr algn="l">
              <a:lnSpc>
                <a:spcPts val="4199"/>
              </a:lnSpc>
            </a:pPr>
            <a:r>
              <a:rPr lang="en-US" sz="2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      </a:t>
            </a:r>
            <a:r>
              <a:rPr lang="en-US" sz="29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valent I2=72mA etI3=71,65mA</a:t>
            </a:r>
          </a:p>
        </p:txBody>
      </p:sp>
      <p:sp>
        <p:nvSpPr>
          <p:cNvPr id="21" name="Freeform 21"/>
          <p:cNvSpPr/>
          <p:nvPr/>
        </p:nvSpPr>
        <p:spPr>
          <a:xfrm>
            <a:off x="1407829" y="6315595"/>
            <a:ext cx="744308" cy="373084"/>
          </a:xfrm>
          <a:custGeom>
            <a:avLst/>
            <a:gdLst/>
            <a:ahLst/>
            <a:cxnLst/>
            <a:rect l="l" t="t" r="r" b="b"/>
            <a:pathLst>
              <a:path w="744308" h="373084">
                <a:moveTo>
                  <a:pt x="0" y="0"/>
                </a:moveTo>
                <a:lnTo>
                  <a:pt x="744308" y="0"/>
                </a:lnTo>
                <a:lnTo>
                  <a:pt x="744308" y="373085"/>
                </a:lnTo>
                <a:lnTo>
                  <a:pt x="0" y="37308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22"/>
          <p:cNvSpPr txBox="1"/>
          <p:nvPr/>
        </p:nvSpPr>
        <p:spPr>
          <a:xfrm>
            <a:off x="13438297" y="4014854"/>
            <a:ext cx="1632657" cy="295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97"/>
              </a:lnSpc>
            </a:pPr>
            <a:r>
              <a:rPr lang="en-US" sz="2246" b="1" i="1">
                <a:solidFill>
                  <a:srgbClr val="004AA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I =144mA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5690520" y="3913088"/>
            <a:ext cx="1632657" cy="295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97"/>
              </a:lnSpc>
            </a:pPr>
            <a:r>
              <a:rPr lang="en-US" sz="2246" b="1" i="1">
                <a:solidFill>
                  <a:srgbClr val="004AA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I =144mA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223662" y="7439069"/>
            <a:ext cx="1632657" cy="295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97"/>
              </a:lnSpc>
            </a:pPr>
            <a:r>
              <a:rPr lang="en-US" sz="2246" b="1" i="1">
                <a:solidFill>
                  <a:srgbClr val="004AA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I1=72mA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3223662" y="5730864"/>
            <a:ext cx="1632657" cy="295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97"/>
              </a:lnSpc>
            </a:pPr>
            <a:r>
              <a:rPr lang="en-US" sz="2246" b="1" i="1">
                <a:solidFill>
                  <a:srgbClr val="004AA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I1=71.65mA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387069" y="7587221"/>
            <a:ext cx="6102797" cy="49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>
                <a:solidFill>
                  <a:srgbClr val="2BCCC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On déduit donc que : I = I1 + I2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433192" y="8325474"/>
            <a:ext cx="13925053" cy="1543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692" lvl="1" indent="-323846" algn="l">
              <a:lnSpc>
                <a:spcPts val="4199"/>
              </a:lnSpc>
              <a:buFont typeface="Arial"/>
              <a:buChar char="•"/>
            </a:pPr>
            <a:r>
              <a:rPr lang="en-US" sz="29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C’est-à-dire que l’intensité du courant dans la branche principale est égale à la somme des intensités des courants dans les branches en dérivation.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23953" y="-1505648"/>
            <a:ext cx="15382945" cy="4778763"/>
            <a:chOff x="0" y="0"/>
            <a:chExt cx="12407900" cy="3854555"/>
          </a:xfrm>
        </p:grpSpPr>
        <p:sp>
          <p:nvSpPr>
            <p:cNvPr id="3" name="Freeform 3"/>
            <p:cNvSpPr/>
            <p:nvPr/>
          </p:nvSpPr>
          <p:spPr>
            <a:xfrm>
              <a:off x="-1188720" y="-1299210"/>
              <a:ext cx="14579600" cy="6313275"/>
            </a:xfrm>
            <a:custGeom>
              <a:avLst/>
              <a:gdLst/>
              <a:ahLst/>
              <a:cxnLst/>
              <a:rect l="l" t="t" r="r" b="b"/>
              <a:pathLst>
                <a:path w="14579600" h="6313275">
                  <a:moveTo>
                    <a:pt x="1446530" y="1958217"/>
                  </a:moveTo>
                  <a:cubicBezTo>
                    <a:pt x="2578100" y="0"/>
                    <a:pt x="6996430" y="2493091"/>
                    <a:pt x="8751570" y="1716338"/>
                  </a:cubicBezTo>
                  <a:cubicBezTo>
                    <a:pt x="11271250" y="328930"/>
                    <a:pt x="14579600" y="1834996"/>
                    <a:pt x="13321030" y="4096797"/>
                  </a:cubicBezTo>
                  <a:cubicBezTo>
                    <a:pt x="12679680" y="5287115"/>
                    <a:pt x="9763760" y="4335026"/>
                    <a:pt x="8426450" y="4795966"/>
                  </a:cubicBezTo>
                  <a:cubicBezTo>
                    <a:pt x="4964430" y="6313275"/>
                    <a:pt x="0" y="3993656"/>
                    <a:pt x="1446530" y="1958217"/>
                  </a:cubicBezTo>
                  <a:close/>
                </a:path>
              </a:pathLst>
            </a:custGeom>
            <a:blipFill>
              <a:blip r:embed="rId2"/>
              <a:stretch>
                <a:fillRect t="-17339" b="-1733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709034">
            <a:off x="14868560" y="-2239030"/>
            <a:ext cx="5414219" cy="5448824"/>
          </a:xfrm>
          <a:custGeom>
            <a:avLst/>
            <a:gdLst/>
            <a:ahLst/>
            <a:cxnLst/>
            <a:rect l="l" t="t" r="r" b="b"/>
            <a:pathLst>
              <a:path w="5414219" h="5448824">
                <a:moveTo>
                  <a:pt x="0" y="0"/>
                </a:moveTo>
                <a:lnTo>
                  <a:pt x="5414219" y="0"/>
                </a:lnTo>
                <a:lnTo>
                  <a:pt x="5414219" y="5448824"/>
                </a:lnTo>
                <a:lnTo>
                  <a:pt x="0" y="54488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2867302" flipH="1">
            <a:off x="15420242" y="-582893"/>
            <a:ext cx="2192191" cy="3812507"/>
          </a:xfrm>
          <a:custGeom>
            <a:avLst/>
            <a:gdLst/>
            <a:ahLst/>
            <a:cxnLst/>
            <a:rect l="l" t="t" r="r" b="b"/>
            <a:pathLst>
              <a:path w="2192191" h="3812507">
                <a:moveTo>
                  <a:pt x="2192191" y="0"/>
                </a:moveTo>
                <a:lnTo>
                  <a:pt x="0" y="0"/>
                </a:lnTo>
                <a:lnTo>
                  <a:pt x="0" y="3812507"/>
                </a:lnTo>
                <a:lnTo>
                  <a:pt x="2192191" y="3812507"/>
                </a:lnTo>
                <a:lnTo>
                  <a:pt x="219219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580290" y="47787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1080905" y="3461846"/>
            <a:ext cx="5316139" cy="1003421"/>
          </a:xfrm>
          <a:custGeom>
            <a:avLst/>
            <a:gdLst/>
            <a:ahLst/>
            <a:cxnLst/>
            <a:rect l="l" t="t" r="r" b="b"/>
            <a:pathLst>
              <a:path w="5316139" h="1003421">
                <a:moveTo>
                  <a:pt x="0" y="0"/>
                </a:moveTo>
                <a:lnTo>
                  <a:pt x="5316138" y="0"/>
                </a:lnTo>
                <a:lnTo>
                  <a:pt x="5316138" y="1003422"/>
                </a:lnTo>
                <a:lnTo>
                  <a:pt x="0" y="100342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1260669" y="4373283"/>
            <a:ext cx="15255668" cy="2064632"/>
          </a:xfrm>
          <a:custGeom>
            <a:avLst/>
            <a:gdLst/>
            <a:ahLst/>
            <a:cxnLst/>
            <a:rect l="l" t="t" r="r" b="b"/>
            <a:pathLst>
              <a:path w="15255668" h="2064632">
                <a:moveTo>
                  <a:pt x="0" y="0"/>
                </a:moveTo>
                <a:lnTo>
                  <a:pt x="15255668" y="0"/>
                </a:lnTo>
                <a:lnTo>
                  <a:pt x="15255668" y="2064632"/>
                </a:lnTo>
                <a:lnTo>
                  <a:pt x="0" y="206463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4" name="Group 14"/>
          <p:cNvGrpSpPr/>
          <p:nvPr/>
        </p:nvGrpSpPr>
        <p:grpSpPr>
          <a:xfrm>
            <a:off x="10482830" y="6682858"/>
            <a:ext cx="4165145" cy="3306555"/>
            <a:chOff x="0" y="0"/>
            <a:chExt cx="7998733" cy="6349898"/>
          </a:xfrm>
        </p:grpSpPr>
        <p:sp>
          <p:nvSpPr>
            <p:cNvPr id="15" name="Freeform 15"/>
            <p:cNvSpPr/>
            <p:nvPr/>
          </p:nvSpPr>
          <p:spPr>
            <a:xfrm>
              <a:off x="-4394" y="-4420"/>
              <a:ext cx="8003128" cy="6358776"/>
            </a:xfrm>
            <a:custGeom>
              <a:avLst/>
              <a:gdLst/>
              <a:ahLst/>
              <a:cxnLst/>
              <a:rect l="l" t="t" r="r" b="b"/>
              <a:pathLst>
                <a:path w="8003128" h="6358776">
                  <a:moveTo>
                    <a:pt x="7722788" y="5024095"/>
                  </a:moveTo>
                  <a:cubicBezTo>
                    <a:pt x="7902711" y="5267071"/>
                    <a:pt x="7917397" y="5577815"/>
                    <a:pt x="7727203" y="5839295"/>
                  </a:cubicBezTo>
                  <a:cubicBezTo>
                    <a:pt x="7445792" y="6226176"/>
                    <a:pt x="6822531" y="6358776"/>
                    <a:pt x="6335216" y="6135396"/>
                  </a:cubicBezTo>
                  <a:cubicBezTo>
                    <a:pt x="5590774" y="5787708"/>
                    <a:pt x="4627342" y="5884101"/>
                    <a:pt x="4003921" y="6354293"/>
                  </a:cubicBezTo>
                  <a:lnTo>
                    <a:pt x="4003489" y="6354293"/>
                  </a:lnTo>
                  <a:cubicBezTo>
                    <a:pt x="3391762" y="5892902"/>
                    <a:pt x="2449143" y="5782946"/>
                    <a:pt x="1680033" y="6131815"/>
                  </a:cubicBezTo>
                  <a:cubicBezTo>
                    <a:pt x="1374033" y="6274651"/>
                    <a:pt x="982527" y="6286259"/>
                    <a:pt x="653155" y="6135320"/>
                  </a:cubicBezTo>
                  <a:cubicBezTo>
                    <a:pt x="165841" y="5911888"/>
                    <a:pt x="0" y="5417084"/>
                    <a:pt x="280174" y="5030216"/>
                  </a:cubicBezTo>
                  <a:cubicBezTo>
                    <a:pt x="718169" y="4439374"/>
                    <a:pt x="596668" y="3674491"/>
                    <a:pt x="4394" y="3179598"/>
                  </a:cubicBezTo>
                  <a:lnTo>
                    <a:pt x="4394" y="3179255"/>
                  </a:lnTo>
                  <a:cubicBezTo>
                    <a:pt x="585646" y="2693607"/>
                    <a:pt x="724088" y="1945387"/>
                    <a:pt x="284670" y="1334758"/>
                  </a:cubicBezTo>
                  <a:cubicBezTo>
                    <a:pt x="104698" y="1091832"/>
                    <a:pt x="90060" y="781038"/>
                    <a:pt x="280286" y="519596"/>
                  </a:cubicBezTo>
                  <a:cubicBezTo>
                    <a:pt x="561666" y="132627"/>
                    <a:pt x="1184927" y="13"/>
                    <a:pt x="1672242" y="223394"/>
                  </a:cubicBezTo>
                  <a:cubicBezTo>
                    <a:pt x="2416668" y="571018"/>
                    <a:pt x="3380100" y="474612"/>
                    <a:pt x="4003553" y="4420"/>
                  </a:cubicBezTo>
                  <a:lnTo>
                    <a:pt x="4003985" y="4420"/>
                  </a:lnTo>
                  <a:cubicBezTo>
                    <a:pt x="4634285" y="479819"/>
                    <a:pt x="5582279" y="567563"/>
                    <a:pt x="6335280" y="223381"/>
                  </a:cubicBezTo>
                  <a:cubicBezTo>
                    <a:pt x="6822594" y="0"/>
                    <a:pt x="7445855" y="132576"/>
                    <a:pt x="7727267" y="519481"/>
                  </a:cubicBezTo>
                  <a:cubicBezTo>
                    <a:pt x="7917461" y="780974"/>
                    <a:pt x="7902775" y="1091819"/>
                    <a:pt x="7722788" y="1334796"/>
                  </a:cubicBezTo>
                  <a:cubicBezTo>
                    <a:pt x="7283417" y="1945425"/>
                    <a:pt x="7421940" y="2693543"/>
                    <a:pt x="8003127" y="3179204"/>
                  </a:cubicBezTo>
                  <a:lnTo>
                    <a:pt x="8003127" y="3179547"/>
                  </a:lnTo>
                  <a:cubicBezTo>
                    <a:pt x="7421859" y="3665246"/>
                    <a:pt x="7283417" y="4413466"/>
                    <a:pt x="7722788" y="5024095"/>
                  </a:cubicBezTo>
                </a:path>
              </a:pathLst>
            </a:custGeom>
            <a:blipFill>
              <a:blip r:embed="rId12"/>
              <a:stretch>
                <a:fillRect l="-1203" r="-120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" name="Freeform 16"/>
          <p:cNvSpPr/>
          <p:nvPr/>
        </p:nvSpPr>
        <p:spPr>
          <a:xfrm>
            <a:off x="3606743" y="8082522"/>
            <a:ext cx="4558576" cy="1077482"/>
          </a:xfrm>
          <a:custGeom>
            <a:avLst/>
            <a:gdLst/>
            <a:ahLst/>
            <a:cxnLst/>
            <a:rect l="l" t="t" r="r" b="b"/>
            <a:pathLst>
              <a:path w="4558576" h="1077482">
                <a:moveTo>
                  <a:pt x="0" y="0"/>
                </a:moveTo>
                <a:lnTo>
                  <a:pt x="4558576" y="0"/>
                </a:lnTo>
                <a:lnTo>
                  <a:pt x="4558576" y="1077481"/>
                </a:lnTo>
                <a:lnTo>
                  <a:pt x="0" y="107748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1423953" y="3384120"/>
            <a:ext cx="4630043" cy="958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FFBD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La loi des nœuds :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175485" y="4653776"/>
            <a:ext cx="13937029" cy="1019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692" lvl="1" indent="-323846" algn="l">
              <a:lnSpc>
                <a:spcPts val="4199"/>
              </a:lnSpc>
              <a:buFont typeface="Arial"/>
              <a:buChar char="•"/>
            </a:pPr>
            <a:r>
              <a:rPr lang="en-US" sz="29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 somme des intensités des courants qui arrivent à un nœud est égale à la somme des intensités des courants qui en sortent.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28700" y="6482833"/>
            <a:ext cx="4630043" cy="958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 b="1" u="sng">
                <a:solidFill>
                  <a:srgbClr val="2BCCC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Exemple :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80905" y="7441683"/>
            <a:ext cx="13937029" cy="49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692" lvl="1" indent="-323846" algn="l">
              <a:lnSpc>
                <a:spcPts val="4199"/>
              </a:lnSpc>
              <a:buFont typeface="Arial"/>
              <a:buChar char="•"/>
            </a:pPr>
            <a:r>
              <a:rPr lang="en-US" sz="29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 appliquant la loi des nœuds , on obtient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722643" y="8269461"/>
            <a:ext cx="4326777" cy="629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</a:pPr>
            <a:r>
              <a:rPr lang="en-US" sz="36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699" b="1">
                <a:solidFill>
                  <a:srgbClr val="B6F61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I1+ I2 + I4 = I3 + I5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861750" y="-299129"/>
            <a:ext cx="922854" cy="1604964"/>
          </a:xfrm>
          <a:custGeom>
            <a:avLst/>
            <a:gdLst/>
            <a:ahLst/>
            <a:cxnLst/>
            <a:rect l="l" t="t" r="r" b="b"/>
            <a:pathLst>
              <a:path w="922854" h="1604964">
                <a:moveTo>
                  <a:pt x="922854" y="0"/>
                </a:moveTo>
                <a:lnTo>
                  <a:pt x="0" y="0"/>
                </a:lnTo>
                <a:lnTo>
                  <a:pt x="0" y="1604964"/>
                </a:lnTo>
                <a:lnTo>
                  <a:pt x="922854" y="1604964"/>
                </a:lnTo>
                <a:lnTo>
                  <a:pt x="92285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1867809" y="7813468"/>
            <a:ext cx="4611327" cy="4640801"/>
          </a:xfrm>
          <a:custGeom>
            <a:avLst/>
            <a:gdLst/>
            <a:ahLst/>
            <a:cxnLst/>
            <a:rect l="l" t="t" r="r" b="b"/>
            <a:pathLst>
              <a:path w="4611327" h="4640801">
                <a:moveTo>
                  <a:pt x="0" y="0"/>
                </a:moveTo>
                <a:lnTo>
                  <a:pt x="4611326" y="0"/>
                </a:lnTo>
                <a:lnTo>
                  <a:pt x="4611326" y="4640800"/>
                </a:lnTo>
                <a:lnTo>
                  <a:pt x="0" y="4640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327777" y="7895064"/>
            <a:ext cx="1401846" cy="2437992"/>
          </a:xfrm>
          <a:custGeom>
            <a:avLst/>
            <a:gdLst/>
            <a:ahLst/>
            <a:cxnLst/>
            <a:rect l="l" t="t" r="r" b="b"/>
            <a:pathLst>
              <a:path w="1401846" h="2437992">
                <a:moveTo>
                  <a:pt x="1401846" y="0"/>
                </a:moveTo>
                <a:lnTo>
                  <a:pt x="0" y="0"/>
                </a:lnTo>
                <a:lnTo>
                  <a:pt x="0" y="2437993"/>
                </a:lnTo>
                <a:lnTo>
                  <a:pt x="1401846" y="2437993"/>
                </a:lnTo>
                <a:lnTo>
                  <a:pt x="140184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225387" y="79001"/>
            <a:ext cx="1606626" cy="1396224"/>
          </a:xfrm>
          <a:custGeom>
            <a:avLst/>
            <a:gdLst/>
            <a:ahLst/>
            <a:cxnLst/>
            <a:rect l="l" t="t" r="r" b="b"/>
            <a:pathLst>
              <a:path w="1606626" h="1396224">
                <a:moveTo>
                  <a:pt x="0" y="0"/>
                </a:moveTo>
                <a:lnTo>
                  <a:pt x="1606626" y="0"/>
                </a:lnTo>
                <a:lnTo>
                  <a:pt x="1606626" y="1396224"/>
                </a:lnTo>
                <a:lnTo>
                  <a:pt x="0" y="13962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13898534" y="2484501"/>
            <a:ext cx="3977379" cy="4157664"/>
            <a:chOff x="0" y="0"/>
            <a:chExt cx="1061340" cy="110944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61339" cy="1109448"/>
            </a:xfrm>
            <a:custGeom>
              <a:avLst/>
              <a:gdLst/>
              <a:ahLst/>
              <a:cxnLst/>
              <a:rect l="l" t="t" r="r" b="b"/>
              <a:pathLst>
                <a:path w="1061339" h="1109448">
                  <a:moveTo>
                    <a:pt x="44769" y="0"/>
                  </a:moveTo>
                  <a:lnTo>
                    <a:pt x="1016570" y="0"/>
                  </a:lnTo>
                  <a:cubicBezTo>
                    <a:pt x="1041296" y="0"/>
                    <a:pt x="1061339" y="20044"/>
                    <a:pt x="1061339" y="44769"/>
                  </a:cubicBezTo>
                  <a:lnTo>
                    <a:pt x="1061339" y="1064678"/>
                  </a:lnTo>
                  <a:cubicBezTo>
                    <a:pt x="1061339" y="1089404"/>
                    <a:pt x="1041296" y="1109448"/>
                    <a:pt x="1016570" y="1109448"/>
                  </a:cubicBezTo>
                  <a:lnTo>
                    <a:pt x="44769" y="1109448"/>
                  </a:lnTo>
                  <a:cubicBezTo>
                    <a:pt x="32896" y="1109448"/>
                    <a:pt x="21508" y="1104731"/>
                    <a:pt x="13113" y="1096335"/>
                  </a:cubicBezTo>
                  <a:cubicBezTo>
                    <a:pt x="4717" y="1087939"/>
                    <a:pt x="0" y="1076552"/>
                    <a:pt x="0" y="1064678"/>
                  </a:cubicBezTo>
                  <a:lnTo>
                    <a:pt x="0" y="44769"/>
                  </a:lnTo>
                  <a:cubicBezTo>
                    <a:pt x="0" y="20044"/>
                    <a:pt x="20044" y="0"/>
                    <a:pt x="44769" y="0"/>
                  </a:cubicBezTo>
                  <a:close/>
                </a:path>
              </a:pathLst>
            </a:custGeom>
            <a:blipFill>
              <a:blip r:embed="rId8"/>
              <a:stretch>
                <a:fillRect l="-41997" r="-438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258345" y="1582800"/>
            <a:ext cx="16473800" cy="730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00"/>
              </a:lnSpc>
            </a:pPr>
            <a:r>
              <a:rPr lang="en-US" sz="5000" b="1" u="sng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1) La tension électrique dans un montage en série 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448609" y="147593"/>
            <a:ext cx="13713949" cy="1497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91"/>
              </a:lnSpc>
            </a:pPr>
            <a:r>
              <a:rPr lang="en-US" sz="5899" b="1" u="sng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II) Les lois des tensions dans un circuit électrique 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3051194"/>
            <a:ext cx="12307920" cy="1180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0" lvl="1" indent="-367025" algn="l">
              <a:lnSpc>
                <a:spcPts val="4759"/>
              </a:lnSpc>
              <a:buFont typeface="Arial"/>
              <a:buChar char="•"/>
            </a:pPr>
            <a:r>
              <a:rPr lang="en-US" sz="33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 l’aide d’un générateur , deux lampes et trois voltmètres , on réalise le circuit suivant 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07285" y="2387619"/>
            <a:ext cx="14051498" cy="730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00"/>
              </a:lnSpc>
            </a:pPr>
            <a:r>
              <a:rPr lang="en-US" sz="5000" b="1" u="sng">
                <a:solidFill>
                  <a:srgbClr val="FFDE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 - Expérience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402501" y="5866786"/>
            <a:ext cx="11085017" cy="23806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0" lvl="1" indent="-367025" algn="l">
              <a:lnSpc>
                <a:spcPts val="4759"/>
              </a:lnSpc>
              <a:buFont typeface="Arial"/>
              <a:buChar char="•"/>
            </a:pPr>
            <a:r>
              <a:rPr lang="en-US" sz="33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 tension UG =12v aux bornes du générateur est égale à la somme des tensions aux bornes des lampes. UG=U1+U2.</a:t>
            </a:r>
          </a:p>
          <a:p>
            <a:pPr algn="l">
              <a:lnSpc>
                <a:spcPts val="4759"/>
              </a:lnSpc>
            </a:pPr>
            <a:endParaRPr lang="en-US" sz="3399" b="1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3279834" y="5031760"/>
            <a:ext cx="14051498" cy="730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00"/>
              </a:lnSpc>
            </a:pPr>
            <a:r>
              <a:rPr lang="en-US" sz="5000" b="1" u="sng">
                <a:solidFill>
                  <a:srgbClr val="FFDE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b - Observations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23953" y="-1505648"/>
            <a:ext cx="15382945" cy="4778763"/>
            <a:chOff x="0" y="0"/>
            <a:chExt cx="12407900" cy="3854555"/>
          </a:xfrm>
        </p:grpSpPr>
        <p:sp>
          <p:nvSpPr>
            <p:cNvPr id="3" name="Freeform 3"/>
            <p:cNvSpPr/>
            <p:nvPr/>
          </p:nvSpPr>
          <p:spPr>
            <a:xfrm>
              <a:off x="-1188720" y="-1299210"/>
              <a:ext cx="14579600" cy="6313275"/>
            </a:xfrm>
            <a:custGeom>
              <a:avLst/>
              <a:gdLst/>
              <a:ahLst/>
              <a:cxnLst/>
              <a:rect l="l" t="t" r="r" b="b"/>
              <a:pathLst>
                <a:path w="14579600" h="6313275">
                  <a:moveTo>
                    <a:pt x="1446530" y="1958217"/>
                  </a:moveTo>
                  <a:cubicBezTo>
                    <a:pt x="2578100" y="0"/>
                    <a:pt x="6996430" y="2493091"/>
                    <a:pt x="8751570" y="1716338"/>
                  </a:cubicBezTo>
                  <a:cubicBezTo>
                    <a:pt x="11271250" y="328930"/>
                    <a:pt x="14579600" y="1834996"/>
                    <a:pt x="13321030" y="4096797"/>
                  </a:cubicBezTo>
                  <a:cubicBezTo>
                    <a:pt x="12679680" y="5287115"/>
                    <a:pt x="9763760" y="4335026"/>
                    <a:pt x="8426450" y="4795966"/>
                  </a:cubicBezTo>
                  <a:cubicBezTo>
                    <a:pt x="4964430" y="6313275"/>
                    <a:pt x="0" y="3993656"/>
                    <a:pt x="1446530" y="1958217"/>
                  </a:cubicBezTo>
                  <a:close/>
                </a:path>
              </a:pathLst>
            </a:custGeom>
            <a:blipFill>
              <a:blip r:embed="rId2"/>
              <a:stretch>
                <a:fillRect t="-17339" b="-1733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709034">
            <a:off x="14868560" y="-2239030"/>
            <a:ext cx="5414219" cy="5448824"/>
          </a:xfrm>
          <a:custGeom>
            <a:avLst/>
            <a:gdLst/>
            <a:ahLst/>
            <a:cxnLst/>
            <a:rect l="l" t="t" r="r" b="b"/>
            <a:pathLst>
              <a:path w="5414219" h="5448824">
                <a:moveTo>
                  <a:pt x="0" y="0"/>
                </a:moveTo>
                <a:lnTo>
                  <a:pt x="5414219" y="0"/>
                </a:lnTo>
                <a:lnTo>
                  <a:pt x="5414219" y="5448824"/>
                </a:lnTo>
                <a:lnTo>
                  <a:pt x="0" y="54488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2867302" flipH="1">
            <a:off x="15420242" y="-582893"/>
            <a:ext cx="2192191" cy="3812507"/>
          </a:xfrm>
          <a:custGeom>
            <a:avLst/>
            <a:gdLst/>
            <a:ahLst/>
            <a:cxnLst/>
            <a:rect l="l" t="t" r="r" b="b"/>
            <a:pathLst>
              <a:path w="2192191" h="3812507">
                <a:moveTo>
                  <a:pt x="2192191" y="0"/>
                </a:moveTo>
                <a:lnTo>
                  <a:pt x="0" y="0"/>
                </a:lnTo>
                <a:lnTo>
                  <a:pt x="0" y="3812507"/>
                </a:lnTo>
                <a:lnTo>
                  <a:pt x="2192191" y="3812507"/>
                </a:lnTo>
                <a:lnTo>
                  <a:pt x="219219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580290" y="47787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1311274" y="3538046"/>
            <a:ext cx="5316139" cy="1003421"/>
          </a:xfrm>
          <a:custGeom>
            <a:avLst/>
            <a:gdLst/>
            <a:ahLst/>
            <a:cxnLst/>
            <a:rect l="l" t="t" r="r" b="b"/>
            <a:pathLst>
              <a:path w="5316139" h="1003421">
                <a:moveTo>
                  <a:pt x="0" y="0"/>
                </a:moveTo>
                <a:lnTo>
                  <a:pt x="5316139" y="0"/>
                </a:lnTo>
                <a:lnTo>
                  <a:pt x="5316139" y="1003422"/>
                </a:lnTo>
                <a:lnTo>
                  <a:pt x="0" y="100342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872532" y="5404530"/>
            <a:ext cx="16485786" cy="2231111"/>
          </a:xfrm>
          <a:custGeom>
            <a:avLst/>
            <a:gdLst/>
            <a:ahLst/>
            <a:cxnLst/>
            <a:rect l="l" t="t" r="r" b="b"/>
            <a:pathLst>
              <a:path w="16485786" h="2231111">
                <a:moveTo>
                  <a:pt x="0" y="0"/>
                </a:moveTo>
                <a:lnTo>
                  <a:pt x="16485786" y="0"/>
                </a:lnTo>
                <a:lnTo>
                  <a:pt x="16485786" y="2231110"/>
                </a:lnTo>
                <a:lnTo>
                  <a:pt x="0" y="223111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1726310" y="3434764"/>
            <a:ext cx="4486066" cy="925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82"/>
              </a:lnSpc>
              <a:spcBef>
                <a:spcPct val="0"/>
              </a:spcBef>
            </a:pPr>
            <a:r>
              <a:rPr lang="en-US" sz="4844" b="1">
                <a:solidFill>
                  <a:srgbClr val="FFBD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c) Conclusion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627751" y="5747967"/>
            <a:ext cx="13032498" cy="1543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692" lvl="1" indent="-323846" algn="l">
              <a:lnSpc>
                <a:spcPts val="4199"/>
              </a:lnSpc>
              <a:buFont typeface="Arial"/>
              <a:buChar char="•"/>
            </a:pPr>
            <a:r>
              <a:rPr lang="en-US" sz="29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Dans un circuit en série , la tension aux bornes du générateur U est égale à la somme des tensions aux bornes des autres dipôles ( U = U1 + U2 + U3 + .......) 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726310" y="4579568"/>
            <a:ext cx="7269510" cy="958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 b="1" i="1" u="sng">
                <a:solidFill>
                  <a:srgbClr val="A5E800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Loi d’additivité des tensions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861750" y="-299129"/>
            <a:ext cx="922854" cy="1604964"/>
          </a:xfrm>
          <a:custGeom>
            <a:avLst/>
            <a:gdLst/>
            <a:ahLst/>
            <a:cxnLst/>
            <a:rect l="l" t="t" r="r" b="b"/>
            <a:pathLst>
              <a:path w="922854" h="1604964">
                <a:moveTo>
                  <a:pt x="922854" y="0"/>
                </a:moveTo>
                <a:lnTo>
                  <a:pt x="0" y="0"/>
                </a:lnTo>
                <a:lnTo>
                  <a:pt x="0" y="1604964"/>
                </a:lnTo>
                <a:lnTo>
                  <a:pt x="922854" y="1604964"/>
                </a:lnTo>
                <a:lnTo>
                  <a:pt x="92285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2365155" y="6943306"/>
            <a:ext cx="11654933" cy="2754802"/>
          </a:xfrm>
          <a:custGeom>
            <a:avLst/>
            <a:gdLst/>
            <a:ahLst/>
            <a:cxnLst/>
            <a:rect l="l" t="t" r="r" b="b"/>
            <a:pathLst>
              <a:path w="11654933" h="2754802">
                <a:moveTo>
                  <a:pt x="0" y="0"/>
                </a:moveTo>
                <a:lnTo>
                  <a:pt x="11654933" y="0"/>
                </a:lnTo>
                <a:lnTo>
                  <a:pt x="11654933" y="2754803"/>
                </a:lnTo>
                <a:lnTo>
                  <a:pt x="0" y="275480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10090965">
            <a:off x="-1867809" y="7813468"/>
            <a:ext cx="4611327" cy="4640801"/>
          </a:xfrm>
          <a:custGeom>
            <a:avLst/>
            <a:gdLst/>
            <a:ahLst/>
            <a:cxnLst/>
            <a:rect l="l" t="t" r="r" b="b"/>
            <a:pathLst>
              <a:path w="4611327" h="4640801">
                <a:moveTo>
                  <a:pt x="0" y="0"/>
                </a:moveTo>
                <a:lnTo>
                  <a:pt x="4611326" y="0"/>
                </a:lnTo>
                <a:lnTo>
                  <a:pt x="4611326" y="4640800"/>
                </a:lnTo>
                <a:lnTo>
                  <a:pt x="0" y="4640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7932697" flipH="1">
            <a:off x="327777" y="7895064"/>
            <a:ext cx="1401846" cy="2437992"/>
          </a:xfrm>
          <a:custGeom>
            <a:avLst/>
            <a:gdLst/>
            <a:ahLst/>
            <a:cxnLst/>
            <a:rect l="l" t="t" r="r" b="b"/>
            <a:pathLst>
              <a:path w="1401846" h="2437992">
                <a:moveTo>
                  <a:pt x="1401846" y="0"/>
                </a:moveTo>
                <a:lnTo>
                  <a:pt x="0" y="0"/>
                </a:lnTo>
                <a:lnTo>
                  <a:pt x="0" y="2437993"/>
                </a:lnTo>
                <a:lnTo>
                  <a:pt x="1401846" y="2437993"/>
                </a:lnTo>
                <a:lnTo>
                  <a:pt x="140184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25387" y="79001"/>
            <a:ext cx="1606626" cy="1396224"/>
          </a:xfrm>
          <a:custGeom>
            <a:avLst/>
            <a:gdLst/>
            <a:ahLst/>
            <a:cxnLst/>
            <a:rect l="l" t="t" r="r" b="b"/>
            <a:pathLst>
              <a:path w="1606626" h="1396224">
                <a:moveTo>
                  <a:pt x="0" y="0"/>
                </a:moveTo>
                <a:lnTo>
                  <a:pt x="1606626" y="0"/>
                </a:lnTo>
                <a:lnTo>
                  <a:pt x="1606626" y="1396224"/>
                </a:lnTo>
                <a:lnTo>
                  <a:pt x="0" y="13962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rot="5400000">
            <a:off x="12566033" y="2925318"/>
            <a:ext cx="6125948" cy="3260585"/>
          </a:xfrm>
          <a:custGeom>
            <a:avLst/>
            <a:gdLst/>
            <a:ahLst/>
            <a:cxnLst/>
            <a:rect l="l" t="t" r="r" b="b"/>
            <a:pathLst>
              <a:path w="6125948" h="3260585">
                <a:moveTo>
                  <a:pt x="0" y="0"/>
                </a:moveTo>
                <a:lnTo>
                  <a:pt x="6125948" y="0"/>
                </a:lnTo>
                <a:lnTo>
                  <a:pt x="6125948" y="3260586"/>
                </a:lnTo>
                <a:lnTo>
                  <a:pt x="0" y="326058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5591" t="-58585" r="-10819" b="-1953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5803413" y="6475326"/>
            <a:ext cx="4778417" cy="1025188"/>
          </a:xfrm>
          <a:custGeom>
            <a:avLst/>
            <a:gdLst/>
            <a:ahLst/>
            <a:cxnLst/>
            <a:rect l="l" t="t" r="r" b="b"/>
            <a:pathLst>
              <a:path w="4778417" h="1025188">
                <a:moveTo>
                  <a:pt x="0" y="0"/>
                </a:moveTo>
                <a:lnTo>
                  <a:pt x="4778417" y="0"/>
                </a:lnTo>
                <a:lnTo>
                  <a:pt x="4778417" y="1025188"/>
                </a:lnTo>
                <a:lnTo>
                  <a:pt x="0" y="102518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1405985" y="4237621"/>
            <a:ext cx="12776060" cy="1780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356" lvl="1" indent="-367178" algn="l">
              <a:lnSpc>
                <a:spcPts val="4761"/>
              </a:lnSpc>
              <a:buFont typeface="Arial"/>
              <a:buChar char="•"/>
            </a:pPr>
            <a:r>
              <a:rPr lang="en-US" sz="3401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Les trois voltmètres indiquent la même tension électrique ( U = U1 = U2 ).</a:t>
            </a:r>
          </a:p>
          <a:p>
            <a:pPr algn="l">
              <a:lnSpc>
                <a:spcPts val="4761"/>
              </a:lnSpc>
            </a:pPr>
            <a:endParaRPr lang="en-US" sz="3401" b="1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780952" y="7709226"/>
            <a:ext cx="11089647" cy="1780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356" lvl="1" indent="-367178" algn="l">
              <a:lnSpc>
                <a:spcPts val="4761"/>
              </a:lnSpc>
              <a:buFont typeface="Arial"/>
              <a:buChar char="•"/>
            </a:pPr>
            <a:r>
              <a:rPr lang="en-US" sz="3401" b="1">
                <a:solidFill>
                  <a:srgbClr val="231F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Les tensions aux bornes des dipôles montés en parallèle sont égales .</a:t>
            </a:r>
          </a:p>
          <a:p>
            <a:pPr algn="l">
              <a:lnSpc>
                <a:spcPts val="4761"/>
              </a:lnSpc>
            </a:pPr>
            <a:endParaRPr lang="en-US" sz="3401" b="1">
              <a:solidFill>
                <a:srgbClr val="231F2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3077861" y="360298"/>
            <a:ext cx="16473800" cy="668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32"/>
              </a:lnSpc>
            </a:pPr>
            <a:r>
              <a:rPr lang="en-US" sz="4600" b="1" u="sng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2) La tension électrique dans un montage en parallèle 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2040534"/>
            <a:ext cx="12123947" cy="1180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0" lvl="1" indent="-367025" algn="l">
              <a:lnSpc>
                <a:spcPts val="4759"/>
              </a:lnSpc>
              <a:buFont typeface="Arial"/>
              <a:buChar char="•"/>
            </a:pPr>
            <a:r>
              <a:rPr lang="en-US" sz="33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 l’aide d’un générateur , deux lampes et trois voltmètres , on réalise le circuit suivant :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880803" y="1299116"/>
            <a:ext cx="14051498" cy="730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00"/>
              </a:lnSpc>
            </a:pPr>
            <a:r>
              <a:rPr lang="en-US" sz="5000" b="1" u="sng">
                <a:solidFill>
                  <a:srgbClr val="FFDE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 - Expérience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647798" y="3412120"/>
            <a:ext cx="14051498" cy="730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00"/>
              </a:lnSpc>
            </a:pPr>
            <a:r>
              <a:rPr lang="en-US" sz="5000" b="1" u="sng">
                <a:solidFill>
                  <a:srgbClr val="FFDE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b - Observations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949588" y="6464740"/>
            <a:ext cx="4486066" cy="925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82"/>
              </a:lnSpc>
              <a:spcBef>
                <a:spcPct val="0"/>
              </a:spcBef>
            </a:pPr>
            <a:r>
              <a:rPr lang="en-US" sz="4844" b="1">
                <a:solidFill>
                  <a:srgbClr val="2BCCC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Conclusion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444</Words>
  <Application>Microsoft Office PowerPoint</Application>
  <PresentationFormat>Custom</PresentationFormat>
  <Paragraphs>50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Open Sans</vt:lpstr>
      <vt:lpstr>Open Sans Bold</vt:lpstr>
      <vt:lpstr>Calibri</vt:lpstr>
      <vt:lpstr>Arial</vt:lpstr>
      <vt:lpstr>Times New Roman Bold</vt:lpstr>
      <vt:lpstr>Times New Roman Bold Italics</vt:lpstr>
      <vt:lpstr>Times New Roman</vt:lpstr>
      <vt:lpstr>Open Sans Bold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tension UG =12v aux bornes du générateur est égale à la somme des tensions aux bornes des lampes. UG=U1+U2.</dc:title>
  <dc:creator>PC</dc:creator>
  <cp:lastModifiedBy>AIT ELZAAR SAID</cp:lastModifiedBy>
  <cp:revision>1</cp:revision>
  <dcterms:created xsi:type="dcterms:W3CDTF">2006-08-16T00:00:00Z</dcterms:created>
  <dcterms:modified xsi:type="dcterms:W3CDTF">2025-02-08T17:34:39Z</dcterms:modified>
  <dc:identifier>DAGeg4_1SBc</dc:identifier>
</cp:coreProperties>
</file>