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masis MT Pro Black" panose="02040A04050005020304" pitchFamily="18" charset="0"/>
      <p:bold r:id="rId10"/>
      <p:boldItalic r:id="rId11"/>
    </p:embeddedFont>
    <p:embeddedFont>
      <p:font typeface="Open Sans Bold" panose="020B0604020202020204" charset="0"/>
      <p:regular r:id="rId12"/>
    </p:embeddedFont>
    <p:embeddedFont>
      <p:font typeface="Open Sans Bold Italics" panose="020B0604020202020204" charset="0"/>
      <p:regular r:id="rId13"/>
    </p:embeddedFont>
    <p:embeddedFont>
      <p:font typeface="TAN Headline" panose="020B0604020202020204" charset="0"/>
      <p:regular r:id="rId14"/>
    </p:embeddedFont>
    <p:embeddedFont>
      <p:font typeface="Times New Roman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2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0.sv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0.sv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9034">
            <a:off x="15326196" y="-2295549"/>
            <a:ext cx="4798084" cy="4828751"/>
          </a:xfrm>
          <a:custGeom>
            <a:avLst/>
            <a:gdLst/>
            <a:ahLst/>
            <a:cxnLst/>
            <a:rect l="l" t="t" r="r" b="b"/>
            <a:pathLst>
              <a:path w="4798084" h="4828751">
                <a:moveTo>
                  <a:pt x="0" y="0"/>
                </a:moveTo>
                <a:lnTo>
                  <a:pt x="4798084" y="0"/>
                </a:lnTo>
                <a:lnTo>
                  <a:pt x="4798084" y="4828752"/>
                </a:lnTo>
                <a:lnTo>
                  <a:pt x="0" y="48287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867302" flipH="1">
            <a:off x="16356812" y="-993077"/>
            <a:ext cx="1804976" cy="3139089"/>
          </a:xfrm>
          <a:custGeom>
            <a:avLst/>
            <a:gdLst/>
            <a:ahLst/>
            <a:cxnLst/>
            <a:rect l="l" t="t" r="r" b="b"/>
            <a:pathLst>
              <a:path w="1804976" h="3139089">
                <a:moveTo>
                  <a:pt x="1804976" y="0"/>
                </a:moveTo>
                <a:lnTo>
                  <a:pt x="0" y="0"/>
                </a:lnTo>
                <a:lnTo>
                  <a:pt x="0" y="3139089"/>
                </a:lnTo>
                <a:lnTo>
                  <a:pt x="1804976" y="3139089"/>
                </a:lnTo>
                <a:lnTo>
                  <a:pt x="18049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5460838">
            <a:off x="15457055" y="7383231"/>
            <a:ext cx="5823898" cy="5861123"/>
          </a:xfrm>
          <a:custGeom>
            <a:avLst/>
            <a:gdLst/>
            <a:ahLst/>
            <a:cxnLst/>
            <a:rect l="l" t="t" r="r" b="b"/>
            <a:pathLst>
              <a:path w="5823898" h="5861123">
                <a:moveTo>
                  <a:pt x="0" y="0"/>
                </a:moveTo>
                <a:lnTo>
                  <a:pt x="5823899" y="0"/>
                </a:lnTo>
                <a:lnTo>
                  <a:pt x="5823899" y="5861122"/>
                </a:lnTo>
                <a:lnTo>
                  <a:pt x="0" y="586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6378686" y="8433829"/>
            <a:ext cx="1931666" cy="1678698"/>
          </a:xfrm>
          <a:custGeom>
            <a:avLst/>
            <a:gdLst/>
            <a:ahLst/>
            <a:cxnLst/>
            <a:rect l="l" t="t" r="r" b="b"/>
            <a:pathLst>
              <a:path w="1931666" h="1678698">
                <a:moveTo>
                  <a:pt x="0" y="0"/>
                </a:moveTo>
                <a:lnTo>
                  <a:pt x="1931666" y="0"/>
                </a:lnTo>
                <a:lnTo>
                  <a:pt x="1931666" y="1678697"/>
                </a:lnTo>
                <a:lnTo>
                  <a:pt x="0" y="1678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54350" y="2662957"/>
            <a:ext cx="7289650" cy="382706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5359896" y="8433829"/>
            <a:ext cx="863966" cy="553299"/>
          </a:xfrm>
          <a:custGeom>
            <a:avLst/>
            <a:gdLst/>
            <a:ahLst/>
            <a:cxnLst/>
            <a:rect l="l" t="t" r="r" b="b"/>
            <a:pathLst>
              <a:path w="863966" h="553299">
                <a:moveTo>
                  <a:pt x="0" y="0"/>
                </a:moveTo>
                <a:lnTo>
                  <a:pt x="863966" y="0"/>
                </a:lnTo>
                <a:lnTo>
                  <a:pt x="863966" y="553298"/>
                </a:lnTo>
                <a:lnTo>
                  <a:pt x="0" y="553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1508963" y="1065690"/>
            <a:ext cx="3878409" cy="387840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836462" y="5329980"/>
            <a:ext cx="3878409" cy="387840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7563455" y="659947"/>
            <a:ext cx="991061" cy="991061"/>
          </a:xfrm>
          <a:custGeom>
            <a:avLst/>
            <a:gdLst/>
            <a:ahLst/>
            <a:cxnLst/>
            <a:rect l="l" t="t" r="r" b="b"/>
            <a:pathLst>
              <a:path w="991061" h="991061">
                <a:moveTo>
                  <a:pt x="0" y="0"/>
                </a:moveTo>
                <a:lnTo>
                  <a:pt x="991061" y="0"/>
                </a:lnTo>
                <a:lnTo>
                  <a:pt x="991061" y="991060"/>
                </a:lnTo>
                <a:lnTo>
                  <a:pt x="0" y="991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460919" y="271668"/>
            <a:ext cx="3907260" cy="146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34"/>
              </a:lnSpc>
              <a:spcBef>
                <a:spcPct val="0"/>
              </a:spcBef>
            </a:pPr>
            <a:r>
              <a:rPr lang="en-US" sz="7667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Chapitre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46013" y="2844185"/>
            <a:ext cx="7737072" cy="471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1"/>
              </a:lnSpc>
            </a:pPr>
            <a:r>
              <a:rPr lang="en-US" sz="650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L’installation électrique domestique monophasée</a:t>
            </a:r>
          </a:p>
          <a:p>
            <a:pPr algn="ctr">
              <a:lnSpc>
                <a:spcPts val="9111"/>
              </a:lnSpc>
              <a:spcBef>
                <a:spcPct val="0"/>
              </a:spcBef>
            </a:pPr>
            <a:endParaRPr lang="en-US" sz="6508" b="1">
              <a:solidFill>
                <a:srgbClr val="FF914D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89640" y="8264548"/>
            <a:ext cx="3213138" cy="80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7"/>
              </a:lnSpc>
              <a:spcBef>
                <a:spcPct val="0"/>
              </a:spcBef>
            </a:pPr>
            <a:r>
              <a:rPr lang="en-US" sz="4833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23862" y="8458126"/>
            <a:ext cx="3670246" cy="67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7"/>
              </a:lnSpc>
            </a:pPr>
            <a:r>
              <a:rPr lang="en-US" sz="5571">
                <a:solidFill>
                  <a:srgbClr val="597CFF"/>
                </a:solidFill>
                <a:latin typeface="TAN Headline"/>
                <a:ea typeface="TAN Headline"/>
                <a:cs typeface="TAN Headline"/>
                <a:sym typeface="TAN Headline"/>
              </a:rPr>
              <a:t>elzaar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689810" y="2378837"/>
            <a:ext cx="5244166" cy="2942928"/>
          </a:xfrm>
          <a:custGeom>
            <a:avLst/>
            <a:gdLst/>
            <a:ahLst/>
            <a:cxnLst/>
            <a:rect l="l" t="t" r="r" b="b"/>
            <a:pathLst>
              <a:path w="5244166" h="2942928">
                <a:moveTo>
                  <a:pt x="0" y="0"/>
                </a:moveTo>
                <a:lnTo>
                  <a:pt x="5244166" y="0"/>
                </a:lnTo>
                <a:lnTo>
                  <a:pt x="5244166" y="2942928"/>
                </a:lnTo>
                <a:lnTo>
                  <a:pt x="0" y="29429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242516" y="3066832"/>
            <a:ext cx="303271" cy="30327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55788" y="5881413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702191" y="98217"/>
            <a:ext cx="11858003" cy="179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48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- La tension électrique dans une installation domestique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38281" y="2124026"/>
            <a:ext cx="9209922" cy="581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6"/>
              </a:lnSpc>
              <a:spcBef>
                <a:spcPct val="0"/>
              </a:spcBef>
            </a:pPr>
            <a:r>
              <a:rPr lang="en-US" sz="3361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1 - Les trois fils d’une prise de courant :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0525" y="2958709"/>
            <a:ext cx="9704584" cy="222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On introduit la lame d’un tournevis testeur dans chaque borne femelle d’une prise de courant et on touche avec le doigt l’extrémité du manche.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81836" y="5740865"/>
            <a:ext cx="15898713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Dans une borne, la lampe du tournevis s’allume : le tournevis touche un fil appelé fil de phase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81836" y="7130293"/>
            <a:ext cx="15388189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Dans l’autre borne, la lampe du tournevis reste éteinte : le tournevis touche un fil appelé fil neutre.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55788" y="7285908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253191" y="6161824"/>
            <a:ext cx="3466658" cy="3210282"/>
          </a:xfrm>
          <a:custGeom>
            <a:avLst/>
            <a:gdLst/>
            <a:ahLst/>
            <a:cxnLst/>
            <a:rect l="l" t="t" r="r" b="b"/>
            <a:pathLst>
              <a:path w="3466658" h="3210282">
                <a:moveTo>
                  <a:pt x="0" y="0"/>
                </a:moveTo>
                <a:lnTo>
                  <a:pt x="3466658" y="0"/>
                </a:lnTo>
                <a:lnTo>
                  <a:pt x="3466658" y="3210282"/>
                </a:lnTo>
                <a:lnTo>
                  <a:pt x="0" y="32102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994" t="-13910" r="-7994" b="-113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983462" y="748340"/>
            <a:ext cx="5139568" cy="769576"/>
          </a:xfrm>
          <a:custGeom>
            <a:avLst/>
            <a:gdLst/>
            <a:ahLst/>
            <a:cxnLst/>
            <a:rect l="l" t="t" r="r" b="b"/>
            <a:pathLst>
              <a:path w="5139568" h="769576">
                <a:moveTo>
                  <a:pt x="0" y="0"/>
                </a:moveTo>
                <a:lnTo>
                  <a:pt x="5139569" y="0"/>
                </a:lnTo>
                <a:lnTo>
                  <a:pt x="5139569" y="769575"/>
                </a:lnTo>
                <a:lnTo>
                  <a:pt x="0" y="769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234714" y="5377976"/>
            <a:ext cx="4940340" cy="4427780"/>
          </a:xfrm>
          <a:custGeom>
            <a:avLst/>
            <a:gdLst/>
            <a:ahLst/>
            <a:cxnLst/>
            <a:rect l="l" t="t" r="r" b="b"/>
            <a:pathLst>
              <a:path w="4940340" h="4427780">
                <a:moveTo>
                  <a:pt x="0" y="0"/>
                </a:moveTo>
                <a:lnTo>
                  <a:pt x="4940340" y="0"/>
                </a:lnTo>
                <a:lnTo>
                  <a:pt x="4940340" y="4427780"/>
                </a:lnTo>
                <a:lnTo>
                  <a:pt x="0" y="44277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444210" y="2029934"/>
            <a:ext cx="13622425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La prise de courant électrique est reliée à trois fils électrique :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283472" y="2832257"/>
            <a:ext cx="11586177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i="1" u="sng">
                <a:solidFill>
                  <a:srgbClr val="5CE1E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Phase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relie par le fil de phase (on utilise couleur rouge)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83472" y="3718955"/>
            <a:ext cx="11783163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i="1" u="sng">
                <a:solidFill>
                  <a:srgbClr val="5CE1E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Neutre 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relier par le fil neutre (on utilise couleur bleu)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80459" y="4605654"/>
            <a:ext cx="11783163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 i="1" u="sng">
                <a:solidFill>
                  <a:srgbClr val="5CE1E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Terre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relier par fil de terre (on utilise couleur vert)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40542" y="622989"/>
            <a:ext cx="4949168" cy="894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73"/>
              </a:lnSpc>
              <a:spcBef>
                <a:spcPct val="0"/>
              </a:spcBef>
            </a:pPr>
            <a:r>
              <a:rPr lang="en-US" sz="526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538106" y="2425406"/>
            <a:ext cx="303271" cy="30327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2937391" y="2898684"/>
            <a:ext cx="5415641" cy="4641978"/>
          </a:xfrm>
          <a:custGeom>
            <a:avLst/>
            <a:gdLst/>
            <a:ahLst/>
            <a:cxnLst/>
            <a:rect l="l" t="t" r="r" b="b"/>
            <a:pathLst>
              <a:path w="5415641" h="4641978">
                <a:moveTo>
                  <a:pt x="0" y="0"/>
                </a:moveTo>
                <a:lnTo>
                  <a:pt x="5415641" y="0"/>
                </a:lnTo>
                <a:lnTo>
                  <a:pt x="5415641" y="4641979"/>
                </a:lnTo>
                <a:lnTo>
                  <a:pt x="0" y="4641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679439" y="594777"/>
            <a:ext cx="12476738" cy="1762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6"/>
              </a:lnSpc>
            </a:pPr>
            <a:r>
              <a:rPr lang="en-US" sz="3361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2) Les tensions entre les différentes bornes d'une prise de courant du secteur:</a:t>
            </a:r>
          </a:p>
          <a:p>
            <a:pPr algn="l">
              <a:lnSpc>
                <a:spcPts val="4706"/>
              </a:lnSpc>
              <a:spcBef>
                <a:spcPct val="0"/>
              </a:spcBef>
            </a:pPr>
            <a:endParaRPr lang="en-US" sz="3361" b="1">
              <a:solidFill>
                <a:srgbClr val="B6F61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538106" y="2299675"/>
            <a:ext cx="10399285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On mesure les tensions entre les trois fils d’une prise de courant du secteur :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3961439" y="4333421"/>
            <a:ext cx="6161343" cy="5716365"/>
          </a:xfrm>
          <a:custGeom>
            <a:avLst/>
            <a:gdLst/>
            <a:ahLst/>
            <a:cxnLst/>
            <a:rect l="l" t="t" r="r" b="b"/>
            <a:pathLst>
              <a:path w="6161343" h="5716365">
                <a:moveTo>
                  <a:pt x="0" y="0"/>
                </a:moveTo>
                <a:lnTo>
                  <a:pt x="6161343" y="0"/>
                </a:lnTo>
                <a:lnTo>
                  <a:pt x="6161343" y="5716365"/>
                </a:lnTo>
                <a:lnTo>
                  <a:pt x="0" y="57163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7799" t="-14825" r="-16181" b="-1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>
            <a:off x="7219823" y="5838328"/>
            <a:ext cx="904525" cy="10577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 flipH="1">
            <a:off x="5798809" y="5848996"/>
            <a:ext cx="779387" cy="115305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AutoShape 19"/>
          <p:cNvSpPr/>
          <p:nvPr/>
        </p:nvSpPr>
        <p:spPr>
          <a:xfrm flipH="1" flipV="1">
            <a:off x="6347704" y="7495400"/>
            <a:ext cx="1388805" cy="905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7737748" y="5540830"/>
            <a:ext cx="140625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220V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47704" y="7438250"/>
            <a:ext cx="140625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220V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39183" y="5791846"/>
            <a:ext cx="908522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65281" y="5193103"/>
            <a:ext cx="303271" cy="30327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68338" y="1869204"/>
            <a:ext cx="9273733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La tension entre la phase et le neutre :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 V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</a:t>
            </a:r>
          </a:p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La tension entre la phase et la terre :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 V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La tension entre le neutre et la terre :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 V   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256756" y="342326"/>
            <a:ext cx="4057485" cy="3764450"/>
          </a:xfrm>
          <a:custGeom>
            <a:avLst/>
            <a:gdLst/>
            <a:ahLst/>
            <a:cxnLst/>
            <a:rect l="l" t="t" r="r" b="b"/>
            <a:pathLst>
              <a:path w="4057485" h="3764450">
                <a:moveTo>
                  <a:pt x="0" y="0"/>
                </a:moveTo>
                <a:lnTo>
                  <a:pt x="4057485" y="0"/>
                </a:lnTo>
                <a:lnTo>
                  <a:pt x="4057485" y="3764450"/>
                </a:lnTo>
                <a:lnTo>
                  <a:pt x="0" y="37644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7799" t="-14825" r="-16181" b="-1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14402530" y="1333366"/>
            <a:ext cx="595665" cy="69656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H="1">
            <a:off x="13466736" y="1340392"/>
            <a:ext cx="513257" cy="75933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flipH="1" flipV="1">
            <a:off x="13828205" y="2424613"/>
            <a:ext cx="914582" cy="59614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4743603" y="1136988"/>
            <a:ext cx="926072" cy="35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10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220V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828205" y="2386513"/>
            <a:ext cx="926072" cy="35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10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220V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229908" y="1302292"/>
            <a:ext cx="598297" cy="35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10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0V</a:t>
            </a:r>
          </a:p>
        </p:txBody>
      </p:sp>
      <p:sp>
        <p:nvSpPr>
          <p:cNvPr id="21" name="Freeform 21"/>
          <p:cNvSpPr/>
          <p:nvPr/>
        </p:nvSpPr>
        <p:spPr>
          <a:xfrm>
            <a:off x="4935420" y="887373"/>
            <a:ext cx="5139568" cy="769576"/>
          </a:xfrm>
          <a:custGeom>
            <a:avLst/>
            <a:gdLst/>
            <a:ahLst/>
            <a:cxnLst/>
            <a:rect l="l" t="t" r="r" b="b"/>
            <a:pathLst>
              <a:path w="5139568" h="769576">
                <a:moveTo>
                  <a:pt x="0" y="0"/>
                </a:moveTo>
                <a:lnTo>
                  <a:pt x="5139568" y="0"/>
                </a:lnTo>
                <a:lnTo>
                  <a:pt x="5139568" y="769576"/>
                </a:lnTo>
                <a:lnTo>
                  <a:pt x="0" y="7695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792499" y="762022"/>
            <a:ext cx="4949168" cy="894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73"/>
              </a:lnSpc>
              <a:spcBef>
                <a:spcPct val="0"/>
              </a:spcBef>
            </a:pPr>
            <a:r>
              <a:rPr lang="en-US" sz="526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644712" y="4116236"/>
            <a:ext cx="2096956" cy="71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00" b="1" i="1" u="sng">
                <a:solidFill>
                  <a:srgbClr val="A5E8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Bilan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59397" y="5039803"/>
            <a:ext cx="15240924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La tension disponible entre les bornes d’une prise de courant s’appelle la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tension du secteur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05216" y="6272974"/>
            <a:ext cx="12878991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tension du secteur est une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tension alternative sinusoïdale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19204" y="7028999"/>
            <a:ext cx="14481796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 Maroc, sa fréquence est de : f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= 50 Hz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et sa période de : 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T= 0.02 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119204" y="7785024"/>
            <a:ext cx="10826604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valeur efficace que l’on mesure est :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Ueff = 220 V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19204" y="8438962"/>
            <a:ext cx="14887001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valeur maximale de la tension du secteur est donc de :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Umax =310 V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707761" y="6418836"/>
            <a:ext cx="303271" cy="303271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07761" y="7167738"/>
            <a:ext cx="303271" cy="303271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707761" y="7916641"/>
            <a:ext cx="303271" cy="303271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707761" y="8665543"/>
            <a:ext cx="303271" cy="303271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77442" y="-290261"/>
            <a:ext cx="1027180" cy="1786400"/>
          </a:xfrm>
          <a:custGeom>
            <a:avLst/>
            <a:gdLst/>
            <a:ahLst/>
            <a:cxnLst/>
            <a:rect l="l" t="t" r="r" b="b"/>
            <a:pathLst>
              <a:path w="1027180" h="1786400">
                <a:moveTo>
                  <a:pt x="1027180" y="0"/>
                </a:moveTo>
                <a:lnTo>
                  <a:pt x="0" y="0"/>
                </a:lnTo>
                <a:lnTo>
                  <a:pt x="0" y="1786400"/>
                </a:lnTo>
                <a:lnTo>
                  <a:pt x="1027180" y="1786400"/>
                </a:lnTo>
                <a:lnTo>
                  <a:pt x="102718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612824" y="2072916"/>
            <a:ext cx="303271" cy="30327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011989" y="5084425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526555" y="7228758"/>
            <a:ext cx="9733579" cy="222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Protègent l’installation électrique et le matériel en ouvrant le circuit quand l’intensité dépasse la valeur maximale admissible par l’installation</a:t>
            </a:r>
          </a:p>
        </p:txBody>
      </p:sp>
      <p:sp>
        <p:nvSpPr>
          <p:cNvPr id="15" name="Freeform 15"/>
          <p:cNvSpPr/>
          <p:nvPr/>
        </p:nvSpPr>
        <p:spPr>
          <a:xfrm>
            <a:off x="2052619" y="7391298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610642" y="3424832"/>
            <a:ext cx="303271" cy="30327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836733" y="4115498"/>
            <a:ext cx="3167196" cy="663342"/>
          </a:xfrm>
          <a:custGeom>
            <a:avLst/>
            <a:gdLst/>
            <a:ahLst/>
            <a:cxnLst/>
            <a:rect l="l" t="t" r="r" b="b"/>
            <a:pathLst>
              <a:path w="3167196" h="663342">
                <a:moveTo>
                  <a:pt x="0" y="0"/>
                </a:moveTo>
                <a:lnTo>
                  <a:pt x="3167197" y="0"/>
                </a:lnTo>
                <a:lnTo>
                  <a:pt x="3167197" y="663342"/>
                </a:lnTo>
                <a:lnTo>
                  <a:pt x="0" y="663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2260134" y="4299614"/>
            <a:ext cx="2518356" cy="2405030"/>
          </a:xfrm>
          <a:custGeom>
            <a:avLst/>
            <a:gdLst/>
            <a:ahLst/>
            <a:cxnLst/>
            <a:rect l="l" t="t" r="r" b="b"/>
            <a:pathLst>
              <a:path w="2518356" h="2405030">
                <a:moveTo>
                  <a:pt x="0" y="0"/>
                </a:moveTo>
                <a:lnTo>
                  <a:pt x="2518356" y="0"/>
                </a:lnTo>
                <a:lnTo>
                  <a:pt x="2518356" y="2405030"/>
                </a:lnTo>
                <a:lnTo>
                  <a:pt x="0" y="240503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2978199" y="7102527"/>
            <a:ext cx="3600582" cy="2533382"/>
          </a:xfrm>
          <a:custGeom>
            <a:avLst/>
            <a:gdLst/>
            <a:ahLst/>
            <a:cxnLst/>
            <a:rect l="l" t="t" r="r" b="b"/>
            <a:pathLst>
              <a:path w="3600582" h="2533382">
                <a:moveTo>
                  <a:pt x="0" y="0"/>
                </a:moveTo>
                <a:lnTo>
                  <a:pt x="3600582" y="0"/>
                </a:lnTo>
                <a:lnTo>
                  <a:pt x="3600582" y="2533383"/>
                </a:lnTo>
                <a:lnTo>
                  <a:pt x="0" y="253338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56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561261" y="98217"/>
            <a:ext cx="11858003" cy="176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01"/>
              </a:lnSpc>
              <a:spcBef>
                <a:spcPct val="0"/>
              </a:spcBef>
            </a:pPr>
            <a:r>
              <a:rPr lang="en-US" sz="47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II- Montage électrique monophasé dans une installation domestique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21708" y="1869204"/>
            <a:ext cx="15818968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Dans une installation électrique domestique , les récepteurs (lampes, four, lave-linge, aspirateur...) sont montés en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dérivation(parallèle)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82772" y="5017750"/>
            <a:ext cx="9157212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mesurer la quantité d'énergie électrique consommée par l'utilisateur mensuelle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3692" y="3278969"/>
            <a:ext cx="16364477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éléments principale dans un montage électrique domestique monophasée 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82772" y="4035890"/>
            <a:ext cx="2356979" cy="7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7"/>
              </a:lnSpc>
              <a:spcBef>
                <a:spcPct val="0"/>
              </a:spcBef>
            </a:pPr>
            <a:r>
              <a:rPr lang="en-US" sz="39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Compteur: </a:t>
            </a:r>
          </a:p>
        </p:txBody>
      </p:sp>
      <p:sp>
        <p:nvSpPr>
          <p:cNvPr id="27" name="Freeform 27"/>
          <p:cNvSpPr/>
          <p:nvPr/>
        </p:nvSpPr>
        <p:spPr>
          <a:xfrm>
            <a:off x="2011989" y="6422371"/>
            <a:ext cx="3167196" cy="663342"/>
          </a:xfrm>
          <a:custGeom>
            <a:avLst/>
            <a:gdLst/>
            <a:ahLst/>
            <a:cxnLst/>
            <a:rect l="l" t="t" r="r" b="b"/>
            <a:pathLst>
              <a:path w="3167196" h="663342">
                <a:moveTo>
                  <a:pt x="0" y="0"/>
                </a:moveTo>
                <a:lnTo>
                  <a:pt x="3167196" y="0"/>
                </a:lnTo>
                <a:lnTo>
                  <a:pt x="3167196" y="663342"/>
                </a:lnTo>
                <a:lnTo>
                  <a:pt x="0" y="663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2526555" y="6342763"/>
            <a:ext cx="2419924" cy="7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7"/>
              </a:lnSpc>
              <a:spcBef>
                <a:spcPct val="0"/>
              </a:spcBef>
            </a:pPr>
            <a:r>
              <a:rPr lang="en-US" sz="39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Disjoncteur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77442" y="-290261"/>
            <a:ext cx="1027180" cy="1786400"/>
          </a:xfrm>
          <a:custGeom>
            <a:avLst/>
            <a:gdLst/>
            <a:ahLst/>
            <a:cxnLst/>
            <a:rect l="l" t="t" r="r" b="b"/>
            <a:pathLst>
              <a:path w="1027180" h="1786400">
                <a:moveTo>
                  <a:pt x="1027180" y="0"/>
                </a:moveTo>
                <a:lnTo>
                  <a:pt x="0" y="0"/>
                </a:lnTo>
                <a:lnTo>
                  <a:pt x="0" y="1786400"/>
                </a:lnTo>
                <a:lnTo>
                  <a:pt x="1027180" y="1786400"/>
                </a:lnTo>
                <a:lnTo>
                  <a:pt x="102718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34843" y="-377576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29"/>
                </a:lnTo>
                <a:lnTo>
                  <a:pt x="0" y="16433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382772" y="1801680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420332" y="4231932"/>
            <a:ext cx="9733579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Elle est destinée à la protection des personnes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82772" y="4317995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228331" y="691874"/>
            <a:ext cx="3167196" cy="663342"/>
          </a:xfrm>
          <a:custGeom>
            <a:avLst/>
            <a:gdLst/>
            <a:ahLst/>
            <a:cxnLst/>
            <a:rect l="l" t="t" r="r" b="b"/>
            <a:pathLst>
              <a:path w="3167196" h="663342">
                <a:moveTo>
                  <a:pt x="0" y="0"/>
                </a:moveTo>
                <a:lnTo>
                  <a:pt x="3167197" y="0"/>
                </a:lnTo>
                <a:lnTo>
                  <a:pt x="3167197" y="663342"/>
                </a:lnTo>
                <a:lnTo>
                  <a:pt x="0" y="663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043078" y="2981416"/>
            <a:ext cx="4197076" cy="879041"/>
          </a:xfrm>
          <a:custGeom>
            <a:avLst/>
            <a:gdLst/>
            <a:ahLst/>
            <a:cxnLst/>
            <a:rect l="l" t="t" r="r" b="b"/>
            <a:pathLst>
              <a:path w="4197076" h="879041">
                <a:moveTo>
                  <a:pt x="0" y="0"/>
                </a:moveTo>
                <a:lnTo>
                  <a:pt x="4197077" y="0"/>
                </a:lnTo>
                <a:lnTo>
                  <a:pt x="4197077" y="879041"/>
                </a:lnTo>
                <a:lnTo>
                  <a:pt x="0" y="8790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978199" y="764666"/>
            <a:ext cx="3026930" cy="2819329"/>
          </a:xfrm>
          <a:custGeom>
            <a:avLst/>
            <a:gdLst/>
            <a:ahLst/>
            <a:cxnLst/>
            <a:rect l="l" t="t" r="r" b="b"/>
            <a:pathLst>
              <a:path w="3026930" h="2819329">
                <a:moveTo>
                  <a:pt x="0" y="0"/>
                </a:moveTo>
                <a:lnTo>
                  <a:pt x="3026930" y="0"/>
                </a:lnTo>
                <a:lnTo>
                  <a:pt x="3026930" y="2819329"/>
                </a:lnTo>
                <a:lnTo>
                  <a:pt x="0" y="28193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2491" t="-26804" r="-61129" b="-2105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3840877" y="3546650"/>
            <a:ext cx="2737905" cy="273790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228331" y="1595845"/>
            <a:ext cx="9157212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Permet de protéger une partie l’installation électrique en cas  de court-circuit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03152" y="612266"/>
            <a:ext cx="1499415" cy="7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7"/>
              </a:lnSpc>
              <a:spcBef>
                <a:spcPct val="0"/>
              </a:spcBef>
            </a:pPr>
            <a:r>
              <a:rPr lang="en-US" sz="39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Fusible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9724" y="2968107"/>
            <a:ext cx="3062053" cy="75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7"/>
              </a:lnSpc>
              <a:spcBef>
                <a:spcPct val="0"/>
              </a:spcBef>
            </a:pPr>
            <a:r>
              <a:rPr lang="en-US" sz="39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Prise de  terre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65281" y="5026953"/>
            <a:ext cx="11858003" cy="167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01"/>
              </a:lnSpc>
              <a:spcBef>
                <a:spcPct val="0"/>
              </a:spcBef>
            </a:pPr>
            <a:r>
              <a:rPr lang="fr-FR" sz="4800" b="0" i="1" dirty="0">
                <a:solidFill>
                  <a:schemeClr val="accent6">
                    <a:lumMod val="75000"/>
                  </a:schemeClr>
                </a:solidFill>
                <a:effectLst/>
                <a:latin typeface="Amasis MT Pro Black" panose="020F0502020204030204" pitchFamily="18" charset="0"/>
              </a:rPr>
              <a:t>III- Prévention des Danger du courant de secteur </a:t>
            </a:r>
            <a:r>
              <a:rPr lang="en-US" sz="4786" b="1" u="sng">
                <a:solidFill>
                  <a:schemeClr val="accent6">
                    <a:lumMod val="75000"/>
                  </a:schemeClr>
                </a:solidFill>
                <a:latin typeface="Amasis MT Pro Black" panose="020F0502020204030204" pitchFamily="18" charset="0"/>
                <a:ea typeface="Times New Roman Bold"/>
                <a:cs typeface="Times New Roman Bold"/>
                <a:sym typeface="Times New Roman Bold"/>
              </a:rPr>
              <a:t>:</a:t>
            </a:r>
            <a:endParaRPr lang="en-US" sz="4786" b="1" u="sng" dirty="0">
              <a:solidFill>
                <a:schemeClr val="accent6">
                  <a:lumMod val="75000"/>
                </a:schemeClr>
              </a:solidFill>
              <a:latin typeface="Amasis MT Pro Black" panose="020F0502020204030204" pitchFamily="18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556126" y="6915075"/>
            <a:ext cx="15444817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Le corps humain, soumis à une tension, peut-être traversé par un courant électrique ,  la résistance du corps humain diminue s’il est humide, donc l’intensité du courant qui le traverse augmente avec l’humidité.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104974" y="7107938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77442" y="-290261"/>
            <a:ext cx="1027180" cy="1786400"/>
          </a:xfrm>
          <a:custGeom>
            <a:avLst/>
            <a:gdLst/>
            <a:ahLst/>
            <a:cxnLst/>
            <a:rect l="l" t="t" r="r" b="b"/>
            <a:pathLst>
              <a:path w="1027180" h="1786400">
                <a:moveTo>
                  <a:pt x="1027180" y="0"/>
                </a:moveTo>
                <a:lnTo>
                  <a:pt x="0" y="0"/>
                </a:lnTo>
                <a:lnTo>
                  <a:pt x="0" y="1786400"/>
                </a:lnTo>
                <a:lnTo>
                  <a:pt x="1027180" y="1786400"/>
                </a:lnTo>
                <a:lnTo>
                  <a:pt x="102718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601000" y="8820927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34843" y="-377576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29"/>
                </a:lnTo>
                <a:lnTo>
                  <a:pt x="0" y="16433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565686" y="1891268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65686" y="1265753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225993" y="1208603"/>
            <a:ext cx="15713581" cy="278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Un courant d’intensité supérieure à 30 mA peut devenir dangereux.</a:t>
            </a:r>
          </a:p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Une tension est dangereuse si sa valeur efficace dépasse 24 V dans les locaux humides ou 50 V dans les locaux secs.</a:t>
            </a:r>
          </a:p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La tension du secteur, de valeur efficace 230 V, est donc dangereuse.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65686" y="3158667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895840" y="3610851"/>
            <a:ext cx="15109187" cy="4471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L’électrocution peut se produire par contact du corps humain avec la phase d'une prise de courant 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On protège les personnes d'une électrocution à l’aide d’une prise de Terre et d’un disjoncteur différentiel de 30 mA  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Un court-circuit se produit quand le fil de phase entre en contact avec le fil neutre ou avec la terre.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L’augmentation d’intensité dans les conducteurs peut les porter à l’incandescence et provoquer un incendie.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65686" y="3782914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65686" y="4885869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565686" y="5988824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565686" y="7087970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577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Open Sans Bold Italics</vt:lpstr>
      <vt:lpstr>Arial</vt:lpstr>
      <vt:lpstr>Calibri</vt:lpstr>
      <vt:lpstr>Open Sans Bold</vt:lpstr>
      <vt:lpstr>Times New Roman Bold</vt:lpstr>
      <vt:lpstr>Amasis MT Pro Black</vt:lpstr>
      <vt:lpstr>TAN Headline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Copie de Copie de Copie de La vitesse moyenne</dc:title>
  <dc:creator>PC</dc:creator>
  <cp:lastModifiedBy>AIT ELZAAR SAID</cp:lastModifiedBy>
  <cp:revision>2</cp:revision>
  <dcterms:created xsi:type="dcterms:W3CDTF">2006-08-16T00:00:00Z</dcterms:created>
  <dcterms:modified xsi:type="dcterms:W3CDTF">2025-02-16T21:31:14Z</dcterms:modified>
  <dc:identifier>DAGfSmnS5Wc</dc:identifier>
</cp:coreProperties>
</file>