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Open Sans Bold" panose="020B0604020202020204" charset="0"/>
      <p:regular r:id="rId8"/>
    </p:embeddedFont>
    <p:embeddedFont>
      <p:font typeface="Open Sans Bold Italics" panose="020B0604020202020204" charset="0"/>
      <p:regular r:id="rId9"/>
    </p:embeddedFont>
    <p:embeddedFont>
      <p:font typeface="TAN Headline" panose="020B0604020202020204" charset="0"/>
      <p:regular r:id="rId10"/>
    </p:embeddedFont>
    <p:embeddedFont>
      <p:font typeface="Times New Roman Bold" panose="020B0604020202020204" charset="0"/>
      <p:regular r:id="rId11"/>
    </p:embeddedFont>
    <p:embeddedFont>
      <p:font typeface="Times New Roman Bold Italics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gif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6.png"/><Relationship Id="rId5" Type="http://schemas.openxmlformats.org/officeDocument/2006/relationships/image" Target="../media/image5.sv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6.png"/><Relationship Id="rId5" Type="http://schemas.openxmlformats.org/officeDocument/2006/relationships/image" Target="../media/image5.sv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9.png"/><Relationship Id="rId5" Type="http://schemas.openxmlformats.org/officeDocument/2006/relationships/image" Target="../media/image5.sv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09034">
            <a:off x="15326196" y="-2295549"/>
            <a:ext cx="4798084" cy="4828751"/>
          </a:xfrm>
          <a:custGeom>
            <a:avLst/>
            <a:gdLst/>
            <a:ahLst/>
            <a:cxnLst/>
            <a:rect l="l" t="t" r="r" b="b"/>
            <a:pathLst>
              <a:path w="4798084" h="4828751">
                <a:moveTo>
                  <a:pt x="0" y="0"/>
                </a:moveTo>
                <a:lnTo>
                  <a:pt x="4798084" y="0"/>
                </a:lnTo>
                <a:lnTo>
                  <a:pt x="4798084" y="4828752"/>
                </a:lnTo>
                <a:lnTo>
                  <a:pt x="0" y="48287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2867302" flipH="1">
            <a:off x="16356812" y="-993077"/>
            <a:ext cx="1804976" cy="3139089"/>
          </a:xfrm>
          <a:custGeom>
            <a:avLst/>
            <a:gdLst/>
            <a:ahLst/>
            <a:cxnLst/>
            <a:rect l="l" t="t" r="r" b="b"/>
            <a:pathLst>
              <a:path w="1804976" h="3139089">
                <a:moveTo>
                  <a:pt x="1804976" y="0"/>
                </a:moveTo>
                <a:lnTo>
                  <a:pt x="0" y="0"/>
                </a:lnTo>
                <a:lnTo>
                  <a:pt x="0" y="3139089"/>
                </a:lnTo>
                <a:lnTo>
                  <a:pt x="1804976" y="3139089"/>
                </a:lnTo>
                <a:lnTo>
                  <a:pt x="18049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5460838">
            <a:off x="15457055" y="7383231"/>
            <a:ext cx="5823898" cy="5861123"/>
          </a:xfrm>
          <a:custGeom>
            <a:avLst/>
            <a:gdLst/>
            <a:ahLst/>
            <a:cxnLst/>
            <a:rect l="l" t="t" r="r" b="b"/>
            <a:pathLst>
              <a:path w="5823898" h="5861123">
                <a:moveTo>
                  <a:pt x="0" y="0"/>
                </a:moveTo>
                <a:lnTo>
                  <a:pt x="5823899" y="0"/>
                </a:lnTo>
                <a:lnTo>
                  <a:pt x="5823899" y="5861122"/>
                </a:lnTo>
                <a:lnTo>
                  <a:pt x="0" y="5861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10800000">
            <a:off x="16378686" y="8433829"/>
            <a:ext cx="1931666" cy="1678698"/>
          </a:xfrm>
          <a:custGeom>
            <a:avLst/>
            <a:gdLst/>
            <a:ahLst/>
            <a:cxnLst/>
            <a:rect l="l" t="t" r="r" b="b"/>
            <a:pathLst>
              <a:path w="1931666" h="1678698">
                <a:moveTo>
                  <a:pt x="0" y="0"/>
                </a:moveTo>
                <a:lnTo>
                  <a:pt x="1931666" y="0"/>
                </a:lnTo>
                <a:lnTo>
                  <a:pt x="1931666" y="1678697"/>
                </a:lnTo>
                <a:lnTo>
                  <a:pt x="0" y="16786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rcRect t="152" b="152"/>
          <a:stretch>
            <a:fillRect/>
          </a:stretch>
        </p:blipFill>
        <p:spPr>
          <a:xfrm>
            <a:off x="1854350" y="2662957"/>
            <a:ext cx="7289650" cy="3827066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>
            <a:off x="5359896" y="8433829"/>
            <a:ext cx="863966" cy="553299"/>
          </a:xfrm>
          <a:custGeom>
            <a:avLst/>
            <a:gdLst/>
            <a:ahLst/>
            <a:cxnLst/>
            <a:rect l="l" t="t" r="r" b="b"/>
            <a:pathLst>
              <a:path w="863966" h="553299">
                <a:moveTo>
                  <a:pt x="0" y="0"/>
                </a:moveTo>
                <a:lnTo>
                  <a:pt x="863966" y="0"/>
                </a:lnTo>
                <a:lnTo>
                  <a:pt x="863966" y="553298"/>
                </a:lnTo>
                <a:lnTo>
                  <a:pt x="0" y="5532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7834905" y="576468"/>
            <a:ext cx="1061502" cy="1061502"/>
          </a:xfrm>
          <a:custGeom>
            <a:avLst/>
            <a:gdLst/>
            <a:ahLst/>
            <a:cxnLst/>
            <a:rect l="l" t="t" r="r" b="b"/>
            <a:pathLst>
              <a:path w="1061502" h="1061502">
                <a:moveTo>
                  <a:pt x="0" y="0"/>
                </a:moveTo>
                <a:lnTo>
                  <a:pt x="1061502" y="0"/>
                </a:lnTo>
                <a:lnTo>
                  <a:pt x="1061502" y="1061502"/>
                </a:lnTo>
                <a:lnTo>
                  <a:pt x="0" y="10615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0638280" y="4576490"/>
            <a:ext cx="6379535" cy="4114800"/>
          </a:xfrm>
          <a:custGeom>
            <a:avLst/>
            <a:gdLst/>
            <a:ahLst/>
            <a:cxnLst/>
            <a:rect l="l" t="t" r="r" b="b"/>
            <a:pathLst>
              <a:path w="6379535" h="4114800">
                <a:moveTo>
                  <a:pt x="0" y="0"/>
                </a:moveTo>
                <a:lnTo>
                  <a:pt x="6379534" y="0"/>
                </a:lnTo>
                <a:lnTo>
                  <a:pt x="6379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11508963" y="118827"/>
            <a:ext cx="3878409" cy="387840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5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460919" y="271668"/>
            <a:ext cx="3907260" cy="1462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34"/>
              </a:lnSpc>
              <a:spcBef>
                <a:spcPct val="0"/>
              </a:spcBef>
            </a:pPr>
            <a:r>
              <a:rPr lang="en-US" sz="7667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Chapitre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94069" y="2825957"/>
            <a:ext cx="7102338" cy="35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11"/>
              </a:lnSpc>
            </a:pPr>
            <a:r>
              <a:rPr lang="en-US" sz="6508" b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courant électrique alternatif</a:t>
            </a:r>
          </a:p>
          <a:p>
            <a:pPr algn="ctr">
              <a:lnSpc>
                <a:spcPts val="9111"/>
              </a:lnSpc>
              <a:spcBef>
                <a:spcPct val="0"/>
              </a:spcBef>
            </a:pPr>
            <a:r>
              <a:rPr lang="en-US" sz="6508" b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sinusoïdal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89640" y="8264548"/>
            <a:ext cx="3213138" cy="80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7"/>
              </a:lnSpc>
              <a:spcBef>
                <a:spcPct val="0"/>
              </a:spcBef>
            </a:pPr>
            <a:r>
              <a:rPr lang="en-US" sz="4833" b="1">
                <a:solidFill>
                  <a:srgbClr val="B6F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23862" y="8458126"/>
            <a:ext cx="3670246" cy="676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7"/>
              </a:lnSpc>
            </a:pPr>
            <a:r>
              <a:rPr lang="en-US" sz="5571">
                <a:solidFill>
                  <a:srgbClr val="597CFF"/>
                </a:solidFill>
                <a:latin typeface="TAN Headline"/>
                <a:ea typeface="TAN Headline"/>
                <a:cs typeface="TAN Headline"/>
                <a:sym typeface="TAN Headline"/>
              </a:rPr>
              <a:t>elzaar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601000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74600" y="7747854"/>
            <a:ext cx="4671078" cy="4700933"/>
          </a:xfrm>
          <a:custGeom>
            <a:avLst/>
            <a:gdLst/>
            <a:ahLst/>
            <a:cxnLst/>
            <a:rect l="l" t="t" r="r" b="b"/>
            <a:pathLst>
              <a:path w="4671078" h="4700933">
                <a:moveTo>
                  <a:pt x="0" y="0"/>
                </a:moveTo>
                <a:lnTo>
                  <a:pt x="4671078" y="0"/>
                </a:lnTo>
                <a:lnTo>
                  <a:pt x="4671078" y="4700933"/>
                </a:lnTo>
                <a:lnTo>
                  <a:pt x="0" y="4700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518372" y="8708035"/>
            <a:ext cx="1543014" cy="2683502"/>
          </a:xfrm>
          <a:custGeom>
            <a:avLst/>
            <a:gdLst/>
            <a:ahLst/>
            <a:cxnLst/>
            <a:rect l="l" t="t" r="r" b="b"/>
            <a:pathLst>
              <a:path w="1543014" h="2683502">
                <a:moveTo>
                  <a:pt x="1543014" y="0"/>
                </a:moveTo>
                <a:lnTo>
                  <a:pt x="0" y="0"/>
                </a:lnTo>
                <a:lnTo>
                  <a:pt x="0" y="2683502"/>
                </a:lnTo>
                <a:lnTo>
                  <a:pt x="1543014" y="2683502"/>
                </a:lnTo>
                <a:lnTo>
                  <a:pt x="15430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31572" y="207035"/>
            <a:ext cx="1890968" cy="1643329"/>
          </a:xfrm>
          <a:custGeom>
            <a:avLst/>
            <a:gdLst/>
            <a:ahLst/>
            <a:cxnLst/>
            <a:rect l="l" t="t" r="r" b="b"/>
            <a:pathLst>
              <a:path w="1890968" h="1643329">
                <a:moveTo>
                  <a:pt x="0" y="0"/>
                </a:moveTo>
                <a:lnTo>
                  <a:pt x="1890969" y="0"/>
                </a:lnTo>
                <a:lnTo>
                  <a:pt x="1890969" y="1643330"/>
                </a:lnTo>
                <a:lnTo>
                  <a:pt x="0" y="16433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859094" y="2381349"/>
            <a:ext cx="5842826" cy="4482662"/>
          </a:xfrm>
          <a:custGeom>
            <a:avLst/>
            <a:gdLst/>
            <a:ahLst/>
            <a:cxnLst/>
            <a:rect l="l" t="t" r="r" b="b"/>
            <a:pathLst>
              <a:path w="5842826" h="4482662">
                <a:moveTo>
                  <a:pt x="0" y="0"/>
                </a:moveTo>
                <a:lnTo>
                  <a:pt x="5842826" y="0"/>
                </a:lnTo>
                <a:lnTo>
                  <a:pt x="5842826" y="4482661"/>
                </a:lnTo>
                <a:lnTo>
                  <a:pt x="0" y="44826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1416" r="-45647" b="-506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771237" y="6775520"/>
            <a:ext cx="3028707" cy="453505"/>
          </a:xfrm>
          <a:custGeom>
            <a:avLst/>
            <a:gdLst/>
            <a:ahLst/>
            <a:cxnLst/>
            <a:rect l="l" t="t" r="r" b="b"/>
            <a:pathLst>
              <a:path w="3028707" h="453505">
                <a:moveTo>
                  <a:pt x="0" y="0"/>
                </a:moveTo>
                <a:lnTo>
                  <a:pt x="3028707" y="0"/>
                </a:lnTo>
                <a:lnTo>
                  <a:pt x="3028707" y="453505"/>
                </a:lnTo>
                <a:lnTo>
                  <a:pt x="0" y="45350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4328772" y="187161"/>
            <a:ext cx="6338104" cy="1041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1"/>
              </a:lnSpc>
              <a:spcBef>
                <a:spcPct val="0"/>
              </a:spcBef>
            </a:pPr>
            <a:r>
              <a:rPr lang="en-US" sz="5486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 - L'oscilloscope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65281" y="1226636"/>
            <a:ext cx="14178736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L'oscilloscope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appareil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électrique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utilisé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pour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visualiser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variation de la tension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fonction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du temps .</a:t>
            </a:r>
            <a:r>
              <a:rPr lang="en-US" sz="3199" b="1" dirty="0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64399" y="2430529"/>
            <a:ext cx="10776707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La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courbe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obtenue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sur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l'écran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d'un oscilloscope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appelée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3199" b="1" dirty="0" err="1">
                <a:solidFill>
                  <a:srgbClr val="B6F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oscillogramme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3913" y="3666379"/>
            <a:ext cx="10776707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L'axe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vertical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constitue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l'axe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 tensions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l'axe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horizontal,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celui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 temps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63426" y="4870975"/>
            <a:ext cx="11077681" cy="1692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</a:t>
            </a:r>
            <a:r>
              <a:rPr lang="en-US" sz="3199" b="1" i="1" u="sng" dirty="0" err="1">
                <a:solidFill>
                  <a:srgbClr val="FFFF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Sensibilité</a:t>
            </a:r>
            <a:r>
              <a:rPr lang="en-US" sz="3199" b="1" i="1" u="sng" dirty="0">
                <a:solidFill>
                  <a:srgbClr val="FFFF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199" b="1" i="1" u="sng" dirty="0" err="1">
                <a:solidFill>
                  <a:srgbClr val="FFFF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verticale</a:t>
            </a:r>
            <a:r>
              <a:rPr lang="en-US" sz="3199" b="1" i="1" u="sng" dirty="0">
                <a:solidFill>
                  <a:srgbClr val="FFFF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On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peut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choisir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l’échelle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pour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l’axe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tensions, on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l’appelle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Sensibilité</a:t>
            </a:r>
            <a:r>
              <a:rPr lang="en-US" sz="3199" b="1" dirty="0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verticale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.On  la note </a:t>
            </a:r>
            <a:r>
              <a:rPr lang="en-US" sz="3199" b="1" dirty="0" err="1">
                <a:solidFill>
                  <a:srgbClr val="B6F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Sv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elle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s’exprime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Volt par division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4399" y="7414624"/>
            <a:ext cx="15636064" cy="1692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</a:t>
            </a:r>
            <a:r>
              <a:rPr lang="en-US" sz="3199" b="1" i="1" u="sng" dirty="0" err="1">
                <a:solidFill>
                  <a:srgbClr val="FFFF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Sensibilité</a:t>
            </a:r>
            <a:r>
              <a:rPr lang="en-US" sz="3199" b="1" i="1" u="sng" dirty="0">
                <a:solidFill>
                  <a:srgbClr val="FFFF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199" b="1" i="1" u="sng" dirty="0" err="1">
                <a:solidFill>
                  <a:srgbClr val="FFFF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horizontale</a:t>
            </a:r>
            <a:r>
              <a:rPr lang="en-US" sz="3199" b="1" dirty="0">
                <a:solidFill>
                  <a:srgbClr val="FFFF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On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peut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choisir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l’échelle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pour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l’axe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temps, on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l’appelle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Sensibilité</a:t>
            </a:r>
            <a:r>
              <a:rPr lang="en-US" sz="3199" b="1" dirty="0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horizontale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. On le note 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Sh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il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s’exprime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seconde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 division (s/div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ms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/div </a:t>
            </a:r>
            <a:r>
              <a:rPr lang="en-US" sz="3199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</a:t>
            </a:r>
            <a:r>
              <a:rPr lang="en-US" sz="31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µs/div).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89548" y="6672310"/>
            <a:ext cx="5011652" cy="585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 dirty="0" err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Exemple</a:t>
            </a:r>
            <a:r>
              <a:rPr lang="en-US" sz="3400" b="1" dirty="0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     </a:t>
            </a:r>
            <a:r>
              <a:rPr lang="en-US" sz="34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SV = 2 V/div</a:t>
            </a:r>
          </a:p>
        </p:txBody>
      </p:sp>
      <p:sp>
        <p:nvSpPr>
          <p:cNvPr id="19" name="Freeform 19"/>
          <p:cNvSpPr/>
          <p:nvPr/>
        </p:nvSpPr>
        <p:spPr>
          <a:xfrm>
            <a:off x="8067585" y="9297107"/>
            <a:ext cx="3015050" cy="451460"/>
          </a:xfrm>
          <a:custGeom>
            <a:avLst/>
            <a:gdLst/>
            <a:ahLst/>
            <a:cxnLst/>
            <a:rect l="l" t="t" r="r" b="b"/>
            <a:pathLst>
              <a:path w="3015050" h="451460">
                <a:moveTo>
                  <a:pt x="0" y="0"/>
                </a:moveTo>
                <a:lnTo>
                  <a:pt x="3015050" y="0"/>
                </a:lnTo>
                <a:lnTo>
                  <a:pt x="3015050" y="451460"/>
                </a:lnTo>
                <a:lnTo>
                  <a:pt x="0" y="4514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5786766" y="9163757"/>
            <a:ext cx="4997648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Exemple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:</a:t>
            </a:r>
            <a:r>
              <a:rPr lang="en-US" sz="3400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Sh = 5 ms/div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40851" y="7639590"/>
            <a:ext cx="4617177" cy="4646689"/>
          </a:xfrm>
          <a:custGeom>
            <a:avLst/>
            <a:gdLst/>
            <a:ahLst/>
            <a:cxnLst/>
            <a:rect l="l" t="t" r="r" b="b"/>
            <a:pathLst>
              <a:path w="4617177" h="4646689">
                <a:moveTo>
                  <a:pt x="0" y="0"/>
                </a:moveTo>
                <a:lnTo>
                  <a:pt x="4617177" y="0"/>
                </a:lnTo>
                <a:lnTo>
                  <a:pt x="4617177" y="4646688"/>
                </a:lnTo>
                <a:lnTo>
                  <a:pt x="0" y="464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821445" y="3899843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3343570" y="3559643"/>
            <a:ext cx="4150353" cy="2759984"/>
          </a:xfrm>
          <a:custGeom>
            <a:avLst/>
            <a:gdLst/>
            <a:ahLst/>
            <a:cxnLst/>
            <a:rect l="l" t="t" r="r" b="b"/>
            <a:pathLst>
              <a:path w="4150353" h="2759984">
                <a:moveTo>
                  <a:pt x="0" y="0"/>
                </a:moveTo>
                <a:lnTo>
                  <a:pt x="4150353" y="0"/>
                </a:lnTo>
                <a:lnTo>
                  <a:pt x="4150353" y="2759985"/>
                </a:lnTo>
                <a:lnTo>
                  <a:pt x="0" y="27599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14173391" y="3974407"/>
            <a:ext cx="1030872" cy="321399"/>
          </a:xfrm>
          <a:prstGeom prst="line">
            <a:avLst/>
          </a:prstGeom>
          <a:ln w="28575" cap="flat">
            <a:solidFill>
              <a:srgbClr val="ED1D2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5510521" y="4584654"/>
            <a:ext cx="4386920" cy="656877"/>
          </a:xfrm>
          <a:custGeom>
            <a:avLst/>
            <a:gdLst/>
            <a:ahLst/>
            <a:cxnLst/>
            <a:rect l="l" t="t" r="r" b="b"/>
            <a:pathLst>
              <a:path w="4386920" h="656877">
                <a:moveTo>
                  <a:pt x="0" y="0"/>
                </a:moveTo>
                <a:lnTo>
                  <a:pt x="4386920" y="0"/>
                </a:lnTo>
                <a:lnTo>
                  <a:pt x="4386920" y="656877"/>
                </a:lnTo>
                <a:lnTo>
                  <a:pt x="0" y="6568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1317045" y="5426592"/>
            <a:ext cx="285813" cy="28581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473612" y="4485340"/>
            <a:ext cx="2414065" cy="756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70"/>
              </a:lnSpc>
              <a:spcBef>
                <a:spcPct val="0"/>
              </a:spcBef>
            </a:pPr>
            <a:r>
              <a:rPr lang="en-US" sz="3978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74477" y="152598"/>
            <a:ext cx="12456997" cy="13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b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II- La différence entre tension continue et tension alternative sinusoïdale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608685" y="1453203"/>
            <a:ext cx="4468515" cy="585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 dirty="0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1 - Tension </a:t>
            </a:r>
            <a:r>
              <a:rPr lang="en-US" sz="3400" b="1" dirty="0" err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continu</a:t>
            </a:r>
            <a:r>
              <a:rPr lang="en-US" sz="3400" b="1" dirty="0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31090" y="2038433"/>
            <a:ext cx="15127477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On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règle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le bouton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sélecteur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sur DC et la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sensibilité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verticale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sur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Sv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=5v/div ; et on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branche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le pole + de la pile à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l’entrée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X et le pole – de la pile à la masse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814170" y="3721072"/>
            <a:ext cx="7083271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obtient sur l’écran une ligne droite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02857" y="5293242"/>
            <a:ext cx="11842760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La tension aux bornes de la pile est une tension continue  elle est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constante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821445" y="6433580"/>
            <a:ext cx="12865044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tension continue est une tension qui la même valeur au cours temps.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317045" y="6680881"/>
            <a:ext cx="285813" cy="28581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40851" y="7639590"/>
            <a:ext cx="4617177" cy="4646689"/>
          </a:xfrm>
          <a:custGeom>
            <a:avLst/>
            <a:gdLst/>
            <a:ahLst/>
            <a:cxnLst/>
            <a:rect l="l" t="t" r="r" b="b"/>
            <a:pathLst>
              <a:path w="4617177" h="4646689">
                <a:moveTo>
                  <a:pt x="0" y="0"/>
                </a:moveTo>
                <a:lnTo>
                  <a:pt x="4617177" y="0"/>
                </a:lnTo>
                <a:lnTo>
                  <a:pt x="4617177" y="4646688"/>
                </a:lnTo>
                <a:lnTo>
                  <a:pt x="0" y="464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111357" y="117273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031232" y="4206523"/>
            <a:ext cx="285813" cy="28581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5549559"/>
            <a:ext cx="285813" cy="28581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873762" y="2042537"/>
            <a:ext cx="3145948" cy="2978983"/>
          </a:xfrm>
          <a:custGeom>
            <a:avLst/>
            <a:gdLst/>
            <a:ahLst/>
            <a:cxnLst/>
            <a:rect l="l" t="t" r="r" b="b"/>
            <a:pathLst>
              <a:path w="3145948" h="2978983">
                <a:moveTo>
                  <a:pt x="0" y="0"/>
                </a:moveTo>
                <a:lnTo>
                  <a:pt x="3145948" y="0"/>
                </a:lnTo>
                <a:lnTo>
                  <a:pt x="3145948" y="2978982"/>
                </a:lnTo>
                <a:lnTo>
                  <a:pt x="0" y="29789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421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2999642" y="89200"/>
            <a:ext cx="7951115" cy="731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6"/>
              </a:lnSpc>
              <a:spcBef>
                <a:spcPct val="0"/>
              </a:spcBef>
            </a:pPr>
            <a:r>
              <a:rPr lang="en-US" sz="3811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2) tension alternatif sinusoïdale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56106" y="1481538"/>
            <a:ext cx="13904087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On règle le bouton de  la sensibilité verticale sur Sv=2v/div  et le bouton de  la sensibilité horizontale sur Sh = 5 ms/div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29577" y="2723039"/>
            <a:ext cx="10384747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relie les bornes d’un générateur GBF à l’oscilloscope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71606" y="4055750"/>
            <a:ext cx="11842760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On observe que la tension aux bornes de GBF  varie au cours de temps , c’est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une tension variable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71606" y="5331464"/>
            <a:ext cx="15848104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la tension prend alternativement des valeurs positives et des valeurs négatives , c’est une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tension alternative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29577" y="835741"/>
            <a:ext cx="4098950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 i="1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 - Expérience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29577" y="3398678"/>
            <a:ext cx="4098950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 i="1" u="sng">
                <a:solidFill>
                  <a:srgbClr val="FFDE59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b - Observation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14454" y="6607178"/>
            <a:ext cx="15848104" cy="184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La forme de l’oscillogramme ressemble a une sinusoïde « forme des vagues » pour cela on l’appelle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tension alternative sinusoïdale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</a:p>
          <a:p>
            <a:pPr algn="l">
              <a:lnSpc>
                <a:spcPts val="4760"/>
              </a:lnSpc>
              <a:spcBef>
                <a:spcPct val="0"/>
              </a:spcBef>
            </a:pPr>
            <a:endParaRPr lang="en-US" sz="3400" b="1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1031232" y="6826253"/>
            <a:ext cx="285813" cy="285813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40851" y="7639590"/>
            <a:ext cx="4617177" cy="4646689"/>
          </a:xfrm>
          <a:custGeom>
            <a:avLst/>
            <a:gdLst/>
            <a:ahLst/>
            <a:cxnLst/>
            <a:rect l="l" t="t" r="r" b="b"/>
            <a:pathLst>
              <a:path w="4617177" h="4646689">
                <a:moveTo>
                  <a:pt x="0" y="0"/>
                </a:moveTo>
                <a:lnTo>
                  <a:pt x="4617177" y="0"/>
                </a:lnTo>
                <a:lnTo>
                  <a:pt x="4617177" y="4646688"/>
                </a:lnTo>
                <a:lnTo>
                  <a:pt x="0" y="464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272704" y="3424636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6" y="0"/>
                </a:lnTo>
                <a:lnTo>
                  <a:pt x="660306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2257133" y="1975629"/>
            <a:ext cx="285813" cy="28581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151598" y="7802913"/>
            <a:ext cx="285813" cy="28581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0503711" y="1843410"/>
            <a:ext cx="6342310" cy="5073848"/>
          </a:xfrm>
          <a:custGeom>
            <a:avLst/>
            <a:gdLst/>
            <a:ahLst/>
            <a:cxnLst/>
            <a:rect l="l" t="t" r="r" b="b"/>
            <a:pathLst>
              <a:path w="6342310" h="5073848">
                <a:moveTo>
                  <a:pt x="0" y="0"/>
                </a:moveTo>
                <a:lnTo>
                  <a:pt x="6342310" y="0"/>
                </a:lnTo>
                <a:lnTo>
                  <a:pt x="6342310" y="5073849"/>
                </a:lnTo>
                <a:lnTo>
                  <a:pt x="0" y="50738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3603810" y="4755859"/>
            <a:ext cx="4380643" cy="655938"/>
          </a:xfrm>
          <a:custGeom>
            <a:avLst/>
            <a:gdLst/>
            <a:ahLst/>
            <a:cxnLst/>
            <a:rect l="l" t="t" r="r" b="b"/>
            <a:pathLst>
              <a:path w="4380643" h="655938">
                <a:moveTo>
                  <a:pt x="0" y="0"/>
                </a:moveTo>
                <a:lnTo>
                  <a:pt x="4380643" y="0"/>
                </a:lnTo>
                <a:lnTo>
                  <a:pt x="4380643" y="655937"/>
                </a:lnTo>
                <a:lnTo>
                  <a:pt x="0" y="65593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3864649" y="292425"/>
            <a:ext cx="10308742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b="1" i="1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III - les caractéristiques d’une tension alternative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481752" y="1008245"/>
            <a:ext cx="5439152" cy="715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6"/>
              </a:lnSpc>
              <a:spcBef>
                <a:spcPct val="0"/>
              </a:spcBef>
            </a:pPr>
            <a:r>
              <a:rPr lang="en-US" sz="3725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1) Tension maximale 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57133" y="1810486"/>
            <a:ext cx="7765243" cy="12471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La tension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maximale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notée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Umax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est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l'amplitude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de la tension.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02857" y="3274853"/>
            <a:ext cx="8101209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Pour calculer la tension maximale on utilise la formule suivante 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996092" y="4579142"/>
            <a:ext cx="3788197" cy="745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26"/>
              </a:lnSpc>
              <a:spcBef>
                <a:spcPct val="0"/>
              </a:spcBef>
            </a:pPr>
            <a:r>
              <a:rPr lang="en-US" sz="4376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    =   </a:t>
            </a:r>
            <a:r>
              <a:rPr lang="en-US" sz="4376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Sv</a:t>
            </a:r>
            <a:r>
              <a:rPr lang="en-US" sz="4376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.   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01834" y="4764733"/>
            <a:ext cx="523727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881485" y="5676199"/>
            <a:ext cx="5101467" cy="12471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Sv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 :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Sensibilité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verticale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</a:p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Y :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nombre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de divisions.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694799" y="5664427"/>
            <a:ext cx="89904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Avec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858526" y="6925635"/>
            <a:ext cx="3488146" cy="715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6"/>
              </a:lnSpc>
              <a:spcBef>
                <a:spcPct val="0"/>
              </a:spcBef>
            </a:pPr>
            <a:r>
              <a:rPr lang="en-US" sz="3725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2) La période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151598" y="7631463"/>
            <a:ext cx="14004579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La période notée T  est représente la durée minimum après laquelle une tension alternative reprenne la même valeur, et dans le même sens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40851" y="7639590"/>
            <a:ext cx="4617177" cy="4646689"/>
          </a:xfrm>
          <a:custGeom>
            <a:avLst/>
            <a:gdLst/>
            <a:ahLst/>
            <a:cxnLst/>
            <a:rect l="l" t="t" r="r" b="b"/>
            <a:pathLst>
              <a:path w="4617177" h="4646689">
                <a:moveTo>
                  <a:pt x="0" y="0"/>
                </a:moveTo>
                <a:lnTo>
                  <a:pt x="4617177" y="0"/>
                </a:lnTo>
                <a:lnTo>
                  <a:pt x="4617177" y="4646688"/>
                </a:lnTo>
                <a:lnTo>
                  <a:pt x="0" y="464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889246" y="8288884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3090178" y="568721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2"/>
                </a:lnTo>
                <a:lnTo>
                  <a:pt x="0" y="422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938823" y="2081645"/>
            <a:ext cx="285813" cy="285813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603434" y="7579974"/>
            <a:ext cx="285813" cy="28581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1091441" y="483146"/>
            <a:ext cx="4380643" cy="655938"/>
          </a:xfrm>
          <a:custGeom>
            <a:avLst/>
            <a:gdLst/>
            <a:ahLst/>
            <a:cxnLst/>
            <a:rect l="l" t="t" r="r" b="b"/>
            <a:pathLst>
              <a:path w="4380643" h="655938">
                <a:moveTo>
                  <a:pt x="0" y="0"/>
                </a:moveTo>
                <a:lnTo>
                  <a:pt x="4380643" y="0"/>
                </a:lnTo>
                <a:lnTo>
                  <a:pt x="4380643" y="655938"/>
                </a:lnTo>
                <a:lnTo>
                  <a:pt x="0" y="6559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5748994" y="5530982"/>
            <a:ext cx="2949303" cy="1122696"/>
          </a:xfrm>
          <a:custGeom>
            <a:avLst/>
            <a:gdLst/>
            <a:ahLst/>
            <a:cxnLst/>
            <a:rect l="l" t="t" r="r" b="b"/>
            <a:pathLst>
              <a:path w="2949303" h="1122696">
                <a:moveTo>
                  <a:pt x="0" y="0"/>
                </a:moveTo>
                <a:lnTo>
                  <a:pt x="2949303" y="0"/>
                </a:lnTo>
                <a:lnTo>
                  <a:pt x="2949303" y="1122695"/>
                </a:lnTo>
                <a:lnTo>
                  <a:pt x="0" y="112269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0695755" y="5825611"/>
            <a:ext cx="4027000" cy="602985"/>
          </a:xfrm>
          <a:custGeom>
            <a:avLst/>
            <a:gdLst/>
            <a:ahLst/>
            <a:cxnLst/>
            <a:rect l="l" t="t" r="r" b="b"/>
            <a:pathLst>
              <a:path w="4027000" h="602985">
                <a:moveTo>
                  <a:pt x="0" y="0"/>
                </a:moveTo>
                <a:lnTo>
                  <a:pt x="4026999" y="0"/>
                </a:lnTo>
                <a:lnTo>
                  <a:pt x="4026999" y="602985"/>
                </a:lnTo>
                <a:lnTo>
                  <a:pt x="0" y="6029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4383882" y="1214362"/>
            <a:ext cx="89904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 i="1" u="sng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Avec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961279" y="344529"/>
            <a:ext cx="7130162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 la calcule par la formule suivante 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421592" y="390668"/>
            <a:ext cx="3907139" cy="745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26"/>
              </a:lnSpc>
              <a:spcBef>
                <a:spcPct val="0"/>
              </a:spcBef>
            </a:pPr>
            <a:r>
              <a:rPr lang="en-US" sz="4376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    =   </a:t>
            </a:r>
            <a:r>
              <a:rPr lang="en-US" sz="4376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Sh</a:t>
            </a:r>
            <a:r>
              <a:rPr lang="en-US" sz="4376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.   X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403258" y="1214362"/>
            <a:ext cx="7703142" cy="1847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4071" lvl="1" indent="-367035" algn="l">
              <a:lnSpc>
                <a:spcPts val="4760"/>
              </a:lnSpc>
              <a:buFont typeface="Arial"/>
              <a:buChar char="•"/>
            </a:pP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 = La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periode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en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seconde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(S)</a:t>
            </a:r>
          </a:p>
          <a:p>
            <a:pPr marL="734071" lvl="1" indent="-367035" algn="l">
              <a:lnSpc>
                <a:spcPts val="4760"/>
              </a:lnSpc>
              <a:buFont typeface="Arial"/>
              <a:buChar char="•"/>
            </a:pP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 h =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sensibilité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horizontale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( S/div)</a:t>
            </a:r>
          </a:p>
          <a:p>
            <a:pPr marL="734071" lvl="1" indent="-367035" algn="l">
              <a:lnSpc>
                <a:spcPts val="4760"/>
              </a:lnSpc>
              <a:buFont typeface="Arial"/>
              <a:buChar char="•"/>
            </a:pP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 = </a:t>
            </a:r>
            <a:r>
              <a:rPr lang="en-US" sz="3400" b="1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nombre</a:t>
            </a:r>
            <a:r>
              <a:rPr lang="en-US" sz="3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de graduation ( div)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37411" y="2909176"/>
            <a:ext cx="3810269" cy="716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9"/>
              </a:lnSpc>
              <a:spcBef>
                <a:spcPct val="0"/>
              </a:spcBef>
            </a:pPr>
            <a:r>
              <a:rPr lang="en-US" sz="3735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3) Tension efficace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382714" y="3499973"/>
            <a:ext cx="14169446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La valeur  de la tension obtenu par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voltmètre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est appelée la valeur efficace de la tension , elle est notée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Ueff 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993111" y="4798193"/>
            <a:ext cx="14169446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La tension efficace et la tension maximale sont liées par la relation 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935781" y="5848802"/>
            <a:ext cx="3876119" cy="5366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75"/>
              </a:lnSpc>
              <a:spcBef>
                <a:spcPct val="0"/>
              </a:spcBef>
            </a:pPr>
            <a:r>
              <a:rPr lang="en-US" sz="3125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 max = 1,41. U eff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481923" y="5775294"/>
            <a:ext cx="826470" cy="596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  <a:spcBef>
                <a:spcPct val="0"/>
              </a:spcBef>
            </a:pPr>
            <a:r>
              <a:rPr lang="en-US" sz="3125" b="1" i="1" u="sng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Ou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160970" y="6682252"/>
            <a:ext cx="5230430" cy="6356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29"/>
              </a:lnSpc>
              <a:spcBef>
                <a:spcPct val="0"/>
              </a:spcBef>
            </a:pPr>
            <a:r>
              <a:rPr lang="en-US" sz="3735" b="1" dirty="0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4) la </a:t>
            </a:r>
            <a:r>
              <a:rPr lang="en-US" sz="3735" b="1" dirty="0" err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fréquence</a:t>
            </a:r>
            <a:r>
              <a:rPr lang="en-US" sz="3735" b="1" dirty="0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f </a:t>
            </a:r>
            <a:r>
              <a:rPr lang="en-US" sz="3735" b="1" dirty="0" err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ou</a:t>
            </a:r>
            <a:r>
              <a:rPr lang="en-US" sz="3735" b="1" dirty="0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N: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090178" y="7351374"/>
            <a:ext cx="9846964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fréquence est le nombre de périodes par seconde.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750485" y="8046063"/>
            <a:ext cx="9846964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 calculer la période on utilise la formule suivante :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2317621" y="3701852"/>
            <a:ext cx="285813" cy="285813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13597449" y="7865787"/>
            <a:ext cx="2054371" cy="1011913"/>
          </a:xfrm>
          <a:custGeom>
            <a:avLst/>
            <a:gdLst/>
            <a:ahLst/>
            <a:cxnLst/>
            <a:rect l="l" t="t" r="r" b="b"/>
            <a:pathLst>
              <a:path w="2054371" h="1011913">
                <a:moveTo>
                  <a:pt x="0" y="0"/>
                </a:moveTo>
                <a:lnTo>
                  <a:pt x="2054371" y="0"/>
                </a:lnTo>
                <a:lnTo>
                  <a:pt x="2054371" y="1011912"/>
                </a:lnTo>
                <a:lnTo>
                  <a:pt x="0" y="10119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4795" r="-1541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13868145" y="7939225"/>
            <a:ext cx="1737812" cy="694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57"/>
              </a:lnSpc>
              <a:spcBef>
                <a:spcPct val="0"/>
              </a:spcBef>
            </a:pPr>
            <a:r>
              <a:rPr lang="en-US" sz="4041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 = 1/T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750485" y="8868093"/>
            <a:ext cx="11061416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L’unité légale de la fréquence est en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hertz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(symbole: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Hz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).</a:t>
            </a:r>
          </a:p>
        </p:txBody>
      </p:sp>
      <p:sp>
        <p:nvSpPr>
          <p:cNvPr id="39" name="Freeform 39"/>
          <p:cNvSpPr/>
          <p:nvPr/>
        </p:nvSpPr>
        <p:spPr>
          <a:xfrm>
            <a:off x="2993111" y="9107052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571</Words>
  <Application>Microsoft Office PowerPoint</Application>
  <PresentationFormat>Custom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Open Sans Bold Italics</vt:lpstr>
      <vt:lpstr>Arial</vt:lpstr>
      <vt:lpstr>Calibri</vt:lpstr>
      <vt:lpstr>Open Sans Bold</vt:lpstr>
      <vt:lpstr>Times New Roman Bold</vt:lpstr>
      <vt:lpstr>Times New Roman Bold Italics</vt:lpstr>
      <vt:lpstr>TAN Headline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Copie de Copie de Copie de La vitesse moyenne</dc:title>
  <dc:creator>PC</dc:creator>
  <cp:lastModifiedBy>AIT ELZAAR SAID</cp:lastModifiedBy>
  <cp:revision>2</cp:revision>
  <dcterms:created xsi:type="dcterms:W3CDTF">2006-08-16T00:00:00Z</dcterms:created>
  <dcterms:modified xsi:type="dcterms:W3CDTF">2025-02-16T21:26:39Z</dcterms:modified>
  <dc:identifier>DAGfR4DD1eA</dc:identifier>
</cp:coreProperties>
</file>