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18288000" cy="10287000"/>
  <p:notesSz cx="6858000" cy="9144000"/>
  <p:embeddedFontLst>
    <p:embeddedFont>
      <p:font typeface="Open Sans Bold" panose="020B0604020202020204" charset="0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Times New Roman" panose="02020603050405020304" pitchFamily="18" charset="0"/>
      <p:regular r:id="rId14"/>
    </p:embeddedFont>
    <p:embeddedFont>
      <p:font typeface="Times New Roman Bold Italics" panose="020B0604020202020204" charset="0"/>
      <p:regular r:id="rId15"/>
    </p:embeddedFont>
    <p:embeddedFont>
      <p:font typeface="Times New Roman Bold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4.svg"/><Relationship Id="rId10" Type="http://schemas.openxmlformats.org/officeDocument/2006/relationships/image" Target="../media/image6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4.sv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45971" r="-4597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352421" y="7773813"/>
            <a:ext cx="2796257" cy="835652"/>
            <a:chOff x="0" y="0"/>
            <a:chExt cx="7420196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20197" cy="2217502"/>
            </a:xfrm>
            <a:custGeom>
              <a:avLst/>
              <a:gdLst/>
              <a:ahLst/>
              <a:cxnLst/>
              <a:rect l="l" t="t" r="r" b="b"/>
              <a:pathLst>
                <a:path w="7420197" h="2217502">
                  <a:moveTo>
                    <a:pt x="729573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95737" y="0"/>
                  </a:lnTo>
                  <a:cubicBezTo>
                    <a:pt x="7364316" y="0"/>
                    <a:pt x="7420197" y="55880"/>
                    <a:pt x="7420197" y="124460"/>
                  </a:cubicBezTo>
                  <a:lnTo>
                    <a:pt x="7420197" y="2093042"/>
                  </a:lnTo>
                  <a:cubicBezTo>
                    <a:pt x="7420197" y="2161622"/>
                    <a:pt x="7364316" y="2217502"/>
                    <a:pt x="7295737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4524705" y="8191640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1839433" y="2455319"/>
            <a:ext cx="7120626" cy="3738328"/>
          </a:xfrm>
          <a:prstGeom prst="rect">
            <a:avLst/>
          </a:prstGeom>
        </p:spPr>
      </p:pic>
      <p:sp>
        <p:nvSpPr>
          <p:cNvPr id="17" name="Freeform 17"/>
          <p:cNvSpPr/>
          <p:nvPr/>
        </p:nvSpPr>
        <p:spPr>
          <a:xfrm>
            <a:off x="5918638" y="6771485"/>
            <a:ext cx="3032835" cy="3032835"/>
          </a:xfrm>
          <a:custGeom>
            <a:avLst/>
            <a:gdLst/>
            <a:ahLst/>
            <a:cxnLst/>
            <a:rect l="l" t="t" r="r" b="b"/>
            <a:pathLst>
              <a:path w="3032835" h="3032835">
                <a:moveTo>
                  <a:pt x="0" y="0"/>
                </a:moveTo>
                <a:lnTo>
                  <a:pt x="3032835" y="0"/>
                </a:lnTo>
                <a:lnTo>
                  <a:pt x="3032835" y="3032835"/>
                </a:lnTo>
                <a:lnTo>
                  <a:pt x="0" y="303283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4409540" y="209695"/>
            <a:ext cx="8031925" cy="1220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990"/>
              </a:lnSpc>
              <a:spcBef>
                <a:spcPct val="0"/>
              </a:spcBef>
            </a:pPr>
            <a:r>
              <a:rPr lang="en-US" sz="7136" u="sng" dirty="0" err="1">
                <a:solidFill>
                  <a:srgbClr val="FFFF00"/>
                </a:solidFill>
                <a:latin typeface="Times New Roman Bold Italics"/>
              </a:rPr>
              <a:t>Chapitre</a:t>
            </a:r>
            <a:r>
              <a:rPr lang="en-US" sz="7136" u="sng" dirty="0">
                <a:solidFill>
                  <a:srgbClr val="FFFF00"/>
                </a:solidFill>
                <a:latin typeface="Times New Roman Bold Italics"/>
              </a:rPr>
              <a:t> : </a:t>
            </a:r>
            <a:r>
              <a:rPr lang="en-US" sz="7136" u="sng" dirty="0">
                <a:solidFill>
                  <a:srgbClr val="FFFF00"/>
                </a:solidFill>
                <a:latin typeface="Times New Roman Bold Italics"/>
              </a:rPr>
              <a:t>3</a:t>
            </a:r>
            <a:endParaRPr lang="en-US" sz="7136" u="sng" dirty="0">
              <a:solidFill>
                <a:srgbClr val="FFFF00"/>
              </a:solidFill>
              <a:latin typeface="Times New Roman Bold Italic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352421" y="2816809"/>
            <a:ext cx="8533731" cy="3376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50"/>
              </a:lnSpc>
            </a:pPr>
            <a:r>
              <a:rPr lang="en-US" sz="6178">
                <a:solidFill>
                  <a:srgbClr val="FF914D"/>
                </a:solidFill>
                <a:latin typeface="Times New Roman Bold"/>
              </a:rPr>
              <a:t>Montages en série </a:t>
            </a:r>
          </a:p>
          <a:p>
            <a:pPr algn="ctr">
              <a:lnSpc>
                <a:spcPts val="8650"/>
              </a:lnSpc>
            </a:pPr>
            <a:r>
              <a:rPr lang="en-US" sz="6178">
                <a:solidFill>
                  <a:srgbClr val="FF914D"/>
                </a:solidFill>
                <a:latin typeface="Times New Roman Bold"/>
              </a:rPr>
              <a:t>et montages en</a:t>
            </a:r>
          </a:p>
          <a:p>
            <a:pPr algn="ctr">
              <a:lnSpc>
                <a:spcPts val="8650"/>
              </a:lnSpc>
              <a:spcBef>
                <a:spcPct val="0"/>
              </a:spcBef>
            </a:pPr>
            <a:r>
              <a:rPr lang="en-US" sz="6178">
                <a:solidFill>
                  <a:srgbClr val="FF914D"/>
                </a:solidFill>
                <a:latin typeface="Times New Roman Bold"/>
              </a:rPr>
              <a:t>dérivation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52421" y="7970679"/>
            <a:ext cx="2796257" cy="394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>
                <a:solidFill>
                  <a:srgbClr val="003D25"/>
                </a:solidFill>
                <a:latin typeface="Open Sans Bold"/>
              </a:rPr>
              <a:t>PROF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7436" y="3834035"/>
            <a:ext cx="3013029" cy="2900066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25370" r="-13627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1896845" y="7532910"/>
            <a:ext cx="4866815" cy="4897922"/>
          </a:xfrm>
          <a:custGeom>
            <a:avLst/>
            <a:gdLst/>
            <a:ahLst/>
            <a:cxnLst/>
            <a:rect l="l" t="t" r="r" b="b"/>
            <a:pathLst>
              <a:path w="4866815" h="4897922">
                <a:moveTo>
                  <a:pt x="0" y="0"/>
                </a:moveTo>
                <a:lnTo>
                  <a:pt x="4866815" y="0"/>
                </a:lnTo>
                <a:lnTo>
                  <a:pt x="4866815" y="4897922"/>
                </a:lnTo>
                <a:lnTo>
                  <a:pt x="0" y="48979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629849" y="8429052"/>
            <a:ext cx="1024408" cy="1781579"/>
          </a:xfrm>
          <a:custGeom>
            <a:avLst/>
            <a:gdLst/>
            <a:ahLst/>
            <a:cxnLst/>
            <a:rect l="l" t="t" r="r" b="b"/>
            <a:pathLst>
              <a:path w="1024408" h="1781579">
                <a:moveTo>
                  <a:pt x="1024408" y="0"/>
                </a:moveTo>
                <a:lnTo>
                  <a:pt x="0" y="0"/>
                </a:lnTo>
                <a:lnTo>
                  <a:pt x="0" y="1781579"/>
                </a:lnTo>
                <a:lnTo>
                  <a:pt x="1024408" y="1781579"/>
                </a:lnTo>
                <a:lnTo>
                  <a:pt x="102440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1565677" cy="1360638"/>
          </a:xfrm>
          <a:custGeom>
            <a:avLst/>
            <a:gdLst/>
            <a:ahLst/>
            <a:cxnLst/>
            <a:rect l="l" t="t" r="r" b="b"/>
            <a:pathLst>
              <a:path w="1565677" h="1360638">
                <a:moveTo>
                  <a:pt x="0" y="0"/>
                </a:moveTo>
                <a:lnTo>
                  <a:pt x="1565677" y="0"/>
                </a:lnTo>
                <a:lnTo>
                  <a:pt x="1565677" y="1360638"/>
                </a:lnTo>
                <a:lnTo>
                  <a:pt x="0" y="13606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326306" y="2107360"/>
            <a:ext cx="11604024" cy="3817861"/>
          </a:xfrm>
          <a:custGeom>
            <a:avLst/>
            <a:gdLst/>
            <a:ahLst/>
            <a:cxnLst/>
            <a:rect l="l" t="t" r="r" b="b"/>
            <a:pathLst>
              <a:path w="11604024" h="3817861">
                <a:moveTo>
                  <a:pt x="0" y="0"/>
                </a:moveTo>
                <a:lnTo>
                  <a:pt x="11604025" y="0"/>
                </a:lnTo>
                <a:lnTo>
                  <a:pt x="11604025" y="3817862"/>
                </a:lnTo>
                <a:lnTo>
                  <a:pt x="0" y="381786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270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5936992" y="752038"/>
            <a:ext cx="7106542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B6F61A"/>
                </a:solidFill>
                <a:latin typeface="Times New Roman Bold"/>
              </a:rPr>
              <a:t>1 - Expériences 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538799" y="79333"/>
            <a:ext cx="10770491" cy="86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00"/>
              </a:lnSpc>
              <a:spcBef>
                <a:spcPct val="0"/>
              </a:spcBef>
            </a:pPr>
            <a:r>
              <a:rPr lang="en-US" sz="4500">
                <a:solidFill>
                  <a:srgbClr val="FF914D"/>
                </a:solidFill>
                <a:latin typeface="Times New Roman Bold"/>
              </a:rPr>
              <a:t>I - Montage électrique en série.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160465" y="1415317"/>
            <a:ext cx="7106542" cy="5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"/>
              </a:rPr>
              <a:t>On réalise les circuits suivants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594943" y="6724576"/>
            <a:ext cx="13724114" cy="5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13" lvl="1" indent="-323856">
              <a:lnSpc>
                <a:spcPts val="42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Times New Roman Bold"/>
              </a:rPr>
              <a:t>Les lampes forment une seule boucle. On dit que les lampes sont branchées </a:t>
            </a:r>
            <a:r>
              <a:rPr lang="en-US" sz="3000">
                <a:solidFill>
                  <a:srgbClr val="F6F55F"/>
                </a:solidFill>
                <a:latin typeface="Times New Roman Bold"/>
              </a:rPr>
              <a:t>en série</a:t>
            </a:r>
            <a:r>
              <a:rPr lang="en-US" sz="3000">
                <a:solidFill>
                  <a:srgbClr val="FFFFFF"/>
                </a:solidFill>
                <a:latin typeface="Times New Roman Bold"/>
              </a:rPr>
              <a:t>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119870" y="6007662"/>
            <a:ext cx="7106542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B6F61A"/>
                </a:solidFill>
                <a:latin typeface="Times New Roman Bold"/>
              </a:rPr>
              <a:t>2 - Observations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94943" y="7227549"/>
            <a:ext cx="13724114" cy="1114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13" lvl="1" indent="-323856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Times New Roman Bold"/>
              </a:rPr>
              <a:t>Lorsqu’on ajoute la deuxième lampe (L2) dans le circuit comportant la lampe (L1),</a:t>
            </a:r>
          </a:p>
          <a:p>
            <a:pPr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Times New Roman"/>
              </a:rPr>
              <a:t>       </a:t>
            </a:r>
            <a:r>
              <a:rPr lang="en-US" sz="3000">
                <a:solidFill>
                  <a:srgbClr val="FFFFFF"/>
                </a:solidFill>
                <a:latin typeface="Times New Roman Bold"/>
              </a:rPr>
              <a:t>l’éclat diminue.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594943" y="8376494"/>
            <a:ext cx="13724114" cy="5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13" lvl="1" indent="-323856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Times New Roman Bold"/>
              </a:rPr>
              <a:t>L’éclat diminue encore plus Lorsqu’on ajoute la troisième lampe (L3).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1828800" y="1028700"/>
            <a:ext cx="14630400" cy="822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18735" y="-294605"/>
            <a:ext cx="976083" cy="1697535"/>
          </a:xfrm>
          <a:custGeom>
            <a:avLst/>
            <a:gdLst/>
            <a:ahLst/>
            <a:cxnLst/>
            <a:rect l="l" t="t" r="r" b="b"/>
            <a:pathLst>
              <a:path w="976083" h="1697535">
                <a:moveTo>
                  <a:pt x="976082" y="0"/>
                </a:moveTo>
                <a:lnTo>
                  <a:pt x="0" y="0"/>
                </a:lnTo>
                <a:lnTo>
                  <a:pt x="0" y="1697535"/>
                </a:lnTo>
                <a:lnTo>
                  <a:pt x="976082" y="1697535"/>
                </a:lnTo>
                <a:lnTo>
                  <a:pt x="97608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6845" y="7532910"/>
            <a:ext cx="4866815" cy="4897922"/>
          </a:xfrm>
          <a:custGeom>
            <a:avLst/>
            <a:gdLst/>
            <a:ahLst/>
            <a:cxnLst/>
            <a:rect l="l" t="t" r="r" b="b"/>
            <a:pathLst>
              <a:path w="4866815" h="4897922">
                <a:moveTo>
                  <a:pt x="0" y="0"/>
                </a:moveTo>
                <a:lnTo>
                  <a:pt x="4866815" y="0"/>
                </a:lnTo>
                <a:lnTo>
                  <a:pt x="4866815" y="4897922"/>
                </a:lnTo>
                <a:lnTo>
                  <a:pt x="0" y="48979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629849" y="8429052"/>
            <a:ext cx="1024408" cy="1781579"/>
          </a:xfrm>
          <a:custGeom>
            <a:avLst/>
            <a:gdLst/>
            <a:ahLst/>
            <a:cxnLst/>
            <a:rect l="l" t="t" r="r" b="b"/>
            <a:pathLst>
              <a:path w="1024408" h="1781579">
                <a:moveTo>
                  <a:pt x="1024408" y="0"/>
                </a:moveTo>
                <a:lnTo>
                  <a:pt x="0" y="0"/>
                </a:lnTo>
                <a:lnTo>
                  <a:pt x="0" y="1781579"/>
                </a:lnTo>
                <a:lnTo>
                  <a:pt x="1024408" y="1781579"/>
                </a:lnTo>
                <a:lnTo>
                  <a:pt x="102440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9379" y="-318703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662" y="59943"/>
            <a:ext cx="1137391" cy="988439"/>
          </a:xfrm>
          <a:custGeom>
            <a:avLst/>
            <a:gdLst/>
            <a:ahLst/>
            <a:cxnLst/>
            <a:rect l="l" t="t" r="r" b="b"/>
            <a:pathLst>
              <a:path w="1137391" h="988439">
                <a:moveTo>
                  <a:pt x="0" y="0"/>
                </a:moveTo>
                <a:lnTo>
                  <a:pt x="1137391" y="0"/>
                </a:lnTo>
                <a:lnTo>
                  <a:pt x="1137391" y="988439"/>
                </a:lnTo>
                <a:lnTo>
                  <a:pt x="0" y="9884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034400" y="2328466"/>
            <a:ext cx="15272376" cy="587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32"/>
              </a:lnSpc>
            </a:pPr>
            <a:r>
              <a:rPr lang="en-US" sz="3666">
                <a:solidFill>
                  <a:srgbClr val="FFFFFF"/>
                </a:solidFill>
                <a:latin typeface="Times New Roman Bold"/>
              </a:rPr>
              <a:t>   Un circuit électrique est en série si tous les dipôles sont les uns à la suite des autres  et forment une </a:t>
            </a:r>
            <a:r>
              <a:rPr lang="en-US" sz="3666" u="sng">
                <a:solidFill>
                  <a:srgbClr val="F6F55F"/>
                </a:solidFill>
                <a:latin typeface="Times New Roman Bold Italics"/>
              </a:rPr>
              <a:t>seule boucle.</a:t>
            </a:r>
          </a:p>
          <a:p>
            <a:pPr>
              <a:lnSpc>
                <a:spcPts val="5132"/>
              </a:lnSpc>
            </a:pPr>
            <a:r>
              <a:rPr lang="en-US" sz="3666">
                <a:solidFill>
                  <a:srgbClr val="FFFFFF"/>
                </a:solidFill>
                <a:latin typeface="Times New Roman"/>
              </a:rPr>
              <a:t>  </a:t>
            </a:r>
            <a:r>
              <a:rPr lang="en-US" sz="3666">
                <a:solidFill>
                  <a:srgbClr val="FFFFFF"/>
                </a:solidFill>
                <a:latin typeface="Times New Roman Bold"/>
              </a:rPr>
              <a:t>Dans un circuit électrique en série :</a:t>
            </a:r>
          </a:p>
          <a:p>
            <a:pPr marL="791512" lvl="1" indent="-395756">
              <a:lnSpc>
                <a:spcPts val="5132"/>
              </a:lnSpc>
              <a:buFont typeface="Arial"/>
              <a:buChar char="•"/>
            </a:pPr>
            <a:r>
              <a:rPr lang="en-US" sz="3666">
                <a:solidFill>
                  <a:srgbClr val="FFFFFF"/>
                </a:solidFill>
                <a:latin typeface="Times New Roman"/>
              </a:rPr>
              <a:t> </a:t>
            </a:r>
            <a:r>
              <a:rPr lang="en-US" sz="3666">
                <a:solidFill>
                  <a:srgbClr val="FFFFFF"/>
                </a:solidFill>
                <a:latin typeface="Times New Roman Bold"/>
              </a:rPr>
              <a:t>L’ordre des dipôles n’influence pas leur fonctionnement.</a:t>
            </a:r>
          </a:p>
          <a:p>
            <a:pPr marL="791512" lvl="1" indent="-395756">
              <a:lnSpc>
                <a:spcPts val="5132"/>
              </a:lnSpc>
              <a:buFont typeface="Arial"/>
              <a:buChar char="•"/>
            </a:pPr>
            <a:r>
              <a:rPr lang="en-US" sz="3666">
                <a:solidFill>
                  <a:srgbClr val="FFFFFF"/>
                </a:solidFill>
                <a:latin typeface="Times New Roman"/>
              </a:rPr>
              <a:t> </a:t>
            </a:r>
            <a:r>
              <a:rPr lang="en-US" sz="3666">
                <a:solidFill>
                  <a:srgbClr val="FFFFFF"/>
                </a:solidFill>
                <a:latin typeface="Times New Roman Bold"/>
              </a:rPr>
              <a:t>Plus le circuit en série comporte de récepteurs plus le fonctionnement s’affaiblit.</a:t>
            </a:r>
          </a:p>
          <a:p>
            <a:pPr marL="791512" lvl="1" indent="-395756">
              <a:lnSpc>
                <a:spcPts val="5132"/>
              </a:lnSpc>
              <a:spcBef>
                <a:spcPct val="0"/>
              </a:spcBef>
              <a:buFont typeface="Arial"/>
              <a:buChar char="•"/>
            </a:pPr>
            <a:r>
              <a:rPr lang="en-US" sz="3666">
                <a:solidFill>
                  <a:srgbClr val="FFFFFF"/>
                </a:solidFill>
                <a:latin typeface="Times New Roman"/>
              </a:rPr>
              <a:t> </a:t>
            </a:r>
            <a:r>
              <a:rPr lang="en-US" sz="3666">
                <a:solidFill>
                  <a:srgbClr val="FFFFFF"/>
                </a:solidFill>
                <a:latin typeface="Times New Roman Bold"/>
              </a:rPr>
              <a:t>Les dipôles ne sont pas indépendants les uns des autres. Lorsqu’une lampe est grillée</a:t>
            </a:r>
            <a:r>
              <a:rPr lang="en-US" sz="3666">
                <a:solidFill>
                  <a:srgbClr val="FFFFFF"/>
                </a:solidFill>
                <a:latin typeface="Times New Roman"/>
              </a:rPr>
              <a:t> </a:t>
            </a:r>
            <a:r>
              <a:rPr lang="en-US" sz="3666">
                <a:solidFill>
                  <a:srgbClr val="FFFFFF"/>
                </a:solidFill>
                <a:latin typeface="Times New Roman Bold"/>
              </a:rPr>
              <a:t>ou dévissée , le circuit est ouvert et les autres dipôles ne fonctionnent plus.</a:t>
            </a:r>
          </a:p>
        </p:txBody>
      </p:sp>
      <p:sp>
        <p:nvSpPr>
          <p:cNvPr id="11" name="Freeform 11"/>
          <p:cNvSpPr/>
          <p:nvPr/>
        </p:nvSpPr>
        <p:spPr>
          <a:xfrm>
            <a:off x="1625599" y="3777933"/>
            <a:ext cx="408801" cy="450582"/>
          </a:xfrm>
          <a:custGeom>
            <a:avLst/>
            <a:gdLst/>
            <a:ahLst/>
            <a:cxnLst/>
            <a:rect l="l" t="t" r="r" b="b"/>
            <a:pathLst>
              <a:path w="408801" h="450582">
                <a:moveTo>
                  <a:pt x="0" y="0"/>
                </a:moveTo>
                <a:lnTo>
                  <a:pt x="408801" y="0"/>
                </a:lnTo>
                <a:lnTo>
                  <a:pt x="408801" y="450582"/>
                </a:lnTo>
                <a:lnTo>
                  <a:pt x="0" y="4505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749822" y="2334422"/>
            <a:ext cx="396145" cy="436633"/>
          </a:xfrm>
          <a:custGeom>
            <a:avLst/>
            <a:gdLst/>
            <a:ahLst/>
            <a:cxnLst/>
            <a:rect l="l" t="t" r="r" b="b"/>
            <a:pathLst>
              <a:path w="396145" h="436633">
                <a:moveTo>
                  <a:pt x="0" y="0"/>
                </a:moveTo>
                <a:lnTo>
                  <a:pt x="396145" y="0"/>
                </a:lnTo>
                <a:lnTo>
                  <a:pt x="396145" y="436633"/>
                </a:lnTo>
                <a:lnTo>
                  <a:pt x="0" y="4366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187041" y="864083"/>
            <a:ext cx="6100469" cy="1079018"/>
          </a:xfrm>
          <a:custGeom>
            <a:avLst/>
            <a:gdLst/>
            <a:ahLst/>
            <a:cxnLst/>
            <a:rect l="l" t="t" r="r" b="b"/>
            <a:pathLst>
              <a:path w="6100469" h="1079018">
                <a:moveTo>
                  <a:pt x="0" y="0"/>
                </a:moveTo>
                <a:lnTo>
                  <a:pt x="6100470" y="0"/>
                </a:lnTo>
                <a:lnTo>
                  <a:pt x="6100470" y="1079019"/>
                </a:lnTo>
                <a:lnTo>
                  <a:pt x="0" y="107901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68492" b="-168492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7787403" y="816611"/>
            <a:ext cx="7106542" cy="11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99"/>
              </a:lnSpc>
            </a:pPr>
            <a:r>
              <a:rPr lang="en-US" sz="5999">
                <a:solidFill>
                  <a:srgbClr val="FFBD59"/>
                </a:solidFill>
                <a:latin typeface="Times New Roman Bold"/>
              </a:rPr>
              <a:t>Conclusion</a:t>
            </a:r>
            <a:r>
              <a:rPr lang="en-US" sz="5999">
                <a:solidFill>
                  <a:srgbClr val="B6F61A"/>
                </a:solidFill>
                <a:latin typeface="Times New Roman Bold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7436" y="3834035"/>
            <a:ext cx="3013029" cy="2900066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25370" r="-13627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090965">
            <a:off x="-1896845" y="7532910"/>
            <a:ext cx="4866815" cy="4897922"/>
          </a:xfrm>
          <a:custGeom>
            <a:avLst/>
            <a:gdLst/>
            <a:ahLst/>
            <a:cxnLst/>
            <a:rect l="l" t="t" r="r" b="b"/>
            <a:pathLst>
              <a:path w="4866815" h="4897922">
                <a:moveTo>
                  <a:pt x="0" y="0"/>
                </a:moveTo>
                <a:lnTo>
                  <a:pt x="4866815" y="0"/>
                </a:lnTo>
                <a:lnTo>
                  <a:pt x="4866815" y="4897922"/>
                </a:lnTo>
                <a:lnTo>
                  <a:pt x="0" y="48979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7932697" flipH="1">
            <a:off x="629849" y="8429052"/>
            <a:ext cx="1024408" cy="1781579"/>
          </a:xfrm>
          <a:custGeom>
            <a:avLst/>
            <a:gdLst/>
            <a:ahLst/>
            <a:cxnLst/>
            <a:rect l="l" t="t" r="r" b="b"/>
            <a:pathLst>
              <a:path w="1024408" h="1781579">
                <a:moveTo>
                  <a:pt x="1024408" y="0"/>
                </a:moveTo>
                <a:lnTo>
                  <a:pt x="0" y="0"/>
                </a:lnTo>
                <a:lnTo>
                  <a:pt x="0" y="1781579"/>
                </a:lnTo>
                <a:lnTo>
                  <a:pt x="1024408" y="1781579"/>
                </a:lnTo>
                <a:lnTo>
                  <a:pt x="102440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0290" y="477879"/>
            <a:ext cx="1565677" cy="1360638"/>
          </a:xfrm>
          <a:custGeom>
            <a:avLst/>
            <a:gdLst/>
            <a:ahLst/>
            <a:cxnLst/>
            <a:rect l="l" t="t" r="r" b="b"/>
            <a:pathLst>
              <a:path w="1565677" h="1360638">
                <a:moveTo>
                  <a:pt x="0" y="0"/>
                </a:moveTo>
                <a:lnTo>
                  <a:pt x="1565677" y="0"/>
                </a:lnTo>
                <a:lnTo>
                  <a:pt x="1565677" y="1360638"/>
                </a:lnTo>
                <a:lnTo>
                  <a:pt x="0" y="13606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729672" y="2198704"/>
            <a:ext cx="8448837" cy="4535397"/>
          </a:xfrm>
          <a:custGeom>
            <a:avLst/>
            <a:gdLst/>
            <a:ahLst/>
            <a:cxnLst/>
            <a:rect l="l" t="t" r="r" b="b"/>
            <a:pathLst>
              <a:path w="8448837" h="4535397">
                <a:moveTo>
                  <a:pt x="0" y="0"/>
                </a:moveTo>
                <a:lnTo>
                  <a:pt x="8448837" y="0"/>
                </a:lnTo>
                <a:lnTo>
                  <a:pt x="8448837" y="4535397"/>
                </a:lnTo>
                <a:lnTo>
                  <a:pt x="0" y="453539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204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5936992" y="752038"/>
            <a:ext cx="7106542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B6F61A"/>
                </a:solidFill>
                <a:latin typeface="Times New Roman Bold"/>
              </a:rPr>
              <a:t>1 - Expériences 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54727" y="56713"/>
            <a:ext cx="12260229" cy="86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00"/>
              </a:lnSpc>
              <a:spcBef>
                <a:spcPct val="0"/>
              </a:spcBef>
            </a:pPr>
            <a:r>
              <a:rPr lang="en-US" sz="4500">
                <a:solidFill>
                  <a:srgbClr val="FF914D"/>
                </a:solidFill>
                <a:latin typeface="Times New Roman Bold"/>
              </a:rPr>
              <a:t>II) Montage électrique en parallèle (en dérivation)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160465" y="1415317"/>
            <a:ext cx="7106542" cy="5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"/>
              </a:rPr>
              <a:t>On réalise les deux circuits suivants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203576" y="6731562"/>
            <a:ext cx="7106542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B6F61A"/>
                </a:solidFill>
                <a:latin typeface="Times New Roman Bold"/>
              </a:rPr>
              <a:t>2 - Observations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894790" y="7448476"/>
            <a:ext cx="13724114" cy="1647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13" lvl="1" indent="-323856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Times New Roman Bold"/>
              </a:rPr>
              <a:t>L’éclat de la lampe (L1) reste le même malgré l’ajout de la lampe (L2).</a:t>
            </a:r>
          </a:p>
          <a:p>
            <a:pPr marL="647713" lvl="1" indent="-323856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Times New Roman Bold"/>
              </a:rPr>
              <a:t>Chaque lampe constitue une boucle indépendante avec le générateur. On dit que les</a:t>
            </a:r>
          </a:p>
          <a:p>
            <a:pPr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Times New Roman Bold"/>
              </a:rPr>
              <a:t>deux lampes sont branchées </a:t>
            </a:r>
            <a:r>
              <a:rPr lang="en-US" sz="3000">
                <a:solidFill>
                  <a:srgbClr val="F6F55F"/>
                </a:solidFill>
                <a:latin typeface="Times New Roman Bold"/>
              </a:rPr>
              <a:t>en parallèle.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867302" flipH="1">
            <a:off x="16818735" y="-294605"/>
            <a:ext cx="976083" cy="1697535"/>
          </a:xfrm>
          <a:custGeom>
            <a:avLst/>
            <a:gdLst/>
            <a:ahLst/>
            <a:cxnLst/>
            <a:rect l="l" t="t" r="r" b="b"/>
            <a:pathLst>
              <a:path w="976083" h="1697535">
                <a:moveTo>
                  <a:pt x="976082" y="0"/>
                </a:moveTo>
                <a:lnTo>
                  <a:pt x="0" y="0"/>
                </a:lnTo>
                <a:lnTo>
                  <a:pt x="0" y="1697535"/>
                </a:lnTo>
                <a:lnTo>
                  <a:pt x="976082" y="1697535"/>
                </a:lnTo>
                <a:lnTo>
                  <a:pt x="97608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090965">
            <a:off x="-1896845" y="7532910"/>
            <a:ext cx="4866815" cy="4897922"/>
          </a:xfrm>
          <a:custGeom>
            <a:avLst/>
            <a:gdLst/>
            <a:ahLst/>
            <a:cxnLst/>
            <a:rect l="l" t="t" r="r" b="b"/>
            <a:pathLst>
              <a:path w="4866815" h="4897922">
                <a:moveTo>
                  <a:pt x="0" y="0"/>
                </a:moveTo>
                <a:lnTo>
                  <a:pt x="4866815" y="0"/>
                </a:lnTo>
                <a:lnTo>
                  <a:pt x="4866815" y="4897922"/>
                </a:lnTo>
                <a:lnTo>
                  <a:pt x="0" y="48979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932697" flipH="1">
            <a:off x="346716" y="8587398"/>
            <a:ext cx="1024408" cy="1781579"/>
          </a:xfrm>
          <a:custGeom>
            <a:avLst/>
            <a:gdLst/>
            <a:ahLst/>
            <a:cxnLst/>
            <a:rect l="l" t="t" r="r" b="b"/>
            <a:pathLst>
              <a:path w="1024408" h="1781579">
                <a:moveTo>
                  <a:pt x="1024408" y="0"/>
                </a:moveTo>
                <a:lnTo>
                  <a:pt x="0" y="0"/>
                </a:lnTo>
                <a:lnTo>
                  <a:pt x="0" y="1781579"/>
                </a:lnTo>
                <a:lnTo>
                  <a:pt x="1024408" y="1781579"/>
                </a:lnTo>
                <a:lnTo>
                  <a:pt x="102440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339161">
            <a:off x="-3049379" y="-318703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97157" y="125264"/>
            <a:ext cx="1214826" cy="1055733"/>
          </a:xfrm>
          <a:custGeom>
            <a:avLst/>
            <a:gdLst/>
            <a:ahLst/>
            <a:cxnLst/>
            <a:rect l="l" t="t" r="r" b="b"/>
            <a:pathLst>
              <a:path w="1214826" h="1055733">
                <a:moveTo>
                  <a:pt x="0" y="0"/>
                </a:moveTo>
                <a:lnTo>
                  <a:pt x="1214826" y="0"/>
                </a:lnTo>
                <a:lnTo>
                  <a:pt x="1214826" y="1055733"/>
                </a:lnTo>
                <a:lnTo>
                  <a:pt x="0" y="10557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984695" y="3282633"/>
            <a:ext cx="297234" cy="327612"/>
          </a:xfrm>
          <a:custGeom>
            <a:avLst/>
            <a:gdLst/>
            <a:ahLst/>
            <a:cxnLst/>
            <a:rect l="l" t="t" r="r" b="b"/>
            <a:pathLst>
              <a:path w="297234" h="327612">
                <a:moveTo>
                  <a:pt x="0" y="0"/>
                </a:moveTo>
                <a:lnTo>
                  <a:pt x="297234" y="0"/>
                </a:lnTo>
                <a:lnTo>
                  <a:pt x="297234" y="327612"/>
                </a:lnTo>
                <a:lnTo>
                  <a:pt x="0" y="3276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010006" y="2045650"/>
            <a:ext cx="271923" cy="299714"/>
          </a:xfrm>
          <a:custGeom>
            <a:avLst/>
            <a:gdLst/>
            <a:ahLst/>
            <a:cxnLst/>
            <a:rect l="l" t="t" r="r" b="b"/>
            <a:pathLst>
              <a:path w="271923" h="299714">
                <a:moveTo>
                  <a:pt x="0" y="0"/>
                </a:moveTo>
                <a:lnTo>
                  <a:pt x="271923" y="0"/>
                </a:lnTo>
                <a:lnTo>
                  <a:pt x="271923" y="299715"/>
                </a:lnTo>
                <a:lnTo>
                  <a:pt x="0" y="2997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980912" y="3952521"/>
            <a:ext cx="301017" cy="331782"/>
          </a:xfrm>
          <a:custGeom>
            <a:avLst/>
            <a:gdLst/>
            <a:ahLst/>
            <a:cxnLst/>
            <a:rect l="l" t="t" r="r" b="b"/>
            <a:pathLst>
              <a:path w="301017" h="331782">
                <a:moveTo>
                  <a:pt x="0" y="0"/>
                </a:moveTo>
                <a:lnTo>
                  <a:pt x="301017" y="0"/>
                </a:lnTo>
                <a:lnTo>
                  <a:pt x="301017" y="331782"/>
                </a:lnTo>
                <a:lnTo>
                  <a:pt x="0" y="3317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862834" y="6415405"/>
            <a:ext cx="294343" cy="324426"/>
          </a:xfrm>
          <a:custGeom>
            <a:avLst/>
            <a:gdLst/>
            <a:ahLst/>
            <a:cxnLst/>
            <a:rect l="l" t="t" r="r" b="b"/>
            <a:pathLst>
              <a:path w="294343" h="324426">
                <a:moveTo>
                  <a:pt x="0" y="0"/>
                </a:moveTo>
                <a:lnTo>
                  <a:pt x="294344" y="0"/>
                </a:lnTo>
                <a:lnTo>
                  <a:pt x="294344" y="324427"/>
                </a:lnTo>
                <a:lnTo>
                  <a:pt x="0" y="3244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862834" y="7086475"/>
            <a:ext cx="294343" cy="324426"/>
          </a:xfrm>
          <a:custGeom>
            <a:avLst/>
            <a:gdLst/>
            <a:ahLst/>
            <a:cxnLst/>
            <a:rect l="l" t="t" r="r" b="b"/>
            <a:pathLst>
              <a:path w="294343" h="324426">
                <a:moveTo>
                  <a:pt x="0" y="0"/>
                </a:moveTo>
                <a:lnTo>
                  <a:pt x="294344" y="0"/>
                </a:lnTo>
                <a:lnTo>
                  <a:pt x="294344" y="324427"/>
                </a:lnTo>
                <a:lnTo>
                  <a:pt x="0" y="3244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862834" y="8500319"/>
            <a:ext cx="294343" cy="324426"/>
          </a:xfrm>
          <a:custGeom>
            <a:avLst/>
            <a:gdLst/>
            <a:ahLst/>
            <a:cxnLst/>
            <a:rect l="l" t="t" r="r" b="b"/>
            <a:pathLst>
              <a:path w="294343" h="324426">
                <a:moveTo>
                  <a:pt x="0" y="0"/>
                </a:moveTo>
                <a:lnTo>
                  <a:pt x="294344" y="0"/>
                </a:lnTo>
                <a:lnTo>
                  <a:pt x="294344" y="324427"/>
                </a:lnTo>
                <a:lnTo>
                  <a:pt x="0" y="3244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6398308" y="618689"/>
            <a:ext cx="5065493" cy="1079018"/>
          </a:xfrm>
          <a:custGeom>
            <a:avLst/>
            <a:gdLst/>
            <a:ahLst/>
            <a:cxnLst/>
            <a:rect l="l" t="t" r="r" b="b"/>
            <a:pathLst>
              <a:path w="5065493" h="1079018">
                <a:moveTo>
                  <a:pt x="0" y="0"/>
                </a:moveTo>
                <a:lnTo>
                  <a:pt x="5065493" y="0"/>
                </a:lnTo>
                <a:lnTo>
                  <a:pt x="5065493" y="1079018"/>
                </a:lnTo>
                <a:lnTo>
                  <a:pt x="0" y="107901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31424" b="-131424"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501469" y="1753009"/>
            <a:ext cx="15272376" cy="3390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72"/>
              </a:lnSpc>
            </a:pPr>
            <a:r>
              <a:rPr lang="en-US" sz="3766">
                <a:solidFill>
                  <a:srgbClr val="FFFFFF"/>
                </a:solidFill>
                <a:latin typeface="Times New Roman Bold"/>
              </a:rPr>
              <a:t>Dans un montage en dérivation, les dipôles sont branchés l’un aux bornes de l’autre.</a:t>
            </a:r>
          </a:p>
          <a:p>
            <a:pPr>
              <a:lnSpc>
                <a:spcPts val="5272"/>
              </a:lnSpc>
            </a:pPr>
            <a:r>
              <a:rPr lang="en-US" sz="3766">
                <a:solidFill>
                  <a:srgbClr val="FFFFFF"/>
                </a:solidFill>
                <a:latin typeface="Times New Roman Bold"/>
              </a:rPr>
              <a:t>Si l’un des dipôles tombe en panne , les autres continuent à fonctionner</a:t>
            </a:r>
          </a:p>
          <a:p>
            <a:pPr>
              <a:lnSpc>
                <a:spcPts val="5272"/>
              </a:lnSpc>
            </a:pPr>
            <a:r>
              <a:rPr lang="en-US" sz="3766">
                <a:solidFill>
                  <a:srgbClr val="FFFFFF"/>
                </a:solidFill>
                <a:latin typeface="Times New Roman Bold"/>
              </a:rPr>
              <a:t>Les dipôles fonctionnent indépendamment  l’un de l’autre</a:t>
            </a:r>
          </a:p>
          <a:p>
            <a:pPr>
              <a:lnSpc>
                <a:spcPts val="5272"/>
              </a:lnSpc>
              <a:spcBef>
                <a:spcPct val="0"/>
              </a:spcBef>
            </a:pPr>
            <a:endParaRPr lang="en-US" sz="3766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7552181" y="488908"/>
            <a:ext cx="7106542" cy="1109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19"/>
              </a:lnSpc>
            </a:pPr>
            <a:r>
              <a:rPr lang="en-US" sz="5799" u="sng">
                <a:solidFill>
                  <a:srgbClr val="FF914D"/>
                </a:solidFill>
                <a:latin typeface="Times New Roman Bold Italics"/>
              </a:rPr>
              <a:t>Conclusion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171412" y="5180283"/>
            <a:ext cx="7106542" cy="1109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19"/>
              </a:lnSpc>
            </a:pPr>
            <a:r>
              <a:rPr lang="en-US" sz="5799" u="sng">
                <a:solidFill>
                  <a:srgbClr val="B6F61A"/>
                </a:solidFill>
                <a:latin typeface="Times New Roman Bold Italics"/>
              </a:rPr>
              <a:t>Remarques 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501469" y="6263005"/>
            <a:ext cx="14805307" cy="2723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72"/>
              </a:lnSpc>
            </a:pPr>
            <a:r>
              <a:rPr lang="en-US" sz="3766">
                <a:solidFill>
                  <a:srgbClr val="FFFFFF"/>
                </a:solidFill>
                <a:latin typeface="Times New Roman Bold"/>
              </a:rPr>
              <a:t>Dans la maison les appareils sont montés en parallèles.</a:t>
            </a:r>
          </a:p>
          <a:p>
            <a:pPr>
              <a:lnSpc>
                <a:spcPts val="5272"/>
              </a:lnSpc>
            </a:pPr>
            <a:r>
              <a:rPr lang="en-US" sz="3766">
                <a:solidFill>
                  <a:srgbClr val="FFFFFF"/>
                </a:solidFill>
                <a:latin typeface="Times New Roman Bold"/>
              </a:rPr>
              <a:t>On peut monter des interrupteurs dans différentes branches du montage en dérivation pour commander le fonctionnement de chaque dipôle.</a:t>
            </a:r>
          </a:p>
          <a:p>
            <a:pPr>
              <a:lnSpc>
                <a:spcPts val="5272"/>
              </a:lnSpc>
              <a:spcBef>
                <a:spcPct val="0"/>
              </a:spcBef>
            </a:pPr>
            <a:r>
              <a:rPr lang="en-US" sz="3766">
                <a:solidFill>
                  <a:srgbClr val="FFFFFF"/>
                </a:solidFill>
                <a:latin typeface="Times New Roman Bold"/>
              </a:rPr>
              <a:t>Le fonctionnement des dipôles ne dépend pas de leur nombre.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17437" y="147320"/>
            <a:ext cx="12643348" cy="5105190"/>
          </a:xfrm>
          <a:custGeom>
            <a:avLst/>
            <a:gdLst/>
            <a:ahLst/>
            <a:cxnLst/>
            <a:rect l="l" t="t" r="r" b="b"/>
            <a:pathLst>
              <a:path w="12643348" h="5105190">
                <a:moveTo>
                  <a:pt x="0" y="0"/>
                </a:moveTo>
                <a:lnTo>
                  <a:pt x="12643348" y="0"/>
                </a:lnTo>
                <a:lnTo>
                  <a:pt x="12643348" y="5105190"/>
                </a:lnTo>
                <a:lnTo>
                  <a:pt x="0" y="51051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5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865804" y="5723729"/>
            <a:ext cx="13782816" cy="4120301"/>
          </a:xfrm>
          <a:custGeom>
            <a:avLst/>
            <a:gdLst/>
            <a:ahLst/>
            <a:cxnLst/>
            <a:rect l="l" t="t" r="r" b="b"/>
            <a:pathLst>
              <a:path w="13782816" h="4120301">
                <a:moveTo>
                  <a:pt x="0" y="0"/>
                </a:moveTo>
                <a:lnTo>
                  <a:pt x="13782817" y="0"/>
                </a:lnTo>
                <a:lnTo>
                  <a:pt x="13782817" y="4120301"/>
                </a:lnTo>
                <a:lnTo>
                  <a:pt x="0" y="41203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304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64166" y="-81280"/>
            <a:ext cx="7106542" cy="1109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19"/>
              </a:lnSpc>
            </a:pPr>
            <a:r>
              <a:rPr lang="en-US" sz="5799" u="sng">
                <a:solidFill>
                  <a:srgbClr val="FF914D"/>
                </a:solidFill>
                <a:latin typeface="Times New Roman Bold Italics"/>
              </a:rPr>
              <a:t>exercice 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12533" y="4799441"/>
            <a:ext cx="7106542" cy="1109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19"/>
              </a:lnSpc>
            </a:pPr>
            <a:r>
              <a:rPr lang="en-US" sz="5799" u="sng">
                <a:solidFill>
                  <a:srgbClr val="FF914D"/>
                </a:solidFill>
                <a:latin typeface="Times New Roman Bold Italics"/>
              </a:rPr>
              <a:t>exercice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317</Words>
  <Application>Microsoft Office PowerPoint</Application>
  <PresentationFormat>Personnalisé</PresentationFormat>
  <Paragraphs>36</Paragraphs>
  <Slides>7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Open Sans Bold</vt:lpstr>
      <vt:lpstr>Calibri</vt:lpstr>
      <vt:lpstr>Times New Roman</vt:lpstr>
      <vt:lpstr>Times New Roman Bold Italics</vt:lpstr>
      <vt:lpstr>Arial</vt:lpstr>
      <vt:lpstr>Times New Roman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 14</dc:title>
  <cp:lastModifiedBy>hp</cp:lastModifiedBy>
  <cp:revision>5</cp:revision>
  <dcterms:created xsi:type="dcterms:W3CDTF">2006-08-16T00:00:00Z</dcterms:created>
  <dcterms:modified xsi:type="dcterms:W3CDTF">2024-05-04T18:22:34Z</dcterms:modified>
  <dc:identifier>DAGAv0BP7BI</dc:identifier>
</cp:coreProperties>
</file>