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nton" pitchFamily="2" charset="0"/>
      <p:regular r:id="rId9"/>
    </p:embeddedFont>
    <p:embeddedFont>
      <p:font typeface="Open Sans Bold" panose="020B0604020202020204" charset="0"/>
      <p:regular r:id="rId10"/>
    </p:embeddedFont>
    <p:embeddedFont>
      <p:font typeface="TAN Headline" panose="020B0604020202020204" charset="0"/>
      <p:regular r:id="rId11"/>
    </p:embeddedFont>
    <p:embeddedFont>
      <p:font typeface="Times New Roman Bold" panose="020B0604020202020204" charset="0"/>
      <p:regular r:id="rId12"/>
    </p:embeddedFont>
    <p:embeddedFont>
      <p:font typeface="Times New Roman Bold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gif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7.svg"/><Relationship Id="rId5" Type="http://schemas.openxmlformats.org/officeDocument/2006/relationships/image" Target="../media/image5.sv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3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22.svg"/><Relationship Id="rId2" Type="http://schemas.openxmlformats.org/officeDocument/2006/relationships/image" Target="../media/image2.png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1.png"/><Relationship Id="rId5" Type="http://schemas.openxmlformats.org/officeDocument/2006/relationships/image" Target="../media/image5.svg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4" Type="http://schemas.openxmlformats.org/officeDocument/2006/relationships/image" Target="../media/image4.png"/><Relationship Id="rId9" Type="http://schemas.openxmlformats.org/officeDocument/2006/relationships/image" Target="../media/image10.svg"/><Relationship Id="rId1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0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2.png"/><Relationship Id="rId5" Type="http://schemas.openxmlformats.org/officeDocument/2006/relationships/image" Target="../media/image5.svg"/><Relationship Id="rId10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0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5" Type="http://schemas.openxmlformats.org/officeDocument/2006/relationships/image" Target="../media/image5.sv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09034">
            <a:off x="15326196" y="-2295549"/>
            <a:ext cx="4798084" cy="4828751"/>
          </a:xfrm>
          <a:custGeom>
            <a:avLst/>
            <a:gdLst/>
            <a:ahLst/>
            <a:cxnLst/>
            <a:rect l="l" t="t" r="r" b="b"/>
            <a:pathLst>
              <a:path w="4798084" h="4828751">
                <a:moveTo>
                  <a:pt x="0" y="0"/>
                </a:moveTo>
                <a:lnTo>
                  <a:pt x="4798084" y="0"/>
                </a:lnTo>
                <a:lnTo>
                  <a:pt x="4798084" y="4828752"/>
                </a:lnTo>
                <a:lnTo>
                  <a:pt x="0" y="48287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867302" flipH="1">
            <a:off x="16356812" y="-993077"/>
            <a:ext cx="1804976" cy="3139089"/>
          </a:xfrm>
          <a:custGeom>
            <a:avLst/>
            <a:gdLst/>
            <a:ahLst/>
            <a:cxnLst/>
            <a:rect l="l" t="t" r="r" b="b"/>
            <a:pathLst>
              <a:path w="1804976" h="3139089">
                <a:moveTo>
                  <a:pt x="1804976" y="0"/>
                </a:moveTo>
                <a:lnTo>
                  <a:pt x="0" y="0"/>
                </a:lnTo>
                <a:lnTo>
                  <a:pt x="0" y="3139089"/>
                </a:lnTo>
                <a:lnTo>
                  <a:pt x="1804976" y="3139089"/>
                </a:lnTo>
                <a:lnTo>
                  <a:pt x="18049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5460838">
            <a:off x="15457055" y="7383231"/>
            <a:ext cx="5823898" cy="5861123"/>
          </a:xfrm>
          <a:custGeom>
            <a:avLst/>
            <a:gdLst/>
            <a:ahLst/>
            <a:cxnLst/>
            <a:rect l="l" t="t" r="r" b="b"/>
            <a:pathLst>
              <a:path w="5823898" h="5861123">
                <a:moveTo>
                  <a:pt x="0" y="0"/>
                </a:moveTo>
                <a:lnTo>
                  <a:pt x="5823899" y="0"/>
                </a:lnTo>
                <a:lnTo>
                  <a:pt x="5823899" y="5861122"/>
                </a:lnTo>
                <a:lnTo>
                  <a:pt x="0" y="5861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0800000">
            <a:off x="16378686" y="8433829"/>
            <a:ext cx="1931666" cy="1678698"/>
          </a:xfrm>
          <a:custGeom>
            <a:avLst/>
            <a:gdLst/>
            <a:ahLst/>
            <a:cxnLst/>
            <a:rect l="l" t="t" r="r" b="b"/>
            <a:pathLst>
              <a:path w="1931666" h="1678698">
                <a:moveTo>
                  <a:pt x="0" y="0"/>
                </a:moveTo>
                <a:lnTo>
                  <a:pt x="1931666" y="0"/>
                </a:lnTo>
                <a:lnTo>
                  <a:pt x="1931666" y="1678697"/>
                </a:lnTo>
                <a:lnTo>
                  <a:pt x="0" y="16786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 t="152" b="152"/>
          <a:stretch>
            <a:fillRect/>
          </a:stretch>
        </p:blipFill>
        <p:spPr>
          <a:xfrm>
            <a:off x="1854350" y="2662957"/>
            <a:ext cx="7289650" cy="3827066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5359896" y="8433829"/>
            <a:ext cx="863966" cy="553299"/>
          </a:xfrm>
          <a:custGeom>
            <a:avLst/>
            <a:gdLst/>
            <a:ahLst/>
            <a:cxnLst/>
            <a:rect l="l" t="t" r="r" b="b"/>
            <a:pathLst>
              <a:path w="863966" h="553299">
                <a:moveTo>
                  <a:pt x="0" y="0"/>
                </a:moveTo>
                <a:lnTo>
                  <a:pt x="863966" y="0"/>
                </a:lnTo>
                <a:lnTo>
                  <a:pt x="863966" y="553298"/>
                </a:lnTo>
                <a:lnTo>
                  <a:pt x="0" y="5532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462138" y="731269"/>
            <a:ext cx="848416" cy="848416"/>
          </a:xfrm>
          <a:custGeom>
            <a:avLst/>
            <a:gdLst/>
            <a:ahLst/>
            <a:cxnLst/>
            <a:rect l="l" t="t" r="r" b="b"/>
            <a:pathLst>
              <a:path w="848416" h="848416">
                <a:moveTo>
                  <a:pt x="0" y="0"/>
                </a:moveTo>
                <a:lnTo>
                  <a:pt x="848417" y="0"/>
                </a:lnTo>
                <a:lnTo>
                  <a:pt x="848417" y="848416"/>
                </a:lnTo>
                <a:lnTo>
                  <a:pt x="0" y="84841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220662" y="2299443"/>
            <a:ext cx="3381804" cy="2109259"/>
          </a:xfrm>
          <a:custGeom>
            <a:avLst/>
            <a:gdLst/>
            <a:ahLst/>
            <a:cxnLst/>
            <a:rect l="l" t="t" r="r" b="b"/>
            <a:pathLst>
              <a:path w="3381804" h="2109259">
                <a:moveTo>
                  <a:pt x="0" y="0"/>
                </a:moveTo>
                <a:lnTo>
                  <a:pt x="3381804" y="0"/>
                </a:lnTo>
                <a:lnTo>
                  <a:pt x="3381804" y="2109258"/>
                </a:lnTo>
                <a:lnTo>
                  <a:pt x="0" y="21092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8881" r="-66141" b="-10110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4097874" y="2468444"/>
            <a:ext cx="3381804" cy="1913533"/>
          </a:xfrm>
          <a:custGeom>
            <a:avLst/>
            <a:gdLst/>
            <a:ahLst/>
            <a:cxnLst/>
            <a:rect l="l" t="t" r="r" b="b"/>
            <a:pathLst>
              <a:path w="3381804" h="1913533">
                <a:moveTo>
                  <a:pt x="0" y="0"/>
                </a:moveTo>
                <a:lnTo>
                  <a:pt x="3381804" y="0"/>
                </a:lnTo>
                <a:lnTo>
                  <a:pt x="3381804" y="1913533"/>
                </a:lnTo>
                <a:lnTo>
                  <a:pt x="0" y="191353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8881" t="-110228" r="-66141" b="-114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1046634" y="4733932"/>
            <a:ext cx="6297885" cy="4195966"/>
          </a:xfrm>
          <a:custGeom>
            <a:avLst/>
            <a:gdLst/>
            <a:ahLst/>
            <a:cxnLst/>
            <a:rect l="l" t="t" r="r" b="b"/>
            <a:pathLst>
              <a:path w="6297885" h="4195966">
                <a:moveTo>
                  <a:pt x="0" y="0"/>
                </a:moveTo>
                <a:lnTo>
                  <a:pt x="6297885" y="0"/>
                </a:lnTo>
                <a:lnTo>
                  <a:pt x="6297885" y="4195966"/>
                </a:lnTo>
                <a:lnTo>
                  <a:pt x="0" y="419596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3460919" y="271668"/>
            <a:ext cx="3907260" cy="1462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34"/>
              </a:lnSpc>
              <a:spcBef>
                <a:spcPct val="0"/>
              </a:spcBef>
            </a:pPr>
            <a:r>
              <a:rPr lang="en-US" sz="7667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Chapitre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94069" y="3168035"/>
            <a:ext cx="7349931" cy="2403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11"/>
              </a:lnSpc>
              <a:spcBef>
                <a:spcPct val="0"/>
              </a:spcBef>
            </a:pPr>
            <a:r>
              <a:rPr lang="en-US" sz="6508" b="1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Etude de quelques instruments optiques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89640" y="8264548"/>
            <a:ext cx="3213138" cy="80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7"/>
              </a:lnSpc>
              <a:spcBef>
                <a:spcPct val="0"/>
              </a:spcBef>
            </a:pPr>
            <a:r>
              <a:rPr lang="en-US" sz="4833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23862" y="8458126"/>
            <a:ext cx="3670246" cy="676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7"/>
              </a:lnSpc>
            </a:pPr>
            <a:r>
              <a:rPr lang="en-US" sz="5571">
                <a:solidFill>
                  <a:srgbClr val="597CFF"/>
                </a:solidFill>
                <a:latin typeface="TAN Headline"/>
                <a:ea typeface="TAN Headline"/>
                <a:cs typeface="TAN Headline"/>
                <a:sym typeface="TAN Headline"/>
              </a:rPr>
              <a:t>elzaar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74600" y="7747854"/>
            <a:ext cx="4671078" cy="4700933"/>
          </a:xfrm>
          <a:custGeom>
            <a:avLst/>
            <a:gdLst/>
            <a:ahLst/>
            <a:cxnLst/>
            <a:rect l="l" t="t" r="r" b="b"/>
            <a:pathLst>
              <a:path w="4671078" h="4700933">
                <a:moveTo>
                  <a:pt x="0" y="0"/>
                </a:moveTo>
                <a:lnTo>
                  <a:pt x="4671078" y="0"/>
                </a:lnTo>
                <a:lnTo>
                  <a:pt x="4671078" y="4700933"/>
                </a:lnTo>
                <a:lnTo>
                  <a:pt x="0" y="4700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-518372" y="8708035"/>
            <a:ext cx="1543014" cy="2683502"/>
          </a:xfrm>
          <a:custGeom>
            <a:avLst/>
            <a:gdLst/>
            <a:ahLst/>
            <a:cxnLst/>
            <a:rect l="l" t="t" r="r" b="b"/>
            <a:pathLst>
              <a:path w="1543014" h="2683502">
                <a:moveTo>
                  <a:pt x="1543014" y="0"/>
                </a:moveTo>
                <a:lnTo>
                  <a:pt x="0" y="0"/>
                </a:lnTo>
                <a:lnTo>
                  <a:pt x="0" y="2683502"/>
                </a:lnTo>
                <a:lnTo>
                  <a:pt x="1543014" y="2683502"/>
                </a:lnTo>
                <a:lnTo>
                  <a:pt x="15430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31572" y="207035"/>
            <a:ext cx="1890968" cy="1643329"/>
          </a:xfrm>
          <a:custGeom>
            <a:avLst/>
            <a:gdLst/>
            <a:ahLst/>
            <a:cxnLst/>
            <a:rect l="l" t="t" r="r" b="b"/>
            <a:pathLst>
              <a:path w="1890968" h="1643329">
                <a:moveTo>
                  <a:pt x="0" y="0"/>
                </a:moveTo>
                <a:lnTo>
                  <a:pt x="1890969" y="0"/>
                </a:lnTo>
                <a:lnTo>
                  <a:pt x="1890969" y="1643330"/>
                </a:lnTo>
                <a:lnTo>
                  <a:pt x="0" y="1643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013224" y="2052393"/>
            <a:ext cx="555349" cy="344317"/>
          </a:xfrm>
          <a:custGeom>
            <a:avLst/>
            <a:gdLst/>
            <a:ahLst/>
            <a:cxnLst/>
            <a:rect l="l" t="t" r="r" b="b"/>
            <a:pathLst>
              <a:path w="555349" h="344317">
                <a:moveTo>
                  <a:pt x="0" y="0"/>
                </a:moveTo>
                <a:lnTo>
                  <a:pt x="555350" y="0"/>
                </a:lnTo>
                <a:lnTo>
                  <a:pt x="555350" y="344316"/>
                </a:lnTo>
                <a:lnTo>
                  <a:pt x="0" y="344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095485" y="3312953"/>
            <a:ext cx="13464709" cy="166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Elle est utilisée pour voir les objets de petite taille, cet objet est placé à une distance inférieure à la distance focale de la lentille convergente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859397" y="3511330"/>
            <a:ext cx="555349" cy="344317"/>
          </a:xfrm>
          <a:custGeom>
            <a:avLst/>
            <a:gdLst/>
            <a:ahLst/>
            <a:cxnLst/>
            <a:rect l="l" t="t" r="r" b="b"/>
            <a:pathLst>
              <a:path w="555349" h="344317">
                <a:moveTo>
                  <a:pt x="0" y="0"/>
                </a:moveTo>
                <a:lnTo>
                  <a:pt x="555349" y="0"/>
                </a:lnTo>
                <a:lnTo>
                  <a:pt x="555349" y="344317"/>
                </a:lnTo>
                <a:lnTo>
                  <a:pt x="0" y="3443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551215" y="5365274"/>
            <a:ext cx="668249" cy="541889"/>
          </a:xfrm>
          <a:custGeom>
            <a:avLst/>
            <a:gdLst/>
            <a:ahLst/>
            <a:cxnLst/>
            <a:rect l="l" t="t" r="r" b="b"/>
            <a:pathLst>
              <a:path w="668249" h="541889">
                <a:moveTo>
                  <a:pt x="0" y="0"/>
                </a:moveTo>
                <a:lnTo>
                  <a:pt x="668249" y="0"/>
                </a:lnTo>
                <a:lnTo>
                  <a:pt x="668249" y="541889"/>
                </a:lnTo>
                <a:lnTo>
                  <a:pt x="0" y="5418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2958013" y="6512789"/>
            <a:ext cx="5585411" cy="3139466"/>
          </a:xfrm>
          <a:custGeom>
            <a:avLst/>
            <a:gdLst/>
            <a:ahLst/>
            <a:cxnLst/>
            <a:rect l="l" t="t" r="r" b="b"/>
            <a:pathLst>
              <a:path w="5585411" h="3139466">
                <a:moveTo>
                  <a:pt x="0" y="0"/>
                </a:moveTo>
                <a:lnTo>
                  <a:pt x="5585411" y="0"/>
                </a:lnTo>
                <a:lnTo>
                  <a:pt x="5585411" y="3139466"/>
                </a:lnTo>
                <a:lnTo>
                  <a:pt x="0" y="31394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21349" b="-2134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0266434" y="6512789"/>
            <a:ext cx="5585411" cy="3139466"/>
          </a:xfrm>
          <a:custGeom>
            <a:avLst/>
            <a:gdLst/>
            <a:ahLst/>
            <a:cxnLst/>
            <a:rect l="l" t="t" r="r" b="b"/>
            <a:pathLst>
              <a:path w="5585411" h="3139466">
                <a:moveTo>
                  <a:pt x="0" y="0"/>
                </a:moveTo>
                <a:lnTo>
                  <a:pt x="5585411" y="0"/>
                </a:lnTo>
                <a:lnTo>
                  <a:pt x="5585411" y="3139466"/>
                </a:lnTo>
                <a:lnTo>
                  <a:pt x="0" y="31394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9303" b="-93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4328772" y="187161"/>
            <a:ext cx="4893536" cy="104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1"/>
              </a:lnSpc>
              <a:spcBef>
                <a:spcPct val="0"/>
              </a:spcBef>
            </a:pPr>
            <a:r>
              <a:rPr lang="en-US" sz="5486" b="1" u="sng">
                <a:solidFill>
                  <a:srgbClr val="FF914D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  - La loupe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89954" y="1882749"/>
            <a:ext cx="13464709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la loupe est un instrument optique, constitué d’une lentille </a:t>
            </a:r>
            <a:r>
              <a:rPr lang="en-US" sz="3199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convergente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à courte distance focale c-à-d entre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2cm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5cm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20332" y="1155528"/>
            <a:ext cx="4118412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B6F61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1 ) principe 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99102" y="5239164"/>
            <a:ext cx="10491210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obtient une image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virtuelle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droite</a:t>
            </a: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</a:t>
            </a:r>
            <a:r>
              <a:rPr lang="en-US" sz="3199" b="1">
                <a:solidFill>
                  <a:srgbClr val="5CE1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agrandit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098581" y="1043257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6" y="0"/>
                </a:lnTo>
                <a:lnTo>
                  <a:pt x="660306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842239" y="3889497"/>
            <a:ext cx="13009606" cy="4610822"/>
          </a:xfrm>
          <a:custGeom>
            <a:avLst/>
            <a:gdLst/>
            <a:ahLst/>
            <a:cxnLst/>
            <a:rect l="l" t="t" r="r" b="b"/>
            <a:pathLst>
              <a:path w="13009606" h="4610822">
                <a:moveTo>
                  <a:pt x="0" y="0"/>
                </a:moveTo>
                <a:lnTo>
                  <a:pt x="13009606" y="0"/>
                </a:lnTo>
                <a:lnTo>
                  <a:pt x="13009606" y="4610822"/>
                </a:lnTo>
                <a:lnTo>
                  <a:pt x="0" y="46108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08727" b="-24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3072501" y="7004233"/>
            <a:ext cx="1269073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9327992" y="5705624"/>
            <a:ext cx="19050" cy="236176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1674780" y="6915756"/>
            <a:ext cx="161800" cy="161800"/>
          </a:xfrm>
          <a:custGeom>
            <a:avLst/>
            <a:gdLst/>
            <a:ahLst/>
            <a:cxnLst/>
            <a:rect l="l" t="t" r="r" b="b"/>
            <a:pathLst>
              <a:path w="161800" h="161800">
                <a:moveTo>
                  <a:pt x="0" y="0"/>
                </a:moveTo>
                <a:lnTo>
                  <a:pt x="161800" y="0"/>
                </a:lnTo>
                <a:lnTo>
                  <a:pt x="161800" y="161800"/>
                </a:lnTo>
                <a:lnTo>
                  <a:pt x="0" y="161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6842092" y="6915756"/>
            <a:ext cx="161800" cy="161800"/>
          </a:xfrm>
          <a:custGeom>
            <a:avLst/>
            <a:gdLst/>
            <a:ahLst/>
            <a:cxnLst/>
            <a:rect l="l" t="t" r="r" b="b"/>
            <a:pathLst>
              <a:path w="161800" h="161800">
                <a:moveTo>
                  <a:pt x="0" y="0"/>
                </a:moveTo>
                <a:lnTo>
                  <a:pt x="161800" y="0"/>
                </a:lnTo>
                <a:lnTo>
                  <a:pt x="161800" y="161800"/>
                </a:lnTo>
                <a:lnTo>
                  <a:pt x="0" y="161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flipH="1" flipV="1">
            <a:off x="7693499" y="6156683"/>
            <a:ext cx="19050" cy="839973"/>
          </a:xfrm>
          <a:prstGeom prst="line">
            <a:avLst/>
          </a:prstGeom>
          <a:ln w="38100" cap="flat">
            <a:solidFill>
              <a:srgbClr val="004AAD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>
            <a:off x="7693499" y="6175733"/>
            <a:ext cx="1615726" cy="0"/>
          </a:xfrm>
          <a:prstGeom prst="line">
            <a:avLst/>
          </a:prstGeom>
          <a:ln w="38100" cap="flat">
            <a:solidFill>
              <a:srgbClr val="ED1D2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AutoShape 18"/>
          <p:cNvSpPr/>
          <p:nvPr/>
        </p:nvSpPr>
        <p:spPr>
          <a:xfrm>
            <a:off x="9309225" y="6194783"/>
            <a:ext cx="5655479" cy="1872602"/>
          </a:xfrm>
          <a:prstGeom prst="line">
            <a:avLst/>
          </a:prstGeom>
          <a:ln w="38100" cap="flat">
            <a:solidFill>
              <a:srgbClr val="ED1D2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AutoShape 19"/>
          <p:cNvSpPr/>
          <p:nvPr/>
        </p:nvSpPr>
        <p:spPr>
          <a:xfrm>
            <a:off x="7718537" y="6212867"/>
            <a:ext cx="4303889" cy="2037797"/>
          </a:xfrm>
          <a:prstGeom prst="line">
            <a:avLst/>
          </a:prstGeom>
          <a:ln w="38100" cap="flat">
            <a:solidFill>
              <a:srgbClr val="ED1D2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0" name="AutoShape 20"/>
          <p:cNvSpPr/>
          <p:nvPr/>
        </p:nvSpPr>
        <p:spPr>
          <a:xfrm>
            <a:off x="4036576" y="4524656"/>
            <a:ext cx="5285733" cy="1651943"/>
          </a:xfrm>
          <a:prstGeom prst="line">
            <a:avLst/>
          </a:prstGeom>
          <a:ln w="38100" cap="flat">
            <a:solidFill>
              <a:srgbClr val="ED1D2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1" name="AutoShape 21"/>
          <p:cNvSpPr/>
          <p:nvPr/>
        </p:nvSpPr>
        <p:spPr>
          <a:xfrm>
            <a:off x="3842111" y="4391977"/>
            <a:ext cx="3862203" cy="1851518"/>
          </a:xfrm>
          <a:prstGeom prst="line">
            <a:avLst/>
          </a:prstGeom>
          <a:ln w="38100" cap="flat">
            <a:solidFill>
              <a:srgbClr val="ED1D2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 flipV="1">
            <a:off x="4409684" y="4719807"/>
            <a:ext cx="19050" cy="2284426"/>
          </a:xfrm>
          <a:prstGeom prst="line">
            <a:avLst/>
          </a:prstGeom>
          <a:ln w="38100" cap="flat">
            <a:solidFill>
              <a:srgbClr val="004AAD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 flipV="1">
            <a:off x="13407428" y="4555312"/>
            <a:ext cx="854210" cy="2387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1672757">
            <a:off x="10170168" y="6392797"/>
            <a:ext cx="136590" cy="211358"/>
          </a:xfrm>
          <a:custGeom>
            <a:avLst/>
            <a:gdLst/>
            <a:ahLst/>
            <a:cxnLst/>
            <a:rect l="l" t="t" r="r" b="b"/>
            <a:pathLst>
              <a:path w="136590" h="211358">
                <a:moveTo>
                  <a:pt x="0" y="0"/>
                </a:moveTo>
                <a:lnTo>
                  <a:pt x="136590" y="0"/>
                </a:lnTo>
                <a:lnTo>
                  <a:pt x="136590" y="211358"/>
                </a:lnTo>
                <a:lnTo>
                  <a:pt x="0" y="211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1672757">
            <a:off x="9760006" y="7110375"/>
            <a:ext cx="136590" cy="211358"/>
          </a:xfrm>
          <a:custGeom>
            <a:avLst/>
            <a:gdLst/>
            <a:ahLst/>
            <a:cxnLst/>
            <a:rect l="l" t="t" r="r" b="b"/>
            <a:pathLst>
              <a:path w="136590" h="211358">
                <a:moveTo>
                  <a:pt x="0" y="0"/>
                </a:moveTo>
                <a:lnTo>
                  <a:pt x="136590" y="0"/>
                </a:lnTo>
                <a:lnTo>
                  <a:pt x="136590" y="211358"/>
                </a:lnTo>
                <a:lnTo>
                  <a:pt x="0" y="211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 rot="1672757">
            <a:off x="9979576" y="7213625"/>
            <a:ext cx="136590" cy="211358"/>
          </a:xfrm>
          <a:custGeom>
            <a:avLst/>
            <a:gdLst/>
            <a:ahLst/>
            <a:cxnLst/>
            <a:rect l="l" t="t" r="r" b="b"/>
            <a:pathLst>
              <a:path w="136590" h="211358">
                <a:moveTo>
                  <a:pt x="0" y="0"/>
                </a:moveTo>
                <a:lnTo>
                  <a:pt x="136590" y="0"/>
                </a:lnTo>
                <a:lnTo>
                  <a:pt x="136590" y="211358"/>
                </a:lnTo>
                <a:lnTo>
                  <a:pt x="0" y="211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 rot="1672757">
            <a:off x="10199146" y="7316876"/>
            <a:ext cx="136590" cy="211358"/>
          </a:xfrm>
          <a:custGeom>
            <a:avLst/>
            <a:gdLst/>
            <a:ahLst/>
            <a:cxnLst/>
            <a:rect l="l" t="t" r="r" b="b"/>
            <a:pathLst>
              <a:path w="136590" h="211358">
                <a:moveTo>
                  <a:pt x="0" y="0"/>
                </a:moveTo>
                <a:lnTo>
                  <a:pt x="136590" y="0"/>
                </a:lnTo>
                <a:lnTo>
                  <a:pt x="136590" y="211358"/>
                </a:lnTo>
                <a:lnTo>
                  <a:pt x="0" y="211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rot="1672757">
            <a:off x="10389738" y="6477930"/>
            <a:ext cx="136590" cy="211358"/>
          </a:xfrm>
          <a:custGeom>
            <a:avLst/>
            <a:gdLst/>
            <a:ahLst/>
            <a:cxnLst/>
            <a:rect l="l" t="t" r="r" b="b"/>
            <a:pathLst>
              <a:path w="136590" h="211358">
                <a:moveTo>
                  <a:pt x="0" y="0"/>
                </a:moveTo>
                <a:lnTo>
                  <a:pt x="136591" y="0"/>
                </a:lnTo>
                <a:lnTo>
                  <a:pt x="136591" y="211358"/>
                </a:lnTo>
                <a:lnTo>
                  <a:pt x="0" y="211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1672757">
            <a:off x="10609308" y="6518146"/>
            <a:ext cx="136590" cy="211358"/>
          </a:xfrm>
          <a:custGeom>
            <a:avLst/>
            <a:gdLst/>
            <a:ahLst/>
            <a:cxnLst/>
            <a:rect l="l" t="t" r="r" b="b"/>
            <a:pathLst>
              <a:path w="136590" h="211358">
                <a:moveTo>
                  <a:pt x="0" y="0"/>
                </a:moveTo>
                <a:lnTo>
                  <a:pt x="136591" y="0"/>
                </a:lnTo>
                <a:lnTo>
                  <a:pt x="136591" y="211358"/>
                </a:lnTo>
                <a:lnTo>
                  <a:pt x="0" y="211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2814170" y="9009193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 flipH="1">
            <a:off x="13880991" y="7179280"/>
            <a:ext cx="1083714" cy="903241"/>
          </a:xfrm>
          <a:custGeom>
            <a:avLst/>
            <a:gdLst/>
            <a:ahLst/>
            <a:cxnLst/>
            <a:rect l="l" t="t" r="r" b="b"/>
            <a:pathLst>
              <a:path w="1083714" h="903241">
                <a:moveTo>
                  <a:pt x="1083713" y="0"/>
                </a:moveTo>
                <a:lnTo>
                  <a:pt x="0" y="0"/>
                </a:lnTo>
                <a:lnTo>
                  <a:pt x="0" y="903242"/>
                </a:lnTo>
                <a:lnTo>
                  <a:pt x="1083713" y="903242"/>
                </a:lnTo>
                <a:lnTo>
                  <a:pt x="1083713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4098581" y="120517"/>
            <a:ext cx="5906393" cy="722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>
                <a:solidFill>
                  <a:srgbClr val="B6F61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2 ) construction géométrique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982031" y="814571"/>
            <a:ext cx="1894301" cy="731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2"/>
              </a:lnSpc>
              <a:spcBef>
                <a:spcPct val="0"/>
              </a:spcBef>
            </a:pPr>
            <a:r>
              <a:rPr lang="en-US" sz="3808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Exemple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564137" y="1670332"/>
            <a:ext cx="13907411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Soit un objet AB de taille 1cm, placé à une distance de 2cm du centre optique de la lentille (OA=2 cm)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564137" y="2932078"/>
            <a:ext cx="9852641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distance focale de la lentille est f= OF’ = 3cm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208409" y="7092229"/>
            <a:ext cx="1256342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F’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602697" y="7092229"/>
            <a:ext cx="547271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05414" y="6993311"/>
            <a:ext cx="426246" cy="451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1"/>
              </a:lnSpc>
              <a:spcBef>
                <a:spcPct val="0"/>
              </a:spcBef>
            </a:pPr>
            <a:r>
              <a:rPr lang="en-US" sz="233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91191" y="5705341"/>
            <a:ext cx="426246" cy="451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1"/>
              </a:lnSpc>
              <a:spcBef>
                <a:spcPct val="0"/>
              </a:spcBef>
            </a:pPr>
            <a:r>
              <a:rPr lang="en-US" sz="233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965977" y="6968858"/>
            <a:ext cx="887415" cy="40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6"/>
              </a:lnSpc>
              <a:spcBef>
                <a:spcPct val="0"/>
              </a:spcBef>
            </a:pPr>
            <a:r>
              <a:rPr lang="en-US" sz="2119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A’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36576" y="4289074"/>
            <a:ext cx="887415" cy="40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6"/>
              </a:lnSpc>
              <a:spcBef>
                <a:spcPct val="0"/>
              </a:spcBef>
            </a:pPr>
            <a:r>
              <a:rPr lang="en-US" sz="2119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B’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407428" y="4640590"/>
            <a:ext cx="857839" cy="443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4"/>
              </a:lnSpc>
              <a:spcBef>
                <a:spcPct val="0"/>
              </a:spcBef>
            </a:pPr>
            <a:r>
              <a:rPr lang="en-US" sz="257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1cm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149920" y="8805119"/>
            <a:ext cx="12735845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L’image est virtuelle, droite, agrandit, on peut voir cette image directement à travers la lentille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234743" y="8044422"/>
            <a:ext cx="2123003" cy="409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5"/>
              </a:lnSpc>
              <a:spcBef>
                <a:spcPct val="0"/>
              </a:spcBef>
            </a:pPr>
            <a:r>
              <a:rPr lang="en-US" sz="2482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observateur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647629" y="582870"/>
            <a:ext cx="7093575" cy="4291613"/>
          </a:xfrm>
          <a:custGeom>
            <a:avLst/>
            <a:gdLst/>
            <a:ahLst/>
            <a:cxnLst/>
            <a:rect l="l" t="t" r="r" b="b"/>
            <a:pathLst>
              <a:path w="7093575" h="4291613">
                <a:moveTo>
                  <a:pt x="0" y="0"/>
                </a:moveTo>
                <a:lnTo>
                  <a:pt x="7093575" y="0"/>
                </a:lnTo>
                <a:lnTo>
                  <a:pt x="7093575" y="4291613"/>
                </a:lnTo>
                <a:lnTo>
                  <a:pt x="0" y="42916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173300" y="373600"/>
            <a:ext cx="2363688" cy="781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2"/>
              </a:lnSpc>
              <a:spcBef>
                <a:spcPct val="0"/>
              </a:spcBef>
            </a:pPr>
            <a:r>
              <a:rPr lang="en-US" sz="4116" b="1" i="1" u="sng">
                <a:solidFill>
                  <a:srgbClr val="FF914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II -  L’oeil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43128" y="4753293"/>
            <a:ext cx="4793860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A5E800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1) Constituants de l’œil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67933" y="5500905"/>
            <a:ext cx="14428480" cy="118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L’œil est un organe sensoriel, un système optique qui permet de la vision, elle est constituée de :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63916" y="6835383"/>
            <a:ext cx="14098091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cornée</a:t>
            </a:r>
            <a:r>
              <a:rPr lang="en-US" sz="3400" b="1" i="1">
                <a:solidFill>
                  <a:srgbClr val="FFFFFF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   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 Milieu transparent permet la convergence partielle de la lumière incidente à l’œil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54022" y="8120622"/>
            <a:ext cx="12566289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L’iris 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 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c’est la partie colorée de l’œil, elle joue le rôle du diaphragme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1929895" y="6952255"/>
            <a:ext cx="3249020" cy="324902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38888" r="-3888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43476" y="790138"/>
            <a:ext cx="12601048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pupille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: 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c’est le trou au milieu de l’iris, elle laisse passer la lumière.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43476" y="3000828"/>
            <a:ext cx="14793627" cy="1847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La rétine :</a:t>
            </a:r>
            <a:r>
              <a:rPr lang="en-US" sz="3400" b="1">
                <a:solidFill>
                  <a:srgbClr val="5CE1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rétine est sensible à la lumière, elle joue le rôle de l’écran,( l’image se forme à la rétine) puis elle transmet l’information via le nerf optique au cerveau, celui-ci interprète cette image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48899" y="1710060"/>
            <a:ext cx="14703521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 i="1" u="sng">
                <a:solidFill>
                  <a:srgbClr val="5CE1E6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Le cristallin :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c’est un milieu transparent souple, joue le rôle d’une lentille convergente, il change sa forme selon la vision des objets (c’est l’accommodation).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42077" y="4886141"/>
            <a:ext cx="3674459" cy="68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sng">
                <a:solidFill>
                  <a:srgbClr val="A5E8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Défaut de l’œil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1580" y="5573758"/>
            <a:ext cx="15584840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L’œil normale est l’œil que ce soit l’objet est lointain ou de près, son image est formée sur </a:t>
            </a:r>
            <a:r>
              <a:rPr lang="en-US" sz="3400" b="1">
                <a:solidFill>
                  <a:srgbClr val="FAD1C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rétine</a:t>
            </a: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17" name="Freeform 17"/>
          <p:cNvSpPr/>
          <p:nvPr/>
        </p:nvSpPr>
        <p:spPr>
          <a:xfrm>
            <a:off x="3879307" y="7026897"/>
            <a:ext cx="5205442" cy="2946844"/>
          </a:xfrm>
          <a:custGeom>
            <a:avLst/>
            <a:gdLst/>
            <a:ahLst/>
            <a:cxnLst/>
            <a:rect l="l" t="t" r="r" b="b"/>
            <a:pathLst>
              <a:path w="5205442" h="2946844">
                <a:moveTo>
                  <a:pt x="0" y="0"/>
                </a:moveTo>
                <a:lnTo>
                  <a:pt x="5205442" y="0"/>
                </a:lnTo>
                <a:lnTo>
                  <a:pt x="5205442" y="2946844"/>
                </a:lnTo>
                <a:lnTo>
                  <a:pt x="0" y="29468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57988" b="-10000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402501" y="1505198"/>
            <a:ext cx="3229663" cy="676425"/>
          </a:xfrm>
          <a:custGeom>
            <a:avLst/>
            <a:gdLst/>
            <a:ahLst/>
            <a:cxnLst/>
            <a:rect l="l" t="t" r="r" b="b"/>
            <a:pathLst>
              <a:path w="3229663" h="676425">
                <a:moveTo>
                  <a:pt x="0" y="0"/>
                </a:moveTo>
                <a:lnTo>
                  <a:pt x="3229664" y="0"/>
                </a:lnTo>
                <a:lnTo>
                  <a:pt x="3229664" y="676425"/>
                </a:lnTo>
                <a:lnTo>
                  <a:pt x="0" y="6764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347142" y="6162590"/>
            <a:ext cx="7864395" cy="2782030"/>
          </a:xfrm>
          <a:custGeom>
            <a:avLst/>
            <a:gdLst/>
            <a:ahLst/>
            <a:cxnLst/>
            <a:rect l="l" t="t" r="r" b="b"/>
            <a:pathLst>
              <a:path w="7864395" h="2782030">
                <a:moveTo>
                  <a:pt x="0" y="0"/>
                </a:moveTo>
                <a:lnTo>
                  <a:pt x="7864395" y="0"/>
                </a:lnTo>
                <a:lnTo>
                  <a:pt x="7864395" y="2782030"/>
                </a:lnTo>
                <a:lnTo>
                  <a:pt x="0" y="27820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1050326" y="3092262"/>
            <a:ext cx="4322421" cy="2576095"/>
          </a:xfrm>
          <a:custGeom>
            <a:avLst/>
            <a:gdLst/>
            <a:ahLst/>
            <a:cxnLst/>
            <a:rect l="l" t="t" r="r" b="b"/>
            <a:pathLst>
              <a:path w="4322421" h="2576095">
                <a:moveTo>
                  <a:pt x="0" y="0"/>
                </a:moveTo>
                <a:lnTo>
                  <a:pt x="4322421" y="0"/>
                </a:lnTo>
                <a:lnTo>
                  <a:pt x="4322421" y="2576095"/>
                </a:lnTo>
                <a:lnTo>
                  <a:pt x="0" y="257609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92390" t="-11515" r="-192390" b="-442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71767" y="2669391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131174" y="513581"/>
            <a:ext cx="12025653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Mais l’œil connait certain défauts à cause de l’âge et autres facteurs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03196" y="1453203"/>
            <a:ext cx="2006650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myopie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6025" y="2476898"/>
            <a:ext cx="15254452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la vision de l’objet lointains est flou par contre celle de l’objet de près est nette, c-à-d l’image de l’objet est formée devant la rétine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55768" y="5079838"/>
            <a:ext cx="9559528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régler ce défaut on utilise une lentille divergente 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01921" y="5258610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6" y="0"/>
                </a:lnTo>
                <a:lnTo>
                  <a:pt x="660306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940851" y="7639590"/>
            <a:ext cx="4617177" cy="4646689"/>
          </a:xfrm>
          <a:custGeom>
            <a:avLst/>
            <a:gdLst/>
            <a:ahLst/>
            <a:cxnLst/>
            <a:rect l="l" t="t" r="r" b="b"/>
            <a:pathLst>
              <a:path w="4617177" h="4646689">
                <a:moveTo>
                  <a:pt x="0" y="0"/>
                </a:moveTo>
                <a:lnTo>
                  <a:pt x="4617177" y="0"/>
                </a:lnTo>
                <a:lnTo>
                  <a:pt x="4617177" y="4646688"/>
                </a:lnTo>
                <a:lnTo>
                  <a:pt x="0" y="464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27777" y="7888056"/>
            <a:ext cx="1401846" cy="2437992"/>
          </a:xfrm>
          <a:custGeom>
            <a:avLst/>
            <a:gdLst/>
            <a:ahLst/>
            <a:cxnLst/>
            <a:rect l="l" t="t" r="r" b="b"/>
            <a:pathLst>
              <a:path w="1401846" h="2437992">
                <a:moveTo>
                  <a:pt x="1401846" y="0"/>
                </a:moveTo>
                <a:lnTo>
                  <a:pt x="0" y="0"/>
                </a:lnTo>
                <a:lnTo>
                  <a:pt x="0" y="2437992"/>
                </a:lnTo>
                <a:lnTo>
                  <a:pt x="1401846" y="2437992"/>
                </a:lnTo>
                <a:lnTo>
                  <a:pt x="14018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571308" cy="1365531"/>
          </a:xfrm>
          <a:custGeom>
            <a:avLst/>
            <a:gdLst/>
            <a:ahLst/>
            <a:cxnLst/>
            <a:rect l="l" t="t" r="r" b="b"/>
            <a:pathLst>
              <a:path w="1571308" h="1365531">
                <a:moveTo>
                  <a:pt x="0" y="0"/>
                </a:moveTo>
                <a:lnTo>
                  <a:pt x="1571308" y="0"/>
                </a:lnTo>
                <a:lnTo>
                  <a:pt x="1571308" y="1365531"/>
                </a:lnTo>
                <a:lnTo>
                  <a:pt x="0" y="1365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601616" y="484220"/>
            <a:ext cx="3229663" cy="676425"/>
          </a:xfrm>
          <a:custGeom>
            <a:avLst/>
            <a:gdLst/>
            <a:ahLst/>
            <a:cxnLst/>
            <a:rect l="l" t="t" r="r" b="b"/>
            <a:pathLst>
              <a:path w="3229663" h="676425">
                <a:moveTo>
                  <a:pt x="0" y="0"/>
                </a:moveTo>
                <a:lnTo>
                  <a:pt x="3229663" y="0"/>
                </a:lnTo>
                <a:lnTo>
                  <a:pt x="3229663" y="676425"/>
                </a:lnTo>
                <a:lnTo>
                  <a:pt x="0" y="6764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2772696" y="1974323"/>
            <a:ext cx="4664489" cy="2438751"/>
          </a:xfrm>
          <a:custGeom>
            <a:avLst/>
            <a:gdLst/>
            <a:ahLst/>
            <a:cxnLst/>
            <a:rect l="l" t="t" r="r" b="b"/>
            <a:pathLst>
              <a:path w="4664489" h="2438751">
                <a:moveTo>
                  <a:pt x="0" y="0"/>
                </a:moveTo>
                <a:lnTo>
                  <a:pt x="4664489" y="0"/>
                </a:lnTo>
                <a:lnTo>
                  <a:pt x="4664489" y="2438751"/>
                </a:lnTo>
                <a:lnTo>
                  <a:pt x="0" y="2438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09808" r="-57988" b="-67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910570" y="4872734"/>
            <a:ext cx="8710251" cy="2896158"/>
          </a:xfrm>
          <a:custGeom>
            <a:avLst/>
            <a:gdLst/>
            <a:ahLst/>
            <a:cxnLst/>
            <a:rect l="l" t="t" r="r" b="b"/>
            <a:pathLst>
              <a:path w="8710251" h="2896158">
                <a:moveTo>
                  <a:pt x="0" y="0"/>
                </a:moveTo>
                <a:lnTo>
                  <a:pt x="8710251" y="0"/>
                </a:lnTo>
                <a:lnTo>
                  <a:pt x="8710251" y="2896159"/>
                </a:lnTo>
                <a:lnTo>
                  <a:pt x="0" y="289615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402501" y="3766010"/>
            <a:ext cx="11421440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Pour régler ce défaut on utilise une lentille convergente </a:t>
            </a:r>
          </a:p>
        </p:txBody>
      </p:sp>
      <p:sp>
        <p:nvSpPr>
          <p:cNvPr id="14" name="Freeform 14"/>
          <p:cNvSpPr/>
          <p:nvPr/>
        </p:nvSpPr>
        <p:spPr>
          <a:xfrm>
            <a:off x="2151598" y="3990202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7" y="0"/>
                </a:lnTo>
                <a:lnTo>
                  <a:pt x="660307" y="422872"/>
                </a:lnTo>
                <a:lnTo>
                  <a:pt x="0" y="4228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949439" y="432225"/>
            <a:ext cx="2712393" cy="64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Hypermétropie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25132" y="1284079"/>
            <a:ext cx="12926713" cy="124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la vision de l’objet de près est flou par contre celle de l’objet lointains est nette, c-à-d l’image de l’objet est formée derrière la rétine </a:t>
            </a:r>
          </a:p>
        </p:txBody>
      </p:sp>
      <p:sp>
        <p:nvSpPr>
          <p:cNvPr id="17" name="Freeform 17"/>
          <p:cNvSpPr/>
          <p:nvPr/>
        </p:nvSpPr>
        <p:spPr>
          <a:xfrm>
            <a:off x="2442890" y="1420539"/>
            <a:ext cx="660306" cy="422871"/>
          </a:xfrm>
          <a:custGeom>
            <a:avLst/>
            <a:gdLst/>
            <a:ahLst/>
            <a:cxnLst/>
            <a:rect l="l" t="t" r="r" b="b"/>
            <a:pathLst>
              <a:path w="660306" h="422871">
                <a:moveTo>
                  <a:pt x="0" y="0"/>
                </a:moveTo>
                <a:lnTo>
                  <a:pt x="660306" y="0"/>
                </a:lnTo>
                <a:lnTo>
                  <a:pt x="660306" y="422871"/>
                </a:lnTo>
                <a:lnTo>
                  <a:pt x="0" y="4228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4556068" y="8495685"/>
            <a:ext cx="9664841" cy="762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9"/>
              </a:lnSpc>
            </a:pPr>
            <a:r>
              <a:rPr lang="en-US" sz="6378">
                <a:solidFill>
                  <a:srgbClr val="5CE1E6"/>
                </a:solidFill>
                <a:latin typeface="TAN Headline"/>
                <a:ea typeface="TAN Headline"/>
                <a:cs typeface="TAN Headline"/>
                <a:sym typeface="TAN Headline"/>
              </a:rPr>
              <a:t>www.lzaarpcm.com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Custom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Times New Roman Bold</vt:lpstr>
      <vt:lpstr>TAN Headline</vt:lpstr>
      <vt:lpstr>Times New Roman Bold Italics</vt:lpstr>
      <vt:lpstr>Anton</vt:lpstr>
      <vt:lpstr>Calibri</vt:lpstr>
      <vt:lpstr>Arial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Copie de Copie de La vitesse moyenne</dc:title>
  <dc:creator>PC</dc:creator>
  <cp:lastModifiedBy>AIT ELZAAR SAID</cp:lastModifiedBy>
  <cp:revision>1</cp:revision>
  <dcterms:created xsi:type="dcterms:W3CDTF">2006-08-16T00:00:00Z</dcterms:created>
  <dcterms:modified xsi:type="dcterms:W3CDTF">2025-02-16T12:53:53Z</dcterms:modified>
  <dc:identifier>DAGfQxn8bcI</dc:identifier>
</cp:coreProperties>
</file>