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Poppins" panose="00000500000000000000" pitchFamily="2" charset="0"/>
      <p:regular r:id="rId19"/>
    </p:embeddedFont>
    <p:embeddedFont>
      <p:font typeface="Times New Roman Bold" panose="020B0604020202020204" charset="0"/>
      <p:regular r:id="rId20"/>
    </p:embeddedFont>
    <p:embeddedFont>
      <p:font typeface="Times New Roman Bold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69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jpeg"/><Relationship Id="rId5" Type="http://schemas.openxmlformats.org/officeDocument/2006/relationships/image" Target="../media/image4.png"/><Relationship Id="rId10" Type="http://schemas.openxmlformats.org/officeDocument/2006/relationships/image" Target="../media/image15.jpeg"/><Relationship Id="rId4" Type="http://schemas.openxmlformats.org/officeDocument/2006/relationships/image" Target="../media/image3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7.png"/><Relationship Id="rId5" Type="http://schemas.openxmlformats.org/officeDocument/2006/relationships/image" Target="../media/image5.sv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8.svg"/><Relationship Id="rId5" Type="http://schemas.openxmlformats.org/officeDocument/2006/relationships/image" Target="../media/image5.svg"/><Relationship Id="rId10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43.png"/><Relationship Id="rId5" Type="http://schemas.openxmlformats.org/officeDocument/2006/relationships/image" Target="../media/image4.png"/><Relationship Id="rId10" Type="http://schemas.openxmlformats.org/officeDocument/2006/relationships/image" Target="../media/image42.png"/><Relationship Id="rId4" Type="http://schemas.openxmlformats.org/officeDocument/2006/relationships/image" Target="../media/image3.sv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46.png"/><Relationship Id="rId4" Type="http://schemas.openxmlformats.org/officeDocument/2006/relationships/image" Target="../media/image3.sv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0" Type="http://schemas.openxmlformats.org/officeDocument/2006/relationships/image" Target="../media/image42.png"/><Relationship Id="rId4" Type="http://schemas.openxmlformats.org/officeDocument/2006/relationships/image" Target="../media/image3.sv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50.png"/><Relationship Id="rId4" Type="http://schemas.openxmlformats.org/officeDocument/2006/relationships/image" Target="../media/image3.svg"/><Relationship Id="rId9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52.png"/><Relationship Id="rId4" Type="http://schemas.openxmlformats.org/officeDocument/2006/relationships/image" Target="../media/image3.sv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089640" y="8218474"/>
            <a:ext cx="2140470" cy="639673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801551" y="8272161"/>
            <a:ext cx="2796257" cy="4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409540" y="8538310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t="152" b="152"/>
          <a:stretch>
            <a:fillRect/>
          </a:stretch>
        </p:blipFill>
        <p:spPr>
          <a:xfrm>
            <a:off x="1389273" y="2254387"/>
            <a:ext cx="7477529" cy="3925702"/>
          </a:xfrm>
          <a:prstGeom prst="rect">
            <a:avLst/>
          </a:prstGeom>
        </p:spPr>
      </p:pic>
      <p:sp>
        <p:nvSpPr>
          <p:cNvPr id="18" name="Freeform 18"/>
          <p:cNvSpPr/>
          <p:nvPr/>
        </p:nvSpPr>
        <p:spPr>
          <a:xfrm>
            <a:off x="5923174" y="7080687"/>
            <a:ext cx="2943628" cy="2943628"/>
          </a:xfrm>
          <a:custGeom>
            <a:avLst/>
            <a:gdLst/>
            <a:ahLst/>
            <a:cxnLst/>
            <a:rect l="l" t="t" r="r" b="b"/>
            <a:pathLst>
              <a:path w="2943628" h="2943628">
                <a:moveTo>
                  <a:pt x="0" y="0"/>
                </a:moveTo>
                <a:lnTo>
                  <a:pt x="2943628" y="0"/>
                </a:lnTo>
                <a:lnTo>
                  <a:pt x="2943628" y="2943628"/>
                </a:lnTo>
                <a:lnTo>
                  <a:pt x="0" y="2943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4409540" y="261765"/>
            <a:ext cx="8031925" cy="110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30"/>
              </a:lnSpc>
              <a:spcBef>
                <a:spcPct val="0"/>
              </a:spcBef>
            </a:pPr>
            <a:r>
              <a:rPr lang="en-US" sz="6736" dirty="0" err="1">
                <a:solidFill>
                  <a:srgbClr val="FFDE59"/>
                </a:solidFill>
                <a:latin typeface="Times New Roman"/>
              </a:rPr>
              <a:t>Ch</a:t>
            </a:r>
            <a:r>
              <a:rPr lang="en-US" sz="6736" b="1" u="sng" dirty="0" err="1">
                <a:solidFill>
                  <a:srgbClr val="FFDE59"/>
                </a:solidFill>
                <a:latin typeface="Times New Roman"/>
              </a:rPr>
              <a:t>apitre</a:t>
            </a:r>
            <a:r>
              <a:rPr lang="en-US" sz="6736" b="1" u="sng" dirty="0">
                <a:solidFill>
                  <a:srgbClr val="FFDE59"/>
                </a:solidFill>
                <a:latin typeface="Times New Roman"/>
              </a:rPr>
              <a:t> 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2075" y="2492085"/>
            <a:ext cx="8031925" cy="3982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49"/>
              </a:lnSpc>
            </a:pPr>
            <a:r>
              <a:rPr lang="en-US" sz="7678" u="sng">
                <a:solidFill>
                  <a:srgbClr val="FF914D"/>
                </a:solidFill>
                <a:latin typeface="Times New Roman Bold"/>
              </a:rPr>
              <a:t>Le courant électrique continu</a:t>
            </a:r>
          </a:p>
          <a:p>
            <a:pPr algn="l">
              <a:lnSpc>
                <a:spcPts val="9070"/>
              </a:lnSpc>
              <a:spcBef>
                <a:spcPct val="0"/>
              </a:spcBef>
            </a:pPr>
            <a:endParaRPr lang="en-US" sz="7678" u="sng">
              <a:solidFill>
                <a:srgbClr val="FF914D"/>
              </a:solidFill>
              <a:latin typeface="Times New Roman Bold"/>
            </a:endParaRPr>
          </a:p>
        </p:txBody>
      </p:sp>
      <p:grpSp>
        <p:nvGrpSpPr>
          <p:cNvPr id="23" name="Group 2">
            <a:extLst>
              <a:ext uri="{FF2B5EF4-FFF2-40B4-BE49-F238E27FC236}">
                <a16:creationId xmlns:a16="http://schemas.microsoft.com/office/drawing/2014/main" id="{6E52DEFD-558B-E414-11C3-C9F17E74AAAB}"/>
              </a:ext>
            </a:extLst>
          </p:cNvPr>
          <p:cNvGrpSpPr/>
          <p:nvPr/>
        </p:nvGrpSpPr>
        <p:grpSpPr>
          <a:xfrm>
            <a:off x="9815272" y="2687625"/>
            <a:ext cx="8611327" cy="5051715"/>
            <a:chOff x="30480" y="591820"/>
            <a:chExt cx="15263526" cy="1225931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C0C90610-7CFB-D9AD-9EB5-65E279874951}"/>
                </a:ext>
              </a:extLst>
            </p:cNvPr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11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43357" y="1603278"/>
            <a:ext cx="12717080" cy="6271836"/>
            <a:chOff x="30480" y="591820"/>
            <a:chExt cx="24857574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28568" cy="12259310"/>
            </a:xfrm>
            <a:custGeom>
              <a:avLst/>
              <a:gdLst/>
              <a:ahLst/>
              <a:cxnLst/>
              <a:rect l="l" t="t" r="r" b="b"/>
              <a:pathLst>
                <a:path w="24828568" h="12259310">
                  <a:moveTo>
                    <a:pt x="23244763" y="4271010"/>
                  </a:moveTo>
                  <a:cubicBezTo>
                    <a:pt x="21085928" y="2120900"/>
                    <a:pt x="16736039" y="544830"/>
                    <a:pt x="12101114" y="297180"/>
                  </a:cubicBezTo>
                  <a:cubicBezTo>
                    <a:pt x="8318817" y="0"/>
                    <a:pt x="5830333" y="913130"/>
                    <a:pt x="3797906" y="2170430"/>
                  </a:cubicBezTo>
                  <a:cubicBezTo>
                    <a:pt x="1765479" y="3427730"/>
                    <a:pt x="684823" y="5030470"/>
                    <a:pt x="248595" y="6647180"/>
                  </a:cubicBezTo>
                  <a:cubicBezTo>
                    <a:pt x="24130" y="7500620"/>
                    <a:pt x="0" y="8406130"/>
                    <a:pt x="677387" y="9188450"/>
                  </a:cubicBezTo>
                  <a:cubicBezTo>
                    <a:pt x="1572151" y="10180320"/>
                    <a:pt x="3527742" y="10811510"/>
                    <a:pt x="5518033" y="11203940"/>
                  </a:cubicBezTo>
                  <a:cubicBezTo>
                    <a:pt x="10871743" y="12259310"/>
                    <a:pt x="17444912" y="11850370"/>
                    <a:pt x="21611386" y="9828530"/>
                  </a:cubicBezTo>
                  <a:cubicBezTo>
                    <a:pt x="22915113" y="9196070"/>
                    <a:pt x="23983376" y="8403590"/>
                    <a:pt x="24365076" y="7504430"/>
                  </a:cubicBezTo>
                  <a:cubicBezTo>
                    <a:pt x="24828568" y="6413500"/>
                    <a:pt x="24241148" y="5264150"/>
                    <a:pt x="23244763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313" t="-25963" r="-142" b="-229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661990" y="7875114"/>
            <a:ext cx="2857413" cy="811806"/>
          </a:xfrm>
          <a:custGeom>
            <a:avLst/>
            <a:gdLst/>
            <a:ahLst/>
            <a:cxnLst/>
            <a:rect l="l" t="t" r="r" b="b"/>
            <a:pathLst>
              <a:path w="2857413" h="811806">
                <a:moveTo>
                  <a:pt x="0" y="0"/>
                </a:moveTo>
                <a:lnTo>
                  <a:pt x="2857413" y="0"/>
                </a:lnTo>
                <a:lnTo>
                  <a:pt x="2857413" y="811806"/>
                </a:lnTo>
                <a:lnTo>
                  <a:pt x="0" y="8118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7230587" y="306429"/>
            <a:ext cx="8925590" cy="205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u="sng">
                <a:solidFill>
                  <a:srgbClr val="B6F61A"/>
                </a:solidFill>
                <a:latin typeface="Poppins"/>
              </a:rPr>
              <a:t>Situation de départ</a:t>
            </a:r>
          </a:p>
          <a:p>
            <a:pPr algn="l">
              <a:lnSpc>
                <a:spcPts val="7699"/>
              </a:lnSpc>
              <a:spcBef>
                <a:spcPct val="0"/>
              </a:spcBef>
            </a:pPr>
            <a:endParaRPr lang="en-US" sz="5999" u="sng">
              <a:solidFill>
                <a:srgbClr val="B6F61A"/>
              </a:solidFill>
              <a:latin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657564" y="1811551"/>
            <a:ext cx="8865716" cy="2360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FFFFFF"/>
                </a:solidFill>
                <a:latin typeface="Times New Roman"/>
              </a:rPr>
              <a:t>La télécommande sert à piloter le mouvement de la voiture électrique en avant est en arrière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endParaRPr lang="en-US" sz="3799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127261" y="7840979"/>
            <a:ext cx="8865716" cy="2360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FFDE59"/>
                </a:solidFill>
                <a:latin typeface="Times New Roman"/>
              </a:rPr>
              <a:t>Comment peut-on expliquer le changement du sens de la voiture électrique?</a:t>
            </a:r>
          </a:p>
          <a:p>
            <a:pPr algn="l">
              <a:lnSpc>
                <a:spcPts val="5319"/>
              </a:lnSpc>
            </a:pPr>
            <a:endParaRPr lang="en-US" sz="3799">
              <a:solidFill>
                <a:srgbClr val="FFDE59"/>
              </a:solidFill>
              <a:latin typeface="Times New Roman"/>
            </a:endParaRPr>
          </a:p>
          <a:p>
            <a:pPr algn="l">
              <a:lnSpc>
                <a:spcPts val="2239"/>
              </a:lnSpc>
              <a:spcBef>
                <a:spcPct val="0"/>
              </a:spcBef>
            </a:pPr>
            <a:endParaRPr lang="en-US" sz="3799">
              <a:solidFill>
                <a:srgbClr val="FFDE59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2066" y="3358712"/>
            <a:ext cx="5161466" cy="4145569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874234" y="6438987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8664191" y="4967017"/>
            <a:ext cx="3351002" cy="2382481"/>
            <a:chOff x="0" y="0"/>
            <a:chExt cx="1143217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43217" cy="812800"/>
            </a:xfrm>
            <a:custGeom>
              <a:avLst/>
              <a:gdLst/>
              <a:ahLst/>
              <a:cxnLst/>
              <a:rect l="l" t="t" r="r" b="b"/>
              <a:pathLst>
                <a:path w="1143217" h="812800">
                  <a:moveTo>
                    <a:pt x="53138" y="0"/>
                  </a:moveTo>
                  <a:lnTo>
                    <a:pt x="1090080" y="0"/>
                  </a:lnTo>
                  <a:cubicBezTo>
                    <a:pt x="1104173" y="0"/>
                    <a:pt x="1117689" y="5598"/>
                    <a:pt x="1127654" y="15564"/>
                  </a:cubicBezTo>
                  <a:cubicBezTo>
                    <a:pt x="1137619" y="25529"/>
                    <a:pt x="1143217" y="39045"/>
                    <a:pt x="1143217" y="53138"/>
                  </a:cubicBezTo>
                  <a:lnTo>
                    <a:pt x="1143217" y="759662"/>
                  </a:lnTo>
                  <a:cubicBezTo>
                    <a:pt x="1143217" y="773755"/>
                    <a:pt x="1137619" y="787271"/>
                    <a:pt x="1127654" y="797236"/>
                  </a:cubicBezTo>
                  <a:cubicBezTo>
                    <a:pt x="1117689" y="807202"/>
                    <a:pt x="1104173" y="812800"/>
                    <a:pt x="1090080" y="812800"/>
                  </a:cubicBezTo>
                  <a:lnTo>
                    <a:pt x="53138" y="812800"/>
                  </a:lnTo>
                  <a:cubicBezTo>
                    <a:pt x="39045" y="812800"/>
                    <a:pt x="25529" y="807202"/>
                    <a:pt x="15564" y="797236"/>
                  </a:cubicBezTo>
                  <a:cubicBezTo>
                    <a:pt x="5598" y="787271"/>
                    <a:pt x="0" y="773755"/>
                    <a:pt x="0" y="759662"/>
                  </a:cubicBezTo>
                  <a:lnTo>
                    <a:pt x="0" y="53138"/>
                  </a:lnTo>
                  <a:cubicBezTo>
                    <a:pt x="0" y="39045"/>
                    <a:pt x="5598" y="25529"/>
                    <a:pt x="15564" y="15564"/>
                  </a:cubicBezTo>
                  <a:cubicBezTo>
                    <a:pt x="25529" y="5598"/>
                    <a:pt x="39045" y="0"/>
                    <a:pt x="53138" y="0"/>
                  </a:cubicBezTo>
                  <a:close/>
                </a:path>
              </a:pathLst>
            </a:custGeom>
            <a:blipFill>
              <a:blip r:embed="rId9"/>
              <a:stretch>
                <a:fillRect l="-7149" r="-7149" b="-10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279400" y="4967017"/>
            <a:ext cx="3048129" cy="2382481"/>
            <a:chOff x="0" y="0"/>
            <a:chExt cx="103989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39890" cy="812800"/>
            </a:xfrm>
            <a:custGeom>
              <a:avLst/>
              <a:gdLst/>
              <a:ahLst/>
              <a:cxnLst/>
              <a:rect l="l" t="t" r="r" b="b"/>
              <a:pathLst>
                <a:path w="1039890" h="812800">
                  <a:moveTo>
                    <a:pt x="58418" y="0"/>
                  </a:moveTo>
                  <a:lnTo>
                    <a:pt x="981473" y="0"/>
                  </a:lnTo>
                  <a:cubicBezTo>
                    <a:pt x="1013736" y="0"/>
                    <a:pt x="1039890" y="26154"/>
                    <a:pt x="1039890" y="58418"/>
                  </a:cubicBezTo>
                  <a:lnTo>
                    <a:pt x="1039890" y="754382"/>
                  </a:lnTo>
                  <a:cubicBezTo>
                    <a:pt x="1039890" y="769876"/>
                    <a:pt x="1033736" y="784735"/>
                    <a:pt x="1022780" y="795690"/>
                  </a:cubicBezTo>
                  <a:cubicBezTo>
                    <a:pt x="1011825" y="806645"/>
                    <a:pt x="996966" y="812800"/>
                    <a:pt x="981473" y="812800"/>
                  </a:cubicBezTo>
                  <a:lnTo>
                    <a:pt x="58418" y="812800"/>
                  </a:lnTo>
                  <a:cubicBezTo>
                    <a:pt x="42924" y="812800"/>
                    <a:pt x="28066" y="806645"/>
                    <a:pt x="17110" y="795690"/>
                  </a:cubicBezTo>
                  <a:cubicBezTo>
                    <a:pt x="6155" y="784735"/>
                    <a:pt x="0" y="769876"/>
                    <a:pt x="0" y="754382"/>
                  </a:cubicBezTo>
                  <a:lnTo>
                    <a:pt x="0" y="58418"/>
                  </a:lnTo>
                  <a:cubicBezTo>
                    <a:pt x="0" y="42924"/>
                    <a:pt x="6155" y="28066"/>
                    <a:pt x="17110" y="17110"/>
                  </a:cubicBezTo>
                  <a:cubicBezTo>
                    <a:pt x="28066" y="6155"/>
                    <a:pt x="42924" y="0"/>
                    <a:pt x="58418" y="0"/>
                  </a:cubicBezTo>
                  <a:close/>
                </a:path>
              </a:pathLst>
            </a:custGeom>
            <a:blipFill>
              <a:blip r:embed="rId10"/>
              <a:stretch>
                <a:fillRect t="-13969" b="-139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47563" y="54883"/>
            <a:ext cx="13671494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FF914D"/>
                </a:solidFill>
                <a:latin typeface="Times New Roman Bold"/>
              </a:rPr>
              <a:t>I -  Sources du courant électrique continu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95328" y="1160383"/>
            <a:ext cx="14168069" cy="2984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114" lvl="1" indent="-403557" algn="l">
              <a:lnSpc>
                <a:spcPts val="5233"/>
              </a:lnSpc>
              <a:buFont typeface="Arial"/>
              <a:buChar char="•"/>
            </a:pPr>
            <a:r>
              <a:rPr lang="en-US" sz="3738">
                <a:solidFill>
                  <a:srgbClr val="FFFFFF"/>
                </a:solidFill>
                <a:latin typeface="Times New Roman Bold"/>
              </a:rPr>
              <a:t>Le courant électrique continu est produit par des    générateurs ayants deux pôles différents : un</a:t>
            </a:r>
            <a:r>
              <a:rPr lang="en-US" sz="3738">
                <a:solidFill>
                  <a:srgbClr val="5CE1E6"/>
                </a:solidFill>
                <a:latin typeface="Times New Roman Bold"/>
              </a:rPr>
              <a:t> pôle positif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738">
                <a:solidFill>
                  <a:srgbClr val="5CE1E6"/>
                </a:solidFill>
                <a:latin typeface="Times New Roman Bold"/>
              </a:rPr>
              <a:t>(+)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3738">
                <a:solidFill>
                  <a:srgbClr val="5CE1E6"/>
                </a:solidFill>
                <a:latin typeface="Times New Roman Bold"/>
              </a:rPr>
              <a:t>un pôle négatif (-)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 comme les piles, les batteries …</a:t>
            </a:r>
          </a:p>
          <a:p>
            <a:pPr marL="807114" lvl="1" indent="-403557" algn="l">
              <a:lnSpc>
                <a:spcPts val="5233"/>
              </a:lnSpc>
              <a:buFont typeface="Arial"/>
              <a:buChar char="•"/>
            </a:pPr>
            <a:r>
              <a:rPr lang="en-US" sz="3738">
                <a:solidFill>
                  <a:srgbClr val="FFFFFF"/>
                </a:solidFill>
                <a:latin typeface="Times New Roman Bold"/>
              </a:rPr>
              <a:t> On symbolise le courant électrique continu par ( </a:t>
            </a:r>
            <a:r>
              <a:rPr lang="en-US" sz="3738">
                <a:solidFill>
                  <a:srgbClr val="FFDE59"/>
                </a:solidFill>
                <a:latin typeface="Times New Roman Bold"/>
              </a:rPr>
              <a:t>= 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)</a:t>
            </a:r>
            <a:r>
              <a:rPr lang="en-US" sz="3738">
                <a:solidFill>
                  <a:srgbClr val="FFDE59"/>
                </a:solidFill>
                <a:latin typeface="Times New Roman Bold"/>
              </a:rPr>
              <a:t> 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ou par ( </a:t>
            </a:r>
            <a:r>
              <a:rPr lang="en-US" sz="3738">
                <a:solidFill>
                  <a:srgbClr val="FFDE59"/>
                </a:solidFill>
                <a:latin typeface="Times New Roman Bold"/>
              </a:rPr>
              <a:t>DC </a:t>
            </a:r>
            <a:r>
              <a:rPr lang="en-US" sz="3738">
                <a:solidFill>
                  <a:srgbClr val="FFFFFF"/>
                </a:solidFill>
                <a:latin typeface="Times New Roman Bold"/>
              </a:rPr>
              <a:t>).</a:t>
            </a:r>
          </a:p>
          <a:p>
            <a:pPr algn="l">
              <a:lnSpc>
                <a:spcPts val="2203"/>
              </a:lnSpc>
              <a:spcBef>
                <a:spcPct val="0"/>
              </a:spcBef>
            </a:pPr>
            <a:endParaRPr lang="en-US" sz="373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483310" y="3709717"/>
            <a:ext cx="2596604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B6F61A"/>
                </a:solidFill>
                <a:latin typeface="Times New Roman Bold"/>
              </a:rPr>
              <a:t>exemple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351855" y="4967017"/>
            <a:ext cx="3198159" cy="2382481"/>
            <a:chOff x="0" y="0"/>
            <a:chExt cx="1039890" cy="77467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39890" cy="774671"/>
            </a:xfrm>
            <a:custGeom>
              <a:avLst/>
              <a:gdLst/>
              <a:ahLst/>
              <a:cxnLst/>
              <a:rect l="l" t="t" r="r" b="b"/>
              <a:pathLst>
                <a:path w="1039890" h="774671">
                  <a:moveTo>
                    <a:pt x="55677" y="0"/>
                  </a:moveTo>
                  <a:lnTo>
                    <a:pt x="984213" y="0"/>
                  </a:lnTo>
                  <a:cubicBezTo>
                    <a:pt x="1014963" y="0"/>
                    <a:pt x="1039890" y="24927"/>
                    <a:pt x="1039890" y="55677"/>
                  </a:cubicBezTo>
                  <a:lnTo>
                    <a:pt x="1039890" y="718994"/>
                  </a:lnTo>
                  <a:cubicBezTo>
                    <a:pt x="1039890" y="733760"/>
                    <a:pt x="1034025" y="747922"/>
                    <a:pt x="1023583" y="758363"/>
                  </a:cubicBezTo>
                  <a:cubicBezTo>
                    <a:pt x="1013142" y="768805"/>
                    <a:pt x="998980" y="774671"/>
                    <a:pt x="984213" y="774671"/>
                  </a:cubicBezTo>
                  <a:lnTo>
                    <a:pt x="55677" y="774671"/>
                  </a:lnTo>
                  <a:cubicBezTo>
                    <a:pt x="24927" y="774671"/>
                    <a:pt x="0" y="749743"/>
                    <a:pt x="0" y="718994"/>
                  </a:cubicBezTo>
                  <a:lnTo>
                    <a:pt x="0" y="55677"/>
                  </a:lnTo>
                  <a:cubicBezTo>
                    <a:pt x="0" y="24927"/>
                    <a:pt x="24927" y="0"/>
                    <a:pt x="55677" y="0"/>
                  </a:cubicBezTo>
                  <a:close/>
                </a:path>
              </a:pathLst>
            </a:custGeom>
            <a:blipFill>
              <a:blip r:embed="rId11"/>
              <a:stretch>
                <a:fillRect t="-338" b="-3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866145" y="7381727"/>
            <a:ext cx="1874639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ADA2A4"/>
                </a:solidFill>
                <a:latin typeface="Times New Roman Bold"/>
              </a:rPr>
              <a:t>les piles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26879" y="7381727"/>
            <a:ext cx="2878336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ADA2A4"/>
                </a:solidFill>
                <a:latin typeface="Times New Roman Bold"/>
              </a:rPr>
              <a:t>les batteries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44142" y="7323306"/>
            <a:ext cx="4651453" cy="168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ADA2A4"/>
                </a:solidFill>
                <a:latin typeface="Times New Roman Bold"/>
              </a:rPr>
              <a:t>générateur de laboratoire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87977" y="3305158"/>
            <a:ext cx="4212657" cy="338350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968323" y="6385433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266047" y="3021385"/>
            <a:ext cx="2230036" cy="980635"/>
          </a:xfrm>
          <a:custGeom>
            <a:avLst/>
            <a:gdLst/>
            <a:ahLst/>
            <a:cxnLst/>
            <a:rect l="l" t="t" r="r" b="b"/>
            <a:pathLst>
              <a:path w="2230036" h="980635">
                <a:moveTo>
                  <a:pt x="0" y="0"/>
                </a:moveTo>
                <a:lnTo>
                  <a:pt x="2230036" y="0"/>
                </a:lnTo>
                <a:lnTo>
                  <a:pt x="2230036" y="980635"/>
                </a:lnTo>
                <a:lnTo>
                  <a:pt x="0" y="9806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189003" y="6548720"/>
            <a:ext cx="1489620" cy="1075441"/>
          </a:xfrm>
          <a:custGeom>
            <a:avLst/>
            <a:gdLst/>
            <a:ahLst/>
            <a:cxnLst/>
            <a:rect l="l" t="t" r="r" b="b"/>
            <a:pathLst>
              <a:path w="1489620" h="1075441">
                <a:moveTo>
                  <a:pt x="0" y="0"/>
                </a:moveTo>
                <a:lnTo>
                  <a:pt x="1489620" y="0"/>
                </a:lnTo>
                <a:lnTo>
                  <a:pt x="1489620" y="1075441"/>
                </a:lnTo>
                <a:lnTo>
                  <a:pt x="0" y="10754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729" b="-7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900323" y="7015997"/>
            <a:ext cx="2288680" cy="140887"/>
          </a:xfrm>
          <a:custGeom>
            <a:avLst/>
            <a:gdLst/>
            <a:ahLst/>
            <a:cxnLst/>
            <a:rect l="l" t="t" r="r" b="b"/>
            <a:pathLst>
              <a:path w="2288680" h="140887">
                <a:moveTo>
                  <a:pt x="0" y="0"/>
                </a:moveTo>
                <a:lnTo>
                  <a:pt x="2288680" y="0"/>
                </a:lnTo>
                <a:lnTo>
                  <a:pt x="2288680" y="140887"/>
                </a:lnTo>
                <a:lnTo>
                  <a:pt x="0" y="1408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7678623" y="7086441"/>
            <a:ext cx="2288680" cy="140887"/>
          </a:xfrm>
          <a:custGeom>
            <a:avLst/>
            <a:gdLst/>
            <a:ahLst/>
            <a:cxnLst/>
            <a:rect l="l" t="t" r="r" b="b"/>
            <a:pathLst>
              <a:path w="2288680" h="140887">
                <a:moveTo>
                  <a:pt x="0" y="0"/>
                </a:moveTo>
                <a:lnTo>
                  <a:pt x="2288680" y="0"/>
                </a:lnTo>
                <a:lnTo>
                  <a:pt x="2288680" y="140887"/>
                </a:lnTo>
                <a:lnTo>
                  <a:pt x="0" y="1408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186284" y="6612350"/>
            <a:ext cx="1489620" cy="1091123"/>
          </a:xfrm>
          <a:custGeom>
            <a:avLst/>
            <a:gdLst/>
            <a:ahLst/>
            <a:cxnLst/>
            <a:rect l="l" t="t" r="r" b="b"/>
            <a:pathLst>
              <a:path w="1489620" h="1091123">
                <a:moveTo>
                  <a:pt x="0" y="0"/>
                </a:moveTo>
                <a:lnTo>
                  <a:pt x="1489620" y="0"/>
                </a:lnTo>
                <a:lnTo>
                  <a:pt x="1489620" y="1091123"/>
                </a:lnTo>
                <a:lnTo>
                  <a:pt x="0" y="10911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897605" y="7086441"/>
            <a:ext cx="2288680" cy="142941"/>
          </a:xfrm>
          <a:custGeom>
            <a:avLst/>
            <a:gdLst/>
            <a:ahLst/>
            <a:cxnLst/>
            <a:rect l="l" t="t" r="r" b="b"/>
            <a:pathLst>
              <a:path w="2288680" h="142941">
                <a:moveTo>
                  <a:pt x="0" y="0"/>
                </a:moveTo>
                <a:lnTo>
                  <a:pt x="2288679" y="0"/>
                </a:lnTo>
                <a:lnTo>
                  <a:pt x="2288679" y="142941"/>
                </a:lnTo>
                <a:lnTo>
                  <a:pt x="0" y="1429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12500" r="-212500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675904" y="7157911"/>
            <a:ext cx="2288680" cy="142941"/>
          </a:xfrm>
          <a:custGeom>
            <a:avLst/>
            <a:gdLst/>
            <a:ahLst/>
            <a:cxnLst/>
            <a:rect l="l" t="t" r="r" b="b"/>
            <a:pathLst>
              <a:path w="2288680" h="142941">
                <a:moveTo>
                  <a:pt x="0" y="0"/>
                </a:moveTo>
                <a:lnTo>
                  <a:pt x="2288680" y="0"/>
                </a:lnTo>
                <a:lnTo>
                  <a:pt x="2288680" y="142942"/>
                </a:lnTo>
                <a:lnTo>
                  <a:pt x="0" y="14294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12500" r="-212500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8288223" y="6971083"/>
            <a:ext cx="1315205" cy="373656"/>
          </a:xfrm>
          <a:custGeom>
            <a:avLst/>
            <a:gdLst/>
            <a:ahLst/>
            <a:cxnLst/>
            <a:rect l="l" t="t" r="r" b="b"/>
            <a:pathLst>
              <a:path w="1315205" h="373656">
                <a:moveTo>
                  <a:pt x="0" y="0"/>
                </a:moveTo>
                <a:lnTo>
                  <a:pt x="1315205" y="0"/>
                </a:lnTo>
                <a:lnTo>
                  <a:pt x="1315205" y="373657"/>
                </a:lnTo>
                <a:lnTo>
                  <a:pt x="0" y="3736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4289375" y="6934832"/>
            <a:ext cx="1288327" cy="366020"/>
          </a:xfrm>
          <a:custGeom>
            <a:avLst/>
            <a:gdLst/>
            <a:ahLst/>
            <a:cxnLst/>
            <a:rect l="l" t="t" r="r" b="b"/>
            <a:pathLst>
              <a:path w="1288327" h="366020">
                <a:moveTo>
                  <a:pt x="0" y="0"/>
                </a:moveTo>
                <a:lnTo>
                  <a:pt x="1288327" y="0"/>
                </a:lnTo>
                <a:lnTo>
                  <a:pt x="1288327" y="366021"/>
                </a:lnTo>
                <a:lnTo>
                  <a:pt x="0" y="3660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flipH="1">
            <a:off x="15211720" y="7056497"/>
            <a:ext cx="1217047" cy="345769"/>
          </a:xfrm>
          <a:custGeom>
            <a:avLst/>
            <a:gdLst/>
            <a:ahLst/>
            <a:cxnLst/>
            <a:rect l="l" t="t" r="r" b="b"/>
            <a:pathLst>
              <a:path w="1217047" h="345769">
                <a:moveTo>
                  <a:pt x="1217048" y="0"/>
                </a:moveTo>
                <a:lnTo>
                  <a:pt x="0" y="0"/>
                </a:lnTo>
                <a:lnTo>
                  <a:pt x="0" y="345770"/>
                </a:lnTo>
                <a:lnTo>
                  <a:pt x="1217048" y="345770"/>
                </a:lnTo>
                <a:lnTo>
                  <a:pt x="121704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5440979" y="7910409"/>
            <a:ext cx="2656025" cy="754590"/>
          </a:xfrm>
          <a:custGeom>
            <a:avLst/>
            <a:gdLst/>
            <a:ahLst/>
            <a:cxnLst/>
            <a:rect l="l" t="t" r="r" b="b"/>
            <a:pathLst>
              <a:path w="2656025" h="754590">
                <a:moveTo>
                  <a:pt x="0" y="0"/>
                </a:moveTo>
                <a:lnTo>
                  <a:pt x="2656024" y="0"/>
                </a:lnTo>
                <a:lnTo>
                  <a:pt x="2656024" y="754591"/>
                </a:lnTo>
                <a:lnTo>
                  <a:pt x="0" y="7545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3307150" y="1933657"/>
            <a:ext cx="14168069" cy="2327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114" lvl="1" indent="-403557" algn="l">
              <a:lnSpc>
                <a:spcPts val="5233"/>
              </a:lnSpc>
              <a:buFont typeface="Arial"/>
              <a:buChar char="•"/>
            </a:pPr>
            <a:r>
              <a:rPr lang="en-US" sz="3738">
                <a:solidFill>
                  <a:srgbClr val="FFFFFF"/>
                </a:solidFill>
                <a:latin typeface="Times New Roman Bold"/>
              </a:rPr>
              <a:t>la diode est un dipôle qui ne laisse passer le courant électrique que dans un seul sens.</a:t>
            </a:r>
          </a:p>
          <a:p>
            <a:pPr marL="807114" lvl="1" indent="-403557" algn="l">
              <a:lnSpc>
                <a:spcPts val="5233"/>
              </a:lnSpc>
              <a:buFont typeface="Arial"/>
              <a:buChar char="•"/>
            </a:pPr>
            <a:r>
              <a:rPr lang="en-US" sz="3738">
                <a:solidFill>
                  <a:srgbClr val="FFFFFF"/>
                </a:solidFill>
                <a:latin typeface="Times New Roman Bold"/>
              </a:rPr>
              <a:t>On symbolise la diode par:  </a:t>
            </a:r>
          </a:p>
          <a:p>
            <a:pPr algn="l">
              <a:lnSpc>
                <a:spcPts val="2203"/>
              </a:lnSpc>
              <a:spcBef>
                <a:spcPct val="0"/>
              </a:spcBef>
            </a:pPr>
            <a:endParaRPr lang="en-US" sz="373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336185" y="4299154"/>
            <a:ext cx="13262234" cy="167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7115" lvl="1" indent="-403558" algn="l">
              <a:lnSpc>
                <a:spcPts val="5233"/>
              </a:lnSpc>
              <a:buFont typeface="Arial"/>
              <a:buChar char="•"/>
            </a:pPr>
            <a:r>
              <a:rPr lang="en-US" sz="3738">
                <a:solidFill>
                  <a:srgbClr val="FFFFFF"/>
                </a:solidFill>
                <a:latin typeface="Times New Roman Bold"/>
              </a:rPr>
              <a:t> Le sens passant, est celui qui correspond au sens de la flèche de son symbole. l’autre sens est bloquant.</a:t>
            </a:r>
          </a:p>
          <a:p>
            <a:pPr algn="l">
              <a:lnSpc>
                <a:spcPts val="2203"/>
              </a:lnSpc>
              <a:spcBef>
                <a:spcPct val="0"/>
              </a:spcBef>
            </a:pPr>
            <a:endParaRPr lang="en-US" sz="373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459386" y="179308"/>
            <a:ext cx="15015833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FF914D"/>
                </a:solidFill>
                <a:latin typeface="Times New Roman Bold"/>
              </a:rPr>
              <a:t>II. Sens conventionnel du courant électrique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88552" y="1084183"/>
            <a:ext cx="3778300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B6F61A"/>
                </a:solidFill>
                <a:latin typeface="Times New Roman Bold"/>
              </a:rPr>
              <a:t>1 - La diode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715019" y="8760748"/>
            <a:ext cx="4107944" cy="95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8"/>
              </a:lnSpc>
              <a:spcBef>
                <a:spcPct val="0"/>
              </a:spcBef>
            </a:pPr>
            <a:r>
              <a:rPr lang="en-US" sz="5042">
                <a:solidFill>
                  <a:srgbClr val="FFFFFF"/>
                </a:solidFill>
                <a:latin typeface="Times New Roman Bold"/>
              </a:rPr>
              <a:t>Le sens passant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528547" y="8662652"/>
            <a:ext cx="4428740" cy="95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8"/>
              </a:lnSpc>
              <a:spcBef>
                <a:spcPct val="0"/>
              </a:spcBef>
            </a:pPr>
            <a:r>
              <a:rPr lang="en-US" sz="5042">
                <a:solidFill>
                  <a:srgbClr val="FFFFFF"/>
                </a:solidFill>
                <a:latin typeface="Times New Roman Bold"/>
              </a:rPr>
              <a:t>Le sens bloquant</a:t>
            </a:r>
          </a:p>
        </p:txBody>
      </p:sp>
      <p:sp>
        <p:nvSpPr>
          <p:cNvPr id="29" name="Freeform 29"/>
          <p:cNvSpPr/>
          <p:nvPr/>
        </p:nvSpPr>
        <p:spPr>
          <a:xfrm flipH="1">
            <a:off x="12496083" y="7998748"/>
            <a:ext cx="2694844" cy="765619"/>
          </a:xfrm>
          <a:custGeom>
            <a:avLst/>
            <a:gdLst/>
            <a:ahLst/>
            <a:cxnLst/>
            <a:rect l="l" t="t" r="r" b="b"/>
            <a:pathLst>
              <a:path w="2694844" h="765619">
                <a:moveTo>
                  <a:pt x="2694844" y="0"/>
                </a:moveTo>
                <a:lnTo>
                  <a:pt x="0" y="0"/>
                </a:lnTo>
                <a:lnTo>
                  <a:pt x="0" y="765619"/>
                </a:lnTo>
                <a:lnTo>
                  <a:pt x="2694844" y="765619"/>
                </a:lnTo>
                <a:lnTo>
                  <a:pt x="269484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541354" y="7375760"/>
            <a:ext cx="4806777" cy="4837500"/>
          </a:xfrm>
          <a:custGeom>
            <a:avLst/>
            <a:gdLst/>
            <a:ahLst/>
            <a:cxnLst/>
            <a:rect l="l" t="t" r="r" b="b"/>
            <a:pathLst>
              <a:path w="4806777" h="4837500">
                <a:moveTo>
                  <a:pt x="0" y="0"/>
                </a:moveTo>
                <a:lnTo>
                  <a:pt x="4806778" y="0"/>
                </a:lnTo>
                <a:lnTo>
                  <a:pt x="4806778" y="4837501"/>
                </a:lnTo>
                <a:lnTo>
                  <a:pt x="0" y="4837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85588" y="8479558"/>
            <a:ext cx="1152894" cy="2005033"/>
          </a:xfrm>
          <a:custGeom>
            <a:avLst/>
            <a:gdLst/>
            <a:ahLst/>
            <a:cxnLst/>
            <a:rect l="l" t="t" r="r" b="b"/>
            <a:pathLst>
              <a:path w="1152894" h="2005033">
                <a:moveTo>
                  <a:pt x="1152894" y="0"/>
                </a:moveTo>
                <a:lnTo>
                  <a:pt x="0" y="0"/>
                </a:lnTo>
                <a:lnTo>
                  <a:pt x="0" y="2005033"/>
                </a:lnTo>
                <a:lnTo>
                  <a:pt x="1152894" y="2005033"/>
                </a:lnTo>
                <a:lnTo>
                  <a:pt x="115289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4241410" y="4577248"/>
            <a:ext cx="1205319" cy="870189"/>
          </a:xfrm>
          <a:custGeom>
            <a:avLst/>
            <a:gdLst/>
            <a:ahLst/>
            <a:cxnLst/>
            <a:rect l="l" t="t" r="r" b="b"/>
            <a:pathLst>
              <a:path w="1205319" h="870189">
                <a:moveTo>
                  <a:pt x="1205319" y="0"/>
                </a:moveTo>
                <a:lnTo>
                  <a:pt x="0" y="0"/>
                </a:lnTo>
                <a:lnTo>
                  <a:pt x="0" y="870189"/>
                </a:lnTo>
                <a:lnTo>
                  <a:pt x="1205319" y="870189"/>
                </a:lnTo>
                <a:lnTo>
                  <a:pt x="1205319" y="0"/>
                </a:lnTo>
                <a:close/>
              </a:path>
            </a:pathLst>
          </a:custGeom>
          <a:blipFill>
            <a:blip r:embed="rId8"/>
            <a:stretch>
              <a:fillRect t="-729" b="-7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389535" y="4955343"/>
            <a:ext cx="1851875" cy="113998"/>
          </a:xfrm>
          <a:custGeom>
            <a:avLst/>
            <a:gdLst/>
            <a:ahLst/>
            <a:cxnLst/>
            <a:rect l="l" t="t" r="r" b="b"/>
            <a:pathLst>
              <a:path w="1851875" h="113998">
                <a:moveTo>
                  <a:pt x="0" y="0"/>
                </a:moveTo>
                <a:lnTo>
                  <a:pt x="1851875" y="0"/>
                </a:lnTo>
                <a:lnTo>
                  <a:pt x="1851875" y="113998"/>
                </a:lnTo>
                <a:lnTo>
                  <a:pt x="0" y="1139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446729" y="5012342"/>
            <a:ext cx="1851875" cy="113998"/>
          </a:xfrm>
          <a:custGeom>
            <a:avLst/>
            <a:gdLst/>
            <a:ahLst/>
            <a:cxnLst/>
            <a:rect l="l" t="t" r="r" b="b"/>
            <a:pathLst>
              <a:path w="1851875" h="113998">
                <a:moveTo>
                  <a:pt x="0" y="0"/>
                </a:moveTo>
                <a:lnTo>
                  <a:pt x="1851875" y="0"/>
                </a:lnTo>
                <a:lnTo>
                  <a:pt x="1851875" y="113998"/>
                </a:lnTo>
                <a:lnTo>
                  <a:pt x="0" y="1139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542537" y="2548986"/>
            <a:ext cx="144274" cy="806520"/>
          </a:xfrm>
          <a:custGeom>
            <a:avLst/>
            <a:gdLst/>
            <a:ahLst/>
            <a:cxnLst/>
            <a:rect l="l" t="t" r="r" b="b"/>
            <a:pathLst>
              <a:path w="144274" h="806520">
                <a:moveTo>
                  <a:pt x="0" y="0"/>
                </a:moveTo>
                <a:lnTo>
                  <a:pt x="144274" y="0"/>
                </a:lnTo>
                <a:lnTo>
                  <a:pt x="144274" y="806520"/>
                </a:lnTo>
                <a:lnTo>
                  <a:pt x="0" y="8065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769371" y="2703467"/>
            <a:ext cx="141791" cy="461207"/>
          </a:xfrm>
          <a:custGeom>
            <a:avLst/>
            <a:gdLst/>
            <a:ahLst/>
            <a:cxnLst/>
            <a:rect l="l" t="t" r="r" b="b"/>
            <a:pathLst>
              <a:path w="141791" h="461207">
                <a:moveTo>
                  <a:pt x="0" y="0"/>
                </a:moveTo>
                <a:lnTo>
                  <a:pt x="141791" y="0"/>
                </a:lnTo>
                <a:lnTo>
                  <a:pt x="141791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870880" y="2905782"/>
            <a:ext cx="3554939" cy="144174"/>
          </a:xfrm>
          <a:custGeom>
            <a:avLst/>
            <a:gdLst/>
            <a:ahLst/>
            <a:cxnLst/>
            <a:rect l="l" t="t" r="r" b="b"/>
            <a:pathLst>
              <a:path w="3554939" h="144174">
                <a:moveTo>
                  <a:pt x="0" y="0"/>
                </a:moveTo>
                <a:lnTo>
                  <a:pt x="3554938" y="0"/>
                </a:lnTo>
                <a:lnTo>
                  <a:pt x="3554938" y="144174"/>
                </a:lnTo>
                <a:lnTo>
                  <a:pt x="0" y="1441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59234" r="-359234" b="-298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6960606" y="3733950"/>
            <a:ext cx="724978" cy="497965"/>
          </a:xfrm>
          <a:custGeom>
            <a:avLst/>
            <a:gdLst/>
            <a:ahLst/>
            <a:cxnLst/>
            <a:rect l="l" t="t" r="r" b="b"/>
            <a:pathLst>
              <a:path w="724978" h="497965">
                <a:moveTo>
                  <a:pt x="0" y="0"/>
                </a:moveTo>
                <a:lnTo>
                  <a:pt x="724978" y="0"/>
                </a:lnTo>
                <a:lnTo>
                  <a:pt x="724978" y="497965"/>
                </a:lnTo>
                <a:lnTo>
                  <a:pt x="0" y="4979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290423" y="2977061"/>
            <a:ext cx="135395" cy="756889"/>
          </a:xfrm>
          <a:custGeom>
            <a:avLst/>
            <a:gdLst/>
            <a:ahLst/>
            <a:cxnLst/>
            <a:rect l="l" t="t" r="r" b="b"/>
            <a:pathLst>
              <a:path w="135395" h="756889">
                <a:moveTo>
                  <a:pt x="0" y="0"/>
                </a:moveTo>
                <a:lnTo>
                  <a:pt x="135395" y="0"/>
                </a:lnTo>
                <a:lnTo>
                  <a:pt x="135395" y="756889"/>
                </a:lnTo>
                <a:lnTo>
                  <a:pt x="0" y="7568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267925" y="4243684"/>
            <a:ext cx="157893" cy="882656"/>
          </a:xfrm>
          <a:custGeom>
            <a:avLst/>
            <a:gdLst/>
            <a:ahLst/>
            <a:cxnLst/>
            <a:rect l="l" t="t" r="r" b="b"/>
            <a:pathLst>
              <a:path w="157893" h="882656">
                <a:moveTo>
                  <a:pt x="0" y="0"/>
                </a:moveTo>
                <a:lnTo>
                  <a:pt x="157893" y="0"/>
                </a:lnTo>
                <a:lnTo>
                  <a:pt x="157893" y="882656"/>
                </a:lnTo>
                <a:lnTo>
                  <a:pt x="0" y="8826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2370268" y="2980104"/>
            <a:ext cx="103468" cy="2032239"/>
          </a:xfrm>
          <a:custGeom>
            <a:avLst/>
            <a:gdLst/>
            <a:ahLst/>
            <a:cxnLst/>
            <a:rect l="l" t="t" r="r" b="b"/>
            <a:pathLst>
              <a:path w="103468" h="2032239">
                <a:moveTo>
                  <a:pt x="0" y="0"/>
                </a:moveTo>
                <a:lnTo>
                  <a:pt x="103467" y="0"/>
                </a:lnTo>
                <a:lnTo>
                  <a:pt x="103467" y="2032238"/>
                </a:lnTo>
                <a:lnTo>
                  <a:pt x="0" y="20322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503839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2370268" y="2928476"/>
            <a:ext cx="1182967" cy="121481"/>
          </a:xfrm>
          <a:custGeom>
            <a:avLst/>
            <a:gdLst/>
            <a:ahLst/>
            <a:cxnLst/>
            <a:rect l="l" t="t" r="r" b="b"/>
            <a:pathLst>
              <a:path w="1182967" h="121481">
                <a:moveTo>
                  <a:pt x="0" y="0"/>
                </a:moveTo>
                <a:lnTo>
                  <a:pt x="1182967" y="0"/>
                </a:lnTo>
                <a:lnTo>
                  <a:pt x="1182967" y="121480"/>
                </a:lnTo>
                <a:lnTo>
                  <a:pt x="0" y="1214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81864" r="-981864" b="-2964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4011013" y="2676923"/>
            <a:ext cx="230397" cy="122548"/>
          </a:xfrm>
          <a:custGeom>
            <a:avLst/>
            <a:gdLst/>
            <a:ahLst/>
            <a:cxnLst/>
            <a:rect l="l" t="t" r="r" b="b"/>
            <a:pathLst>
              <a:path w="230397" h="122548">
                <a:moveTo>
                  <a:pt x="0" y="0"/>
                </a:moveTo>
                <a:lnTo>
                  <a:pt x="230397" y="0"/>
                </a:lnTo>
                <a:lnTo>
                  <a:pt x="230397" y="122548"/>
                </a:lnTo>
                <a:lnTo>
                  <a:pt x="0" y="122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6272" r="-962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4234816" y="4539752"/>
            <a:ext cx="1115498" cy="805342"/>
          </a:xfrm>
          <a:custGeom>
            <a:avLst/>
            <a:gdLst/>
            <a:ahLst/>
            <a:cxnLst/>
            <a:rect l="l" t="t" r="r" b="b"/>
            <a:pathLst>
              <a:path w="1115498" h="805342">
                <a:moveTo>
                  <a:pt x="0" y="0"/>
                </a:moveTo>
                <a:lnTo>
                  <a:pt x="1115498" y="0"/>
                </a:lnTo>
                <a:lnTo>
                  <a:pt x="1115498" y="805342"/>
                </a:lnTo>
                <a:lnTo>
                  <a:pt x="0" y="805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29" b="-7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2520944" y="4889672"/>
            <a:ext cx="1713872" cy="105503"/>
          </a:xfrm>
          <a:custGeom>
            <a:avLst/>
            <a:gdLst/>
            <a:ahLst/>
            <a:cxnLst/>
            <a:rect l="l" t="t" r="r" b="b"/>
            <a:pathLst>
              <a:path w="1713872" h="105503">
                <a:moveTo>
                  <a:pt x="0" y="0"/>
                </a:moveTo>
                <a:lnTo>
                  <a:pt x="1713872" y="0"/>
                </a:lnTo>
                <a:lnTo>
                  <a:pt x="1713872" y="105503"/>
                </a:lnTo>
                <a:lnTo>
                  <a:pt x="0" y="1055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5350314" y="4942423"/>
            <a:ext cx="1713872" cy="105503"/>
          </a:xfrm>
          <a:custGeom>
            <a:avLst/>
            <a:gdLst/>
            <a:ahLst/>
            <a:cxnLst/>
            <a:rect l="l" t="t" r="r" b="b"/>
            <a:pathLst>
              <a:path w="1713872" h="105503">
                <a:moveTo>
                  <a:pt x="0" y="0"/>
                </a:moveTo>
                <a:lnTo>
                  <a:pt x="1713873" y="0"/>
                </a:lnTo>
                <a:lnTo>
                  <a:pt x="1713873" y="105503"/>
                </a:lnTo>
                <a:lnTo>
                  <a:pt x="0" y="1055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8728" r="-208728" b="-65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3588024" y="2662637"/>
            <a:ext cx="133522" cy="746418"/>
          </a:xfrm>
          <a:custGeom>
            <a:avLst/>
            <a:gdLst/>
            <a:ahLst/>
            <a:cxnLst/>
            <a:rect l="l" t="t" r="r" b="b"/>
            <a:pathLst>
              <a:path w="133522" h="746418">
                <a:moveTo>
                  <a:pt x="0" y="0"/>
                </a:moveTo>
                <a:lnTo>
                  <a:pt x="133522" y="0"/>
                </a:lnTo>
                <a:lnTo>
                  <a:pt x="133522" y="746418"/>
                </a:lnTo>
                <a:lnTo>
                  <a:pt x="0" y="7464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3797954" y="2805606"/>
            <a:ext cx="131224" cy="426838"/>
          </a:xfrm>
          <a:custGeom>
            <a:avLst/>
            <a:gdLst/>
            <a:ahLst/>
            <a:cxnLst/>
            <a:rect l="l" t="t" r="r" b="b"/>
            <a:pathLst>
              <a:path w="131224" h="426838">
                <a:moveTo>
                  <a:pt x="0" y="0"/>
                </a:moveTo>
                <a:lnTo>
                  <a:pt x="131224" y="0"/>
                </a:lnTo>
                <a:lnTo>
                  <a:pt x="131224" y="426838"/>
                </a:lnTo>
                <a:lnTo>
                  <a:pt x="0" y="426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3891898" y="2992845"/>
            <a:ext cx="3290023" cy="133431"/>
          </a:xfrm>
          <a:custGeom>
            <a:avLst/>
            <a:gdLst/>
            <a:ahLst/>
            <a:cxnLst/>
            <a:rect l="l" t="t" r="r" b="b"/>
            <a:pathLst>
              <a:path w="3290023" h="133431">
                <a:moveTo>
                  <a:pt x="0" y="0"/>
                </a:moveTo>
                <a:lnTo>
                  <a:pt x="3290023" y="0"/>
                </a:lnTo>
                <a:lnTo>
                  <a:pt x="3290023" y="133430"/>
                </a:lnTo>
                <a:lnTo>
                  <a:pt x="0" y="1334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59234" r="-359234" b="-2981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7056615" y="3058812"/>
            <a:ext cx="125306" cy="700485"/>
          </a:xfrm>
          <a:custGeom>
            <a:avLst/>
            <a:gdLst/>
            <a:ahLst/>
            <a:cxnLst/>
            <a:rect l="l" t="t" r="r" b="b"/>
            <a:pathLst>
              <a:path w="125306" h="700485">
                <a:moveTo>
                  <a:pt x="0" y="0"/>
                </a:moveTo>
                <a:lnTo>
                  <a:pt x="125306" y="0"/>
                </a:lnTo>
                <a:lnTo>
                  <a:pt x="125306" y="700485"/>
                </a:lnTo>
                <a:lnTo>
                  <a:pt x="0" y="7004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7035794" y="4231046"/>
            <a:ext cx="146127" cy="816880"/>
          </a:xfrm>
          <a:custGeom>
            <a:avLst/>
            <a:gdLst/>
            <a:ahLst/>
            <a:cxnLst/>
            <a:rect l="l" t="t" r="r" b="b"/>
            <a:pathLst>
              <a:path w="146127" h="816880">
                <a:moveTo>
                  <a:pt x="0" y="0"/>
                </a:moveTo>
                <a:lnTo>
                  <a:pt x="146127" y="0"/>
                </a:lnTo>
                <a:lnTo>
                  <a:pt x="146127" y="816880"/>
                </a:lnTo>
                <a:lnTo>
                  <a:pt x="0" y="8168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71861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2503112" y="3061628"/>
            <a:ext cx="95757" cy="1880795"/>
          </a:xfrm>
          <a:custGeom>
            <a:avLst/>
            <a:gdLst/>
            <a:ahLst/>
            <a:cxnLst/>
            <a:rect l="l" t="t" r="r" b="b"/>
            <a:pathLst>
              <a:path w="95757" h="1880795">
                <a:moveTo>
                  <a:pt x="0" y="0"/>
                </a:moveTo>
                <a:lnTo>
                  <a:pt x="95757" y="0"/>
                </a:lnTo>
                <a:lnTo>
                  <a:pt x="95757" y="1880795"/>
                </a:lnTo>
                <a:lnTo>
                  <a:pt x="0" y="1880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60079" r="-503839" b="-1600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2503112" y="3013847"/>
            <a:ext cx="1094812" cy="112428"/>
          </a:xfrm>
          <a:custGeom>
            <a:avLst/>
            <a:gdLst/>
            <a:ahLst/>
            <a:cxnLst/>
            <a:rect l="l" t="t" r="r" b="b"/>
            <a:pathLst>
              <a:path w="1094812" h="112428">
                <a:moveTo>
                  <a:pt x="0" y="0"/>
                </a:moveTo>
                <a:lnTo>
                  <a:pt x="1094812" y="0"/>
                </a:lnTo>
                <a:lnTo>
                  <a:pt x="1094812" y="112428"/>
                </a:lnTo>
                <a:lnTo>
                  <a:pt x="0" y="1124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81864" r="-981864" b="-2964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4021588" y="2781041"/>
            <a:ext cx="213228" cy="113416"/>
          </a:xfrm>
          <a:custGeom>
            <a:avLst/>
            <a:gdLst/>
            <a:ahLst/>
            <a:cxnLst/>
            <a:rect l="l" t="t" r="r" b="b"/>
            <a:pathLst>
              <a:path w="213228" h="113416">
                <a:moveTo>
                  <a:pt x="0" y="0"/>
                </a:moveTo>
                <a:lnTo>
                  <a:pt x="213228" y="0"/>
                </a:lnTo>
                <a:lnTo>
                  <a:pt x="213228" y="113415"/>
                </a:lnTo>
                <a:lnTo>
                  <a:pt x="0" y="1134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6272" r="-962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16753701" y="3759297"/>
            <a:ext cx="700252" cy="485889"/>
          </a:xfrm>
          <a:custGeom>
            <a:avLst/>
            <a:gdLst/>
            <a:ahLst/>
            <a:cxnLst/>
            <a:rect l="l" t="t" r="r" b="b"/>
            <a:pathLst>
              <a:path w="700252" h="485889">
                <a:moveTo>
                  <a:pt x="0" y="0"/>
                </a:moveTo>
                <a:lnTo>
                  <a:pt x="700252" y="0"/>
                </a:lnTo>
                <a:lnTo>
                  <a:pt x="700252" y="485889"/>
                </a:lnTo>
                <a:lnTo>
                  <a:pt x="0" y="48588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6552176" y="3423195"/>
            <a:ext cx="1134184" cy="1134184"/>
          </a:xfrm>
          <a:custGeom>
            <a:avLst/>
            <a:gdLst/>
            <a:ahLst/>
            <a:cxnLst/>
            <a:rect l="l" t="t" r="r" b="b"/>
            <a:pathLst>
              <a:path w="1134184" h="1134184">
                <a:moveTo>
                  <a:pt x="0" y="0"/>
                </a:moveTo>
                <a:lnTo>
                  <a:pt x="1134184" y="0"/>
                </a:lnTo>
                <a:lnTo>
                  <a:pt x="1134184" y="1134184"/>
                </a:lnTo>
                <a:lnTo>
                  <a:pt x="0" y="11341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8486939" y="3862266"/>
            <a:ext cx="3478824" cy="465176"/>
          </a:xfrm>
          <a:custGeom>
            <a:avLst/>
            <a:gdLst/>
            <a:ahLst/>
            <a:cxnLst/>
            <a:rect l="l" t="t" r="r" b="b"/>
            <a:pathLst>
              <a:path w="3478824" h="465176">
                <a:moveTo>
                  <a:pt x="0" y="0"/>
                </a:moveTo>
                <a:lnTo>
                  <a:pt x="3478824" y="0"/>
                </a:lnTo>
                <a:lnTo>
                  <a:pt x="3478824" y="465176"/>
                </a:lnTo>
                <a:lnTo>
                  <a:pt x="0" y="46517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0508" t="-1147" b="-11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5536909" y="2684077"/>
            <a:ext cx="724978" cy="724978"/>
          </a:xfrm>
          <a:custGeom>
            <a:avLst/>
            <a:gdLst/>
            <a:ahLst/>
            <a:cxnLst/>
            <a:rect l="l" t="t" r="r" b="b"/>
            <a:pathLst>
              <a:path w="724978" h="724978">
                <a:moveTo>
                  <a:pt x="0" y="0"/>
                </a:moveTo>
                <a:lnTo>
                  <a:pt x="724978" y="0"/>
                </a:lnTo>
                <a:lnTo>
                  <a:pt x="724978" y="724978"/>
                </a:lnTo>
                <a:lnTo>
                  <a:pt x="0" y="72497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 flipH="1">
            <a:off x="13356600" y="4677097"/>
            <a:ext cx="572578" cy="572578"/>
          </a:xfrm>
          <a:custGeom>
            <a:avLst/>
            <a:gdLst/>
            <a:ahLst/>
            <a:cxnLst/>
            <a:rect l="l" t="t" r="r" b="b"/>
            <a:pathLst>
              <a:path w="572578" h="572578">
                <a:moveTo>
                  <a:pt x="572578" y="0"/>
                </a:moveTo>
                <a:lnTo>
                  <a:pt x="0" y="0"/>
                </a:lnTo>
                <a:lnTo>
                  <a:pt x="0" y="572578"/>
                </a:lnTo>
                <a:lnTo>
                  <a:pt x="572578" y="572578"/>
                </a:lnTo>
                <a:lnTo>
                  <a:pt x="572578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 flipH="1">
            <a:off x="16261887" y="4761637"/>
            <a:ext cx="572578" cy="572578"/>
          </a:xfrm>
          <a:custGeom>
            <a:avLst/>
            <a:gdLst/>
            <a:ahLst/>
            <a:cxnLst/>
            <a:rect l="l" t="t" r="r" b="b"/>
            <a:pathLst>
              <a:path w="572578" h="572578">
                <a:moveTo>
                  <a:pt x="572579" y="0"/>
                </a:moveTo>
                <a:lnTo>
                  <a:pt x="0" y="0"/>
                </a:lnTo>
                <a:lnTo>
                  <a:pt x="0" y="572578"/>
                </a:lnTo>
                <a:lnTo>
                  <a:pt x="572579" y="572578"/>
                </a:lnTo>
                <a:lnTo>
                  <a:pt x="572579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2579341" y="2781041"/>
            <a:ext cx="586718" cy="443469"/>
          </a:xfrm>
          <a:custGeom>
            <a:avLst/>
            <a:gdLst/>
            <a:ahLst/>
            <a:cxnLst/>
            <a:rect l="l" t="t" r="r" b="b"/>
            <a:pathLst>
              <a:path w="586718" h="443469">
                <a:moveTo>
                  <a:pt x="0" y="0"/>
                </a:moveTo>
                <a:lnTo>
                  <a:pt x="586718" y="0"/>
                </a:lnTo>
                <a:lnTo>
                  <a:pt x="586718" y="443469"/>
                </a:lnTo>
                <a:lnTo>
                  <a:pt x="0" y="44346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b="-323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2289613" y="3969669"/>
            <a:ext cx="522754" cy="522754"/>
          </a:xfrm>
          <a:custGeom>
            <a:avLst/>
            <a:gdLst/>
            <a:ahLst/>
            <a:cxnLst/>
            <a:rect l="l" t="t" r="r" b="b"/>
            <a:pathLst>
              <a:path w="522754" h="522754">
                <a:moveTo>
                  <a:pt x="0" y="0"/>
                </a:moveTo>
                <a:lnTo>
                  <a:pt x="522755" y="0"/>
                </a:lnTo>
                <a:lnTo>
                  <a:pt x="522755" y="522754"/>
                </a:lnTo>
                <a:lnTo>
                  <a:pt x="0" y="5227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1524646" y="1708173"/>
            <a:ext cx="14168069" cy="1125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884" lvl="1" indent="-435942" algn="l">
              <a:lnSpc>
                <a:spcPts val="5653"/>
              </a:lnSpc>
              <a:buFont typeface="Arial"/>
              <a:buChar char="•"/>
            </a:pPr>
            <a:r>
              <a:rPr lang="en-US" sz="4038">
                <a:solidFill>
                  <a:srgbClr val="FFFFFF"/>
                </a:solidFill>
                <a:latin typeface="Times New Roman Bold"/>
              </a:rPr>
              <a:t>Réalisons les deux circuits suivants : </a:t>
            </a:r>
          </a:p>
          <a:p>
            <a:pPr algn="l">
              <a:lnSpc>
                <a:spcPts val="2623"/>
              </a:lnSpc>
              <a:spcBef>
                <a:spcPct val="0"/>
              </a:spcBef>
            </a:pPr>
            <a:endParaRPr lang="en-US" sz="403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827451" y="7620"/>
            <a:ext cx="17162557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B6F61A"/>
                </a:solidFill>
                <a:latin typeface="Times New Roman Bold"/>
              </a:rPr>
              <a:t>2 - Sens conventionnel du courant électrique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113338" y="885881"/>
            <a:ext cx="3976241" cy="95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8"/>
              </a:lnSpc>
              <a:spcBef>
                <a:spcPct val="0"/>
              </a:spcBef>
            </a:pPr>
            <a:r>
              <a:rPr lang="en-US" sz="5042" u="sng">
                <a:solidFill>
                  <a:srgbClr val="FFDE59"/>
                </a:solidFill>
                <a:latin typeface="Times New Roman Bold"/>
              </a:rPr>
              <a:t>a - Expérience</a:t>
            </a:r>
            <a:r>
              <a:rPr lang="en-US" sz="5042" u="sng">
                <a:solidFill>
                  <a:srgbClr val="FFFFFF"/>
                </a:solidFill>
                <a:latin typeface="Times New Roman Bold"/>
              </a:rPr>
              <a:t>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271851" y="2415636"/>
            <a:ext cx="281384" cy="63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0"/>
              </a:lnSpc>
              <a:spcBef>
                <a:spcPct val="0"/>
              </a:spcBef>
            </a:pPr>
            <a:r>
              <a:rPr lang="en-US" sz="3321">
                <a:solidFill>
                  <a:srgbClr val="38B6FF"/>
                </a:solidFill>
                <a:latin typeface="Times New Roman Bold"/>
              </a:rPr>
              <a:t>+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337509" y="2538812"/>
            <a:ext cx="260415" cy="58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sz="3074">
                <a:solidFill>
                  <a:srgbClr val="38B6FF"/>
                </a:solidFill>
                <a:latin typeface="Times New Roman Bold"/>
              </a:rPr>
              <a:t>+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354418" y="3332715"/>
            <a:ext cx="3343275" cy="1371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4"/>
              </a:lnSpc>
              <a:spcBef>
                <a:spcPct val="0"/>
              </a:spcBef>
            </a:pPr>
            <a:r>
              <a:rPr lang="en-US" sz="3739">
                <a:solidFill>
                  <a:srgbClr val="FFFFFF"/>
                </a:solidFill>
                <a:latin typeface="Times New Roman Bold"/>
              </a:rPr>
              <a:t>Diode branchée</a:t>
            </a:r>
          </a:p>
          <a:p>
            <a:pPr algn="ctr">
              <a:lnSpc>
                <a:spcPts val="5234"/>
              </a:lnSpc>
              <a:spcBef>
                <a:spcPct val="0"/>
              </a:spcBef>
            </a:pPr>
            <a:r>
              <a:rPr lang="en-US" sz="3739">
                <a:solidFill>
                  <a:srgbClr val="FFFFFF"/>
                </a:solidFill>
                <a:latin typeface="Times New Roman Bold"/>
              </a:rPr>
              <a:t> dans l’autre sens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542537" y="5507019"/>
            <a:ext cx="2578150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5CE1E6"/>
                </a:solidFill>
                <a:latin typeface="Times New Roman Bold"/>
              </a:rPr>
              <a:t>Montage 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588024" y="5507019"/>
            <a:ext cx="2578150" cy="8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5CE1E6"/>
                </a:solidFill>
                <a:latin typeface="Times New Roman Bold"/>
              </a:rPr>
              <a:t>Montage 2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823310" y="6421419"/>
            <a:ext cx="624449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58"/>
              </a:lnSpc>
              <a:spcBef>
                <a:spcPct val="0"/>
              </a:spcBef>
            </a:pPr>
            <a:r>
              <a:rPr lang="en-US" sz="5042" u="sng" dirty="0">
                <a:solidFill>
                  <a:srgbClr val="FFDE59"/>
                </a:solidFill>
                <a:latin typeface="Times New Roman Bold"/>
              </a:rPr>
              <a:t>b. Observation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071427" y="7426826"/>
            <a:ext cx="15382526" cy="1839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884" lvl="1" indent="-435942" algn="l">
              <a:lnSpc>
                <a:spcPts val="5653"/>
              </a:lnSpc>
              <a:buFont typeface="Arial"/>
              <a:buChar char="•"/>
            </a:pPr>
            <a:r>
              <a:rPr lang="en-US" sz="4038" u="sng" dirty="0">
                <a:solidFill>
                  <a:srgbClr val="FFFFFF"/>
                </a:solidFill>
                <a:latin typeface="Times New Roman Bold"/>
              </a:rPr>
              <a:t>Montage 1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: La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lampe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ne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s’allume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pas, la diode ne laisse pas passer le courant, on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dit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qu’elle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branchée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le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sens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038" dirty="0" err="1">
                <a:solidFill>
                  <a:srgbClr val="FFFFFF"/>
                </a:solidFill>
                <a:latin typeface="Times New Roman Bold"/>
              </a:rPr>
              <a:t>bloquant</a:t>
            </a:r>
            <a:r>
              <a:rPr lang="en-US" sz="4038" dirty="0">
                <a:solidFill>
                  <a:srgbClr val="FFFFFF"/>
                </a:solidFill>
                <a:latin typeface="Times New Roman Bold"/>
              </a:rPr>
              <a:t>.</a:t>
            </a:r>
          </a:p>
          <a:p>
            <a:pPr algn="l">
              <a:lnSpc>
                <a:spcPts val="2623"/>
              </a:lnSpc>
              <a:spcBef>
                <a:spcPct val="0"/>
              </a:spcBef>
            </a:pPr>
            <a:endParaRPr lang="en-US" sz="4038" dirty="0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541354" y="7375760"/>
            <a:ext cx="4806777" cy="4837500"/>
          </a:xfrm>
          <a:custGeom>
            <a:avLst/>
            <a:gdLst/>
            <a:ahLst/>
            <a:cxnLst/>
            <a:rect l="l" t="t" r="r" b="b"/>
            <a:pathLst>
              <a:path w="4806777" h="4837500">
                <a:moveTo>
                  <a:pt x="0" y="0"/>
                </a:moveTo>
                <a:lnTo>
                  <a:pt x="4806778" y="0"/>
                </a:lnTo>
                <a:lnTo>
                  <a:pt x="4806778" y="4837501"/>
                </a:lnTo>
                <a:lnTo>
                  <a:pt x="0" y="4837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85588" y="8479558"/>
            <a:ext cx="1152894" cy="2005033"/>
          </a:xfrm>
          <a:custGeom>
            <a:avLst/>
            <a:gdLst/>
            <a:ahLst/>
            <a:cxnLst/>
            <a:rect l="l" t="t" r="r" b="b"/>
            <a:pathLst>
              <a:path w="1152894" h="2005033">
                <a:moveTo>
                  <a:pt x="1152894" y="0"/>
                </a:moveTo>
                <a:lnTo>
                  <a:pt x="0" y="0"/>
                </a:lnTo>
                <a:lnTo>
                  <a:pt x="0" y="2005033"/>
                </a:lnTo>
                <a:lnTo>
                  <a:pt x="1152894" y="2005033"/>
                </a:lnTo>
                <a:lnTo>
                  <a:pt x="115289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593339" y="5666062"/>
            <a:ext cx="5422560" cy="3062152"/>
          </a:xfrm>
          <a:custGeom>
            <a:avLst/>
            <a:gdLst/>
            <a:ahLst/>
            <a:cxnLst/>
            <a:rect l="l" t="t" r="r" b="b"/>
            <a:pathLst>
              <a:path w="5422560" h="3062152">
                <a:moveTo>
                  <a:pt x="0" y="0"/>
                </a:moveTo>
                <a:lnTo>
                  <a:pt x="5422560" y="0"/>
                </a:lnTo>
                <a:lnTo>
                  <a:pt x="5422560" y="3062151"/>
                </a:lnTo>
                <a:lnTo>
                  <a:pt x="0" y="30621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-2582615" y="2501497"/>
            <a:ext cx="22044330" cy="7819889"/>
          </a:xfrm>
          <a:custGeom>
            <a:avLst/>
            <a:gdLst/>
            <a:ahLst/>
            <a:cxnLst/>
            <a:rect l="l" t="t" r="r" b="b"/>
            <a:pathLst>
              <a:path w="22044330" h="7819889">
                <a:moveTo>
                  <a:pt x="0" y="0"/>
                </a:moveTo>
                <a:lnTo>
                  <a:pt x="22044331" y="0"/>
                </a:lnTo>
                <a:lnTo>
                  <a:pt x="22044331" y="7819889"/>
                </a:lnTo>
                <a:lnTo>
                  <a:pt x="0" y="7819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1562" b="-563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62035" y="2577223"/>
            <a:ext cx="6407645" cy="151453"/>
          </a:xfrm>
          <a:custGeom>
            <a:avLst/>
            <a:gdLst/>
            <a:ahLst/>
            <a:cxnLst/>
            <a:rect l="l" t="t" r="r" b="b"/>
            <a:pathLst>
              <a:path w="6407645" h="151453">
                <a:moveTo>
                  <a:pt x="0" y="0"/>
                </a:moveTo>
                <a:lnTo>
                  <a:pt x="6407645" y="0"/>
                </a:lnTo>
                <a:lnTo>
                  <a:pt x="6407645" y="151454"/>
                </a:lnTo>
                <a:lnTo>
                  <a:pt x="0" y="1514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182307" y="426877"/>
            <a:ext cx="14884806" cy="1839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884" lvl="1" indent="-435942" algn="l">
              <a:lnSpc>
                <a:spcPts val="5653"/>
              </a:lnSpc>
              <a:buFont typeface="Arial"/>
              <a:buChar char="•"/>
            </a:pPr>
            <a:r>
              <a:rPr lang="en-US" sz="4038" u="sng">
                <a:solidFill>
                  <a:srgbClr val="FFFFFF"/>
                </a:solidFill>
                <a:latin typeface="Times New Roman Bold"/>
              </a:rPr>
              <a:t>Montage 2 :</a:t>
            </a:r>
            <a:r>
              <a:rPr lang="en-US" sz="4038">
                <a:solidFill>
                  <a:srgbClr val="FFFFFF"/>
                </a:solidFill>
                <a:latin typeface="Times New Roman Bold"/>
              </a:rPr>
              <a:t> La lampe s’allume. La diode laisse passer le courant, on dit qu’elle est branchée dans le sens passant</a:t>
            </a:r>
          </a:p>
          <a:p>
            <a:pPr algn="l">
              <a:lnSpc>
                <a:spcPts val="2623"/>
              </a:lnSpc>
              <a:spcBef>
                <a:spcPct val="0"/>
              </a:spcBef>
            </a:pPr>
            <a:endParaRPr lang="en-US" sz="4038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238438" y="1844136"/>
            <a:ext cx="4132362" cy="1218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6399">
                <a:solidFill>
                  <a:srgbClr val="FF66C4"/>
                </a:solidFill>
                <a:latin typeface="Times New Roman Bold"/>
              </a:rPr>
              <a:t>Conclusion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83054" y="2910301"/>
            <a:ext cx="16123004" cy="311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1282" lvl="1" indent="-415641" algn="l">
              <a:lnSpc>
                <a:spcPts val="5390"/>
              </a:lnSpc>
              <a:buFont typeface="Arial"/>
              <a:buChar char="•"/>
            </a:pPr>
            <a:r>
              <a:rPr lang="en-US" sz="3850">
                <a:solidFill>
                  <a:srgbClr val="FFFFFF"/>
                </a:solidFill>
                <a:latin typeface="Times New Roman Bold"/>
              </a:rPr>
              <a:t>Dans un circuit électrique le courant électrique circule toujours de la borne positive (</a:t>
            </a:r>
            <a:r>
              <a:rPr lang="en-US" sz="3850">
                <a:solidFill>
                  <a:srgbClr val="F89D25"/>
                </a:solidFill>
                <a:latin typeface="Times New Roman Bold"/>
              </a:rPr>
              <a:t>+</a:t>
            </a:r>
            <a:r>
              <a:rPr lang="en-US" sz="3850">
                <a:solidFill>
                  <a:srgbClr val="FFFFFF"/>
                </a:solidFill>
                <a:latin typeface="Times New Roman Bold"/>
              </a:rPr>
              <a:t>) vers la borne négative (</a:t>
            </a:r>
            <a:r>
              <a:rPr lang="en-US" sz="3850">
                <a:solidFill>
                  <a:srgbClr val="F89D25"/>
                </a:solidFill>
                <a:latin typeface="Times New Roman Bold"/>
              </a:rPr>
              <a:t>−</a:t>
            </a:r>
            <a:r>
              <a:rPr lang="en-US" sz="3850">
                <a:solidFill>
                  <a:srgbClr val="FFFFFF"/>
                </a:solidFill>
                <a:latin typeface="Times New Roman Bold"/>
              </a:rPr>
              <a:t>) (à l’extérieur du générateur).</a:t>
            </a:r>
          </a:p>
          <a:p>
            <a:pPr marL="831282" lvl="1" indent="-415641" algn="l">
              <a:lnSpc>
                <a:spcPts val="5390"/>
              </a:lnSpc>
              <a:buFont typeface="Arial"/>
              <a:buChar char="•"/>
            </a:pPr>
            <a:r>
              <a:rPr lang="en-US" sz="3850">
                <a:solidFill>
                  <a:srgbClr val="FFFFFF"/>
                </a:solidFill>
                <a:latin typeface="Times New Roman Bold"/>
              </a:rPr>
              <a:t>On représente le sens du courant par </a:t>
            </a:r>
            <a:r>
              <a:rPr lang="en-US" sz="3850">
                <a:solidFill>
                  <a:srgbClr val="FBFB00"/>
                </a:solidFill>
                <a:latin typeface="Times New Roman Bold"/>
              </a:rPr>
              <a:t>une flèche </a:t>
            </a:r>
            <a:r>
              <a:rPr lang="en-US" sz="3850">
                <a:solidFill>
                  <a:srgbClr val="FFFFFF"/>
                </a:solidFill>
                <a:latin typeface="Times New Roman Bold"/>
              </a:rPr>
              <a:t>placée sur un fil de connexion:</a:t>
            </a:r>
          </a:p>
          <a:p>
            <a:pPr algn="l">
              <a:lnSpc>
                <a:spcPts val="2501"/>
              </a:lnSpc>
              <a:spcBef>
                <a:spcPct val="0"/>
              </a:spcBef>
            </a:pPr>
            <a:endParaRPr lang="en-US" sz="3850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1370800" y="2501497"/>
            <a:ext cx="6407645" cy="151453"/>
          </a:xfrm>
          <a:custGeom>
            <a:avLst/>
            <a:gdLst/>
            <a:ahLst/>
            <a:cxnLst/>
            <a:rect l="l" t="t" r="r" b="b"/>
            <a:pathLst>
              <a:path w="6407645" h="151453">
                <a:moveTo>
                  <a:pt x="0" y="0"/>
                </a:moveTo>
                <a:lnTo>
                  <a:pt x="6407644" y="0"/>
                </a:lnTo>
                <a:lnTo>
                  <a:pt x="6407644" y="151453"/>
                </a:lnTo>
                <a:lnTo>
                  <a:pt x="0" y="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87977" y="3305158"/>
            <a:ext cx="4212657" cy="338350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828363" y="2316549"/>
            <a:ext cx="4686098" cy="2196164"/>
          </a:xfrm>
          <a:custGeom>
            <a:avLst/>
            <a:gdLst/>
            <a:ahLst/>
            <a:cxnLst/>
            <a:rect l="l" t="t" r="r" b="b"/>
            <a:pathLst>
              <a:path w="4686098" h="2196164">
                <a:moveTo>
                  <a:pt x="0" y="0"/>
                </a:moveTo>
                <a:lnTo>
                  <a:pt x="4686097" y="0"/>
                </a:lnTo>
                <a:lnTo>
                  <a:pt x="4686097" y="2196164"/>
                </a:lnTo>
                <a:lnTo>
                  <a:pt x="0" y="21961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382" b="-23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5046467" y="4150378"/>
            <a:ext cx="855708" cy="573895"/>
          </a:xfrm>
          <a:custGeom>
            <a:avLst/>
            <a:gdLst/>
            <a:ahLst/>
            <a:cxnLst/>
            <a:rect l="l" t="t" r="r" b="b"/>
            <a:pathLst>
              <a:path w="855708" h="573895">
                <a:moveTo>
                  <a:pt x="0" y="0"/>
                </a:moveTo>
                <a:lnTo>
                  <a:pt x="855708" y="0"/>
                </a:lnTo>
                <a:lnTo>
                  <a:pt x="855708" y="573895"/>
                </a:lnTo>
                <a:lnTo>
                  <a:pt x="0" y="573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181" b="-22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349618" y="2316549"/>
            <a:ext cx="4818020" cy="2340181"/>
          </a:xfrm>
          <a:custGeom>
            <a:avLst/>
            <a:gdLst/>
            <a:ahLst/>
            <a:cxnLst/>
            <a:rect l="l" t="t" r="r" b="b"/>
            <a:pathLst>
              <a:path w="4818020" h="2340181">
                <a:moveTo>
                  <a:pt x="0" y="0"/>
                </a:moveTo>
                <a:lnTo>
                  <a:pt x="4818020" y="0"/>
                </a:lnTo>
                <a:lnTo>
                  <a:pt x="4818020" y="2340181"/>
                </a:lnTo>
                <a:lnTo>
                  <a:pt x="0" y="2340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484392" y="4006746"/>
            <a:ext cx="1015491" cy="649984"/>
          </a:xfrm>
          <a:custGeom>
            <a:avLst/>
            <a:gdLst/>
            <a:ahLst/>
            <a:cxnLst/>
            <a:rect l="l" t="t" r="r" b="b"/>
            <a:pathLst>
              <a:path w="1015491" h="649984">
                <a:moveTo>
                  <a:pt x="0" y="0"/>
                </a:moveTo>
                <a:lnTo>
                  <a:pt x="1015491" y="0"/>
                </a:lnTo>
                <a:lnTo>
                  <a:pt x="1015491" y="649984"/>
                </a:lnTo>
                <a:lnTo>
                  <a:pt x="0" y="649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84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1121710" y="4006746"/>
            <a:ext cx="1015491" cy="649984"/>
          </a:xfrm>
          <a:custGeom>
            <a:avLst/>
            <a:gdLst/>
            <a:ahLst/>
            <a:cxnLst/>
            <a:rect l="l" t="t" r="r" b="b"/>
            <a:pathLst>
              <a:path w="1015491" h="649984">
                <a:moveTo>
                  <a:pt x="0" y="0"/>
                </a:moveTo>
                <a:lnTo>
                  <a:pt x="1015491" y="0"/>
                </a:lnTo>
                <a:lnTo>
                  <a:pt x="1015491" y="649984"/>
                </a:lnTo>
                <a:lnTo>
                  <a:pt x="0" y="649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84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6123786" y="2316549"/>
            <a:ext cx="47625" cy="740809"/>
          </a:xfrm>
          <a:custGeom>
            <a:avLst/>
            <a:gdLst/>
            <a:ahLst/>
            <a:cxnLst/>
            <a:rect l="l" t="t" r="r" b="b"/>
            <a:pathLst>
              <a:path w="47625" h="740809">
                <a:moveTo>
                  <a:pt x="0" y="0"/>
                </a:moveTo>
                <a:lnTo>
                  <a:pt x="47625" y="0"/>
                </a:lnTo>
                <a:lnTo>
                  <a:pt x="47625" y="740809"/>
                </a:lnTo>
                <a:lnTo>
                  <a:pt x="0" y="7408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283511" t="-433944" b="-681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7157589" y="1534204"/>
            <a:ext cx="13262234" cy="7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3"/>
              </a:lnSpc>
              <a:spcBef>
                <a:spcPct val="0"/>
              </a:spcBef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Réalisons les deux circuits suivants 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71879" y="-172664"/>
            <a:ext cx="15015833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u="sng">
                <a:solidFill>
                  <a:srgbClr val="FF914D"/>
                </a:solidFill>
                <a:latin typeface="Times New Roman Bold"/>
              </a:rPr>
              <a:t>III. Intensité du courant électrique </a:t>
            </a:r>
          </a:p>
          <a:p>
            <a:pPr algn="l">
              <a:lnSpc>
                <a:spcPts val="8399"/>
              </a:lnSpc>
              <a:spcBef>
                <a:spcPct val="0"/>
              </a:spcBef>
            </a:pPr>
            <a:endParaRPr lang="en-US" sz="5999" u="sng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529773" y="649356"/>
            <a:ext cx="8228856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1 - Notion d’intensité électrique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381731" y="3367735"/>
            <a:ext cx="495449" cy="63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Times New Roman Bold"/>
              </a:rPr>
              <a:t>L1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44415" y="4676648"/>
            <a:ext cx="1914674" cy="63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Times New Roman Bold"/>
              </a:rPr>
              <a:t>Montage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-2660260" y="1436756"/>
            <a:ext cx="1501583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</a:rPr>
              <a:t>a - Expérience :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44413" y="3367735"/>
            <a:ext cx="495449" cy="63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Times New Roman Bold"/>
              </a:rPr>
              <a:t>L2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77463" y="4676648"/>
            <a:ext cx="1914674" cy="63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Times New Roman Bold"/>
              </a:rPr>
              <a:t>Montage 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-164101" y="5287084"/>
            <a:ext cx="1501583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</a:rPr>
              <a:t>b. Observation et interprétation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182307" y="6150652"/>
            <a:ext cx="15504681" cy="381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757" lvl="1" indent="-461379" algn="l">
              <a:lnSpc>
                <a:spcPts val="5983"/>
              </a:lnSpc>
              <a:buFont typeface="Arial"/>
              <a:buChar char="•"/>
            </a:pPr>
            <a:r>
              <a:rPr lang="en-US" sz="4274">
                <a:solidFill>
                  <a:srgbClr val="FFFFFF"/>
                </a:solidFill>
                <a:latin typeface="Times New Roman Bold"/>
              </a:rPr>
              <a:t>Lorsqu’on ajoute une lampe L2 (montage 2), On observe que l’éclat des deux lampes devient </a:t>
            </a:r>
            <a:r>
              <a:rPr lang="en-US" sz="4274">
                <a:solidFill>
                  <a:srgbClr val="FF66C4"/>
                </a:solidFill>
                <a:latin typeface="Times New Roman Bold"/>
              </a:rPr>
              <a:t>faible</a:t>
            </a:r>
          </a:p>
          <a:p>
            <a:pPr marL="922757" lvl="1" indent="-461379" algn="l">
              <a:lnSpc>
                <a:spcPts val="5983"/>
              </a:lnSpc>
              <a:buFont typeface="Arial"/>
              <a:buChar char="•"/>
            </a:pPr>
            <a:r>
              <a:rPr lang="en-US" sz="4274">
                <a:solidFill>
                  <a:srgbClr val="FFFFFF"/>
                </a:solidFill>
                <a:latin typeface="Times New Roman Bold"/>
              </a:rPr>
              <a:t>On dit que le courant électrique dans le montage 1 est </a:t>
            </a:r>
            <a:r>
              <a:rPr lang="en-US" sz="4274">
                <a:solidFill>
                  <a:srgbClr val="FFDE59"/>
                </a:solidFill>
                <a:latin typeface="Times New Roman Bold"/>
              </a:rPr>
              <a:t>plus</a:t>
            </a:r>
            <a:r>
              <a:rPr lang="en-US" sz="4274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4274">
                <a:solidFill>
                  <a:srgbClr val="FFDE59"/>
                </a:solidFill>
                <a:latin typeface="Times New Roman Bold"/>
              </a:rPr>
              <a:t>intense</a:t>
            </a:r>
            <a:r>
              <a:rPr lang="en-US" sz="4274">
                <a:solidFill>
                  <a:srgbClr val="FFFFFF"/>
                </a:solidFill>
                <a:latin typeface="Times New Roman Bold"/>
              </a:rPr>
              <a:t> que le courant électrique dans le montage 2.</a:t>
            </a:r>
          </a:p>
          <a:p>
            <a:pPr algn="l">
              <a:lnSpc>
                <a:spcPts val="5983"/>
              </a:lnSpc>
            </a:pPr>
            <a:endParaRPr lang="en-US" sz="42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6054042" y="3945558"/>
            <a:ext cx="495419" cy="63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>
                <a:solidFill>
                  <a:srgbClr val="FFFFFF"/>
                </a:solidFill>
                <a:latin typeface="Times New Roman Bold Italics"/>
              </a:rPr>
              <a:t>L1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961143" y="5580192"/>
            <a:ext cx="2428527" cy="951233"/>
          </a:xfrm>
          <a:custGeom>
            <a:avLst/>
            <a:gdLst/>
            <a:ahLst/>
            <a:cxnLst/>
            <a:rect l="l" t="t" r="r" b="b"/>
            <a:pathLst>
              <a:path w="2428527" h="951233">
                <a:moveTo>
                  <a:pt x="0" y="0"/>
                </a:moveTo>
                <a:lnTo>
                  <a:pt x="2428527" y="0"/>
                </a:lnTo>
                <a:lnTo>
                  <a:pt x="2428527" y="951233"/>
                </a:lnTo>
                <a:lnTo>
                  <a:pt x="0" y="95123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000289" y="7981494"/>
            <a:ext cx="6959642" cy="2103532"/>
          </a:xfrm>
          <a:custGeom>
            <a:avLst/>
            <a:gdLst/>
            <a:ahLst/>
            <a:cxnLst/>
            <a:rect l="l" t="t" r="r" b="b"/>
            <a:pathLst>
              <a:path w="6959642" h="2103532">
                <a:moveTo>
                  <a:pt x="0" y="0"/>
                </a:moveTo>
                <a:lnTo>
                  <a:pt x="6959642" y="0"/>
                </a:lnTo>
                <a:lnTo>
                  <a:pt x="6959642" y="2103533"/>
                </a:lnTo>
                <a:lnTo>
                  <a:pt x="0" y="2103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964715" y="1078205"/>
            <a:ext cx="15713685" cy="2120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36399" lvl="1" indent="-418200" algn="l">
              <a:lnSpc>
                <a:spcPts val="5423"/>
              </a:lnSpc>
              <a:buFont typeface="Arial"/>
              <a:buChar char="•"/>
            </a:pP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L’intensité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électrique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notée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>
                <a:solidFill>
                  <a:srgbClr val="FFDE59"/>
                </a:solidFill>
                <a:latin typeface="Times New Roman Bold"/>
              </a:rPr>
              <a:t>I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,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la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quantité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d’électricité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circulant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dans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un circuit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électrique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.</a:t>
            </a:r>
          </a:p>
          <a:p>
            <a:pPr marL="836399" lvl="1" indent="-418200" algn="l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L’unité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de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l’intensité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est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 err="1">
                <a:solidFill>
                  <a:srgbClr val="FFDE59"/>
                </a:solidFill>
                <a:latin typeface="Times New Roman Bold"/>
              </a:rPr>
              <a:t>l’ampère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, de </a:t>
            </a:r>
            <a:r>
              <a:rPr lang="en-US" sz="3874" dirty="0" err="1">
                <a:solidFill>
                  <a:srgbClr val="FFFFFF"/>
                </a:solidFill>
                <a:latin typeface="Times New Roman Bold"/>
              </a:rPr>
              <a:t>symbole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874" dirty="0">
                <a:solidFill>
                  <a:srgbClr val="FF914D"/>
                </a:solidFill>
                <a:latin typeface="Times New Roman Bold"/>
              </a:rPr>
              <a:t>A</a:t>
            </a:r>
            <a:r>
              <a:rPr lang="en-US" sz="3874" dirty="0">
                <a:solidFill>
                  <a:srgbClr val="FFFFFF"/>
                </a:solidFill>
                <a:latin typeface="Times New Roman Bold"/>
              </a:rPr>
              <a:t>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46258" y="90043"/>
            <a:ext cx="572214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 u="sng" dirty="0">
                <a:solidFill>
                  <a:srgbClr val="B6F61A"/>
                </a:solidFill>
                <a:latin typeface="Times New Roman Bold"/>
              </a:rPr>
              <a:t> </a:t>
            </a:r>
            <a:r>
              <a:rPr lang="en-US" sz="5699" u="sng" dirty="0">
                <a:solidFill>
                  <a:srgbClr val="5CE1E6"/>
                </a:solidFill>
                <a:latin typeface="Times New Roman Bold"/>
              </a:rPr>
              <a:t>Conclusion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11049" y="3298825"/>
            <a:ext cx="11959828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2) Mesure de l’intensité du courant électrique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u="sng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34159" y="4082841"/>
            <a:ext cx="15571899" cy="295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On mesure l’intensité du courant électrique avec un appareil appelé: 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Ampèremètre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. 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On symbolise l’ampèremètre par :        </a:t>
            </a:r>
          </a:p>
          <a:p>
            <a:pPr algn="l">
              <a:lnSpc>
                <a:spcPts val="5703"/>
              </a:lnSpc>
              <a:spcBef>
                <a:spcPct val="0"/>
              </a:spcBef>
            </a:pPr>
            <a:endParaRPr lang="en-US" sz="40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18110" y="6304255"/>
            <a:ext cx="15571899" cy="295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L’ampèremètre est polarisé, il se branche toujours 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en série 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dans le circuit, de telle manière que le courant qui le traverse entre par sa borne positive.</a:t>
            </a:r>
          </a:p>
          <a:p>
            <a:pPr algn="l">
              <a:lnSpc>
                <a:spcPts val="5703"/>
              </a:lnSpc>
              <a:spcBef>
                <a:spcPct val="0"/>
              </a:spcBef>
            </a:pPr>
            <a:endParaRPr lang="en-US" sz="4074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786103" y="1462546"/>
            <a:ext cx="15289956" cy="584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La mesure sur ce type d’appareil est caractérisée par trois données qui serviront au calcul de l’intensité du courant électrique: </a:t>
            </a:r>
          </a:p>
          <a:p>
            <a:pPr algn="l">
              <a:lnSpc>
                <a:spcPts val="5703"/>
              </a:lnSpc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          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 C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: </a:t>
            </a:r>
            <a:r>
              <a:rPr lang="en-US" sz="4074">
                <a:solidFill>
                  <a:srgbClr val="FF66C4"/>
                </a:solidFill>
                <a:latin typeface="Times New Roman Bold"/>
              </a:rPr>
              <a:t>Le calibre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, c’est l’intensité maximale qui peut être mesurée        pour la position choisie du curseur de l’ampèremètre</a:t>
            </a:r>
          </a:p>
          <a:p>
            <a:pPr algn="l">
              <a:lnSpc>
                <a:spcPts val="5703"/>
              </a:lnSpc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           </a:t>
            </a:r>
            <a:r>
              <a:rPr lang="en-US" sz="4074">
                <a:solidFill>
                  <a:srgbClr val="FDD54F"/>
                </a:solidFill>
                <a:latin typeface="Times New Roman Bold"/>
              </a:rPr>
              <a:t>n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:</a:t>
            </a:r>
            <a:r>
              <a:rPr lang="en-US" sz="4074">
                <a:solidFill>
                  <a:srgbClr val="FF66C4"/>
                </a:solidFill>
                <a:latin typeface="Times New Roman Bold"/>
              </a:rPr>
              <a:t>La position de l’aiguille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sur l’échelle de lecture.</a:t>
            </a:r>
          </a:p>
          <a:p>
            <a:pPr algn="l">
              <a:lnSpc>
                <a:spcPts val="5703"/>
              </a:lnSpc>
            </a:pPr>
            <a:r>
              <a:rPr lang="en-US" sz="4074">
                <a:solidFill>
                  <a:srgbClr val="FDD54F"/>
                </a:solidFill>
                <a:latin typeface="Times New Roman Bold"/>
              </a:rPr>
              <a:t>          N 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: </a:t>
            </a:r>
            <a:r>
              <a:rPr lang="en-US" sz="4074">
                <a:solidFill>
                  <a:srgbClr val="FF66C4"/>
                </a:solidFill>
                <a:latin typeface="Times New Roman Bold"/>
              </a:rPr>
              <a:t>Le nombre total de graduations 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de l’échelle de lecture. 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On calcule l’intensité I à l’aide de la formule </a:t>
            </a:r>
          </a:p>
          <a:p>
            <a:pPr algn="l">
              <a:lnSpc>
                <a:spcPts val="5703"/>
              </a:lnSpc>
              <a:spcBef>
                <a:spcPct val="0"/>
              </a:spcBef>
            </a:pPr>
            <a:endParaRPr lang="en-US" sz="40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6395859" y="7094214"/>
            <a:ext cx="6375408" cy="2812210"/>
          </a:xfrm>
          <a:custGeom>
            <a:avLst/>
            <a:gdLst/>
            <a:ahLst/>
            <a:cxnLst/>
            <a:rect l="l" t="t" r="r" b="b"/>
            <a:pathLst>
              <a:path w="6375408" h="2812210">
                <a:moveTo>
                  <a:pt x="0" y="0"/>
                </a:moveTo>
                <a:lnTo>
                  <a:pt x="6375409" y="0"/>
                </a:lnTo>
                <a:lnTo>
                  <a:pt x="6375409" y="2812210"/>
                </a:lnTo>
                <a:lnTo>
                  <a:pt x="0" y="28122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257425" y="387651"/>
            <a:ext cx="13773150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3 - Principe de lecture d’un ampèremètre analogique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406273" y="3304558"/>
            <a:ext cx="12153921" cy="4211053"/>
          </a:xfrm>
          <a:custGeom>
            <a:avLst/>
            <a:gdLst/>
            <a:ahLst/>
            <a:cxnLst/>
            <a:rect l="l" t="t" r="r" b="b"/>
            <a:pathLst>
              <a:path w="12153921" h="4211053">
                <a:moveTo>
                  <a:pt x="0" y="0"/>
                </a:moveTo>
                <a:lnTo>
                  <a:pt x="12153921" y="0"/>
                </a:lnTo>
                <a:lnTo>
                  <a:pt x="12153921" y="4211053"/>
                </a:lnTo>
                <a:lnTo>
                  <a:pt x="0" y="42110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841" b="-193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872601" y="1502334"/>
            <a:ext cx="15979940" cy="150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spcBef>
                <a:spcPct val="0"/>
              </a:spcBef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Calculer les intensités à partir des schémas d’écran des ampèremètres analogiques suivants.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5700" y="284437"/>
            <a:ext cx="25537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Exemples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87977" y="2887137"/>
            <a:ext cx="4212657" cy="338350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958103" y="3310443"/>
            <a:ext cx="4686098" cy="2196164"/>
          </a:xfrm>
          <a:custGeom>
            <a:avLst/>
            <a:gdLst/>
            <a:ahLst/>
            <a:cxnLst/>
            <a:rect l="l" t="t" r="r" b="b"/>
            <a:pathLst>
              <a:path w="4686098" h="2196164">
                <a:moveTo>
                  <a:pt x="0" y="0"/>
                </a:moveTo>
                <a:lnTo>
                  <a:pt x="4686097" y="0"/>
                </a:lnTo>
                <a:lnTo>
                  <a:pt x="4686097" y="2196164"/>
                </a:lnTo>
                <a:lnTo>
                  <a:pt x="0" y="21961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382" b="-23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5176207" y="5144272"/>
            <a:ext cx="855708" cy="573895"/>
          </a:xfrm>
          <a:custGeom>
            <a:avLst/>
            <a:gdLst/>
            <a:ahLst/>
            <a:cxnLst/>
            <a:rect l="l" t="t" r="r" b="b"/>
            <a:pathLst>
              <a:path w="855708" h="573895">
                <a:moveTo>
                  <a:pt x="0" y="0"/>
                </a:moveTo>
                <a:lnTo>
                  <a:pt x="855708" y="0"/>
                </a:lnTo>
                <a:lnTo>
                  <a:pt x="855708" y="573895"/>
                </a:lnTo>
                <a:lnTo>
                  <a:pt x="0" y="573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181" b="-22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253527" y="3310443"/>
            <a:ext cx="47625" cy="740809"/>
          </a:xfrm>
          <a:custGeom>
            <a:avLst/>
            <a:gdLst/>
            <a:ahLst/>
            <a:cxnLst/>
            <a:rect l="l" t="t" r="r" b="b"/>
            <a:pathLst>
              <a:path w="47625" h="740809">
                <a:moveTo>
                  <a:pt x="0" y="0"/>
                </a:moveTo>
                <a:lnTo>
                  <a:pt x="47625" y="0"/>
                </a:lnTo>
                <a:lnTo>
                  <a:pt x="47625" y="740809"/>
                </a:lnTo>
                <a:lnTo>
                  <a:pt x="0" y="7408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283511" t="-433944" b="-681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157589" y="1534204"/>
            <a:ext cx="13262234" cy="78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3"/>
              </a:lnSpc>
              <a:spcBef>
                <a:spcPct val="0"/>
              </a:spcBef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Réalisons les deux circuits suivants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24680" y="-92235"/>
            <a:ext cx="15015833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 u="sng">
                <a:solidFill>
                  <a:srgbClr val="FF914D"/>
                </a:solidFill>
                <a:latin typeface="Times New Roman Bold"/>
              </a:rPr>
              <a:t>IV. Tension électrique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8835" y="737279"/>
            <a:ext cx="7990731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1) Notion de tension électrique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u="sng">
              <a:solidFill>
                <a:srgbClr val="B6F61A"/>
              </a:solidFill>
              <a:latin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343814" y="5801705"/>
            <a:ext cx="2961985" cy="602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 dirty="0">
                <a:solidFill>
                  <a:srgbClr val="FFFFFF"/>
                </a:solidFill>
                <a:latin typeface="Times New Roman Bold"/>
              </a:rPr>
              <a:t>Montage 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2660260" y="1436756"/>
            <a:ext cx="1501583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</a:rPr>
              <a:t>a - Expérience :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02477" y="5801705"/>
            <a:ext cx="3124197" cy="602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  <a:spcBef>
                <a:spcPct val="0"/>
              </a:spcBef>
            </a:pPr>
            <a:r>
              <a:rPr lang="en-US" sz="3342" dirty="0">
                <a:solidFill>
                  <a:srgbClr val="FFFFFF"/>
                </a:solidFill>
                <a:latin typeface="Times New Roman Bold"/>
              </a:rPr>
              <a:t>Montage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1098682" y="6223021"/>
            <a:ext cx="15015833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DE59"/>
                </a:solidFill>
                <a:latin typeface="Times New Roman Bold"/>
              </a:rPr>
              <a:t>b -  Observation et interprétation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57876" y="6917266"/>
            <a:ext cx="15504681" cy="381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757" lvl="1" indent="-461379" algn="l">
              <a:lnSpc>
                <a:spcPts val="5983"/>
              </a:lnSpc>
              <a:buFont typeface="Arial"/>
              <a:buChar char="•"/>
            </a:pPr>
            <a:r>
              <a:rPr lang="en-US" sz="4274">
                <a:solidFill>
                  <a:srgbClr val="FFFFFF"/>
                </a:solidFill>
                <a:latin typeface="Times New Roman Bold"/>
              </a:rPr>
              <a:t>L’éclairage de la lampe dans le montage 1 est plus fort que celle de la lampe dans le montage 2. On dit que l’intensité du courant produit par la pile 1 est supérieure à celle de l’intensité du courant produit par la pile 2</a:t>
            </a:r>
          </a:p>
          <a:p>
            <a:pPr algn="l">
              <a:lnSpc>
                <a:spcPts val="5983"/>
              </a:lnSpc>
            </a:pPr>
            <a:endParaRPr lang="en-US" sz="42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0640578" y="3310443"/>
            <a:ext cx="4686098" cy="2196164"/>
          </a:xfrm>
          <a:custGeom>
            <a:avLst/>
            <a:gdLst/>
            <a:ahLst/>
            <a:cxnLst/>
            <a:rect l="l" t="t" r="r" b="b"/>
            <a:pathLst>
              <a:path w="4686098" h="2196164">
                <a:moveTo>
                  <a:pt x="0" y="0"/>
                </a:moveTo>
                <a:lnTo>
                  <a:pt x="4686098" y="0"/>
                </a:lnTo>
                <a:lnTo>
                  <a:pt x="4686098" y="2196164"/>
                </a:lnTo>
                <a:lnTo>
                  <a:pt x="0" y="21961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382" b="-23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1492768" y="5095890"/>
            <a:ext cx="1015491" cy="649984"/>
          </a:xfrm>
          <a:custGeom>
            <a:avLst/>
            <a:gdLst/>
            <a:ahLst/>
            <a:cxnLst/>
            <a:rect l="l" t="t" r="r" b="b"/>
            <a:pathLst>
              <a:path w="1015491" h="649984">
                <a:moveTo>
                  <a:pt x="0" y="0"/>
                </a:moveTo>
                <a:lnTo>
                  <a:pt x="1015491" y="0"/>
                </a:lnTo>
                <a:lnTo>
                  <a:pt x="1015491" y="649984"/>
                </a:lnTo>
                <a:lnTo>
                  <a:pt x="0" y="649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84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4933718" y="2628645"/>
            <a:ext cx="3067281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83"/>
              </a:lnSpc>
              <a:spcBef>
                <a:spcPct val="0"/>
              </a:spcBef>
            </a:pPr>
            <a:r>
              <a:rPr lang="en-US" sz="3131" u="sng" dirty="0">
                <a:solidFill>
                  <a:srgbClr val="FFFFFF"/>
                </a:solidFill>
                <a:latin typeface="Times New Roman Bold"/>
              </a:rPr>
              <a:t>Pile 1</a:t>
            </a:r>
            <a:r>
              <a:rPr lang="en-US" sz="3131" dirty="0">
                <a:solidFill>
                  <a:srgbClr val="FFFFFF"/>
                </a:solidFill>
                <a:latin typeface="Times New Roman Bold"/>
              </a:rPr>
              <a:t>    </a:t>
            </a:r>
            <a:r>
              <a:rPr lang="en-US" sz="3131" dirty="0">
                <a:solidFill>
                  <a:srgbClr val="FF66C4"/>
                </a:solidFill>
                <a:latin typeface="Times New Roman Bold"/>
              </a:rPr>
              <a:t>:     9 V 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460818" y="2586249"/>
            <a:ext cx="3665857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83"/>
              </a:lnSpc>
              <a:spcBef>
                <a:spcPct val="0"/>
              </a:spcBef>
            </a:pPr>
            <a:r>
              <a:rPr lang="en-US" sz="3131" u="sng" dirty="0">
                <a:solidFill>
                  <a:srgbClr val="FFFFFF"/>
                </a:solidFill>
                <a:latin typeface="Times New Roman Bold"/>
              </a:rPr>
              <a:t>Pile 2</a:t>
            </a:r>
            <a:r>
              <a:rPr lang="en-US" sz="3131" dirty="0">
                <a:solidFill>
                  <a:srgbClr val="FF66C4"/>
                </a:solidFill>
                <a:latin typeface="Times New Roman Bold"/>
              </a:rPr>
              <a:t>      :    4.5 V 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936002" y="3310443"/>
            <a:ext cx="47625" cy="740809"/>
          </a:xfrm>
          <a:custGeom>
            <a:avLst/>
            <a:gdLst/>
            <a:ahLst/>
            <a:cxnLst/>
            <a:rect l="l" t="t" r="r" b="b"/>
            <a:pathLst>
              <a:path w="47625" h="740809">
                <a:moveTo>
                  <a:pt x="0" y="0"/>
                </a:moveTo>
                <a:lnTo>
                  <a:pt x="47625" y="0"/>
                </a:lnTo>
                <a:lnTo>
                  <a:pt x="47625" y="740809"/>
                </a:lnTo>
                <a:lnTo>
                  <a:pt x="0" y="7408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283511" t="-433944" b="-681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12639566" y="3181333"/>
            <a:ext cx="260415" cy="58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sz="3074">
                <a:solidFill>
                  <a:srgbClr val="38B6FF"/>
                </a:solidFill>
                <a:latin typeface="Times New Roman Bold"/>
              </a:rPr>
              <a:t>+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901708" y="3109009"/>
            <a:ext cx="260415" cy="58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sz="3074">
                <a:solidFill>
                  <a:srgbClr val="38B6FF"/>
                </a:solidFill>
                <a:latin typeface="Times New Roman Bold"/>
              </a:rPr>
              <a:t>+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789409" y="-291520"/>
            <a:ext cx="1012371" cy="1760645"/>
          </a:xfrm>
          <a:custGeom>
            <a:avLst/>
            <a:gdLst/>
            <a:ahLst/>
            <a:cxnLst/>
            <a:rect l="l" t="t" r="r" b="b"/>
            <a:pathLst>
              <a:path w="1012371" h="1760645">
                <a:moveTo>
                  <a:pt x="1012371" y="0"/>
                </a:moveTo>
                <a:lnTo>
                  <a:pt x="0" y="0"/>
                </a:lnTo>
                <a:lnTo>
                  <a:pt x="0" y="1760645"/>
                </a:lnTo>
                <a:lnTo>
                  <a:pt x="1012371" y="1760645"/>
                </a:lnTo>
                <a:lnTo>
                  <a:pt x="1012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22517" y="866775"/>
            <a:ext cx="14121169" cy="22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Les valeurs 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9 V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et 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4,5 V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représentent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 les tensions électriques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aux bornes de chaque pile.</a:t>
            </a:r>
          </a:p>
          <a:p>
            <a:pPr algn="l">
              <a:lnSpc>
                <a:spcPts val="5703"/>
              </a:lnSpc>
              <a:spcBef>
                <a:spcPct val="0"/>
              </a:spcBef>
            </a:pPr>
            <a:endParaRPr lang="en-US" sz="40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75185" y="2974854"/>
            <a:ext cx="15015833" cy="115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u="sng">
                <a:solidFill>
                  <a:srgbClr val="FFDE59"/>
                </a:solidFill>
                <a:latin typeface="Times New Roman Bold"/>
              </a:rPr>
              <a:t>Conclusion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1299" y="4574624"/>
            <a:ext cx="16131939" cy="23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757" lvl="1" indent="-461379" algn="l">
              <a:lnSpc>
                <a:spcPts val="5983"/>
              </a:lnSpc>
              <a:buFont typeface="Arial"/>
              <a:buChar char="•"/>
            </a:pPr>
            <a:r>
              <a:rPr lang="en-US" sz="4274">
                <a:solidFill>
                  <a:srgbClr val="FFFFFF"/>
                </a:solidFill>
                <a:latin typeface="Times New Roman Bold"/>
              </a:rPr>
              <a:t>La tension électrique est une grandeur physique, son symbole est </a:t>
            </a:r>
            <a:r>
              <a:rPr lang="en-US" sz="4274">
                <a:solidFill>
                  <a:srgbClr val="FF3131"/>
                </a:solidFill>
                <a:latin typeface="Times New Roman Bold"/>
              </a:rPr>
              <a:t>U</a:t>
            </a:r>
            <a:r>
              <a:rPr lang="en-US" sz="4274">
                <a:solidFill>
                  <a:srgbClr val="FFFFFF"/>
                </a:solidFill>
                <a:latin typeface="Times New Roman Bold"/>
              </a:rPr>
              <a:t>, elle donne naissance au courant électrique</a:t>
            </a:r>
          </a:p>
          <a:p>
            <a:pPr marL="922757" lvl="1" indent="-461379" algn="l">
              <a:lnSpc>
                <a:spcPts val="5983"/>
              </a:lnSpc>
              <a:buFont typeface="Arial"/>
              <a:buChar char="•"/>
            </a:pPr>
            <a:r>
              <a:rPr lang="en-US" sz="4274">
                <a:solidFill>
                  <a:srgbClr val="FFFFFF"/>
                </a:solidFill>
                <a:latin typeface="Times New Roman Bold"/>
              </a:rPr>
              <a:t>L’unité de la tension électrique est le </a:t>
            </a:r>
            <a:r>
              <a:rPr lang="en-US" sz="4274">
                <a:solidFill>
                  <a:srgbClr val="FF3131"/>
                </a:solidFill>
                <a:latin typeface="Times New Roman Bold"/>
              </a:rPr>
              <a:t>Volt</a:t>
            </a:r>
            <a:r>
              <a:rPr lang="en-US" sz="4274">
                <a:solidFill>
                  <a:srgbClr val="FFFFFF"/>
                </a:solidFill>
                <a:latin typeface="Times New Roman Bold"/>
              </a:rPr>
              <a:t>, de symbole : </a:t>
            </a:r>
            <a:r>
              <a:rPr lang="en-US" sz="4274">
                <a:solidFill>
                  <a:srgbClr val="FF914D"/>
                </a:solidFill>
                <a:latin typeface="Times New Roman Bold"/>
              </a:rPr>
              <a:t>V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364974" y="2249949"/>
            <a:ext cx="2010732" cy="1248902"/>
          </a:xfrm>
          <a:custGeom>
            <a:avLst/>
            <a:gdLst/>
            <a:ahLst/>
            <a:cxnLst/>
            <a:rect l="l" t="t" r="r" b="b"/>
            <a:pathLst>
              <a:path w="2010732" h="1248902">
                <a:moveTo>
                  <a:pt x="0" y="0"/>
                </a:moveTo>
                <a:lnTo>
                  <a:pt x="2010731" y="0"/>
                </a:lnTo>
                <a:lnTo>
                  <a:pt x="2010731" y="1248901"/>
                </a:lnTo>
                <a:lnTo>
                  <a:pt x="0" y="12489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926102" y="6738327"/>
            <a:ext cx="7693664" cy="3039098"/>
          </a:xfrm>
          <a:custGeom>
            <a:avLst/>
            <a:gdLst/>
            <a:ahLst/>
            <a:cxnLst/>
            <a:rect l="l" t="t" r="r" b="b"/>
            <a:pathLst>
              <a:path w="7693664" h="3039098">
                <a:moveTo>
                  <a:pt x="0" y="0"/>
                </a:moveTo>
                <a:lnTo>
                  <a:pt x="7693664" y="0"/>
                </a:lnTo>
                <a:lnTo>
                  <a:pt x="7693664" y="3039099"/>
                </a:lnTo>
                <a:lnTo>
                  <a:pt x="0" y="30390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195096" y="88692"/>
            <a:ext cx="8315325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2) Mesure de tension électrique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8444" y="1076732"/>
            <a:ext cx="14411231" cy="406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4018" lvl="1" indent="-407009" algn="l">
              <a:lnSpc>
                <a:spcPts val="5278"/>
              </a:lnSpc>
              <a:buFont typeface="Arial"/>
              <a:buChar char="•"/>
            </a:pPr>
            <a:r>
              <a:rPr lang="en-US" sz="3770">
                <a:solidFill>
                  <a:srgbClr val="FFFFFF"/>
                </a:solidFill>
                <a:latin typeface="Times New Roman Bold"/>
              </a:rPr>
              <a:t>Pour mesurer la tension électrique, on utilise un appareil appelé:  </a:t>
            </a:r>
            <a:r>
              <a:rPr lang="en-US" sz="3770">
                <a:solidFill>
                  <a:srgbClr val="38B6FF"/>
                </a:solidFill>
                <a:latin typeface="Times New Roman Bold"/>
              </a:rPr>
              <a:t>voltmètre.</a:t>
            </a:r>
          </a:p>
          <a:p>
            <a:pPr marL="814018" lvl="1" indent="-407009" algn="l">
              <a:lnSpc>
                <a:spcPts val="5278"/>
              </a:lnSpc>
              <a:buFont typeface="Arial"/>
              <a:buChar char="•"/>
            </a:pPr>
            <a:r>
              <a:rPr lang="en-US" sz="3770">
                <a:solidFill>
                  <a:srgbClr val="FFFFFF"/>
                </a:solidFill>
                <a:latin typeface="Times New Roman Bold"/>
              </a:rPr>
              <a:t>On symbolise le voltmètre par :</a:t>
            </a:r>
          </a:p>
          <a:p>
            <a:pPr algn="l">
              <a:lnSpc>
                <a:spcPts val="5278"/>
              </a:lnSpc>
            </a:pPr>
            <a:endParaRPr lang="en-US" sz="3770">
              <a:solidFill>
                <a:srgbClr val="FFFFFF"/>
              </a:solidFill>
              <a:latin typeface="Times New Roman Bold"/>
            </a:endParaRPr>
          </a:p>
          <a:p>
            <a:pPr marL="814018" lvl="1" indent="-407009" algn="l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FFFFFF"/>
                </a:solidFill>
                <a:latin typeface="Times New Roman Bold"/>
              </a:rPr>
              <a:t>Le voltmètre se branche en dérivation avec le dipôle dont on veut mesurer la tension.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64904" y="5098879"/>
            <a:ext cx="2032248" cy="84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u="sng">
                <a:solidFill>
                  <a:srgbClr val="FF914D"/>
                </a:solidFill>
                <a:latin typeface="Times New Roman Bold"/>
              </a:rPr>
              <a:t>Exemple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25849" y="5796744"/>
            <a:ext cx="11809351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 dirty="0" err="1">
                <a:solidFill>
                  <a:srgbClr val="FFFFFF"/>
                </a:solidFill>
                <a:latin typeface="Times New Roman Bold"/>
              </a:rPr>
              <a:t>Mesure</a:t>
            </a:r>
            <a:r>
              <a:rPr lang="en-US" sz="3700" dirty="0">
                <a:solidFill>
                  <a:srgbClr val="FFFFFF"/>
                </a:solidFill>
                <a:latin typeface="Times New Roman Bold"/>
              </a:rPr>
              <a:t> de la tension aux </a:t>
            </a:r>
            <a:r>
              <a:rPr lang="en-US" sz="3700" dirty="0" err="1">
                <a:solidFill>
                  <a:srgbClr val="FFFFFF"/>
                </a:solidFill>
                <a:latin typeface="Times New Roman Bold"/>
              </a:rPr>
              <a:t>bornes</a:t>
            </a:r>
            <a:r>
              <a:rPr lang="en-US" sz="3700" dirty="0">
                <a:solidFill>
                  <a:srgbClr val="FFFFFF"/>
                </a:solidFill>
                <a:latin typeface="Times New Roman Bold"/>
              </a:rPr>
              <a:t> de la </a:t>
            </a:r>
            <a:r>
              <a:rPr lang="en-US" sz="3700" dirty="0" err="1">
                <a:solidFill>
                  <a:srgbClr val="FFFFFF"/>
                </a:solidFill>
                <a:latin typeface="Times New Roman Bold"/>
              </a:rPr>
              <a:t>lampe</a:t>
            </a:r>
            <a:endParaRPr lang="en-US" sz="3700" dirty="0">
              <a:solidFill>
                <a:srgbClr val="FFFFFF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908714" y="2782656"/>
            <a:ext cx="5053482" cy="2360844"/>
          </a:xfrm>
          <a:custGeom>
            <a:avLst/>
            <a:gdLst/>
            <a:ahLst/>
            <a:cxnLst/>
            <a:rect l="l" t="t" r="r" b="b"/>
            <a:pathLst>
              <a:path w="5053482" h="2360844">
                <a:moveTo>
                  <a:pt x="0" y="0"/>
                </a:moveTo>
                <a:lnTo>
                  <a:pt x="5053482" y="0"/>
                </a:lnTo>
                <a:lnTo>
                  <a:pt x="5053482" y="2360844"/>
                </a:lnTo>
                <a:lnTo>
                  <a:pt x="0" y="23608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670131" y="1582595"/>
            <a:ext cx="5530649" cy="4760967"/>
          </a:xfrm>
          <a:custGeom>
            <a:avLst/>
            <a:gdLst/>
            <a:ahLst/>
            <a:cxnLst/>
            <a:rect l="l" t="t" r="r" b="b"/>
            <a:pathLst>
              <a:path w="5530649" h="4760967">
                <a:moveTo>
                  <a:pt x="0" y="0"/>
                </a:moveTo>
                <a:lnTo>
                  <a:pt x="5530649" y="0"/>
                </a:lnTo>
                <a:lnTo>
                  <a:pt x="5530649" y="4760966"/>
                </a:lnTo>
                <a:lnTo>
                  <a:pt x="0" y="47609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583602" y="151639"/>
            <a:ext cx="1282719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3 - Principe de lecture d’un voltmètre analogique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1586" y="1440135"/>
            <a:ext cx="14411231" cy="717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4018" lvl="1" indent="-407009" algn="l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FFFFFF"/>
                </a:solidFill>
                <a:latin typeface="Times New Roman Bold"/>
              </a:rPr>
              <a:t>On calcule la tension électrique U à l’aide de la formule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82307" y="6034869"/>
            <a:ext cx="15461328" cy="2677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914D"/>
                </a:solidFill>
                <a:latin typeface="Times New Roman Bold"/>
              </a:rPr>
              <a:t>   C 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: Le calibre, c’est la tension maximale qui peut être  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FFFF"/>
                </a:solidFill>
                <a:latin typeface="Times New Roman Bold"/>
              </a:rPr>
              <a:t>                     mesurée pour la position choisie du curseur du voltmètre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914D"/>
                </a:solidFill>
                <a:latin typeface="Times New Roman Bold"/>
              </a:rPr>
              <a:t>n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 : La position de l’aiguille sur l’échelle de lecture.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914D"/>
                </a:solidFill>
                <a:latin typeface="Times New Roman Bold"/>
              </a:rPr>
              <a:t>           N</a:t>
            </a:r>
            <a:r>
              <a:rPr lang="en-US" sz="3700">
                <a:solidFill>
                  <a:srgbClr val="FFFFFF"/>
                </a:solidFill>
                <a:latin typeface="Times New Roman Bold"/>
              </a:rPr>
              <a:t> : Le nombre total de graduations de l’échelle de lecture.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94827" y="4837719"/>
            <a:ext cx="14411231" cy="713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8"/>
              </a:lnSpc>
              <a:spcBef>
                <a:spcPct val="0"/>
              </a:spcBef>
            </a:pPr>
            <a:r>
              <a:rPr lang="en-US" sz="3770" u="sng">
                <a:solidFill>
                  <a:srgbClr val="FFFFFF"/>
                </a:solidFill>
                <a:latin typeface="Times New Roman Bold"/>
              </a:rPr>
              <a:t>Avec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824" y="3498850"/>
            <a:ext cx="3038893" cy="2440768"/>
            <a:chOff x="30480" y="591820"/>
            <a:chExt cx="15263526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57479" cy="12259310"/>
            </a:xfrm>
            <a:custGeom>
              <a:avLst/>
              <a:gdLst/>
              <a:ahLst/>
              <a:cxnLst/>
              <a:rect l="l" t="t" r="r" b="b"/>
              <a:pathLst>
                <a:path w="15257479" h="12259310">
                  <a:moveTo>
                    <a:pt x="14284961" y="4271010"/>
                  </a:moveTo>
                  <a:cubicBezTo>
                    <a:pt x="12959352" y="2120900"/>
                    <a:pt x="10288350" y="544830"/>
                    <a:pt x="7442323" y="297180"/>
                  </a:cubicBezTo>
                  <a:cubicBezTo>
                    <a:pt x="5119844" y="0"/>
                    <a:pt x="3591818" y="913130"/>
                    <a:pt x="2343828" y="2170430"/>
                  </a:cubicBezTo>
                  <a:cubicBezTo>
                    <a:pt x="1095838" y="3427730"/>
                    <a:pt x="432272" y="5030470"/>
                    <a:pt x="164411" y="6647180"/>
                  </a:cubicBezTo>
                  <a:cubicBezTo>
                    <a:pt x="24130" y="7500620"/>
                    <a:pt x="0" y="8406130"/>
                    <a:pt x="427706" y="9188450"/>
                  </a:cubicBezTo>
                  <a:cubicBezTo>
                    <a:pt x="977126" y="10180320"/>
                    <a:pt x="2177936" y="10811510"/>
                    <a:pt x="3400053" y="11203940"/>
                  </a:cubicBezTo>
                  <a:cubicBezTo>
                    <a:pt x="6687441" y="12259310"/>
                    <a:pt x="10723625" y="11850370"/>
                    <a:pt x="13282003" y="9828530"/>
                  </a:cubicBezTo>
                  <a:cubicBezTo>
                    <a:pt x="14082544" y="9196070"/>
                    <a:pt x="14738499" y="8403590"/>
                    <a:pt x="14972878" y="7504430"/>
                  </a:cubicBezTo>
                  <a:cubicBezTo>
                    <a:pt x="15257480" y="6413500"/>
                    <a:pt x="14896781" y="5264150"/>
                    <a:pt x="14284961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0647" r="-106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0290" y="477879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7" y="0"/>
                </a:lnTo>
                <a:lnTo>
                  <a:pt x="1602017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714469" y="3331785"/>
            <a:ext cx="12729807" cy="4565426"/>
          </a:xfrm>
          <a:custGeom>
            <a:avLst/>
            <a:gdLst/>
            <a:ahLst/>
            <a:cxnLst/>
            <a:rect l="l" t="t" r="r" b="b"/>
            <a:pathLst>
              <a:path w="12729807" h="4565426">
                <a:moveTo>
                  <a:pt x="0" y="0"/>
                </a:moveTo>
                <a:lnTo>
                  <a:pt x="12729807" y="0"/>
                </a:lnTo>
                <a:lnTo>
                  <a:pt x="12729807" y="4565426"/>
                </a:lnTo>
                <a:lnTo>
                  <a:pt x="0" y="45654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872601" y="1502334"/>
            <a:ext cx="15979940" cy="150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9578" lvl="1" indent="-439789" algn="l">
              <a:lnSpc>
                <a:spcPts val="5703"/>
              </a:lnSpc>
              <a:spcBef>
                <a:spcPct val="0"/>
              </a:spcBef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Calculer les tensions à partir des schémas d’écran des voltmètres analogiques suivants.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85700" y="284437"/>
            <a:ext cx="2553742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Exemples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877742" y="-300812"/>
            <a:ext cx="903065" cy="1570547"/>
          </a:xfrm>
          <a:custGeom>
            <a:avLst/>
            <a:gdLst/>
            <a:ahLst/>
            <a:cxnLst/>
            <a:rect l="l" t="t" r="r" b="b"/>
            <a:pathLst>
              <a:path w="903065" h="1570547">
                <a:moveTo>
                  <a:pt x="903065" y="0"/>
                </a:moveTo>
                <a:lnTo>
                  <a:pt x="0" y="0"/>
                </a:lnTo>
                <a:lnTo>
                  <a:pt x="0" y="1570548"/>
                </a:lnTo>
                <a:lnTo>
                  <a:pt x="903065" y="1570548"/>
                </a:lnTo>
                <a:lnTo>
                  <a:pt x="9030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1830448" y="8174470"/>
            <a:ext cx="4282582" cy="4309955"/>
          </a:xfrm>
          <a:custGeom>
            <a:avLst/>
            <a:gdLst/>
            <a:ahLst/>
            <a:cxnLst/>
            <a:rect l="l" t="t" r="r" b="b"/>
            <a:pathLst>
              <a:path w="4282582" h="4309955">
                <a:moveTo>
                  <a:pt x="0" y="0"/>
                </a:moveTo>
                <a:lnTo>
                  <a:pt x="4282581" y="0"/>
                </a:lnTo>
                <a:lnTo>
                  <a:pt x="4282581" y="4309954"/>
                </a:lnTo>
                <a:lnTo>
                  <a:pt x="0" y="4309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297275" y="8362711"/>
            <a:ext cx="1233276" cy="2144828"/>
          </a:xfrm>
          <a:custGeom>
            <a:avLst/>
            <a:gdLst/>
            <a:ahLst/>
            <a:cxnLst/>
            <a:rect l="l" t="t" r="r" b="b"/>
            <a:pathLst>
              <a:path w="1233276" h="2144828">
                <a:moveTo>
                  <a:pt x="1233276" y="0"/>
                </a:moveTo>
                <a:lnTo>
                  <a:pt x="0" y="0"/>
                </a:lnTo>
                <a:lnTo>
                  <a:pt x="0" y="2144828"/>
                </a:lnTo>
                <a:lnTo>
                  <a:pt x="1233276" y="2144828"/>
                </a:lnTo>
                <a:lnTo>
                  <a:pt x="123327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5356" y="-3103111"/>
            <a:ext cx="5762509" cy="5799341"/>
          </a:xfrm>
          <a:custGeom>
            <a:avLst/>
            <a:gdLst/>
            <a:ahLst/>
            <a:cxnLst/>
            <a:rect l="l" t="t" r="r" b="b"/>
            <a:pathLst>
              <a:path w="5762509" h="5799341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01543" y="164250"/>
            <a:ext cx="1602017" cy="1392219"/>
          </a:xfrm>
          <a:custGeom>
            <a:avLst/>
            <a:gdLst/>
            <a:ahLst/>
            <a:cxnLst/>
            <a:rect l="l" t="t" r="r" b="b"/>
            <a:pathLst>
              <a:path w="1602017" h="1392219">
                <a:moveTo>
                  <a:pt x="0" y="0"/>
                </a:moveTo>
                <a:lnTo>
                  <a:pt x="1602018" y="0"/>
                </a:lnTo>
                <a:lnTo>
                  <a:pt x="1602018" y="1392219"/>
                </a:lnTo>
                <a:lnTo>
                  <a:pt x="0" y="1392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903561" y="866775"/>
            <a:ext cx="15979940" cy="8745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3"/>
              </a:lnSpc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Pour la mesure de l’intensité ou la tension on utilise aussi un appareil numérique multifonction s’appelle</a:t>
            </a:r>
            <a:r>
              <a:rPr lang="en-US" sz="4074">
                <a:solidFill>
                  <a:srgbClr val="FFDE59"/>
                </a:solidFill>
                <a:latin typeface="Times New Roman Bold"/>
              </a:rPr>
              <a:t> le multimètre.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B6F61A"/>
                </a:solidFill>
                <a:latin typeface="Times New Roman Bold"/>
              </a:rPr>
              <a:t>Le voltmètre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on utilise les bornes </a:t>
            </a:r>
            <a:r>
              <a:rPr lang="en-US" sz="4074">
                <a:solidFill>
                  <a:srgbClr val="49991C"/>
                </a:solidFill>
                <a:latin typeface="Times New Roman Bold"/>
              </a:rPr>
              <a:t>(V et COM)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. 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B6F61A"/>
                </a:solidFill>
                <a:latin typeface="Times New Roman Bold"/>
              </a:rPr>
              <a:t>L’ampèremètre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on utilise les bornes </a:t>
            </a:r>
            <a:r>
              <a:rPr lang="en-US" sz="4074">
                <a:solidFill>
                  <a:srgbClr val="49991C"/>
                </a:solidFill>
                <a:latin typeface="Times New Roman Bold"/>
              </a:rPr>
              <a:t>(10A et COM)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ou </a:t>
            </a:r>
            <a:r>
              <a:rPr lang="en-US" sz="4074">
                <a:solidFill>
                  <a:srgbClr val="49991C"/>
                </a:solidFill>
                <a:latin typeface="Times New Roman Bold"/>
              </a:rPr>
              <a:t>( mA et COM)</a:t>
            </a:r>
            <a:r>
              <a:rPr lang="en-US" sz="4074">
                <a:solidFill>
                  <a:srgbClr val="FFFFFF"/>
                </a:solidFill>
                <a:latin typeface="Times New Roman Bold"/>
              </a:rPr>
              <a:t> suivant les calibres désirés. 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Pour que la mesure soit la plus précise, il faut que le calibre du multimètre soit immédiatement supérieur à la valeur mesurée. 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Si la valeur mesurée est supérieure au calibre utilisé, le multimètre affiche 1.</a:t>
            </a:r>
          </a:p>
          <a:p>
            <a:pPr marL="879578" lvl="1" indent="-439789" algn="l">
              <a:lnSpc>
                <a:spcPts val="5703"/>
              </a:lnSpc>
              <a:buFont typeface="Arial"/>
              <a:buChar char="•"/>
            </a:pPr>
            <a:r>
              <a:rPr lang="en-US" sz="4074">
                <a:solidFill>
                  <a:srgbClr val="FFFFFF"/>
                </a:solidFill>
                <a:latin typeface="Times New Roman Bold"/>
              </a:rPr>
              <a:t>Pour afficher une valeur positive, la borne COM du multimètre doit être branchée du côté de la borne moins du générateur </a:t>
            </a:r>
          </a:p>
          <a:p>
            <a:pPr algn="l">
              <a:lnSpc>
                <a:spcPts val="5703"/>
              </a:lnSpc>
              <a:spcBef>
                <a:spcPct val="0"/>
              </a:spcBef>
            </a:pPr>
            <a:endParaRPr lang="en-US" sz="4074">
              <a:solidFill>
                <a:srgbClr val="FFFFFF"/>
              </a:solidFill>
              <a:latin typeface="Times New Roma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78535" y="6350"/>
            <a:ext cx="3029992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u="sng">
                <a:solidFill>
                  <a:srgbClr val="B6F61A"/>
                </a:solidFill>
                <a:latin typeface="Times New Roman Bold"/>
              </a:rPr>
              <a:t>Remarque :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u="sng">
              <a:solidFill>
                <a:srgbClr val="B6F61A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928</Words>
  <Application>Microsoft Office PowerPoint</Application>
  <PresentationFormat>Custom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Times New Roman Bold</vt:lpstr>
      <vt:lpstr>Calibri</vt:lpstr>
      <vt:lpstr>Arial</vt:lpstr>
      <vt:lpstr>Times New Roman</vt:lpstr>
      <vt:lpstr>Times New Roman Bold Italics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hp</dc:creator>
  <cp:lastModifiedBy>AIT ELZAAR SAID</cp:lastModifiedBy>
  <cp:revision>6</cp:revision>
  <dcterms:created xsi:type="dcterms:W3CDTF">2006-08-16T00:00:00Z</dcterms:created>
  <dcterms:modified xsi:type="dcterms:W3CDTF">2025-02-08T13:04:58Z</dcterms:modified>
  <dc:identifier>DAGBpmE5fFM</dc:identifier>
</cp:coreProperties>
</file>