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Anton" pitchFamily="2" charset="0"/>
      <p:regular r:id="rId12"/>
    </p:embeddedFont>
    <p:embeddedFont>
      <p:font typeface="Anton Italics" panose="020B0604020202020204" charset="0"/>
      <p:regular r:id="rId13"/>
    </p:embeddedFont>
    <p:embeddedFont>
      <p:font typeface="Open Sans Bold" panose="020B0604020202020204" charset="0"/>
      <p:regular r:id="rId14"/>
    </p:embeddedFont>
    <p:embeddedFont>
      <p:font typeface="TAN Headline" panose="020B0604020202020204" charset="0"/>
      <p:regular r:id="rId15"/>
    </p:embeddedFont>
    <p:embeddedFont>
      <p:font typeface="Times New Roman Bold" panose="020B0604020202020204" charset="0"/>
      <p:regular r:id="rId16"/>
    </p:embeddedFont>
    <p:embeddedFont>
      <p:font typeface="Times New Roman Bold Italics" panose="020B0604020202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9" d="100"/>
          <a:sy n="69" d="100"/>
        </p:scale>
        <p:origin x="83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gif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7.png"/><Relationship Id="rId5" Type="http://schemas.openxmlformats.org/officeDocument/2006/relationships/image" Target="../media/image5.svg"/><Relationship Id="rId10" Type="http://schemas.openxmlformats.org/officeDocument/2006/relationships/image" Target="../media/image16.png"/><Relationship Id="rId4" Type="http://schemas.openxmlformats.org/officeDocument/2006/relationships/image" Target="../media/image4.png"/><Relationship Id="rId9" Type="http://schemas.openxmlformats.org/officeDocument/2006/relationships/image" Target="../media/image15.svg"/><Relationship Id="rId1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10" Type="http://schemas.openxmlformats.org/officeDocument/2006/relationships/image" Target="../media/image21.png"/><Relationship Id="rId4" Type="http://schemas.openxmlformats.org/officeDocument/2006/relationships/image" Target="../media/image4.png"/><Relationship Id="rId9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10" Type="http://schemas.openxmlformats.org/officeDocument/2006/relationships/image" Target="../media/image12.png"/><Relationship Id="rId4" Type="http://schemas.openxmlformats.org/officeDocument/2006/relationships/image" Target="../media/image4.png"/><Relationship Id="rId9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23.png"/><Relationship Id="rId5" Type="http://schemas.openxmlformats.org/officeDocument/2006/relationships/image" Target="../media/image5.svg"/><Relationship Id="rId10" Type="http://schemas.openxmlformats.org/officeDocument/2006/relationships/image" Target="../media/image22.png"/><Relationship Id="rId4" Type="http://schemas.openxmlformats.org/officeDocument/2006/relationships/image" Target="../media/image4.png"/><Relationship Id="rId9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10" Type="http://schemas.openxmlformats.org/officeDocument/2006/relationships/image" Target="../media/image10.sv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2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26.png"/><Relationship Id="rId5" Type="http://schemas.openxmlformats.org/officeDocument/2006/relationships/image" Target="../media/image5.svg"/><Relationship Id="rId10" Type="http://schemas.openxmlformats.org/officeDocument/2006/relationships/image" Target="../media/image25.png"/><Relationship Id="rId4" Type="http://schemas.openxmlformats.org/officeDocument/2006/relationships/image" Target="../media/image4.png"/><Relationship Id="rId9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3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32.png"/><Relationship Id="rId5" Type="http://schemas.openxmlformats.org/officeDocument/2006/relationships/image" Target="../media/image5.svg"/><Relationship Id="rId10" Type="http://schemas.openxmlformats.org/officeDocument/2006/relationships/image" Target="../media/image31.svg"/><Relationship Id="rId4" Type="http://schemas.openxmlformats.org/officeDocument/2006/relationships/image" Target="../media/image4.png"/><Relationship Id="rId9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33.svg"/><Relationship Id="rId5" Type="http://schemas.openxmlformats.org/officeDocument/2006/relationships/image" Target="../media/image5.svg"/><Relationship Id="rId10" Type="http://schemas.openxmlformats.org/officeDocument/2006/relationships/image" Target="../media/image32.png"/><Relationship Id="rId4" Type="http://schemas.openxmlformats.org/officeDocument/2006/relationships/image" Target="../media/image4.png"/><Relationship Id="rId9" Type="http://schemas.openxmlformats.org/officeDocument/2006/relationships/image" Target="../media/image3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709034">
            <a:off x="15326196" y="-2295549"/>
            <a:ext cx="4798084" cy="4828751"/>
          </a:xfrm>
          <a:custGeom>
            <a:avLst/>
            <a:gdLst/>
            <a:ahLst/>
            <a:cxnLst/>
            <a:rect l="l" t="t" r="r" b="b"/>
            <a:pathLst>
              <a:path w="4798084" h="4828751">
                <a:moveTo>
                  <a:pt x="0" y="0"/>
                </a:moveTo>
                <a:lnTo>
                  <a:pt x="4798084" y="0"/>
                </a:lnTo>
                <a:lnTo>
                  <a:pt x="4798084" y="4828752"/>
                </a:lnTo>
                <a:lnTo>
                  <a:pt x="0" y="48287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2867302" flipH="1">
            <a:off x="16356812" y="-993077"/>
            <a:ext cx="1804976" cy="3139089"/>
          </a:xfrm>
          <a:custGeom>
            <a:avLst/>
            <a:gdLst/>
            <a:ahLst/>
            <a:cxnLst/>
            <a:rect l="l" t="t" r="r" b="b"/>
            <a:pathLst>
              <a:path w="1804976" h="3139089">
                <a:moveTo>
                  <a:pt x="1804976" y="0"/>
                </a:moveTo>
                <a:lnTo>
                  <a:pt x="0" y="0"/>
                </a:lnTo>
                <a:lnTo>
                  <a:pt x="0" y="3139089"/>
                </a:lnTo>
                <a:lnTo>
                  <a:pt x="1804976" y="3139089"/>
                </a:lnTo>
                <a:lnTo>
                  <a:pt x="180497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5460838">
            <a:off x="15457055" y="7383231"/>
            <a:ext cx="5823898" cy="5861123"/>
          </a:xfrm>
          <a:custGeom>
            <a:avLst/>
            <a:gdLst/>
            <a:ahLst/>
            <a:cxnLst/>
            <a:rect l="l" t="t" r="r" b="b"/>
            <a:pathLst>
              <a:path w="5823898" h="5861123">
                <a:moveTo>
                  <a:pt x="0" y="0"/>
                </a:moveTo>
                <a:lnTo>
                  <a:pt x="5823899" y="0"/>
                </a:lnTo>
                <a:lnTo>
                  <a:pt x="5823899" y="5861122"/>
                </a:lnTo>
                <a:lnTo>
                  <a:pt x="0" y="58611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10800000">
            <a:off x="16378686" y="8433829"/>
            <a:ext cx="1931666" cy="1678698"/>
          </a:xfrm>
          <a:custGeom>
            <a:avLst/>
            <a:gdLst/>
            <a:ahLst/>
            <a:cxnLst/>
            <a:rect l="l" t="t" r="r" b="b"/>
            <a:pathLst>
              <a:path w="1931666" h="1678698">
                <a:moveTo>
                  <a:pt x="0" y="0"/>
                </a:moveTo>
                <a:lnTo>
                  <a:pt x="1931666" y="0"/>
                </a:lnTo>
                <a:lnTo>
                  <a:pt x="1931666" y="1678697"/>
                </a:lnTo>
                <a:lnTo>
                  <a:pt x="0" y="16786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rcRect t="152" b="152"/>
          <a:stretch>
            <a:fillRect/>
          </a:stretch>
        </p:blipFill>
        <p:spPr>
          <a:xfrm>
            <a:off x="1854350" y="2662957"/>
            <a:ext cx="7289650" cy="3827066"/>
          </a:xfrm>
          <a:prstGeom prst="rect">
            <a:avLst/>
          </a:prstGeom>
        </p:spPr>
      </p:pic>
      <p:sp>
        <p:nvSpPr>
          <p:cNvPr id="12" name="Freeform 12"/>
          <p:cNvSpPr/>
          <p:nvPr/>
        </p:nvSpPr>
        <p:spPr>
          <a:xfrm>
            <a:off x="5359896" y="8433829"/>
            <a:ext cx="863966" cy="553299"/>
          </a:xfrm>
          <a:custGeom>
            <a:avLst/>
            <a:gdLst/>
            <a:ahLst/>
            <a:cxnLst/>
            <a:rect l="l" t="t" r="r" b="b"/>
            <a:pathLst>
              <a:path w="863966" h="553299">
                <a:moveTo>
                  <a:pt x="0" y="0"/>
                </a:moveTo>
                <a:lnTo>
                  <a:pt x="863966" y="0"/>
                </a:lnTo>
                <a:lnTo>
                  <a:pt x="863966" y="553298"/>
                </a:lnTo>
                <a:lnTo>
                  <a:pt x="0" y="55329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10416384" y="1028700"/>
            <a:ext cx="5303990" cy="4258526"/>
            <a:chOff x="0" y="0"/>
            <a:chExt cx="7467600" cy="599567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467600" cy="4513580"/>
            </a:xfrm>
            <a:custGeom>
              <a:avLst/>
              <a:gdLst/>
              <a:ahLst/>
              <a:cxnLst/>
              <a:rect l="l" t="t" r="r" b="b"/>
              <a:pathLst>
                <a:path w="7467600" h="4513580">
                  <a:moveTo>
                    <a:pt x="7127240" y="0"/>
                  </a:moveTo>
                  <a:lnTo>
                    <a:pt x="340360" y="0"/>
                  </a:lnTo>
                  <a:cubicBezTo>
                    <a:pt x="152400" y="0"/>
                    <a:pt x="0" y="152400"/>
                    <a:pt x="0" y="340360"/>
                  </a:cubicBezTo>
                  <a:lnTo>
                    <a:pt x="0" y="4513580"/>
                  </a:lnTo>
                  <a:lnTo>
                    <a:pt x="7467600" y="4513580"/>
                  </a:lnTo>
                  <a:lnTo>
                    <a:pt x="7467600" y="340360"/>
                  </a:lnTo>
                  <a:cubicBezTo>
                    <a:pt x="7467600" y="152400"/>
                    <a:pt x="7315200" y="0"/>
                    <a:pt x="7127240" y="0"/>
                  </a:cubicBezTo>
                  <a:close/>
                  <a:moveTo>
                    <a:pt x="7142480" y="4188460"/>
                  </a:moveTo>
                  <a:lnTo>
                    <a:pt x="314961" y="4188460"/>
                  </a:lnTo>
                  <a:lnTo>
                    <a:pt x="314961" y="353060"/>
                  </a:lnTo>
                  <a:lnTo>
                    <a:pt x="7142480" y="353060"/>
                  </a:lnTo>
                  <a:lnTo>
                    <a:pt x="7142480" y="41884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4514850"/>
              <a:ext cx="7467600" cy="695960"/>
            </a:xfrm>
            <a:custGeom>
              <a:avLst/>
              <a:gdLst/>
              <a:ahLst/>
              <a:cxnLst/>
              <a:rect l="l" t="t" r="r" b="b"/>
              <a:pathLst>
                <a:path w="7467600" h="695960">
                  <a:moveTo>
                    <a:pt x="0" y="355600"/>
                  </a:moveTo>
                  <a:cubicBezTo>
                    <a:pt x="0" y="543560"/>
                    <a:pt x="152400" y="695960"/>
                    <a:pt x="340360" y="695960"/>
                  </a:cubicBezTo>
                  <a:lnTo>
                    <a:pt x="7127240" y="695960"/>
                  </a:lnTo>
                  <a:cubicBezTo>
                    <a:pt x="7315200" y="695960"/>
                    <a:pt x="7467600" y="543560"/>
                    <a:pt x="7467600" y="355600"/>
                  </a:cubicBezTo>
                  <a:lnTo>
                    <a:pt x="7467600" y="0"/>
                  </a:lnTo>
                  <a:lnTo>
                    <a:pt x="0" y="0"/>
                  </a:lnTo>
                  <a:lnTo>
                    <a:pt x="0" y="355600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2429510" y="5210810"/>
              <a:ext cx="2606040" cy="791210"/>
            </a:xfrm>
            <a:custGeom>
              <a:avLst/>
              <a:gdLst/>
              <a:ahLst/>
              <a:cxnLst/>
              <a:rect l="l" t="t" r="r" b="b"/>
              <a:pathLst>
                <a:path w="2606040" h="791210">
                  <a:moveTo>
                    <a:pt x="1258570" y="0"/>
                  </a:moveTo>
                  <a:lnTo>
                    <a:pt x="453390" y="0"/>
                  </a:lnTo>
                  <a:cubicBezTo>
                    <a:pt x="453390" y="0"/>
                    <a:pt x="429260" y="370840"/>
                    <a:pt x="403860" y="525780"/>
                  </a:cubicBezTo>
                  <a:cubicBezTo>
                    <a:pt x="359410" y="791210"/>
                    <a:pt x="87630" y="706120"/>
                    <a:pt x="10160" y="762000"/>
                  </a:cubicBezTo>
                  <a:cubicBezTo>
                    <a:pt x="0" y="769620"/>
                    <a:pt x="5080" y="786130"/>
                    <a:pt x="17780" y="786130"/>
                  </a:cubicBezTo>
                  <a:lnTo>
                    <a:pt x="2588260" y="786130"/>
                  </a:lnTo>
                  <a:cubicBezTo>
                    <a:pt x="2600960" y="786130"/>
                    <a:pt x="2606040" y="769620"/>
                    <a:pt x="2595880" y="762000"/>
                  </a:cubicBezTo>
                  <a:cubicBezTo>
                    <a:pt x="2518410" y="706120"/>
                    <a:pt x="2246630" y="791210"/>
                    <a:pt x="2202180" y="525780"/>
                  </a:cubicBezTo>
                  <a:cubicBezTo>
                    <a:pt x="2176780" y="370840"/>
                    <a:pt x="2152650" y="0"/>
                    <a:pt x="2152650" y="0"/>
                  </a:cubicBezTo>
                  <a:lnTo>
                    <a:pt x="1258570" y="0"/>
                  </a:lnTo>
                  <a:close/>
                </a:path>
              </a:pathLst>
            </a:custGeom>
            <a:solidFill>
              <a:srgbClr val="BBBBB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314960" y="353060"/>
              <a:ext cx="6827520" cy="3835400"/>
            </a:xfrm>
            <a:custGeom>
              <a:avLst/>
              <a:gdLst/>
              <a:ahLst/>
              <a:cxnLst/>
              <a:rect l="l" t="t" r="r" b="b"/>
              <a:pathLst>
                <a:path w="6827520" h="3835400">
                  <a:moveTo>
                    <a:pt x="0" y="0"/>
                  </a:moveTo>
                  <a:lnTo>
                    <a:pt x="6827520" y="0"/>
                  </a:lnTo>
                  <a:lnTo>
                    <a:pt x="6827520" y="3835400"/>
                  </a:lnTo>
                  <a:lnTo>
                    <a:pt x="0" y="3835400"/>
                  </a:lnTo>
                  <a:close/>
                </a:path>
              </a:pathLst>
            </a:custGeom>
            <a:blipFill>
              <a:blip r:embed="rId12"/>
              <a:stretch>
                <a:fillRect t="-9300" b="-930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" name="Freeform 18"/>
          <p:cNvSpPr/>
          <p:nvPr/>
        </p:nvSpPr>
        <p:spPr>
          <a:xfrm rot="-5400000">
            <a:off x="10810695" y="5428628"/>
            <a:ext cx="4230909" cy="4515996"/>
          </a:xfrm>
          <a:custGeom>
            <a:avLst/>
            <a:gdLst/>
            <a:ahLst/>
            <a:cxnLst/>
            <a:rect l="l" t="t" r="r" b="b"/>
            <a:pathLst>
              <a:path w="4230909" h="4515996">
                <a:moveTo>
                  <a:pt x="0" y="0"/>
                </a:moveTo>
                <a:lnTo>
                  <a:pt x="4230910" y="0"/>
                </a:lnTo>
                <a:lnTo>
                  <a:pt x="4230910" y="4515996"/>
                </a:lnTo>
                <a:lnTo>
                  <a:pt x="0" y="451599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31049" r="-155930" b="-16796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7604806" y="680626"/>
            <a:ext cx="696148" cy="696148"/>
          </a:xfrm>
          <a:custGeom>
            <a:avLst/>
            <a:gdLst/>
            <a:ahLst/>
            <a:cxnLst/>
            <a:rect l="l" t="t" r="r" b="b"/>
            <a:pathLst>
              <a:path w="696148" h="696148">
                <a:moveTo>
                  <a:pt x="0" y="0"/>
                </a:moveTo>
                <a:lnTo>
                  <a:pt x="696149" y="0"/>
                </a:lnTo>
                <a:lnTo>
                  <a:pt x="696149" y="696148"/>
                </a:lnTo>
                <a:lnTo>
                  <a:pt x="0" y="69614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4066820" y="328818"/>
            <a:ext cx="3301359" cy="1226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70"/>
              </a:lnSpc>
              <a:spcBef>
                <a:spcPct val="0"/>
              </a:spcBef>
            </a:pPr>
            <a:r>
              <a:rPr lang="en-US" sz="6478" b="1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Chapitre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326977" y="2862688"/>
            <a:ext cx="6065837" cy="2859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89"/>
              </a:lnSpc>
              <a:spcBef>
                <a:spcPct val="0"/>
              </a:spcBef>
            </a:pPr>
            <a:r>
              <a:rPr lang="en-US" sz="7778" b="1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Les lentilles minces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854350" y="8264548"/>
            <a:ext cx="3213138" cy="806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67"/>
              </a:lnSpc>
              <a:spcBef>
                <a:spcPct val="0"/>
              </a:spcBef>
            </a:pPr>
            <a:r>
              <a:rPr lang="en-US" sz="4833" b="1">
                <a:solidFill>
                  <a:srgbClr val="B6F61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PROF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223862" y="8458126"/>
            <a:ext cx="3670246" cy="6761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47"/>
              </a:lnSpc>
            </a:pPr>
            <a:r>
              <a:rPr lang="en-US" sz="5571">
                <a:solidFill>
                  <a:srgbClr val="597CFF"/>
                </a:solidFill>
                <a:latin typeface="TAN Headline"/>
                <a:ea typeface="TAN Headline"/>
                <a:cs typeface="TAN Headline"/>
                <a:sym typeface="TAN Headline"/>
              </a:rPr>
              <a:t>elzaar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1874600" y="7747854"/>
            <a:ext cx="4671078" cy="4700933"/>
          </a:xfrm>
          <a:custGeom>
            <a:avLst/>
            <a:gdLst/>
            <a:ahLst/>
            <a:cxnLst/>
            <a:rect l="l" t="t" r="r" b="b"/>
            <a:pathLst>
              <a:path w="4671078" h="4700933">
                <a:moveTo>
                  <a:pt x="0" y="0"/>
                </a:moveTo>
                <a:lnTo>
                  <a:pt x="4671078" y="0"/>
                </a:lnTo>
                <a:lnTo>
                  <a:pt x="4671078" y="4700933"/>
                </a:lnTo>
                <a:lnTo>
                  <a:pt x="0" y="47009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-518372" y="8708035"/>
            <a:ext cx="1543014" cy="2683502"/>
          </a:xfrm>
          <a:custGeom>
            <a:avLst/>
            <a:gdLst/>
            <a:ahLst/>
            <a:cxnLst/>
            <a:rect l="l" t="t" r="r" b="b"/>
            <a:pathLst>
              <a:path w="1543014" h="2683502">
                <a:moveTo>
                  <a:pt x="1543014" y="0"/>
                </a:moveTo>
                <a:lnTo>
                  <a:pt x="0" y="0"/>
                </a:lnTo>
                <a:lnTo>
                  <a:pt x="0" y="2683502"/>
                </a:lnTo>
                <a:lnTo>
                  <a:pt x="1543014" y="2683502"/>
                </a:lnTo>
                <a:lnTo>
                  <a:pt x="154301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-31572" y="207035"/>
            <a:ext cx="1890968" cy="1643329"/>
          </a:xfrm>
          <a:custGeom>
            <a:avLst/>
            <a:gdLst/>
            <a:ahLst/>
            <a:cxnLst/>
            <a:rect l="l" t="t" r="r" b="b"/>
            <a:pathLst>
              <a:path w="1890968" h="1643329">
                <a:moveTo>
                  <a:pt x="0" y="0"/>
                </a:moveTo>
                <a:lnTo>
                  <a:pt x="1890969" y="0"/>
                </a:lnTo>
                <a:lnTo>
                  <a:pt x="1890969" y="1643330"/>
                </a:lnTo>
                <a:lnTo>
                  <a:pt x="0" y="16433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013224" y="2052393"/>
            <a:ext cx="555349" cy="344317"/>
          </a:xfrm>
          <a:custGeom>
            <a:avLst/>
            <a:gdLst/>
            <a:ahLst/>
            <a:cxnLst/>
            <a:rect l="l" t="t" r="r" b="b"/>
            <a:pathLst>
              <a:path w="555349" h="344317">
                <a:moveTo>
                  <a:pt x="0" y="0"/>
                </a:moveTo>
                <a:lnTo>
                  <a:pt x="555350" y="0"/>
                </a:lnTo>
                <a:lnTo>
                  <a:pt x="555350" y="344316"/>
                </a:lnTo>
                <a:lnTo>
                  <a:pt x="0" y="34431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123280" y="5459405"/>
            <a:ext cx="2890587" cy="1625955"/>
          </a:xfrm>
          <a:custGeom>
            <a:avLst/>
            <a:gdLst/>
            <a:ahLst/>
            <a:cxnLst/>
            <a:rect l="l" t="t" r="r" b="b"/>
            <a:pathLst>
              <a:path w="2890587" h="1625955">
                <a:moveTo>
                  <a:pt x="0" y="0"/>
                </a:moveTo>
                <a:lnTo>
                  <a:pt x="2890587" y="0"/>
                </a:lnTo>
                <a:lnTo>
                  <a:pt x="2890587" y="1625955"/>
                </a:lnTo>
                <a:lnTo>
                  <a:pt x="0" y="162595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5245492" y="6672347"/>
            <a:ext cx="2586290" cy="2123336"/>
          </a:xfrm>
          <a:custGeom>
            <a:avLst/>
            <a:gdLst/>
            <a:ahLst/>
            <a:cxnLst/>
            <a:rect l="l" t="t" r="r" b="b"/>
            <a:pathLst>
              <a:path w="2586290" h="2123336">
                <a:moveTo>
                  <a:pt x="0" y="0"/>
                </a:moveTo>
                <a:lnTo>
                  <a:pt x="2586290" y="0"/>
                </a:lnTo>
                <a:lnTo>
                  <a:pt x="2586290" y="2123337"/>
                </a:lnTo>
                <a:lnTo>
                  <a:pt x="0" y="212333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r="-2322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9144000" y="5064101"/>
            <a:ext cx="2421333" cy="2109586"/>
          </a:xfrm>
          <a:custGeom>
            <a:avLst/>
            <a:gdLst/>
            <a:ahLst/>
            <a:cxnLst/>
            <a:rect l="l" t="t" r="r" b="b"/>
            <a:pathLst>
              <a:path w="2421333" h="2109586">
                <a:moveTo>
                  <a:pt x="0" y="0"/>
                </a:moveTo>
                <a:lnTo>
                  <a:pt x="2421333" y="0"/>
                </a:lnTo>
                <a:lnTo>
                  <a:pt x="2421333" y="2109586"/>
                </a:lnTo>
                <a:lnTo>
                  <a:pt x="0" y="210958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13067207" y="6820077"/>
            <a:ext cx="2180399" cy="2147273"/>
          </a:xfrm>
          <a:custGeom>
            <a:avLst/>
            <a:gdLst/>
            <a:ahLst/>
            <a:cxnLst/>
            <a:rect l="l" t="t" r="r" b="b"/>
            <a:pathLst>
              <a:path w="2180399" h="2147273">
                <a:moveTo>
                  <a:pt x="0" y="0"/>
                </a:moveTo>
                <a:lnTo>
                  <a:pt x="2180400" y="0"/>
                </a:lnTo>
                <a:lnTo>
                  <a:pt x="2180400" y="2147273"/>
                </a:lnTo>
                <a:lnTo>
                  <a:pt x="0" y="214727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4781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4892379" y="4659623"/>
            <a:ext cx="3242708" cy="2160454"/>
          </a:xfrm>
          <a:custGeom>
            <a:avLst/>
            <a:gdLst/>
            <a:ahLst/>
            <a:cxnLst/>
            <a:rect l="l" t="t" r="r" b="b"/>
            <a:pathLst>
              <a:path w="3242708" h="2160454">
                <a:moveTo>
                  <a:pt x="0" y="0"/>
                </a:moveTo>
                <a:lnTo>
                  <a:pt x="3242708" y="0"/>
                </a:lnTo>
                <a:lnTo>
                  <a:pt x="3242708" y="2160454"/>
                </a:lnTo>
                <a:lnTo>
                  <a:pt x="0" y="216045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4328772" y="187161"/>
            <a:ext cx="4893536" cy="1044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81"/>
              </a:lnSpc>
              <a:spcBef>
                <a:spcPct val="0"/>
              </a:spcBef>
            </a:pPr>
            <a:r>
              <a:rPr lang="en-US" sz="5486" b="1" u="sng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 - Les lentilles :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721479" y="1926565"/>
            <a:ext cx="13464709" cy="2223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Une lentille est un milieu transparent est homogène (verre ou plastique) rigide, limitée par </a:t>
            </a:r>
            <a:r>
              <a:rPr lang="en-US" sz="3199" b="1">
                <a:solidFill>
                  <a:srgbClr val="5CE1E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deux faces </a:t>
            </a: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lisses sphérique, ou l’une est </a:t>
            </a:r>
            <a:r>
              <a:rPr lang="en-US" sz="3199" b="1">
                <a:solidFill>
                  <a:srgbClr val="5CE1E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sphérique</a:t>
            </a: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et l’autre est </a:t>
            </a:r>
            <a:r>
              <a:rPr lang="en-US" sz="3199" b="1">
                <a:solidFill>
                  <a:srgbClr val="5CE1E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plane</a:t>
            </a: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dont l’épaisseur au centre est différente de celle aux bords.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724819" y="1213385"/>
            <a:ext cx="4118412" cy="712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79"/>
              </a:lnSpc>
              <a:spcBef>
                <a:spcPct val="0"/>
              </a:spcBef>
            </a:pPr>
            <a:r>
              <a:rPr lang="en-US" sz="4199" b="1">
                <a:solidFill>
                  <a:srgbClr val="B6F61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1 - Définition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489954" y="4125570"/>
            <a:ext cx="13464709" cy="1099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 Les lentilles sont présentes dans les appareils d'optique les plus courants comme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412328" y="7171085"/>
            <a:ext cx="2312491" cy="722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0"/>
              </a:lnSpc>
              <a:spcBef>
                <a:spcPct val="0"/>
              </a:spcBef>
            </a:pPr>
            <a:r>
              <a:rPr lang="en-US" sz="38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les lunettes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245492" y="8940927"/>
            <a:ext cx="2418011" cy="722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0"/>
              </a:lnSpc>
              <a:spcBef>
                <a:spcPct val="0"/>
              </a:spcBef>
            </a:pPr>
            <a:r>
              <a:rPr lang="en-US" sz="38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microscopes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968332" y="7296501"/>
            <a:ext cx="2870150" cy="722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0"/>
              </a:lnSpc>
              <a:spcBef>
                <a:spcPct val="0"/>
              </a:spcBef>
            </a:pPr>
            <a:r>
              <a:rPr lang="en-US" sz="38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appareil photo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635228" y="8940927"/>
            <a:ext cx="1257151" cy="722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0"/>
              </a:lnSpc>
              <a:spcBef>
                <a:spcPct val="0"/>
              </a:spcBef>
            </a:pPr>
            <a:r>
              <a:rPr lang="en-US" sz="38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Loupe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5851845" y="6932960"/>
            <a:ext cx="1966466" cy="722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0"/>
              </a:lnSpc>
              <a:spcBef>
                <a:spcPct val="0"/>
              </a:spcBef>
            </a:pPr>
            <a:r>
              <a:rPr lang="en-US" sz="38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Télescope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1940851" y="7639590"/>
            <a:ext cx="4617177" cy="4646689"/>
          </a:xfrm>
          <a:custGeom>
            <a:avLst/>
            <a:gdLst/>
            <a:ahLst/>
            <a:cxnLst/>
            <a:rect l="l" t="t" r="r" b="b"/>
            <a:pathLst>
              <a:path w="4617177" h="4646689">
                <a:moveTo>
                  <a:pt x="0" y="0"/>
                </a:moveTo>
                <a:lnTo>
                  <a:pt x="4617177" y="0"/>
                </a:lnTo>
                <a:lnTo>
                  <a:pt x="4617177" y="4646688"/>
                </a:lnTo>
                <a:lnTo>
                  <a:pt x="0" y="46466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327777" y="7888056"/>
            <a:ext cx="1401846" cy="2437992"/>
          </a:xfrm>
          <a:custGeom>
            <a:avLst/>
            <a:gdLst/>
            <a:ahLst/>
            <a:cxnLst/>
            <a:rect l="l" t="t" r="r" b="b"/>
            <a:pathLst>
              <a:path w="1401846" h="2437992">
                <a:moveTo>
                  <a:pt x="1401846" y="0"/>
                </a:moveTo>
                <a:lnTo>
                  <a:pt x="0" y="0"/>
                </a:lnTo>
                <a:lnTo>
                  <a:pt x="0" y="2437992"/>
                </a:lnTo>
                <a:lnTo>
                  <a:pt x="1401846" y="2437992"/>
                </a:lnTo>
                <a:lnTo>
                  <a:pt x="140184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580290" y="477879"/>
            <a:ext cx="1571308" cy="1365531"/>
          </a:xfrm>
          <a:custGeom>
            <a:avLst/>
            <a:gdLst/>
            <a:ahLst/>
            <a:cxnLst/>
            <a:rect l="l" t="t" r="r" b="b"/>
            <a:pathLst>
              <a:path w="1571308" h="1365531">
                <a:moveTo>
                  <a:pt x="0" y="0"/>
                </a:moveTo>
                <a:lnTo>
                  <a:pt x="1571308" y="0"/>
                </a:lnTo>
                <a:lnTo>
                  <a:pt x="1571308" y="1365531"/>
                </a:lnTo>
                <a:lnTo>
                  <a:pt x="0" y="13655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760025" y="2517241"/>
            <a:ext cx="660306" cy="422871"/>
          </a:xfrm>
          <a:custGeom>
            <a:avLst/>
            <a:gdLst/>
            <a:ahLst/>
            <a:cxnLst/>
            <a:rect l="l" t="t" r="r" b="b"/>
            <a:pathLst>
              <a:path w="660306" h="422871">
                <a:moveTo>
                  <a:pt x="0" y="0"/>
                </a:moveTo>
                <a:lnTo>
                  <a:pt x="660307" y="0"/>
                </a:lnTo>
                <a:lnTo>
                  <a:pt x="660307" y="422872"/>
                </a:lnTo>
                <a:lnTo>
                  <a:pt x="0" y="4228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6121960" y="3233456"/>
            <a:ext cx="4776174" cy="2107506"/>
          </a:xfrm>
          <a:custGeom>
            <a:avLst/>
            <a:gdLst/>
            <a:ahLst/>
            <a:cxnLst/>
            <a:rect l="l" t="t" r="r" b="b"/>
            <a:pathLst>
              <a:path w="4776174" h="2107506">
                <a:moveTo>
                  <a:pt x="0" y="0"/>
                </a:moveTo>
                <a:lnTo>
                  <a:pt x="4776174" y="0"/>
                </a:lnTo>
                <a:lnTo>
                  <a:pt x="4776174" y="2107505"/>
                </a:lnTo>
                <a:lnTo>
                  <a:pt x="0" y="210750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36814" b="-14964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2096968" y="1576944"/>
            <a:ext cx="6308926" cy="647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30"/>
              </a:lnSpc>
            </a:pPr>
            <a:r>
              <a:rPr lang="en-US" sz="3378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Il existe deux sortes de lentilles 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606109" y="234497"/>
            <a:ext cx="6819404" cy="798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 u="sng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2 - Les types de lentilles 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370145" y="1017770"/>
            <a:ext cx="6144450" cy="673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 b="1" u="sng">
                <a:solidFill>
                  <a:srgbClr val="FFDE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a- Classification Géométrique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714314" y="2338198"/>
            <a:ext cx="10331912" cy="647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30"/>
              </a:lnSpc>
            </a:pPr>
            <a:r>
              <a:rPr lang="en-US" sz="3378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Les lentilles plus épaisses au centre et minces aux bords.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569059" y="5455261"/>
            <a:ext cx="9115481" cy="647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30"/>
              </a:lnSpc>
            </a:pPr>
            <a:r>
              <a:rPr lang="en-US" sz="3378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Les lentilles plus minces au centre, et bords épais.</a:t>
            </a:r>
          </a:p>
        </p:txBody>
      </p:sp>
      <p:sp>
        <p:nvSpPr>
          <p:cNvPr id="17" name="Freeform 17"/>
          <p:cNvSpPr/>
          <p:nvPr/>
        </p:nvSpPr>
        <p:spPr>
          <a:xfrm>
            <a:off x="2773043" y="5679997"/>
            <a:ext cx="660306" cy="422871"/>
          </a:xfrm>
          <a:custGeom>
            <a:avLst/>
            <a:gdLst/>
            <a:ahLst/>
            <a:cxnLst/>
            <a:rect l="l" t="t" r="r" b="b"/>
            <a:pathLst>
              <a:path w="660306" h="422871">
                <a:moveTo>
                  <a:pt x="0" y="0"/>
                </a:moveTo>
                <a:lnTo>
                  <a:pt x="660307" y="0"/>
                </a:lnTo>
                <a:lnTo>
                  <a:pt x="660307" y="422872"/>
                </a:lnTo>
                <a:lnTo>
                  <a:pt x="0" y="4228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6332207" y="6779144"/>
            <a:ext cx="4776174" cy="2088499"/>
          </a:xfrm>
          <a:custGeom>
            <a:avLst/>
            <a:gdLst/>
            <a:ahLst/>
            <a:cxnLst/>
            <a:rect l="l" t="t" r="r" b="b"/>
            <a:pathLst>
              <a:path w="4776174" h="2088499">
                <a:moveTo>
                  <a:pt x="0" y="0"/>
                </a:moveTo>
                <a:lnTo>
                  <a:pt x="4776175" y="0"/>
                </a:lnTo>
                <a:lnTo>
                  <a:pt x="4776175" y="2088498"/>
                </a:lnTo>
                <a:lnTo>
                  <a:pt x="0" y="208849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618" t="-198420" r="-1618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1940851" y="7639590"/>
            <a:ext cx="4617177" cy="4646689"/>
          </a:xfrm>
          <a:custGeom>
            <a:avLst/>
            <a:gdLst/>
            <a:ahLst/>
            <a:cxnLst/>
            <a:rect l="l" t="t" r="r" b="b"/>
            <a:pathLst>
              <a:path w="4617177" h="4646689">
                <a:moveTo>
                  <a:pt x="0" y="0"/>
                </a:moveTo>
                <a:lnTo>
                  <a:pt x="4617177" y="0"/>
                </a:lnTo>
                <a:lnTo>
                  <a:pt x="4617177" y="4646688"/>
                </a:lnTo>
                <a:lnTo>
                  <a:pt x="0" y="46466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327777" y="7888056"/>
            <a:ext cx="1401846" cy="2437992"/>
          </a:xfrm>
          <a:custGeom>
            <a:avLst/>
            <a:gdLst/>
            <a:ahLst/>
            <a:cxnLst/>
            <a:rect l="l" t="t" r="r" b="b"/>
            <a:pathLst>
              <a:path w="1401846" h="2437992">
                <a:moveTo>
                  <a:pt x="1401846" y="0"/>
                </a:moveTo>
                <a:lnTo>
                  <a:pt x="0" y="0"/>
                </a:lnTo>
                <a:lnTo>
                  <a:pt x="0" y="2437992"/>
                </a:lnTo>
                <a:lnTo>
                  <a:pt x="1401846" y="2437992"/>
                </a:lnTo>
                <a:lnTo>
                  <a:pt x="140184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580290" y="477879"/>
            <a:ext cx="1571308" cy="1365531"/>
          </a:xfrm>
          <a:custGeom>
            <a:avLst/>
            <a:gdLst/>
            <a:ahLst/>
            <a:cxnLst/>
            <a:rect l="l" t="t" r="r" b="b"/>
            <a:pathLst>
              <a:path w="1571308" h="1365531">
                <a:moveTo>
                  <a:pt x="0" y="0"/>
                </a:moveTo>
                <a:lnTo>
                  <a:pt x="1571308" y="0"/>
                </a:lnTo>
                <a:lnTo>
                  <a:pt x="1571308" y="1365531"/>
                </a:lnTo>
                <a:lnTo>
                  <a:pt x="0" y="13655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5569093" y="3745387"/>
            <a:ext cx="660306" cy="422871"/>
          </a:xfrm>
          <a:custGeom>
            <a:avLst/>
            <a:gdLst/>
            <a:ahLst/>
            <a:cxnLst/>
            <a:rect l="l" t="t" r="r" b="b"/>
            <a:pathLst>
              <a:path w="660306" h="422871">
                <a:moveTo>
                  <a:pt x="0" y="0"/>
                </a:moveTo>
                <a:lnTo>
                  <a:pt x="660307" y="0"/>
                </a:lnTo>
                <a:lnTo>
                  <a:pt x="660307" y="422872"/>
                </a:lnTo>
                <a:lnTo>
                  <a:pt x="0" y="4228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5628600" y="6958768"/>
            <a:ext cx="660306" cy="422871"/>
          </a:xfrm>
          <a:custGeom>
            <a:avLst/>
            <a:gdLst/>
            <a:ahLst/>
            <a:cxnLst/>
            <a:rect l="l" t="t" r="r" b="b"/>
            <a:pathLst>
              <a:path w="660306" h="422871">
                <a:moveTo>
                  <a:pt x="0" y="0"/>
                </a:moveTo>
                <a:lnTo>
                  <a:pt x="660307" y="0"/>
                </a:lnTo>
                <a:lnTo>
                  <a:pt x="660307" y="422871"/>
                </a:lnTo>
                <a:lnTo>
                  <a:pt x="0" y="4228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4710467" y="1843410"/>
            <a:ext cx="331292" cy="331292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914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5166188" y="5447482"/>
            <a:ext cx="9806389" cy="1099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 Après avoir traversé la lentille à bords épais, les rayons lumineux s’écartent (divergent).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5000542" y="5604117"/>
            <a:ext cx="331292" cy="331292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914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 rot="-5400000">
            <a:off x="1334340" y="1348036"/>
            <a:ext cx="3135215" cy="3344523"/>
          </a:xfrm>
          <a:custGeom>
            <a:avLst/>
            <a:gdLst/>
            <a:ahLst/>
            <a:cxnLst/>
            <a:rect l="l" t="t" r="r" b="b"/>
            <a:pathLst>
              <a:path w="3135215" h="3344523">
                <a:moveTo>
                  <a:pt x="0" y="0"/>
                </a:moveTo>
                <a:lnTo>
                  <a:pt x="3135215" y="0"/>
                </a:lnTo>
                <a:lnTo>
                  <a:pt x="3135215" y="3344523"/>
                </a:lnTo>
                <a:lnTo>
                  <a:pt x="0" y="334452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32650" r="-149800" b="-15914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4333926" y="620713"/>
            <a:ext cx="6144450" cy="673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 b="1" u="sng">
                <a:solidFill>
                  <a:srgbClr val="FFDE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b- Classification physique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876114" y="1786260"/>
            <a:ext cx="10220892" cy="1661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 Après avoir traversé la lentille à bords minces, les rayons lumineux se rejoignent (convergent) en un point.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481620" y="3595505"/>
            <a:ext cx="7257806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Cette lentille s’appelle </a:t>
            </a:r>
            <a:r>
              <a:rPr lang="en-US" sz="3199" i="1" u="sng">
                <a:solidFill>
                  <a:srgbClr val="B6F61A"/>
                </a:solidFill>
                <a:latin typeface="Anton Italics"/>
                <a:ea typeface="Anton Italics"/>
                <a:cs typeface="Anton Italics"/>
                <a:sym typeface="Anton Italics"/>
              </a:rPr>
              <a:t>lentille convergente</a:t>
            </a:r>
            <a:r>
              <a:rPr lang="en-US" sz="3199">
                <a:solidFill>
                  <a:srgbClr val="B6F61A"/>
                </a:solidFill>
                <a:latin typeface="Anton"/>
                <a:ea typeface="Anton"/>
                <a:cs typeface="Anton"/>
                <a:sym typeface="Anton"/>
              </a:rPr>
              <a:t>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647731" y="6817268"/>
            <a:ext cx="7257806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Cette lentille s’appelle </a:t>
            </a:r>
            <a:r>
              <a:rPr lang="en-US" sz="3199" i="1" u="sng">
                <a:solidFill>
                  <a:srgbClr val="B6F61A"/>
                </a:solidFill>
                <a:latin typeface="Anton Italics"/>
                <a:ea typeface="Anton Italics"/>
                <a:cs typeface="Anton Italics"/>
                <a:sym typeface="Anton Italics"/>
              </a:rPr>
              <a:t>lentille divergente</a:t>
            </a:r>
            <a:r>
              <a:rPr lang="en-US" sz="3199">
                <a:solidFill>
                  <a:srgbClr val="B6F61A"/>
                </a:solidFill>
                <a:latin typeface="Anton"/>
                <a:ea typeface="Anton"/>
                <a:cs typeface="Anton"/>
                <a:sym typeface="Anton"/>
              </a:rPr>
              <a:t>.</a:t>
            </a:r>
          </a:p>
        </p:txBody>
      </p:sp>
      <p:sp>
        <p:nvSpPr>
          <p:cNvPr id="24" name="Freeform 24"/>
          <p:cNvSpPr/>
          <p:nvPr/>
        </p:nvSpPr>
        <p:spPr>
          <a:xfrm>
            <a:off x="14877537" y="1452690"/>
            <a:ext cx="1948615" cy="2856208"/>
          </a:xfrm>
          <a:custGeom>
            <a:avLst/>
            <a:gdLst/>
            <a:ahLst/>
            <a:cxnLst/>
            <a:rect l="l" t="t" r="r" b="b"/>
            <a:pathLst>
              <a:path w="1948615" h="2856208">
                <a:moveTo>
                  <a:pt x="0" y="0"/>
                </a:moveTo>
                <a:lnTo>
                  <a:pt x="1948615" y="0"/>
                </a:lnTo>
                <a:lnTo>
                  <a:pt x="1948615" y="2856208"/>
                </a:lnTo>
                <a:lnTo>
                  <a:pt x="0" y="285620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95862" r="-149800" b="-1650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 rot="-5400000">
            <a:off x="1306252" y="4781218"/>
            <a:ext cx="3522683" cy="3675816"/>
          </a:xfrm>
          <a:custGeom>
            <a:avLst/>
            <a:gdLst/>
            <a:ahLst/>
            <a:cxnLst/>
            <a:rect l="l" t="t" r="r" b="b"/>
            <a:pathLst>
              <a:path w="3522683" h="3675816">
                <a:moveTo>
                  <a:pt x="0" y="0"/>
                </a:moveTo>
                <a:lnTo>
                  <a:pt x="3522683" y="0"/>
                </a:lnTo>
                <a:lnTo>
                  <a:pt x="3522683" y="3675816"/>
                </a:lnTo>
                <a:lnTo>
                  <a:pt x="0" y="367581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62047" t="-40110" b="-17282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15220271" y="4857785"/>
            <a:ext cx="1263146" cy="3170702"/>
          </a:xfrm>
          <a:custGeom>
            <a:avLst/>
            <a:gdLst/>
            <a:ahLst/>
            <a:cxnLst/>
            <a:rect l="l" t="t" r="r" b="b"/>
            <a:pathLst>
              <a:path w="1263146" h="3170702">
                <a:moveTo>
                  <a:pt x="0" y="0"/>
                </a:moveTo>
                <a:lnTo>
                  <a:pt x="1263147" y="0"/>
                </a:lnTo>
                <a:lnTo>
                  <a:pt x="1263147" y="3170701"/>
                </a:lnTo>
                <a:lnTo>
                  <a:pt x="0" y="317070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93583" t="-95137" r="-32922" b="-16590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973283" y="-896487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8"/>
                </a:lnTo>
                <a:lnTo>
                  <a:pt x="1362984" y="2370408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1940851" y="7639590"/>
            <a:ext cx="4617177" cy="4646689"/>
          </a:xfrm>
          <a:custGeom>
            <a:avLst/>
            <a:gdLst/>
            <a:ahLst/>
            <a:cxnLst/>
            <a:rect l="l" t="t" r="r" b="b"/>
            <a:pathLst>
              <a:path w="4617177" h="4646689">
                <a:moveTo>
                  <a:pt x="0" y="0"/>
                </a:moveTo>
                <a:lnTo>
                  <a:pt x="4617177" y="0"/>
                </a:lnTo>
                <a:lnTo>
                  <a:pt x="4617177" y="4646688"/>
                </a:lnTo>
                <a:lnTo>
                  <a:pt x="0" y="46466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327777" y="7888056"/>
            <a:ext cx="1401846" cy="2437992"/>
          </a:xfrm>
          <a:custGeom>
            <a:avLst/>
            <a:gdLst/>
            <a:ahLst/>
            <a:cxnLst/>
            <a:rect l="l" t="t" r="r" b="b"/>
            <a:pathLst>
              <a:path w="1401846" h="2437992">
                <a:moveTo>
                  <a:pt x="1401846" y="0"/>
                </a:moveTo>
                <a:lnTo>
                  <a:pt x="0" y="0"/>
                </a:lnTo>
                <a:lnTo>
                  <a:pt x="0" y="2437992"/>
                </a:lnTo>
                <a:lnTo>
                  <a:pt x="1401846" y="2437992"/>
                </a:lnTo>
                <a:lnTo>
                  <a:pt x="140184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580290" y="477879"/>
            <a:ext cx="1571308" cy="1365531"/>
          </a:xfrm>
          <a:custGeom>
            <a:avLst/>
            <a:gdLst/>
            <a:ahLst/>
            <a:cxnLst/>
            <a:rect l="l" t="t" r="r" b="b"/>
            <a:pathLst>
              <a:path w="1571308" h="1365531">
                <a:moveTo>
                  <a:pt x="0" y="0"/>
                </a:moveTo>
                <a:lnTo>
                  <a:pt x="1571308" y="0"/>
                </a:lnTo>
                <a:lnTo>
                  <a:pt x="1571308" y="1365531"/>
                </a:lnTo>
                <a:lnTo>
                  <a:pt x="0" y="13655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821445" y="2013115"/>
            <a:ext cx="660306" cy="422871"/>
          </a:xfrm>
          <a:custGeom>
            <a:avLst/>
            <a:gdLst/>
            <a:ahLst/>
            <a:cxnLst/>
            <a:rect l="l" t="t" r="r" b="b"/>
            <a:pathLst>
              <a:path w="660306" h="422871">
                <a:moveTo>
                  <a:pt x="0" y="0"/>
                </a:moveTo>
                <a:lnTo>
                  <a:pt x="660307" y="0"/>
                </a:lnTo>
                <a:lnTo>
                  <a:pt x="660307" y="422872"/>
                </a:lnTo>
                <a:lnTo>
                  <a:pt x="0" y="4228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821445" y="3460945"/>
            <a:ext cx="660306" cy="422871"/>
          </a:xfrm>
          <a:custGeom>
            <a:avLst/>
            <a:gdLst/>
            <a:ahLst/>
            <a:cxnLst/>
            <a:rect l="l" t="t" r="r" b="b"/>
            <a:pathLst>
              <a:path w="660306" h="422871">
                <a:moveTo>
                  <a:pt x="0" y="0"/>
                </a:moveTo>
                <a:lnTo>
                  <a:pt x="660307" y="0"/>
                </a:lnTo>
                <a:lnTo>
                  <a:pt x="660307" y="422872"/>
                </a:lnTo>
                <a:lnTo>
                  <a:pt x="0" y="4228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10600831" y="1843410"/>
            <a:ext cx="6749974" cy="2982869"/>
            <a:chOff x="0" y="0"/>
            <a:chExt cx="2367221" cy="104609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367221" cy="1046094"/>
            </a:xfrm>
            <a:custGeom>
              <a:avLst/>
              <a:gdLst/>
              <a:ahLst/>
              <a:cxnLst/>
              <a:rect l="l" t="t" r="r" b="b"/>
              <a:pathLst>
                <a:path w="2367221" h="1046094">
                  <a:moveTo>
                    <a:pt x="58495" y="0"/>
                  </a:moveTo>
                  <a:lnTo>
                    <a:pt x="2308727" y="0"/>
                  </a:lnTo>
                  <a:cubicBezTo>
                    <a:pt x="2341032" y="0"/>
                    <a:pt x="2367221" y="26189"/>
                    <a:pt x="2367221" y="58495"/>
                  </a:cubicBezTo>
                  <a:lnTo>
                    <a:pt x="2367221" y="987600"/>
                  </a:lnTo>
                  <a:cubicBezTo>
                    <a:pt x="2367221" y="1003113"/>
                    <a:pt x="2361059" y="1017992"/>
                    <a:pt x="2350089" y="1028962"/>
                  </a:cubicBezTo>
                  <a:cubicBezTo>
                    <a:pt x="2339119" y="1039932"/>
                    <a:pt x="2324240" y="1046094"/>
                    <a:pt x="2308727" y="1046094"/>
                  </a:cubicBezTo>
                  <a:lnTo>
                    <a:pt x="58495" y="1046094"/>
                  </a:lnTo>
                  <a:cubicBezTo>
                    <a:pt x="26189" y="1046094"/>
                    <a:pt x="0" y="1019905"/>
                    <a:pt x="0" y="987600"/>
                  </a:cubicBezTo>
                  <a:lnTo>
                    <a:pt x="0" y="58495"/>
                  </a:lnTo>
                  <a:cubicBezTo>
                    <a:pt x="0" y="26189"/>
                    <a:pt x="26189" y="0"/>
                    <a:pt x="58495" y="0"/>
                  </a:cubicBezTo>
                  <a:close/>
                </a:path>
              </a:pathLst>
            </a:custGeom>
            <a:solidFill>
              <a:srgbClr val="FFDE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76200"/>
              <a:ext cx="2367221" cy="11222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10907847" y="1875259"/>
            <a:ext cx="6323000" cy="2971810"/>
          </a:xfrm>
          <a:custGeom>
            <a:avLst/>
            <a:gdLst/>
            <a:ahLst/>
            <a:cxnLst/>
            <a:rect l="l" t="t" r="r" b="b"/>
            <a:pathLst>
              <a:path w="6323000" h="2971810">
                <a:moveTo>
                  <a:pt x="0" y="0"/>
                </a:moveTo>
                <a:lnTo>
                  <a:pt x="6323000" y="0"/>
                </a:lnTo>
                <a:lnTo>
                  <a:pt x="6323000" y="2971810"/>
                </a:lnTo>
                <a:lnTo>
                  <a:pt x="0" y="297181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1821445" y="5459731"/>
            <a:ext cx="660306" cy="422871"/>
          </a:xfrm>
          <a:custGeom>
            <a:avLst/>
            <a:gdLst/>
            <a:ahLst/>
            <a:cxnLst/>
            <a:rect l="l" t="t" r="r" b="b"/>
            <a:pathLst>
              <a:path w="660306" h="422871">
                <a:moveTo>
                  <a:pt x="0" y="0"/>
                </a:moveTo>
                <a:lnTo>
                  <a:pt x="660307" y="0"/>
                </a:lnTo>
                <a:lnTo>
                  <a:pt x="660307" y="422871"/>
                </a:lnTo>
                <a:lnTo>
                  <a:pt x="0" y="4228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1821445" y="6714856"/>
            <a:ext cx="660306" cy="422871"/>
          </a:xfrm>
          <a:custGeom>
            <a:avLst/>
            <a:gdLst/>
            <a:ahLst/>
            <a:cxnLst/>
            <a:rect l="l" t="t" r="r" b="b"/>
            <a:pathLst>
              <a:path w="660306" h="422871">
                <a:moveTo>
                  <a:pt x="0" y="0"/>
                </a:moveTo>
                <a:lnTo>
                  <a:pt x="660307" y="0"/>
                </a:lnTo>
                <a:lnTo>
                  <a:pt x="660307" y="422871"/>
                </a:lnTo>
                <a:lnTo>
                  <a:pt x="0" y="4228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2681995" y="8022723"/>
            <a:ext cx="12734105" cy="1247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C’est la distance entre le centre optique O et le foyer image F’ qu’on la note par f. son unité est le mètre (m)</a:t>
            </a:r>
          </a:p>
        </p:txBody>
      </p:sp>
      <p:sp>
        <p:nvSpPr>
          <p:cNvPr id="19" name="Freeform 19"/>
          <p:cNvSpPr/>
          <p:nvPr/>
        </p:nvSpPr>
        <p:spPr>
          <a:xfrm>
            <a:off x="2182000" y="8251323"/>
            <a:ext cx="660306" cy="422871"/>
          </a:xfrm>
          <a:custGeom>
            <a:avLst/>
            <a:gdLst/>
            <a:ahLst/>
            <a:cxnLst/>
            <a:rect l="l" t="t" r="r" b="b"/>
            <a:pathLst>
              <a:path w="660306" h="422871">
                <a:moveTo>
                  <a:pt x="0" y="0"/>
                </a:moveTo>
                <a:lnTo>
                  <a:pt x="660307" y="0"/>
                </a:lnTo>
                <a:lnTo>
                  <a:pt x="660307" y="422872"/>
                </a:lnTo>
                <a:lnTo>
                  <a:pt x="0" y="4228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10440121" y="8876422"/>
            <a:ext cx="2833310" cy="642366"/>
          </a:xfrm>
          <a:custGeom>
            <a:avLst/>
            <a:gdLst/>
            <a:ahLst/>
            <a:cxnLst/>
            <a:rect l="l" t="t" r="r" b="b"/>
            <a:pathLst>
              <a:path w="2833310" h="642366">
                <a:moveTo>
                  <a:pt x="0" y="0"/>
                </a:moveTo>
                <a:lnTo>
                  <a:pt x="2833310" y="0"/>
                </a:lnTo>
                <a:lnTo>
                  <a:pt x="2833310" y="642365"/>
                </a:lnTo>
                <a:lnTo>
                  <a:pt x="0" y="64236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23321" r="-2809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TextBox 21"/>
          <p:cNvSpPr txBox="1"/>
          <p:nvPr/>
        </p:nvSpPr>
        <p:spPr>
          <a:xfrm>
            <a:off x="2842307" y="1154031"/>
            <a:ext cx="3901529" cy="689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52"/>
              </a:lnSpc>
              <a:spcBef>
                <a:spcPct val="0"/>
              </a:spcBef>
            </a:pPr>
            <a:r>
              <a:rPr lang="en-US" sz="3609" b="1" i="1" u="sng">
                <a:solidFill>
                  <a:srgbClr val="A5E800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1 - Le centre optique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402511" y="287379"/>
            <a:ext cx="12753666" cy="949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81"/>
              </a:lnSpc>
              <a:spcBef>
                <a:spcPct val="0"/>
              </a:spcBef>
            </a:pPr>
            <a:r>
              <a:rPr lang="en-US" sz="4986" b="1" u="sng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II - les propriétés des lentilles convergentes :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842307" y="1834344"/>
            <a:ext cx="6523286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  <a:spcBef>
                <a:spcPct val="0"/>
              </a:spcBef>
            </a:pP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est le centre de symétrie de la lentille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842307" y="2585802"/>
            <a:ext cx="3232696" cy="689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52"/>
              </a:lnSpc>
              <a:spcBef>
                <a:spcPct val="0"/>
              </a:spcBef>
            </a:pPr>
            <a:r>
              <a:rPr lang="en-US" sz="3609" b="1" i="1" u="sng">
                <a:solidFill>
                  <a:srgbClr val="A5E800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2 - L’axe optique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785641" y="3327595"/>
            <a:ext cx="8123681" cy="1247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 droite passant par le centre optique est perpendiculaire au plan de la lentille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842307" y="4555684"/>
            <a:ext cx="3595390" cy="689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52"/>
              </a:lnSpc>
              <a:spcBef>
                <a:spcPct val="0"/>
              </a:spcBef>
            </a:pPr>
            <a:r>
              <a:rPr lang="en-US" sz="3609" b="1" i="1" u="sng">
                <a:solidFill>
                  <a:srgbClr val="A5E800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3 - foyer image F’ 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681995" y="5235538"/>
            <a:ext cx="8123681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le point d’intersection des rayons lumineuse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561283" y="5930227"/>
            <a:ext cx="3542667" cy="689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52"/>
              </a:lnSpc>
              <a:spcBef>
                <a:spcPct val="0"/>
              </a:spcBef>
            </a:pPr>
            <a:r>
              <a:rPr lang="en-US" sz="3609" b="1" i="1" u="sng">
                <a:solidFill>
                  <a:srgbClr val="A5E800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 4 - foyer objet F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784165" y="6581506"/>
            <a:ext cx="8123681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Symétrie de F’ par rapport au centre optique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681995" y="7276194"/>
            <a:ext cx="4518815" cy="689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52"/>
              </a:lnSpc>
              <a:spcBef>
                <a:spcPct val="0"/>
              </a:spcBef>
            </a:pPr>
            <a:r>
              <a:rPr lang="en-US" sz="3609" b="1" i="1" u="sng">
                <a:solidFill>
                  <a:srgbClr val="A5E800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5 - La distance focale :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600831" y="8871724"/>
            <a:ext cx="2672600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f = OF = OF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3064061" y="8814574"/>
            <a:ext cx="209370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’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1876868" y="8257835"/>
            <a:ext cx="4054175" cy="4080087"/>
          </a:xfrm>
          <a:custGeom>
            <a:avLst/>
            <a:gdLst/>
            <a:ahLst/>
            <a:cxnLst/>
            <a:rect l="l" t="t" r="r" b="b"/>
            <a:pathLst>
              <a:path w="4054175" h="4080087">
                <a:moveTo>
                  <a:pt x="0" y="0"/>
                </a:moveTo>
                <a:lnTo>
                  <a:pt x="4054175" y="0"/>
                </a:lnTo>
                <a:lnTo>
                  <a:pt x="4054175" y="4080088"/>
                </a:lnTo>
                <a:lnTo>
                  <a:pt x="0" y="40800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-122753" y="8201685"/>
            <a:ext cx="1401846" cy="2437992"/>
          </a:xfrm>
          <a:custGeom>
            <a:avLst/>
            <a:gdLst/>
            <a:ahLst/>
            <a:cxnLst/>
            <a:rect l="l" t="t" r="r" b="b"/>
            <a:pathLst>
              <a:path w="1401846" h="2437992">
                <a:moveTo>
                  <a:pt x="1401846" y="0"/>
                </a:moveTo>
                <a:lnTo>
                  <a:pt x="0" y="0"/>
                </a:lnTo>
                <a:lnTo>
                  <a:pt x="0" y="2437992"/>
                </a:lnTo>
                <a:lnTo>
                  <a:pt x="1401846" y="2437992"/>
                </a:lnTo>
                <a:lnTo>
                  <a:pt x="140184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0" y="345306"/>
            <a:ext cx="1571308" cy="1365531"/>
          </a:xfrm>
          <a:custGeom>
            <a:avLst/>
            <a:gdLst/>
            <a:ahLst/>
            <a:cxnLst/>
            <a:rect l="l" t="t" r="r" b="b"/>
            <a:pathLst>
              <a:path w="1571308" h="1365531">
                <a:moveTo>
                  <a:pt x="0" y="0"/>
                </a:moveTo>
                <a:lnTo>
                  <a:pt x="1571308" y="0"/>
                </a:lnTo>
                <a:lnTo>
                  <a:pt x="1571308" y="1365531"/>
                </a:lnTo>
                <a:lnTo>
                  <a:pt x="0" y="13655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4323788" y="1968365"/>
            <a:ext cx="9086565" cy="2698723"/>
          </a:xfrm>
          <a:custGeom>
            <a:avLst/>
            <a:gdLst/>
            <a:ahLst/>
            <a:cxnLst/>
            <a:rect l="l" t="t" r="r" b="b"/>
            <a:pathLst>
              <a:path w="9086565" h="2698723">
                <a:moveTo>
                  <a:pt x="0" y="0"/>
                </a:moveTo>
                <a:lnTo>
                  <a:pt x="9086565" y="0"/>
                </a:lnTo>
                <a:lnTo>
                  <a:pt x="9086565" y="2698722"/>
                </a:lnTo>
                <a:lnTo>
                  <a:pt x="0" y="269872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84202" t="-38746" r="-8750" b="-77951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809696" y="5027888"/>
            <a:ext cx="439117" cy="281218"/>
          </a:xfrm>
          <a:custGeom>
            <a:avLst/>
            <a:gdLst/>
            <a:ahLst/>
            <a:cxnLst/>
            <a:rect l="l" t="t" r="r" b="b"/>
            <a:pathLst>
              <a:path w="439117" h="281218">
                <a:moveTo>
                  <a:pt x="0" y="0"/>
                </a:moveTo>
                <a:lnTo>
                  <a:pt x="439117" y="0"/>
                </a:lnTo>
                <a:lnTo>
                  <a:pt x="439117" y="281218"/>
                </a:lnTo>
                <a:lnTo>
                  <a:pt x="0" y="28121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5349350" y="7100756"/>
            <a:ext cx="2851632" cy="1437835"/>
            <a:chOff x="0" y="0"/>
            <a:chExt cx="812800" cy="40982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409826"/>
            </a:xfrm>
            <a:custGeom>
              <a:avLst/>
              <a:gdLst/>
              <a:ahLst/>
              <a:cxnLst/>
              <a:rect l="l" t="t" r="r" b="b"/>
              <a:pathLst>
                <a:path w="812800" h="409826">
                  <a:moveTo>
                    <a:pt x="138460" y="0"/>
                  </a:moveTo>
                  <a:lnTo>
                    <a:pt x="674340" y="0"/>
                  </a:lnTo>
                  <a:cubicBezTo>
                    <a:pt x="711062" y="0"/>
                    <a:pt x="746280" y="14588"/>
                    <a:pt x="772246" y="40554"/>
                  </a:cubicBezTo>
                  <a:cubicBezTo>
                    <a:pt x="798212" y="66520"/>
                    <a:pt x="812800" y="101738"/>
                    <a:pt x="812800" y="138460"/>
                  </a:cubicBezTo>
                  <a:lnTo>
                    <a:pt x="812800" y="271365"/>
                  </a:lnTo>
                  <a:cubicBezTo>
                    <a:pt x="812800" y="308087"/>
                    <a:pt x="798212" y="343305"/>
                    <a:pt x="772246" y="369272"/>
                  </a:cubicBezTo>
                  <a:cubicBezTo>
                    <a:pt x="746280" y="395238"/>
                    <a:pt x="711062" y="409826"/>
                    <a:pt x="674340" y="409826"/>
                  </a:cubicBezTo>
                  <a:lnTo>
                    <a:pt x="138460" y="409826"/>
                  </a:lnTo>
                  <a:cubicBezTo>
                    <a:pt x="61991" y="409826"/>
                    <a:pt x="0" y="347835"/>
                    <a:pt x="0" y="271365"/>
                  </a:cubicBezTo>
                  <a:lnTo>
                    <a:pt x="0" y="138460"/>
                  </a:lnTo>
                  <a:cubicBezTo>
                    <a:pt x="0" y="101738"/>
                    <a:pt x="14588" y="66520"/>
                    <a:pt x="40554" y="40554"/>
                  </a:cubicBezTo>
                  <a:cubicBezTo>
                    <a:pt x="66520" y="14588"/>
                    <a:pt x="101738" y="0"/>
                    <a:pt x="138460" y="0"/>
                  </a:cubicBezTo>
                  <a:close/>
                </a:path>
              </a:pathLst>
            </a:custGeom>
            <a:solidFill>
              <a:srgbClr val="B6F61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76200"/>
              <a:ext cx="812800" cy="4860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6455589" y="7480801"/>
            <a:ext cx="560413" cy="681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2"/>
              </a:lnSpc>
              <a:spcBef>
                <a:spcPct val="0"/>
              </a:spcBef>
            </a:pPr>
            <a:r>
              <a:rPr lang="en-US" sz="3594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=</a:t>
            </a:r>
          </a:p>
        </p:txBody>
      </p:sp>
      <p:sp>
        <p:nvSpPr>
          <p:cNvPr id="16" name="AutoShape 16"/>
          <p:cNvSpPr/>
          <p:nvPr/>
        </p:nvSpPr>
        <p:spPr>
          <a:xfrm>
            <a:off x="6985867" y="7875168"/>
            <a:ext cx="823099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7" name="Group 17"/>
          <p:cNvGrpSpPr/>
          <p:nvPr/>
        </p:nvGrpSpPr>
        <p:grpSpPr>
          <a:xfrm>
            <a:off x="11843359" y="7180229"/>
            <a:ext cx="2826343" cy="1425083"/>
            <a:chOff x="0" y="0"/>
            <a:chExt cx="812800" cy="40982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409826"/>
            </a:xfrm>
            <a:custGeom>
              <a:avLst/>
              <a:gdLst/>
              <a:ahLst/>
              <a:cxnLst/>
              <a:rect l="l" t="t" r="r" b="b"/>
              <a:pathLst>
                <a:path w="812800" h="409826">
                  <a:moveTo>
                    <a:pt x="139699" y="0"/>
                  </a:moveTo>
                  <a:lnTo>
                    <a:pt x="673101" y="0"/>
                  </a:lnTo>
                  <a:cubicBezTo>
                    <a:pt x="750255" y="0"/>
                    <a:pt x="812800" y="62545"/>
                    <a:pt x="812800" y="139699"/>
                  </a:cubicBezTo>
                  <a:lnTo>
                    <a:pt x="812800" y="270126"/>
                  </a:lnTo>
                  <a:cubicBezTo>
                    <a:pt x="812800" y="307177"/>
                    <a:pt x="798082" y="342710"/>
                    <a:pt x="771883" y="368909"/>
                  </a:cubicBezTo>
                  <a:cubicBezTo>
                    <a:pt x="745684" y="395107"/>
                    <a:pt x="710151" y="409826"/>
                    <a:pt x="673101" y="409826"/>
                  </a:cubicBezTo>
                  <a:lnTo>
                    <a:pt x="139699" y="409826"/>
                  </a:lnTo>
                  <a:cubicBezTo>
                    <a:pt x="62545" y="409826"/>
                    <a:pt x="0" y="347280"/>
                    <a:pt x="0" y="270126"/>
                  </a:cubicBezTo>
                  <a:lnTo>
                    <a:pt x="0" y="139699"/>
                  </a:lnTo>
                  <a:cubicBezTo>
                    <a:pt x="0" y="62545"/>
                    <a:pt x="62545" y="0"/>
                    <a:pt x="139699" y="0"/>
                  </a:cubicBezTo>
                  <a:close/>
                </a:path>
              </a:pathLst>
            </a:custGeom>
            <a:solidFill>
              <a:srgbClr val="B6F61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76200"/>
              <a:ext cx="812800" cy="4860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2939787" y="7565161"/>
            <a:ext cx="555443" cy="666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87"/>
              </a:lnSpc>
              <a:spcBef>
                <a:spcPct val="0"/>
              </a:spcBef>
            </a:pPr>
            <a:r>
              <a:rPr lang="en-US" sz="3562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=</a:t>
            </a:r>
          </a:p>
        </p:txBody>
      </p:sp>
      <p:sp>
        <p:nvSpPr>
          <p:cNvPr id="21" name="AutoShape 21"/>
          <p:cNvSpPr/>
          <p:nvPr/>
        </p:nvSpPr>
        <p:spPr>
          <a:xfrm>
            <a:off x="13465362" y="7947773"/>
            <a:ext cx="81580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Box 22"/>
          <p:cNvSpPr txBox="1"/>
          <p:nvPr/>
        </p:nvSpPr>
        <p:spPr>
          <a:xfrm>
            <a:off x="3420332" y="507361"/>
            <a:ext cx="3662808" cy="689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52"/>
              </a:lnSpc>
              <a:spcBef>
                <a:spcPct val="0"/>
              </a:spcBef>
            </a:pPr>
            <a:r>
              <a:rPr lang="en-US" sz="3609" b="1" i="1" u="sng">
                <a:solidFill>
                  <a:srgbClr val="A5E800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3 - La vergence C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740500" y="1181894"/>
            <a:ext cx="6351596" cy="588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40"/>
              </a:lnSpc>
              <a:spcBef>
                <a:spcPct val="0"/>
              </a:spcBef>
            </a:pPr>
            <a:r>
              <a:rPr lang="en-US" sz="31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utilise deux lentilles ( L  )  et ( L  )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217771" y="1472360"/>
            <a:ext cx="310989" cy="391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6"/>
              </a:lnSpc>
              <a:spcBef>
                <a:spcPct val="0"/>
              </a:spcBef>
            </a:pPr>
            <a:r>
              <a:rPr lang="en-US" sz="204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556082" y="1452086"/>
            <a:ext cx="310989" cy="391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6"/>
              </a:lnSpc>
              <a:spcBef>
                <a:spcPct val="0"/>
              </a:spcBef>
            </a:pPr>
            <a:r>
              <a:rPr lang="en-US" sz="204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248813" y="4800437"/>
            <a:ext cx="13603032" cy="588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40"/>
              </a:lnSpc>
              <a:spcBef>
                <a:spcPct val="0"/>
              </a:spcBef>
            </a:pPr>
            <a:r>
              <a:rPr lang="en-US" sz="31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On dit que la lentille  L  et plus convergente que la lentille  L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237800" y="5070629"/>
            <a:ext cx="310989" cy="391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6"/>
              </a:lnSpc>
              <a:spcBef>
                <a:spcPct val="0"/>
              </a:spcBef>
            </a:pPr>
            <a:r>
              <a:rPr lang="en-US" sz="204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231703" y="5149969"/>
            <a:ext cx="310989" cy="391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6"/>
              </a:lnSpc>
              <a:spcBef>
                <a:spcPct val="0"/>
              </a:spcBef>
            </a:pPr>
            <a:r>
              <a:rPr lang="en-US" sz="204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571308" y="5788848"/>
            <a:ext cx="15059746" cy="1130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40"/>
              </a:lnSpc>
              <a:spcBef>
                <a:spcPct val="0"/>
              </a:spcBef>
            </a:pPr>
            <a:r>
              <a:rPr lang="en-US" sz="31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On définit la vergence comme étant l'inverse de la distance focale f. Elle s'exprime en ( m   ) ou encore en dioptrie noté </a:t>
            </a:r>
            <a:r>
              <a:rPr lang="en-US" sz="3100" b="1">
                <a:solidFill>
                  <a:srgbClr val="A5E8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δ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6163563" y="5680140"/>
            <a:ext cx="310989" cy="379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6"/>
              </a:lnSpc>
              <a:spcBef>
                <a:spcPct val="0"/>
              </a:spcBef>
            </a:pPr>
            <a:r>
              <a:rPr lang="en-US" sz="194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-1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6013788" y="7558253"/>
            <a:ext cx="441800" cy="529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6"/>
              </a:lnSpc>
              <a:spcBef>
                <a:spcPct val="0"/>
              </a:spcBef>
            </a:pPr>
            <a:r>
              <a:rPr lang="en-US" sz="2833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248553" y="7857526"/>
            <a:ext cx="560413" cy="681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2"/>
              </a:lnSpc>
              <a:spcBef>
                <a:spcPct val="0"/>
              </a:spcBef>
            </a:pPr>
            <a:r>
              <a:rPr lang="en-US" sz="3594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f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248553" y="7147249"/>
            <a:ext cx="560413" cy="681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2"/>
              </a:lnSpc>
              <a:spcBef>
                <a:spcPct val="0"/>
              </a:spcBef>
            </a:pPr>
            <a:r>
              <a:rPr lang="en-US" sz="3594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3729005" y="7861178"/>
            <a:ext cx="555443" cy="666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87"/>
              </a:lnSpc>
              <a:spcBef>
                <a:spcPct val="0"/>
              </a:spcBef>
            </a:pPr>
            <a:r>
              <a:rPr lang="en-US" sz="3562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2474816" y="7492712"/>
            <a:ext cx="555443" cy="666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87"/>
              </a:lnSpc>
              <a:spcBef>
                <a:spcPct val="0"/>
              </a:spcBef>
            </a:pPr>
            <a:r>
              <a:rPr lang="en-US" sz="3562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f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3725719" y="7234567"/>
            <a:ext cx="555443" cy="666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87"/>
              </a:lnSpc>
              <a:spcBef>
                <a:spcPct val="0"/>
              </a:spcBef>
            </a:pPr>
            <a:r>
              <a:rPr lang="en-US" sz="3562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605023" y="7461751"/>
            <a:ext cx="1130976" cy="7507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5"/>
              </a:lnSpc>
              <a:spcBef>
                <a:spcPct val="0"/>
              </a:spcBef>
            </a:pPr>
            <a:r>
              <a:rPr lang="en-US" sz="3932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Ou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1876868" y="8257835"/>
            <a:ext cx="4054175" cy="4080087"/>
          </a:xfrm>
          <a:custGeom>
            <a:avLst/>
            <a:gdLst/>
            <a:ahLst/>
            <a:cxnLst/>
            <a:rect l="l" t="t" r="r" b="b"/>
            <a:pathLst>
              <a:path w="4054175" h="4080087">
                <a:moveTo>
                  <a:pt x="0" y="0"/>
                </a:moveTo>
                <a:lnTo>
                  <a:pt x="4054175" y="0"/>
                </a:lnTo>
                <a:lnTo>
                  <a:pt x="4054175" y="4080088"/>
                </a:lnTo>
                <a:lnTo>
                  <a:pt x="0" y="40800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-122753" y="8201685"/>
            <a:ext cx="1401846" cy="2437992"/>
          </a:xfrm>
          <a:custGeom>
            <a:avLst/>
            <a:gdLst/>
            <a:ahLst/>
            <a:cxnLst/>
            <a:rect l="l" t="t" r="r" b="b"/>
            <a:pathLst>
              <a:path w="1401846" h="2437992">
                <a:moveTo>
                  <a:pt x="1401846" y="0"/>
                </a:moveTo>
                <a:lnTo>
                  <a:pt x="0" y="0"/>
                </a:lnTo>
                <a:lnTo>
                  <a:pt x="0" y="2437992"/>
                </a:lnTo>
                <a:lnTo>
                  <a:pt x="1401846" y="2437992"/>
                </a:lnTo>
                <a:lnTo>
                  <a:pt x="140184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0" y="345306"/>
            <a:ext cx="1571308" cy="1365531"/>
          </a:xfrm>
          <a:custGeom>
            <a:avLst/>
            <a:gdLst/>
            <a:ahLst/>
            <a:cxnLst/>
            <a:rect l="l" t="t" r="r" b="b"/>
            <a:pathLst>
              <a:path w="1571308" h="1365531">
                <a:moveTo>
                  <a:pt x="0" y="0"/>
                </a:moveTo>
                <a:lnTo>
                  <a:pt x="1571308" y="0"/>
                </a:lnTo>
                <a:lnTo>
                  <a:pt x="1571308" y="1365531"/>
                </a:lnTo>
                <a:lnTo>
                  <a:pt x="0" y="13655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809404" y="3825558"/>
            <a:ext cx="439117" cy="281218"/>
          </a:xfrm>
          <a:custGeom>
            <a:avLst/>
            <a:gdLst/>
            <a:ahLst/>
            <a:cxnLst/>
            <a:rect l="l" t="t" r="r" b="b"/>
            <a:pathLst>
              <a:path w="439117" h="281218">
                <a:moveTo>
                  <a:pt x="0" y="0"/>
                </a:moveTo>
                <a:lnTo>
                  <a:pt x="439117" y="0"/>
                </a:lnTo>
                <a:lnTo>
                  <a:pt x="439117" y="281218"/>
                </a:lnTo>
                <a:lnTo>
                  <a:pt x="0" y="2812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2552126" y="1710837"/>
            <a:ext cx="2453477" cy="1732387"/>
          </a:xfrm>
          <a:custGeom>
            <a:avLst/>
            <a:gdLst/>
            <a:ahLst/>
            <a:cxnLst/>
            <a:rect l="l" t="t" r="r" b="b"/>
            <a:pathLst>
              <a:path w="2453477" h="1732387">
                <a:moveTo>
                  <a:pt x="0" y="0"/>
                </a:moveTo>
                <a:lnTo>
                  <a:pt x="2453478" y="0"/>
                </a:lnTo>
                <a:lnTo>
                  <a:pt x="2453478" y="1732387"/>
                </a:lnTo>
                <a:lnTo>
                  <a:pt x="0" y="173238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27977" r="-200851" b="-1383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7794624" y="1710837"/>
            <a:ext cx="2144965" cy="1756176"/>
          </a:xfrm>
          <a:custGeom>
            <a:avLst/>
            <a:gdLst/>
            <a:ahLst/>
            <a:cxnLst/>
            <a:rect l="l" t="t" r="r" b="b"/>
            <a:pathLst>
              <a:path w="2144965" h="1756176">
                <a:moveTo>
                  <a:pt x="0" y="0"/>
                </a:moveTo>
                <a:lnTo>
                  <a:pt x="2144965" y="0"/>
                </a:lnTo>
                <a:lnTo>
                  <a:pt x="2144965" y="1756176"/>
                </a:lnTo>
                <a:lnTo>
                  <a:pt x="0" y="175617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12903" t="-27977" r="-135945" b="-1383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13639611" y="1826777"/>
            <a:ext cx="2280290" cy="1803801"/>
          </a:xfrm>
          <a:custGeom>
            <a:avLst/>
            <a:gdLst/>
            <a:ahLst/>
            <a:cxnLst/>
            <a:rect l="l" t="t" r="r" b="b"/>
            <a:pathLst>
              <a:path w="2280290" h="1803801">
                <a:moveTo>
                  <a:pt x="0" y="0"/>
                </a:moveTo>
                <a:lnTo>
                  <a:pt x="2280290" y="0"/>
                </a:lnTo>
                <a:lnTo>
                  <a:pt x="2280290" y="1803800"/>
                </a:lnTo>
                <a:lnTo>
                  <a:pt x="0" y="1803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54589" t="-32036" b="-14812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6917757" y="3701733"/>
            <a:ext cx="4508432" cy="2759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40"/>
              </a:lnSpc>
              <a:spcBef>
                <a:spcPct val="0"/>
              </a:spcBef>
            </a:pPr>
            <a:r>
              <a:rPr lang="en-US" sz="31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Tous rayon lumineux parallèle à l’axe optique, après avoir traversé la lentille il passe par le foyer image F’.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626601" y="3757549"/>
            <a:ext cx="5379456" cy="2216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40"/>
              </a:lnSpc>
              <a:spcBef>
                <a:spcPct val="0"/>
              </a:spcBef>
            </a:pPr>
            <a:r>
              <a:rPr lang="en-US" sz="31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Tous rayon passant par le foyer objet, après avoir traversé la lentille il est parallèle à l’axe optique.</a:t>
            </a:r>
          </a:p>
        </p:txBody>
      </p:sp>
      <p:sp>
        <p:nvSpPr>
          <p:cNvPr id="16" name="Freeform 16"/>
          <p:cNvSpPr/>
          <p:nvPr/>
        </p:nvSpPr>
        <p:spPr>
          <a:xfrm>
            <a:off x="6698198" y="3966167"/>
            <a:ext cx="439117" cy="281218"/>
          </a:xfrm>
          <a:custGeom>
            <a:avLst/>
            <a:gdLst/>
            <a:ahLst/>
            <a:cxnLst/>
            <a:rect l="l" t="t" r="r" b="b"/>
            <a:pathLst>
              <a:path w="439117" h="281218">
                <a:moveTo>
                  <a:pt x="0" y="0"/>
                </a:moveTo>
                <a:lnTo>
                  <a:pt x="439117" y="0"/>
                </a:lnTo>
                <a:lnTo>
                  <a:pt x="439117" y="281218"/>
                </a:lnTo>
                <a:lnTo>
                  <a:pt x="0" y="2812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12316674" y="3966167"/>
            <a:ext cx="439117" cy="281218"/>
          </a:xfrm>
          <a:custGeom>
            <a:avLst/>
            <a:gdLst/>
            <a:ahLst/>
            <a:cxnLst/>
            <a:rect l="l" t="t" r="r" b="b"/>
            <a:pathLst>
              <a:path w="439117" h="281218">
                <a:moveTo>
                  <a:pt x="0" y="0"/>
                </a:moveTo>
                <a:lnTo>
                  <a:pt x="439117" y="0"/>
                </a:lnTo>
                <a:lnTo>
                  <a:pt x="439117" y="281218"/>
                </a:lnTo>
                <a:lnTo>
                  <a:pt x="0" y="2812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6057987" y="2075019"/>
            <a:ext cx="197167" cy="4114800"/>
          </a:xfrm>
          <a:custGeom>
            <a:avLst/>
            <a:gdLst/>
            <a:ahLst/>
            <a:cxnLst/>
            <a:rect l="l" t="t" r="r" b="b"/>
            <a:pathLst>
              <a:path w="197167" h="4114800">
                <a:moveTo>
                  <a:pt x="0" y="0"/>
                </a:moveTo>
                <a:lnTo>
                  <a:pt x="197167" y="0"/>
                </a:lnTo>
                <a:lnTo>
                  <a:pt x="1971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2954457" y="507361"/>
            <a:ext cx="11825299" cy="689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52"/>
              </a:lnSpc>
              <a:spcBef>
                <a:spcPct val="0"/>
              </a:spcBef>
            </a:pPr>
            <a:r>
              <a:rPr lang="en-US" sz="3609" b="1" i="1" u="sng">
                <a:solidFill>
                  <a:srgbClr val="A5E800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4  - Les rayons lumineux à travers une lentille convergente :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28963" y="3628086"/>
            <a:ext cx="4688644" cy="2216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40"/>
              </a:lnSpc>
              <a:spcBef>
                <a:spcPct val="0"/>
              </a:spcBef>
            </a:pPr>
            <a:r>
              <a:rPr lang="en-US" sz="31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Tous rayon lumineux passant par le centre optique d’une lentille (noté O) n’est pas dévié.</a:t>
            </a:r>
          </a:p>
        </p:txBody>
      </p:sp>
      <p:sp>
        <p:nvSpPr>
          <p:cNvPr id="21" name="Freeform 21"/>
          <p:cNvSpPr/>
          <p:nvPr/>
        </p:nvSpPr>
        <p:spPr>
          <a:xfrm>
            <a:off x="11873863" y="2075019"/>
            <a:ext cx="197167" cy="4114800"/>
          </a:xfrm>
          <a:custGeom>
            <a:avLst/>
            <a:gdLst/>
            <a:ahLst/>
            <a:cxnLst/>
            <a:rect l="l" t="t" r="r" b="b"/>
            <a:pathLst>
              <a:path w="197167" h="4114800">
                <a:moveTo>
                  <a:pt x="0" y="0"/>
                </a:moveTo>
                <a:lnTo>
                  <a:pt x="197168" y="0"/>
                </a:lnTo>
                <a:lnTo>
                  <a:pt x="19716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6387670" y="-1821426"/>
            <a:ext cx="3595499" cy="3618480"/>
          </a:xfrm>
          <a:custGeom>
            <a:avLst/>
            <a:gdLst/>
            <a:ahLst/>
            <a:cxnLst/>
            <a:rect l="l" t="t" r="r" b="b"/>
            <a:pathLst>
              <a:path w="3595499" h="3618480">
                <a:moveTo>
                  <a:pt x="0" y="0"/>
                </a:moveTo>
                <a:lnTo>
                  <a:pt x="3595498" y="0"/>
                </a:lnTo>
                <a:lnTo>
                  <a:pt x="3595498" y="3618480"/>
                </a:lnTo>
                <a:lnTo>
                  <a:pt x="0" y="36184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7056117" y="-733171"/>
            <a:ext cx="1058929" cy="1841616"/>
          </a:xfrm>
          <a:custGeom>
            <a:avLst/>
            <a:gdLst/>
            <a:ahLst/>
            <a:cxnLst/>
            <a:rect l="l" t="t" r="r" b="b"/>
            <a:pathLst>
              <a:path w="1058929" h="1841616">
                <a:moveTo>
                  <a:pt x="1058929" y="0"/>
                </a:moveTo>
                <a:lnTo>
                  <a:pt x="0" y="0"/>
                </a:lnTo>
                <a:lnTo>
                  <a:pt x="0" y="1841616"/>
                </a:lnTo>
                <a:lnTo>
                  <a:pt x="1058929" y="1841616"/>
                </a:lnTo>
                <a:lnTo>
                  <a:pt x="105892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1852625" y="7948107"/>
            <a:ext cx="4477715" cy="4506335"/>
          </a:xfrm>
          <a:custGeom>
            <a:avLst/>
            <a:gdLst/>
            <a:ahLst/>
            <a:cxnLst/>
            <a:rect l="l" t="t" r="r" b="b"/>
            <a:pathLst>
              <a:path w="4477715" h="4506335">
                <a:moveTo>
                  <a:pt x="0" y="0"/>
                </a:moveTo>
                <a:lnTo>
                  <a:pt x="4477715" y="0"/>
                </a:lnTo>
                <a:lnTo>
                  <a:pt x="4477715" y="4506336"/>
                </a:lnTo>
                <a:lnTo>
                  <a:pt x="0" y="45063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327777" y="7888056"/>
            <a:ext cx="1401846" cy="2437992"/>
          </a:xfrm>
          <a:custGeom>
            <a:avLst/>
            <a:gdLst/>
            <a:ahLst/>
            <a:cxnLst/>
            <a:rect l="l" t="t" r="r" b="b"/>
            <a:pathLst>
              <a:path w="1401846" h="2437992">
                <a:moveTo>
                  <a:pt x="1401846" y="0"/>
                </a:moveTo>
                <a:lnTo>
                  <a:pt x="0" y="0"/>
                </a:lnTo>
                <a:lnTo>
                  <a:pt x="0" y="2437992"/>
                </a:lnTo>
                <a:lnTo>
                  <a:pt x="1401846" y="2437992"/>
                </a:lnTo>
                <a:lnTo>
                  <a:pt x="140184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4977" y="-3103482"/>
            <a:ext cx="5696463" cy="5732872"/>
          </a:xfrm>
          <a:custGeom>
            <a:avLst/>
            <a:gdLst/>
            <a:ahLst/>
            <a:cxnLst/>
            <a:rect l="l" t="t" r="r" b="b"/>
            <a:pathLst>
              <a:path w="5696463" h="5732872">
                <a:moveTo>
                  <a:pt x="0" y="0"/>
                </a:moveTo>
                <a:lnTo>
                  <a:pt x="5696462" y="0"/>
                </a:lnTo>
                <a:lnTo>
                  <a:pt x="5696462" y="5732872"/>
                </a:lnTo>
                <a:lnTo>
                  <a:pt x="0" y="57328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249901" y="0"/>
            <a:ext cx="1330144" cy="1155950"/>
          </a:xfrm>
          <a:custGeom>
            <a:avLst/>
            <a:gdLst/>
            <a:ahLst/>
            <a:cxnLst/>
            <a:rect l="l" t="t" r="r" b="b"/>
            <a:pathLst>
              <a:path w="1330144" h="1155950">
                <a:moveTo>
                  <a:pt x="0" y="0"/>
                </a:moveTo>
                <a:lnTo>
                  <a:pt x="1330144" y="0"/>
                </a:lnTo>
                <a:lnTo>
                  <a:pt x="1330144" y="1155950"/>
                </a:lnTo>
                <a:lnTo>
                  <a:pt x="0" y="11559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6033225" y="6270353"/>
            <a:ext cx="7128795" cy="3258666"/>
          </a:xfrm>
          <a:custGeom>
            <a:avLst/>
            <a:gdLst/>
            <a:ahLst/>
            <a:cxnLst/>
            <a:rect l="l" t="t" r="r" b="b"/>
            <a:pathLst>
              <a:path w="7128795" h="3258666">
                <a:moveTo>
                  <a:pt x="0" y="0"/>
                </a:moveTo>
                <a:lnTo>
                  <a:pt x="7128794" y="0"/>
                </a:lnTo>
                <a:lnTo>
                  <a:pt x="7128794" y="3258666"/>
                </a:lnTo>
                <a:lnTo>
                  <a:pt x="0" y="325866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3514" t="-35369" b="-3447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2402501" y="171117"/>
            <a:ext cx="14300486" cy="8575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81"/>
              </a:lnSpc>
              <a:spcBef>
                <a:spcPct val="0"/>
              </a:spcBef>
            </a:pPr>
            <a:r>
              <a:rPr lang="en-US" sz="4486" b="1" u="sng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III -L’image d’un objet obtenue par une lentille convergente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898085" y="994025"/>
            <a:ext cx="11447129" cy="732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01"/>
              </a:lnSpc>
              <a:spcBef>
                <a:spcPct val="0"/>
              </a:spcBef>
            </a:pPr>
            <a:r>
              <a:rPr lang="en-US" sz="3786" b="1" u="sng">
                <a:solidFill>
                  <a:srgbClr val="A5E8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1 - Etapes à suivre pour construire l’image d’un objet: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95406" y="1867410"/>
            <a:ext cx="12353181" cy="622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Pour construire l’image formée A’B’ d’un objet lumineux AB , il faut 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02501" y="2651939"/>
            <a:ext cx="13469243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  <a:spcBef>
                <a:spcPct val="0"/>
              </a:spcBef>
            </a:pP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On modélise l’objet par une flèche AB perpendiculaire à l’axe optique en A.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611158" y="3289478"/>
            <a:ext cx="11337429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  <a:spcBef>
                <a:spcPct val="0"/>
              </a:spcBef>
            </a:pP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Il faut construire les 2 rayons particuliers issus du point objet B.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611828" y="4022267"/>
            <a:ext cx="11336089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  <a:spcBef>
                <a:spcPct val="0"/>
              </a:spcBef>
            </a:pP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L’intersection de ces deux rayons donne le point B’, image de B.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402501" y="4727940"/>
            <a:ext cx="14760056" cy="1247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760"/>
              </a:lnSpc>
            </a:pP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L’ image du point objet A est alors le point image A’, projeté orthogonal de B’</a:t>
            </a:r>
          </a:p>
          <a:p>
            <a:pPr algn="just">
              <a:lnSpc>
                <a:spcPts val="4760"/>
              </a:lnSpc>
              <a:spcBef>
                <a:spcPct val="0"/>
              </a:spcBef>
            </a:pP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sur l’axe optique.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6387670" y="-1821426"/>
            <a:ext cx="3595499" cy="3618480"/>
          </a:xfrm>
          <a:custGeom>
            <a:avLst/>
            <a:gdLst/>
            <a:ahLst/>
            <a:cxnLst/>
            <a:rect l="l" t="t" r="r" b="b"/>
            <a:pathLst>
              <a:path w="3595499" h="3618480">
                <a:moveTo>
                  <a:pt x="0" y="0"/>
                </a:moveTo>
                <a:lnTo>
                  <a:pt x="3595498" y="0"/>
                </a:lnTo>
                <a:lnTo>
                  <a:pt x="3595498" y="3618480"/>
                </a:lnTo>
                <a:lnTo>
                  <a:pt x="0" y="36184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7056117" y="-733171"/>
            <a:ext cx="1058929" cy="1841616"/>
          </a:xfrm>
          <a:custGeom>
            <a:avLst/>
            <a:gdLst/>
            <a:ahLst/>
            <a:cxnLst/>
            <a:rect l="l" t="t" r="r" b="b"/>
            <a:pathLst>
              <a:path w="1058929" h="1841616">
                <a:moveTo>
                  <a:pt x="1058929" y="0"/>
                </a:moveTo>
                <a:lnTo>
                  <a:pt x="0" y="0"/>
                </a:lnTo>
                <a:lnTo>
                  <a:pt x="0" y="1841616"/>
                </a:lnTo>
                <a:lnTo>
                  <a:pt x="1058929" y="1841616"/>
                </a:lnTo>
                <a:lnTo>
                  <a:pt x="105892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1852625" y="7948107"/>
            <a:ext cx="4477715" cy="4506335"/>
          </a:xfrm>
          <a:custGeom>
            <a:avLst/>
            <a:gdLst/>
            <a:ahLst/>
            <a:cxnLst/>
            <a:rect l="l" t="t" r="r" b="b"/>
            <a:pathLst>
              <a:path w="4477715" h="4506335">
                <a:moveTo>
                  <a:pt x="0" y="0"/>
                </a:moveTo>
                <a:lnTo>
                  <a:pt x="4477715" y="0"/>
                </a:lnTo>
                <a:lnTo>
                  <a:pt x="4477715" y="4506336"/>
                </a:lnTo>
                <a:lnTo>
                  <a:pt x="0" y="45063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-314690" y="8547418"/>
            <a:ext cx="1401846" cy="2437992"/>
          </a:xfrm>
          <a:custGeom>
            <a:avLst/>
            <a:gdLst/>
            <a:ahLst/>
            <a:cxnLst/>
            <a:rect l="l" t="t" r="r" b="b"/>
            <a:pathLst>
              <a:path w="1401846" h="2437992">
                <a:moveTo>
                  <a:pt x="1401846" y="0"/>
                </a:moveTo>
                <a:lnTo>
                  <a:pt x="0" y="0"/>
                </a:lnTo>
                <a:lnTo>
                  <a:pt x="0" y="2437992"/>
                </a:lnTo>
                <a:lnTo>
                  <a:pt x="1401846" y="2437992"/>
                </a:lnTo>
                <a:lnTo>
                  <a:pt x="140184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4977" y="-3103482"/>
            <a:ext cx="5696463" cy="5732872"/>
          </a:xfrm>
          <a:custGeom>
            <a:avLst/>
            <a:gdLst/>
            <a:ahLst/>
            <a:cxnLst/>
            <a:rect l="l" t="t" r="r" b="b"/>
            <a:pathLst>
              <a:path w="5696463" h="5732872">
                <a:moveTo>
                  <a:pt x="0" y="0"/>
                </a:moveTo>
                <a:lnTo>
                  <a:pt x="5696462" y="0"/>
                </a:lnTo>
                <a:lnTo>
                  <a:pt x="5696462" y="5732872"/>
                </a:lnTo>
                <a:lnTo>
                  <a:pt x="0" y="57328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249901" y="0"/>
            <a:ext cx="1330144" cy="1155950"/>
          </a:xfrm>
          <a:custGeom>
            <a:avLst/>
            <a:gdLst/>
            <a:ahLst/>
            <a:cxnLst/>
            <a:rect l="l" t="t" r="r" b="b"/>
            <a:pathLst>
              <a:path w="1330144" h="1155950">
                <a:moveTo>
                  <a:pt x="0" y="0"/>
                </a:moveTo>
                <a:lnTo>
                  <a:pt x="1330144" y="0"/>
                </a:lnTo>
                <a:lnTo>
                  <a:pt x="1330144" y="1155950"/>
                </a:lnTo>
                <a:lnTo>
                  <a:pt x="0" y="11559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8276046" y="2126871"/>
            <a:ext cx="9216049" cy="1626706"/>
          </a:xfrm>
          <a:custGeom>
            <a:avLst/>
            <a:gdLst/>
            <a:ahLst/>
            <a:cxnLst/>
            <a:rect l="l" t="t" r="r" b="b"/>
            <a:pathLst>
              <a:path w="9216049" h="1626706">
                <a:moveTo>
                  <a:pt x="0" y="0"/>
                </a:moveTo>
                <a:lnTo>
                  <a:pt x="9216049" y="0"/>
                </a:lnTo>
                <a:lnTo>
                  <a:pt x="9216049" y="1626706"/>
                </a:lnTo>
                <a:lnTo>
                  <a:pt x="0" y="162670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7375" t="-281897" r="-45160" b="-88347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8276046" y="5622313"/>
            <a:ext cx="9204412" cy="1852556"/>
          </a:xfrm>
          <a:custGeom>
            <a:avLst/>
            <a:gdLst/>
            <a:ahLst/>
            <a:cxnLst/>
            <a:rect l="l" t="t" r="r" b="b"/>
            <a:pathLst>
              <a:path w="9204412" h="1852556">
                <a:moveTo>
                  <a:pt x="0" y="0"/>
                </a:moveTo>
                <a:lnTo>
                  <a:pt x="9204412" y="0"/>
                </a:lnTo>
                <a:lnTo>
                  <a:pt x="9204412" y="1852556"/>
                </a:lnTo>
                <a:lnTo>
                  <a:pt x="0" y="185255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4608" t="-369491" r="-46810" b="-63302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760034" y="2309665"/>
            <a:ext cx="3950055" cy="827305"/>
          </a:xfrm>
          <a:custGeom>
            <a:avLst/>
            <a:gdLst/>
            <a:ahLst/>
            <a:cxnLst/>
            <a:rect l="l" t="t" r="r" b="b"/>
            <a:pathLst>
              <a:path w="3950055" h="827305">
                <a:moveTo>
                  <a:pt x="0" y="0"/>
                </a:moveTo>
                <a:lnTo>
                  <a:pt x="3950055" y="0"/>
                </a:lnTo>
                <a:lnTo>
                  <a:pt x="3950055" y="827305"/>
                </a:lnTo>
                <a:lnTo>
                  <a:pt x="0" y="82730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1760034" y="5721286"/>
            <a:ext cx="3950055" cy="827305"/>
          </a:xfrm>
          <a:custGeom>
            <a:avLst/>
            <a:gdLst/>
            <a:ahLst/>
            <a:cxnLst/>
            <a:rect l="l" t="t" r="r" b="b"/>
            <a:pathLst>
              <a:path w="3950055" h="827305">
                <a:moveTo>
                  <a:pt x="0" y="0"/>
                </a:moveTo>
                <a:lnTo>
                  <a:pt x="3950055" y="0"/>
                </a:lnTo>
                <a:lnTo>
                  <a:pt x="3950055" y="827305"/>
                </a:lnTo>
                <a:lnTo>
                  <a:pt x="0" y="82730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674028" y="3984695"/>
            <a:ext cx="481890" cy="390769"/>
          </a:xfrm>
          <a:custGeom>
            <a:avLst/>
            <a:gdLst/>
            <a:ahLst/>
            <a:cxnLst/>
            <a:rect l="l" t="t" r="r" b="b"/>
            <a:pathLst>
              <a:path w="481890" h="390769">
                <a:moveTo>
                  <a:pt x="0" y="0"/>
                </a:moveTo>
                <a:lnTo>
                  <a:pt x="481891" y="0"/>
                </a:lnTo>
                <a:lnTo>
                  <a:pt x="481891" y="390769"/>
                </a:lnTo>
                <a:lnTo>
                  <a:pt x="0" y="39076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2506896" y="239864"/>
            <a:ext cx="13114090" cy="1425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41"/>
              </a:lnSpc>
              <a:spcBef>
                <a:spcPct val="0"/>
              </a:spcBef>
            </a:pPr>
            <a:r>
              <a:rPr lang="en-US" sz="3886" b="1">
                <a:solidFill>
                  <a:srgbClr val="A5E8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2 - </a:t>
            </a:r>
            <a:r>
              <a:rPr lang="en-US" sz="3886" b="1" i="1" u="sng">
                <a:solidFill>
                  <a:srgbClr val="A5E800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Positions et caractéristiques de l’image donnée par une lentille convergente: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7628" y="2378690"/>
            <a:ext cx="3330837" cy="647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5"/>
              </a:lnSpc>
              <a:spcBef>
                <a:spcPct val="0"/>
              </a:spcBef>
            </a:pPr>
            <a:r>
              <a:rPr lang="en-US" sz="3404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1er cas : OA&gt; 2f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34652" y="3851345"/>
            <a:ext cx="16850930" cy="1247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On obtient dans ce cas une image </a:t>
            </a:r>
            <a:r>
              <a:rPr lang="en-US" sz="3400" b="1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réelle</a:t>
            </a: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(on peut l’observer sur un écran), </a:t>
            </a:r>
            <a:r>
              <a:rPr lang="en-US" sz="3400" b="1">
                <a:solidFill>
                  <a:srgbClr val="2BCCC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renversée</a:t>
            </a: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et </a:t>
            </a:r>
            <a:r>
              <a:rPr lang="en-US" sz="3400" b="1">
                <a:solidFill>
                  <a:srgbClr val="2BCCC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plus petite </a:t>
            </a: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que l’objet.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297628" y="5809665"/>
            <a:ext cx="3330837" cy="647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5"/>
              </a:lnSpc>
              <a:spcBef>
                <a:spcPct val="0"/>
              </a:spcBef>
            </a:pPr>
            <a:r>
              <a:rPr lang="en-US" sz="3404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2ème cas :OA= 2f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927188" y="7692315"/>
            <a:ext cx="14465858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obtient dans ce cas une image </a:t>
            </a:r>
            <a:r>
              <a:rPr lang="en-US" sz="3400" b="1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réelle</a:t>
            </a: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,</a:t>
            </a:r>
            <a:r>
              <a:rPr lang="en-US" sz="3400" b="1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renversée </a:t>
            </a: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et même grandeur que l’objet</a:t>
            </a:r>
          </a:p>
        </p:txBody>
      </p:sp>
      <p:sp>
        <p:nvSpPr>
          <p:cNvPr id="20" name="Freeform 20"/>
          <p:cNvSpPr/>
          <p:nvPr/>
        </p:nvSpPr>
        <p:spPr>
          <a:xfrm>
            <a:off x="1278144" y="7887137"/>
            <a:ext cx="481890" cy="390769"/>
          </a:xfrm>
          <a:custGeom>
            <a:avLst/>
            <a:gdLst/>
            <a:ahLst/>
            <a:cxnLst/>
            <a:rect l="l" t="t" r="r" b="b"/>
            <a:pathLst>
              <a:path w="481890" h="390769">
                <a:moveTo>
                  <a:pt x="0" y="0"/>
                </a:moveTo>
                <a:lnTo>
                  <a:pt x="481890" y="0"/>
                </a:lnTo>
                <a:lnTo>
                  <a:pt x="481890" y="390770"/>
                </a:lnTo>
                <a:lnTo>
                  <a:pt x="0" y="39077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6387670" y="-1821426"/>
            <a:ext cx="3595499" cy="3618480"/>
          </a:xfrm>
          <a:custGeom>
            <a:avLst/>
            <a:gdLst/>
            <a:ahLst/>
            <a:cxnLst/>
            <a:rect l="l" t="t" r="r" b="b"/>
            <a:pathLst>
              <a:path w="3595499" h="3618480">
                <a:moveTo>
                  <a:pt x="0" y="0"/>
                </a:moveTo>
                <a:lnTo>
                  <a:pt x="3595498" y="0"/>
                </a:lnTo>
                <a:lnTo>
                  <a:pt x="3595498" y="3618480"/>
                </a:lnTo>
                <a:lnTo>
                  <a:pt x="0" y="36184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7056117" y="-733171"/>
            <a:ext cx="1058929" cy="1841616"/>
          </a:xfrm>
          <a:custGeom>
            <a:avLst/>
            <a:gdLst/>
            <a:ahLst/>
            <a:cxnLst/>
            <a:rect l="l" t="t" r="r" b="b"/>
            <a:pathLst>
              <a:path w="1058929" h="1841616">
                <a:moveTo>
                  <a:pt x="1058929" y="0"/>
                </a:moveTo>
                <a:lnTo>
                  <a:pt x="0" y="0"/>
                </a:lnTo>
                <a:lnTo>
                  <a:pt x="0" y="1841616"/>
                </a:lnTo>
                <a:lnTo>
                  <a:pt x="1058929" y="1841616"/>
                </a:lnTo>
                <a:lnTo>
                  <a:pt x="105892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742081" y="9161097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2"/>
                </a:lnTo>
                <a:lnTo>
                  <a:pt x="0" y="14660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1726194" y="9169752"/>
            <a:ext cx="3365230" cy="3386739"/>
          </a:xfrm>
          <a:custGeom>
            <a:avLst/>
            <a:gdLst/>
            <a:ahLst/>
            <a:cxnLst/>
            <a:rect l="l" t="t" r="r" b="b"/>
            <a:pathLst>
              <a:path w="3365230" h="3386739">
                <a:moveTo>
                  <a:pt x="0" y="0"/>
                </a:moveTo>
                <a:lnTo>
                  <a:pt x="3365230" y="0"/>
                </a:lnTo>
                <a:lnTo>
                  <a:pt x="3365230" y="3386739"/>
                </a:lnTo>
                <a:lnTo>
                  <a:pt x="0" y="33867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-700923" y="8675137"/>
            <a:ext cx="1401846" cy="2437992"/>
          </a:xfrm>
          <a:custGeom>
            <a:avLst/>
            <a:gdLst/>
            <a:ahLst/>
            <a:cxnLst/>
            <a:rect l="l" t="t" r="r" b="b"/>
            <a:pathLst>
              <a:path w="1401846" h="2437992">
                <a:moveTo>
                  <a:pt x="1401846" y="0"/>
                </a:moveTo>
                <a:lnTo>
                  <a:pt x="0" y="0"/>
                </a:lnTo>
                <a:lnTo>
                  <a:pt x="0" y="2437992"/>
                </a:lnTo>
                <a:lnTo>
                  <a:pt x="1401846" y="2437992"/>
                </a:lnTo>
                <a:lnTo>
                  <a:pt x="140184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4977" y="-3103482"/>
            <a:ext cx="5696463" cy="5732872"/>
          </a:xfrm>
          <a:custGeom>
            <a:avLst/>
            <a:gdLst/>
            <a:ahLst/>
            <a:cxnLst/>
            <a:rect l="l" t="t" r="r" b="b"/>
            <a:pathLst>
              <a:path w="5696463" h="5732872">
                <a:moveTo>
                  <a:pt x="0" y="0"/>
                </a:moveTo>
                <a:lnTo>
                  <a:pt x="5696462" y="0"/>
                </a:lnTo>
                <a:lnTo>
                  <a:pt x="5696462" y="5732872"/>
                </a:lnTo>
                <a:lnTo>
                  <a:pt x="0" y="57328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249901" y="0"/>
            <a:ext cx="1330144" cy="1155950"/>
          </a:xfrm>
          <a:custGeom>
            <a:avLst/>
            <a:gdLst/>
            <a:ahLst/>
            <a:cxnLst/>
            <a:rect l="l" t="t" r="r" b="b"/>
            <a:pathLst>
              <a:path w="1330144" h="1155950">
                <a:moveTo>
                  <a:pt x="0" y="0"/>
                </a:moveTo>
                <a:lnTo>
                  <a:pt x="1330144" y="0"/>
                </a:lnTo>
                <a:lnTo>
                  <a:pt x="1330144" y="1155950"/>
                </a:lnTo>
                <a:lnTo>
                  <a:pt x="0" y="11559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521527" y="3592147"/>
            <a:ext cx="4211629" cy="882089"/>
          </a:xfrm>
          <a:custGeom>
            <a:avLst/>
            <a:gdLst/>
            <a:ahLst/>
            <a:cxnLst/>
            <a:rect l="l" t="t" r="r" b="b"/>
            <a:pathLst>
              <a:path w="4211629" h="882089">
                <a:moveTo>
                  <a:pt x="0" y="0"/>
                </a:moveTo>
                <a:lnTo>
                  <a:pt x="4211629" y="0"/>
                </a:lnTo>
                <a:lnTo>
                  <a:pt x="4211629" y="882089"/>
                </a:lnTo>
                <a:lnTo>
                  <a:pt x="0" y="88208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2521527" y="6709990"/>
            <a:ext cx="3770226" cy="789641"/>
          </a:xfrm>
          <a:custGeom>
            <a:avLst/>
            <a:gdLst/>
            <a:ahLst/>
            <a:cxnLst/>
            <a:rect l="l" t="t" r="r" b="b"/>
            <a:pathLst>
              <a:path w="3770226" h="789641">
                <a:moveTo>
                  <a:pt x="0" y="0"/>
                </a:moveTo>
                <a:lnTo>
                  <a:pt x="3770226" y="0"/>
                </a:lnTo>
                <a:lnTo>
                  <a:pt x="3770226" y="789641"/>
                </a:lnTo>
                <a:lnTo>
                  <a:pt x="0" y="7896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950160" y="5541763"/>
            <a:ext cx="481890" cy="390769"/>
          </a:xfrm>
          <a:custGeom>
            <a:avLst/>
            <a:gdLst/>
            <a:ahLst/>
            <a:cxnLst/>
            <a:rect l="l" t="t" r="r" b="b"/>
            <a:pathLst>
              <a:path w="481890" h="390769">
                <a:moveTo>
                  <a:pt x="0" y="0"/>
                </a:moveTo>
                <a:lnTo>
                  <a:pt x="481890" y="0"/>
                </a:lnTo>
                <a:lnTo>
                  <a:pt x="481890" y="390769"/>
                </a:lnTo>
                <a:lnTo>
                  <a:pt x="0" y="39076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3195134" y="3715710"/>
            <a:ext cx="3907746" cy="563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64"/>
              </a:lnSpc>
              <a:spcBef>
                <a:spcPct val="0"/>
              </a:spcBef>
            </a:pPr>
            <a:r>
              <a:rPr lang="en-US" sz="2974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4ème cas :OA= f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719645" y="5350518"/>
            <a:ext cx="13907467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Dans ce cas les rayons lumineux sont </a:t>
            </a:r>
            <a:r>
              <a:rPr lang="en-US" sz="3400" b="1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parallèle</a:t>
            </a: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, </a:t>
            </a:r>
            <a:r>
              <a:rPr lang="en-US" sz="3400" b="1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l’image se forme à l’infini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034647" y="6797800"/>
            <a:ext cx="3179199" cy="6145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48"/>
              </a:lnSpc>
              <a:spcBef>
                <a:spcPct val="0"/>
              </a:spcBef>
            </a:pPr>
            <a:r>
              <a:rPr lang="en-US" sz="3249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5ème cas :OA&lt; f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725300" y="8422624"/>
            <a:ext cx="13642614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obtient dans ce cas une image </a:t>
            </a:r>
            <a:r>
              <a:rPr lang="en-US" sz="3400" b="1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virtuelle,</a:t>
            </a: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400" b="1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droite</a:t>
            </a: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et </a:t>
            </a:r>
            <a:r>
              <a:rPr lang="en-US" sz="3400" b="1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plus grande que l’objet</a:t>
            </a: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.</a:t>
            </a:r>
          </a:p>
        </p:txBody>
      </p:sp>
      <p:sp>
        <p:nvSpPr>
          <p:cNvPr id="17" name="Freeform 17"/>
          <p:cNvSpPr/>
          <p:nvPr/>
        </p:nvSpPr>
        <p:spPr>
          <a:xfrm>
            <a:off x="1920085" y="8555974"/>
            <a:ext cx="481890" cy="390769"/>
          </a:xfrm>
          <a:custGeom>
            <a:avLst/>
            <a:gdLst/>
            <a:ahLst/>
            <a:cxnLst/>
            <a:rect l="l" t="t" r="r" b="b"/>
            <a:pathLst>
              <a:path w="481890" h="390769">
                <a:moveTo>
                  <a:pt x="0" y="0"/>
                </a:moveTo>
                <a:lnTo>
                  <a:pt x="481890" y="0"/>
                </a:lnTo>
                <a:lnTo>
                  <a:pt x="481890" y="390769"/>
                </a:lnTo>
                <a:lnTo>
                  <a:pt x="0" y="39076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9045498" y="3359230"/>
            <a:ext cx="6720975" cy="1426873"/>
          </a:xfrm>
          <a:custGeom>
            <a:avLst/>
            <a:gdLst/>
            <a:ahLst/>
            <a:cxnLst/>
            <a:rect l="l" t="t" r="r" b="b"/>
            <a:pathLst>
              <a:path w="6720975" h="1426873">
                <a:moveTo>
                  <a:pt x="0" y="0"/>
                </a:moveTo>
                <a:lnTo>
                  <a:pt x="6720975" y="0"/>
                </a:lnTo>
                <a:lnTo>
                  <a:pt x="6720975" y="1426873"/>
                </a:lnTo>
                <a:lnTo>
                  <a:pt x="0" y="142687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34808" t="-641400" r="-48207" b="-37453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9083026" y="6326575"/>
            <a:ext cx="6683447" cy="1755946"/>
          </a:xfrm>
          <a:custGeom>
            <a:avLst/>
            <a:gdLst/>
            <a:ahLst/>
            <a:cxnLst/>
            <a:rect l="l" t="t" r="r" b="b"/>
            <a:pathLst>
              <a:path w="6683447" h="1755946">
                <a:moveTo>
                  <a:pt x="0" y="0"/>
                </a:moveTo>
                <a:lnTo>
                  <a:pt x="6683447" y="0"/>
                </a:lnTo>
                <a:lnTo>
                  <a:pt x="6683447" y="1755947"/>
                </a:lnTo>
                <a:lnTo>
                  <a:pt x="0" y="175594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53919" t="-714641" r="-58535" b="-23214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8952832" y="514218"/>
            <a:ext cx="6720975" cy="1459298"/>
          </a:xfrm>
          <a:custGeom>
            <a:avLst/>
            <a:gdLst/>
            <a:ahLst/>
            <a:cxnLst/>
            <a:rect l="l" t="t" r="r" b="b"/>
            <a:pathLst>
              <a:path w="6720975" h="1459298">
                <a:moveTo>
                  <a:pt x="0" y="0"/>
                </a:moveTo>
                <a:lnTo>
                  <a:pt x="6720975" y="0"/>
                </a:lnTo>
                <a:lnTo>
                  <a:pt x="6720975" y="1459298"/>
                </a:lnTo>
                <a:lnTo>
                  <a:pt x="0" y="145929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43755" t="-533666" r="-51407" b="-52988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2521527" y="757414"/>
            <a:ext cx="4211629" cy="882089"/>
          </a:xfrm>
          <a:custGeom>
            <a:avLst/>
            <a:gdLst/>
            <a:ahLst/>
            <a:cxnLst/>
            <a:rect l="l" t="t" r="r" b="b"/>
            <a:pathLst>
              <a:path w="4211629" h="882089">
                <a:moveTo>
                  <a:pt x="0" y="0"/>
                </a:moveTo>
                <a:lnTo>
                  <a:pt x="4211629" y="0"/>
                </a:lnTo>
                <a:lnTo>
                  <a:pt x="4211629" y="882089"/>
                </a:lnTo>
                <a:lnTo>
                  <a:pt x="0" y="88208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2"/>
          <p:cNvSpPr txBox="1"/>
          <p:nvPr/>
        </p:nvSpPr>
        <p:spPr>
          <a:xfrm>
            <a:off x="2997016" y="904719"/>
            <a:ext cx="3907746" cy="563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64"/>
              </a:lnSpc>
              <a:spcBef>
                <a:spcPct val="0"/>
              </a:spcBef>
            </a:pPr>
            <a:r>
              <a:rPr lang="en-US" sz="2974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3ème cas :f &lt;OA &lt; 2f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719645" y="2271258"/>
            <a:ext cx="13907467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obtient dans ce cas une image </a:t>
            </a:r>
            <a:r>
              <a:rPr lang="en-US" sz="3400" b="1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réelle</a:t>
            </a: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, </a:t>
            </a:r>
            <a:r>
              <a:rPr lang="en-US" sz="3400" b="1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renversée</a:t>
            </a: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et </a:t>
            </a:r>
            <a:r>
              <a:rPr lang="en-US" sz="3400" b="1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plus grande que l’objet</a:t>
            </a:r>
          </a:p>
        </p:txBody>
      </p:sp>
      <p:sp>
        <p:nvSpPr>
          <p:cNvPr id="24" name="Freeform 24"/>
          <p:cNvSpPr/>
          <p:nvPr/>
        </p:nvSpPr>
        <p:spPr>
          <a:xfrm>
            <a:off x="2039637" y="2527552"/>
            <a:ext cx="481890" cy="390769"/>
          </a:xfrm>
          <a:custGeom>
            <a:avLst/>
            <a:gdLst/>
            <a:ahLst/>
            <a:cxnLst/>
            <a:rect l="l" t="t" r="r" b="b"/>
            <a:pathLst>
              <a:path w="481890" h="390769">
                <a:moveTo>
                  <a:pt x="0" y="0"/>
                </a:moveTo>
                <a:lnTo>
                  <a:pt x="481890" y="0"/>
                </a:lnTo>
                <a:lnTo>
                  <a:pt x="481890" y="390769"/>
                </a:lnTo>
                <a:lnTo>
                  <a:pt x="0" y="39076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656</Words>
  <Application>Microsoft Office PowerPoint</Application>
  <PresentationFormat>Custom</PresentationFormat>
  <Paragraphs>77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Times New Roman Bold</vt:lpstr>
      <vt:lpstr>TAN Headline</vt:lpstr>
      <vt:lpstr>Times New Roman Bold Italics</vt:lpstr>
      <vt:lpstr>Anton</vt:lpstr>
      <vt:lpstr>Calibri</vt:lpstr>
      <vt:lpstr>Arial</vt:lpstr>
      <vt:lpstr>Open Sans Bold</vt:lpstr>
      <vt:lpstr>Anton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Copie de Copie de La vitesse moyenne</dc:title>
  <dc:creator>PC</dc:creator>
  <cp:lastModifiedBy>AIT ELZAAR SAID</cp:lastModifiedBy>
  <cp:revision>1</cp:revision>
  <dcterms:created xsi:type="dcterms:W3CDTF">2006-08-16T00:00:00Z</dcterms:created>
  <dcterms:modified xsi:type="dcterms:W3CDTF">2025-02-15T22:16:55Z</dcterms:modified>
  <dc:identifier>DAGfNDU5rIM</dc:identifier>
</cp:coreProperties>
</file>