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Times New Roman Bold" panose="020B0604020202020204" charset="0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9" d="100"/>
          <a:sy n="69" d="100"/>
        </p:scale>
        <p:origin x="834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gif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6.svg"/><Relationship Id="rId3" Type="http://schemas.openxmlformats.org/officeDocument/2006/relationships/image" Target="../media/image13.svg"/><Relationship Id="rId7" Type="http://schemas.openxmlformats.org/officeDocument/2006/relationships/image" Target="../media/image17.jpeg"/><Relationship Id="rId12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11" Type="http://schemas.openxmlformats.org/officeDocument/2006/relationships/image" Target="../media/image4.svg"/><Relationship Id="rId5" Type="http://schemas.openxmlformats.org/officeDocument/2006/relationships/image" Target="../media/image15.jpeg"/><Relationship Id="rId10" Type="http://schemas.openxmlformats.org/officeDocument/2006/relationships/image" Target="../media/image3.png"/><Relationship Id="rId4" Type="http://schemas.openxmlformats.org/officeDocument/2006/relationships/image" Target="../media/image14.jpeg"/><Relationship Id="rId9" Type="http://schemas.openxmlformats.org/officeDocument/2006/relationships/image" Target="../media/image8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Relationship Id="rId9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22.jpeg"/><Relationship Id="rId4" Type="http://schemas.openxmlformats.org/officeDocument/2006/relationships/image" Target="../media/image4.svg"/><Relationship Id="rId9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24.png"/><Relationship Id="rId4" Type="http://schemas.openxmlformats.org/officeDocument/2006/relationships/image" Target="../media/image4.svg"/><Relationship Id="rId9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27.jpeg"/><Relationship Id="rId4" Type="http://schemas.openxmlformats.org/officeDocument/2006/relationships/image" Target="../media/image4.svg"/><Relationship Id="rId9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Relationship Id="rId9" Type="http://schemas.openxmlformats.org/officeDocument/2006/relationships/image" Target="../media/image2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9755287" y="1028700"/>
            <a:ext cx="7504013" cy="9540157"/>
            <a:chOff x="-2540" y="-1270"/>
            <a:chExt cx="4329430" cy="550418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329430" cy="5504180"/>
            </a:xfrm>
            <a:custGeom>
              <a:avLst/>
              <a:gdLst/>
              <a:ahLst/>
              <a:cxnLst/>
              <a:rect l="l" t="t" r="r" b="b"/>
              <a:pathLst>
                <a:path w="4329430" h="5504180">
                  <a:moveTo>
                    <a:pt x="2216150" y="5504180"/>
                  </a:moveTo>
                  <a:cubicBezTo>
                    <a:pt x="2186940" y="5504180"/>
                    <a:pt x="2157730" y="5504180"/>
                    <a:pt x="2129790" y="5504180"/>
                  </a:cubicBezTo>
                  <a:cubicBezTo>
                    <a:pt x="2123440" y="5502910"/>
                    <a:pt x="2118360" y="5501640"/>
                    <a:pt x="2112010" y="5501640"/>
                  </a:cubicBezTo>
                  <a:cubicBezTo>
                    <a:pt x="2038350" y="5497830"/>
                    <a:pt x="1967230" y="5485130"/>
                    <a:pt x="1897380" y="5463540"/>
                  </a:cubicBezTo>
                  <a:cubicBezTo>
                    <a:pt x="1772920" y="5425440"/>
                    <a:pt x="1657350" y="5367020"/>
                    <a:pt x="1548130" y="5295900"/>
                  </a:cubicBezTo>
                  <a:cubicBezTo>
                    <a:pt x="1423670" y="5215890"/>
                    <a:pt x="1294130" y="5143500"/>
                    <a:pt x="1160780" y="5081270"/>
                  </a:cubicBezTo>
                  <a:cubicBezTo>
                    <a:pt x="1040130" y="5025390"/>
                    <a:pt x="914400" y="4980940"/>
                    <a:pt x="791210" y="4933950"/>
                  </a:cubicBezTo>
                  <a:cubicBezTo>
                    <a:pt x="633730" y="4874260"/>
                    <a:pt x="492760" y="4785360"/>
                    <a:pt x="373380" y="4665980"/>
                  </a:cubicBezTo>
                  <a:cubicBezTo>
                    <a:pt x="320040" y="4612640"/>
                    <a:pt x="274320" y="4551680"/>
                    <a:pt x="227330" y="4491990"/>
                  </a:cubicBezTo>
                  <a:cubicBezTo>
                    <a:pt x="173990" y="4424680"/>
                    <a:pt x="127000" y="4353560"/>
                    <a:pt x="95250" y="4273550"/>
                  </a:cubicBezTo>
                  <a:cubicBezTo>
                    <a:pt x="31750" y="4117340"/>
                    <a:pt x="0" y="3954780"/>
                    <a:pt x="2540" y="3785870"/>
                  </a:cubicBezTo>
                  <a:cubicBezTo>
                    <a:pt x="6350" y="3604260"/>
                    <a:pt x="29210" y="3426460"/>
                    <a:pt x="92710" y="3256280"/>
                  </a:cubicBezTo>
                  <a:cubicBezTo>
                    <a:pt x="189230" y="2992120"/>
                    <a:pt x="354330" y="2782570"/>
                    <a:pt x="590550" y="2632710"/>
                  </a:cubicBezTo>
                  <a:cubicBezTo>
                    <a:pt x="715010" y="2552700"/>
                    <a:pt x="853440" y="2501900"/>
                    <a:pt x="995680" y="2463800"/>
                  </a:cubicBezTo>
                  <a:cubicBezTo>
                    <a:pt x="1122680" y="2429510"/>
                    <a:pt x="1250950" y="2400300"/>
                    <a:pt x="1379220" y="2369820"/>
                  </a:cubicBezTo>
                  <a:cubicBezTo>
                    <a:pt x="1526540" y="2334260"/>
                    <a:pt x="1653540" y="2261870"/>
                    <a:pt x="1758950" y="2152650"/>
                  </a:cubicBezTo>
                  <a:cubicBezTo>
                    <a:pt x="1841500" y="2066290"/>
                    <a:pt x="1905000" y="1968500"/>
                    <a:pt x="1955800" y="1860550"/>
                  </a:cubicBezTo>
                  <a:cubicBezTo>
                    <a:pt x="2026920" y="1708150"/>
                    <a:pt x="2096770" y="1555750"/>
                    <a:pt x="2167890" y="1404620"/>
                  </a:cubicBezTo>
                  <a:cubicBezTo>
                    <a:pt x="2232660" y="1267460"/>
                    <a:pt x="2307590" y="1135380"/>
                    <a:pt x="2401570" y="1016000"/>
                  </a:cubicBezTo>
                  <a:cubicBezTo>
                    <a:pt x="2482850" y="913130"/>
                    <a:pt x="2573020" y="821690"/>
                    <a:pt x="2687320" y="754380"/>
                  </a:cubicBezTo>
                  <a:cubicBezTo>
                    <a:pt x="2792730" y="693420"/>
                    <a:pt x="2907030" y="656590"/>
                    <a:pt x="3025140" y="631190"/>
                  </a:cubicBezTo>
                  <a:cubicBezTo>
                    <a:pt x="3108960" y="613410"/>
                    <a:pt x="3192780" y="596900"/>
                    <a:pt x="3279140" y="596900"/>
                  </a:cubicBezTo>
                  <a:cubicBezTo>
                    <a:pt x="3397250" y="595630"/>
                    <a:pt x="3512820" y="617220"/>
                    <a:pt x="3624580" y="655320"/>
                  </a:cubicBezTo>
                  <a:cubicBezTo>
                    <a:pt x="3712210" y="684530"/>
                    <a:pt x="3793490" y="722630"/>
                    <a:pt x="3863340" y="784860"/>
                  </a:cubicBezTo>
                  <a:cubicBezTo>
                    <a:pt x="3963670" y="873760"/>
                    <a:pt x="4042410" y="980440"/>
                    <a:pt x="4107180" y="1096010"/>
                  </a:cubicBezTo>
                  <a:cubicBezTo>
                    <a:pt x="4161790" y="1192530"/>
                    <a:pt x="4201160" y="1294130"/>
                    <a:pt x="4232910" y="1399540"/>
                  </a:cubicBezTo>
                  <a:cubicBezTo>
                    <a:pt x="4281170" y="1554480"/>
                    <a:pt x="4312920" y="1713230"/>
                    <a:pt x="4323080" y="1875790"/>
                  </a:cubicBezTo>
                  <a:cubicBezTo>
                    <a:pt x="4324350" y="1894840"/>
                    <a:pt x="4326890" y="1913890"/>
                    <a:pt x="4329430" y="1932940"/>
                  </a:cubicBezTo>
                  <a:cubicBezTo>
                    <a:pt x="4329430" y="1998980"/>
                    <a:pt x="4329430" y="2066290"/>
                    <a:pt x="4329430" y="2132330"/>
                  </a:cubicBezTo>
                  <a:cubicBezTo>
                    <a:pt x="4328160" y="2139950"/>
                    <a:pt x="4326890" y="2147570"/>
                    <a:pt x="4326890" y="2153920"/>
                  </a:cubicBezTo>
                  <a:cubicBezTo>
                    <a:pt x="4321810" y="2226310"/>
                    <a:pt x="4319270" y="2299970"/>
                    <a:pt x="4311650" y="2372360"/>
                  </a:cubicBezTo>
                  <a:cubicBezTo>
                    <a:pt x="4295140" y="2532380"/>
                    <a:pt x="4262120" y="2689860"/>
                    <a:pt x="4220210" y="2844800"/>
                  </a:cubicBezTo>
                  <a:cubicBezTo>
                    <a:pt x="4142740" y="3131820"/>
                    <a:pt x="4036060" y="3408680"/>
                    <a:pt x="3902710" y="3674110"/>
                  </a:cubicBezTo>
                  <a:cubicBezTo>
                    <a:pt x="3742690" y="3994150"/>
                    <a:pt x="3559810" y="4300220"/>
                    <a:pt x="3352800" y="4591050"/>
                  </a:cubicBezTo>
                  <a:cubicBezTo>
                    <a:pt x="3248660" y="4737100"/>
                    <a:pt x="3143250" y="4879340"/>
                    <a:pt x="3020060" y="5010150"/>
                  </a:cubicBezTo>
                  <a:cubicBezTo>
                    <a:pt x="2992120" y="5040630"/>
                    <a:pt x="2960370" y="5067300"/>
                    <a:pt x="2934970" y="5100320"/>
                  </a:cubicBezTo>
                  <a:cubicBezTo>
                    <a:pt x="2851150" y="5204460"/>
                    <a:pt x="2753360" y="5290820"/>
                    <a:pt x="2640330" y="5360670"/>
                  </a:cubicBezTo>
                  <a:cubicBezTo>
                    <a:pt x="2540000" y="5422900"/>
                    <a:pt x="2434590" y="5469890"/>
                    <a:pt x="2317750" y="5488940"/>
                  </a:cubicBezTo>
                  <a:cubicBezTo>
                    <a:pt x="2283460" y="5494020"/>
                    <a:pt x="2249170" y="5499100"/>
                    <a:pt x="2216150" y="5504180"/>
                  </a:cubicBezTo>
                  <a:close/>
                  <a:moveTo>
                    <a:pt x="1244600" y="2216150"/>
                  </a:moveTo>
                  <a:cubicBezTo>
                    <a:pt x="1428750" y="2164080"/>
                    <a:pt x="1567180" y="2056130"/>
                    <a:pt x="1656080" y="1885950"/>
                  </a:cubicBezTo>
                  <a:cubicBezTo>
                    <a:pt x="1709420" y="1781810"/>
                    <a:pt x="1760220" y="1677670"/>
                    <a:pt x="1807210" y="1569720"/>
                  </a:cubicBezTo>
                  <a:cubicBezTo>
                    <a:pt x="1869440" y="1430020"/>
                    <a:pt x="1925320" y="1287780"/>
                    <a:pt x="1985010" y="1145540"/>
                  </a:cubicBezTo>
                  <a:cubicBezTo>
                    <a:pt x="2020570" y="1062990"/>
                    <a:pt x="2061210" y="981710"/>
                    <a:pt x="2090420" y="897890"/>
                  </a:cubicBezTo>
                  <a:cubicBezTo>
                    <a:pt x="2108200" y="845820"/>
                    <a:pt x="2127250" y="793750"/>
                    <a:pt x="2151380" y="744220"/>
                  </a:cubicBezTo>
                  <a:cubicBezTo>
                    <a:pt x="2192020" y="660400"/>
                    <a:pt x="2197100" y="571500"/>
                    <a:pt x="2175510" y="480060"/>
                  </a:cubicBezTo>
                  <a:cubicBezTo>
                    <a:pt x="2161540" y="422910"/>
                    <a:pt x="2131060" y="373380"/>
                    <a:pt x="2104390" y="322580"/>
                  </a:cubicBezTo>
                  <a:cubicBezTo>
                    <a:pt x="2065020" y="245110"/>
                    <a:pt x="2007870" y="182880"/>
                    <a:pt x="1935480" y="137160"/>
                  </a:cubicBezTo>
                  <a:cubicBezTo>
                    <a:pt x="1805940" y="54610"/>
                    <a:pt x="1663700" y="8890"/>
                    <a:pt x="1510030" y="2540"/>
                  </a:cubicBezTo>
                  <a:cubicBezTo>
                    <a:pt x="1452880" y="0"/>
                    <a:pt x="1394460" y="5080"/>
                    <a:pt x="1336040" y="8890"/>
                  </a:cubicBezTo>
                  <a:cubicBezTo>
                    <a:pt x="1240790" y="13970"/>
                    <a:pt x="1146810" y="29210"/>
                    <a:pt x="1055370" y="59690"/>
                  </a:cubicBezTo>
                  <a:cubicBezTo>
                    <a:pt x="955040" y="92710"/>
                    <a:pt x="854710" y="129540"/>
                    <a:pt x="767080" y="191770"/>
                  </a:cubicBezTo>
                  <a:cubicBezTo>
                    <a:pt x="687070" y="248920"/>
                    <a:pt x="613410" y="313690"/>
                    <a:pt x="546100" y="386080"/>
                  </a:cubicBezTo>
                  <a:cubicBezTo>
                    <a:pt x="408940" y="537210"/>
                    <a:pt x="294640" y="701040"/>
                    <a:pt x="227330" y="897890"/>
                  </a:cubicBezTo>
                  <a:cubicBezTo>
                    <a:pt x="161290" y="1089660"/>
                    <a:pt x="137160" y="1283970"/>
                    <a:pt x="161290" y="1483360"/>
                  </a:cubicBezTo>
                  <a:cubicBezTo>
                    <a:pt x="185420" y="1678940"/>
                    <a:pt x="262890" y="1849120"/>
                    <a:pt x="394970" y="1997710"/>
                  </a:cubicBezTo>
                  <a:cubicBezTo>
                    <a:pt x="548640" y="2169160"/>
                    <a:pt x="741680" y="2246630"/>
                    <a:pt x="935990" y="2256790"/>
                  </a:cubicBezTo>
                  <a:cubicBezTo>
                    <a:pt x="1050290" y="2258060"/>
                    <a:pt x="1158240" y="2240280"/>
                    <a:pt x="1244600" y="2216150"/>
                  </a:cubicBezTo>
                  <a:close/>
                </a:path>
              </a:pathLst>
            </a:custGeom>
            <a:blipFill>
              <a:blip r:embed="rId3"/>
              <a:stretch>
                <a:fillRect l="-43113" r="-43113" b="-9836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 rot="-709034">
            <a:off x="14399578" y="-2199651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1" y="0"/>
                </a:lnTo>
                <a:lnTo>
                  <a:pt x="5843511" y="5880861"/>
                </a:lnTo>
                <a:lnTo>
                  <a:pt x="0" y="58808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2867302" flipH="1">
            <a:off x="14995002" y="-412199"/>
            <a:ext cx="2366010" cy="4114800"/>
          </a:xfrm>
          <a:custGeom>
            <a:avLst/>
            <a:gdLst/>
            <a:ahLst/>
            <a:cxnLst/>
            <a:rect l="l" t="t" r="r" b="b"/>
            <a:pathLst>
              <a:path w="2366010" h="4114800">
                <a:moveTo>
                  <a:pt x="2366010" y="0"/>
                </a:moveTo>
                <a:lnTo>
                  <a:pt x="0" y="0"/>
                </a:lnTo>
                <a:lnTo>
                  <a:pt x="0" y="4114800"/>
                </a:lnTo>
                <a:lnTo>
                  <a:pt x="2366010" y="4114800"/>
                </a:lnTo>
                <a:lnTo>
                  <a:pt x="236601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5339161">
            <a:off x="-2921756" y="-2940431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95661" y="329621"/>
            <a:ext cx="1693979" cy="1472137"/>
          </a:xfrm>
          <a:custGeom>
            <a:avLst/>
            <a:gdLst/>
            <a:ahLst/>
            <a:cxnLst/>
            <a:rect l="l" t="t" r="r" b="b"/>
            <a:pathLst>
              <a:path w="1693979" h="1472137">
                <a:moveTo>
                  <a:pt x="0" y="0"/>
                </a:moveTo>
                <a:lnTo>
                  <a:pt x="1693979" y="0"/>
                </a:lnTo>
                <a:lnTo>
                  <a:pt x="1693979" y="1472137"/>
                </a:lnTo>
                <a:lnTo>
                  <a:pt x="0" y="147213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10090965">
            <a:off x="-1783347" y="8087572"/>
            <a:ext cx="4370918" cy="4398856"/>
          </a:xfrm>
          <a:custGeom>
            <a:avLst/>
            <a:gdLst/>
            <a:ahLst/>
            <a:cxnLst/>
            <a:rect l="l" t="t" r="r" b="b"/>
            <a:pathLst>
              <a:path w="4370918" h="4398856">
                <a:moveTo>
                  <a:pt x="0" y="0"/>
                </a:moveTo>
                <a:lnTo>
                  <a:pt x="4370919" y="0"/>
                </a:lnTo>
                <a:lnTo>
                  <a:pt x="4370919" y="4398856"/>
                </a:lnTo>
                <a:lnTo>
                  <a:pt x="0" y="439885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7932697" flipH="1">
            <a:off x="467093" y="8687001"/>
            <a:ext cx="1123215" cy="1953417"/>
          </a:xfrm>
          <a:custGeom>
            <a:avLst/>
            <a:gdLst/>
            <a:ahLst/>
            <a:cxnLst/>
            <a:rect l="l" t="t" r="r" b="b"/>
            <a:pathLst>
              <a:path w="1123215" h="1953417">
                <a:moveTo>
                  <a:pt x="1123214" y="0"/>
                </a:moveTo>
                <a:lnTo>
                  <a:pt x="0" y="0"/>
                </a:lnTo>
                <a:lnTo>
                  <a:pt x="0" y="1953417"/>
                </a:lnTo>
                <a:lnTo>
                  <a:pt x="1123214" y="1953417"/>
                </a:lnTo>
                <a:lnTo>
                  <a:pt x="1123214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5460838">
            <a:off x="14891406" y="6807481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8" y="0"/>
                </a:lnTo>
                <a:lnTo>
                  <a:pt x="6392808" y="6433669"/>
                </a:lnTo>
                <a:lnTo>
                  <a:pt x="0" y="64336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10800000">
            <a:off x="15064977" y="7412911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3" name="Group 13"/>
          <p:cNvGrpSpPr/>
          <p:nvPr/>
        </p:nvGrpSpPr>
        <p:grpSpPr>
          <a:xfrm>
            <a:off x="2680780" y="8538310"/>
            <a:ext cx="2796257" cy="835652"/>
            <a:chOff x="0" y="0"/>
            <a:chExt cx="7420196" cy="221750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7420197" cy="2217502"/>
            </a:xfrm>
            <a:custGeom>
              <a:avLst/>
              <a:gdLst/>
              <a:ahLst/>
              <a:cxnLst/>
              <a:rect l="l" t="t" r="r" b="b"/>
              <a:pathLst>
                <a:path w="7420197" h="2217502">
                  <a:moveTo>
                    <a:pt x="7295736" y="2217502"/>
                  </a:moveTo>
                  <a:lnTo>
                    <a:pt x="124460" y="2217502"/>
                  </a:lnTo>
                  <a:cubicBezTo>
                    <a:pt x="55880" y="2217502"/>
                    <a:pt x="0" y="2161622"/>
                    <a:pt x="0" y="209304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295737" y="0"/>
                  </a:lnTo>
                  <a:cubicBezTo>
                    <a:pt x="7364316" y="0"/>
                    <a:pt x="7420197" y="55880"/>
                    <a:pt x="7420197" y="124460"/>
                  </a:cubicBezTo>
                  <a:lnTo>
                    <a:pt x="7420197" y="2093042"/>
                  </a:lnTo>
                  <a:cubicBezTo>
                    <a:pt x="7420197" y="2161622"/>
                    <a:pt x="7364316" y="2217502"/>
                    <a:pt x="7295737" y="2217502"/>
                  </a:cubicBezTo>
                  <a:close/>
                </a:path>
              </a:pathLst>
            </a:custGeom>
            <a:solidFill>
              <a:srgbClr val="A5E800"/>
            </a:solidFill>
          </p:spPr>
        </p:sp>
      </p:grpSp>
      <p:sp>
        <p:nvSpPr>
          <p:cNvPr id="15" name="AutoShape 15"/>
          <p:cNvSpPr/>
          <p:nvPr/>
        </p:nvSpPr>
        <p:spPr>
          <a:xfrm>
            <a:off x="6028373" y="8892422"/>
            <a:ext cx="1094581" cy="0"/>
          </a:xfrm>
          <a:prstGeom prst="line">
            <a:avLst/>
          </a:prstGeom>
          <a:ln w="47625" cap="flat">
            <a:solidFill>
              <a:srgbClr val="A5E800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16" name="Freeform 16"/>
          <p:cNvSpPr/>
          <p:nvPr/>
        </p:nvSpPr>
        <p:spPr>
          <a:xfrm>
            <a:off x="7381715" y="7824822"/>
            <a:ext cx="2087574" cy="2087574"/>
          </a:xfrm>
          <a:custGeom>
            <a:avLst/>
            <a:gdLst/>
            <a:ahLst/>
            <a:cxnLst/>
            <a:rect l="l" t="t" r="r" b="b"/>
            <a:pathLst>
              <a:path w="2087574" h="2087574">
                <a:moveTo>
                  <a:pt x="0" y="0"/>
                </a:moveTo>
                <a:lnTo>
                  <a:pt x="2087574" y="0"/>
                </a:lnTo>
                <a:lnTo>
                  <a:pt x="2087574" y="2087575"/>
                </a:lnTo>
                <a:lnTo>
                  <a:pt x="0" y="208757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1028700" y="2291914"/>
            <a:ext cx="7334568" cy="3850648"/>
          </a:xfrm>
          <a:prstGeom prst="rect">
            <a:avLst/>
          </a:prstGeom>
        </p:spPr>
      </p:pic>
      <p:sp>
        <p:nvSpPr>
          <p:cNvPr id="18" name="TextBox 18"/>
          <p:cNvSpPr txBox="1"/>
          <p:nvPr/>
        </p:nvSpPr>
        <p:spPr>
          <a:xfrm>
            <a:off x="731316" y="2639958"/>
            <a:ext cx="8031925" cy="31810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090"/>
              </a:lnSpc>
              <a:spcBef>
                <a:spcPct val="0"/>
              </a:spcBef>
            </a:pPr>
            <a:r>
              <a:rPr lang="en-US" sz="8636" u="sng">
                <a:solidFill>
                  <a:srgbClr val="FF914D"/>
                </a:solidFill>
                <a:latin typeface="Times New Roman Bold"/>
              </a:rPr>
              <a:t>Mouvement et repos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409540" y="81971"/>
            <a:ext cx="8031925" cy="12260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070"/>
              </a:lnSpc>
              <a:spcBef>
                <a:spcPct val="0"/>
              </a:spcBef>
            </a:pPr>
            <a:r>
              <a:rPr lang="en-US" sz="6478" u="sng">
                <a:solidFill>
                  <a:srgbClr val="B6F61A"/>
                </a:solidFill>
                <a:latin typeface="Times New Roman Bold"/>
              </a:rPr>
              <a:t>Chapitre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566046" y="8627576"/>
            <a:ext cx="2796257" cy="630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10"/>
              </a:lnSpc>
              <a:spcBef>
                <a:spcPct val="0"/>
              </a:spcBef>
            </a:pPr>
            <a:r>
              <a:rPr lang="en-US" sz="3293">
                <a:solidFill>
                  <a:srgbClr val="003D25"/>
                </a:solidFill>
                <a:latin typeface="Times New Roman Bold"/>
              </a:rPr>
              <a:t>Prof  :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906375" y="9010723"/>
            <a:ext cx="1099682" cy="955669"/>
          </a:xfrm>
          <a:custGeom>
            <a:avLst/>
            <a:gdLst/>
            <a:ahLst/>
            <a:cxnLst/>
            <a:rect l="l" t="t" r="r" b="b"/>
            <a:pathLst>
              <a:path w="1099682" h="955669">
                <a:moveTo>
                  <a:pt x="0" y="0"/>
                </a:moveTo>
                <a:lnTo>
                  <a:pt x="1099683" y="0"/>
                </a:lnTo>
                <a:lnTo>
                  <a:pt x="1099683" y="955669"/>
                </a:lnTo>
                <a:lnTo>
                  <a:pt x="0" y="95566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1040207" y="8016865"/>
            <a:ext cx="1501009" cy="2610451"/>
          </a:xfrm>
          <a:custGeom>
            <a:avLst/>
            <a:gdLst/>
            <a:ahLst/>
            <a:cxnLst/>
            <a:rect l="l" t="t" r="r" b="b"/>
            <a:pathLst>
              <a:path w="1501009" h="2610451">
                <a:moveTo>
                  <a:pt x="1501009" y="0"/>
                </a:moveTo>
                <a:lnTo>
                  <a:pt x="0" y="0"/>
                </a:lnTo>
                <a:lnTo>
                  <a:pt x="0" y="2610451"/>
                </a:lnTo>
                <a:lnTo>
                  <a:pt x="1501009" y="2610451"/>
                </a:lnTo>
                <a:lnTo>
                  <a:pt x="150100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580290" y="477879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3420332" y="1288510"/>
            <a:ext cx="12780619" cy="5074453"/>
            <a:chOff x="-1270" y="0"/>
            <a:chExt cx="25250124" cy="10025380"/>
          </a:xfrm>
        </p:grpSpPr>
        <p:sp>
          <p:nvSpPr>
            <p:cNvPr id="11" name="Freeform 11"/>
            <p:cNvSpPr/>
            <p:nvPr/>
          </p:nvSpPr>
          <p:spPr>
            <a:xfrm>
              <a:off x="530" y="0"/>
              <a:ext cx="25249595" cy="10025380"/>
            </a:xfrm>
            <a:custGeom>
              <a:avLst/>
              <a:gdLst/>
              <a:ahLst/>
              <a:cxnLst/>
              <a:rect l="l" t="t" r="r" b="b"/>
              <a:pathLst>
                <a:path w="25249595" h="10025380">
                  <a:moveTo>
                    <a:pt x="1801" y="939800"/>
                  </a:moveTo>
                  <a:lnTo>
                    <a:pt x="1801" y="9085580"/>
                  </a:lnTo>
                  <a:cubicBezTo>
                    <a:pt x="1801" y="9605011"/>
                    <a:pt x="597764" y="10025380"/>
                    <a:pt x="1334166" y="10025380"/>
                  </a:cubicBezTo>
                  <a:lnTo>
                    <a:pt x="23010310" y="10025380"/>
                  </a:lnTo>
                  <a:cubicBezTo>
                    <a:pt x="23746714" y="10025380"/>
                    <a:pt x="24342676" y="9605011"/>
                    <a:pt x="24342676" y="9085580"/>
                  </a:cubicBezTo>
                  <a:lnTo>
                    <a:pt x="24342676" y="2024380"/>
                  </a:lnTo>
                  <a:lnTo>
                    <a:pt x="25249595" y="1709420"/>
                  </a:lnTo>
                  <a:lnTo>
                    <a:pt x="24340876" y="1393190"/>
                  </a:lnTo>
                  <a:lnTo>
                    <a:pt x="24340876" y="939800"/>
                  </a:lnTo>
                  <a:cubicBezTo>
                    <a:pt x="24340876" y="420370"/>
                    <a:pt x="23744914" y="0"/>
                    <a:pt x="23008511" y="0"/>
                  </a:cubicBezTo>
                  <a:lnTo>
                    <a:pt x="1332366" y="0"/>
                  </a:lnTo>
                  <a:cubicBezTo>
                    <a:pt x="597764" y="0"/>
                    <a:pt x="0" y="420370"/>
                    <a:pt x="1801" y="939800"/>
                  </a:cubicBezTo>
                  <a:close/>
                </a:path>
              </a:pathLst>
            </a:custGeom>
            <a:blipFill>
              <a:blip r:embed="rId8"/>
              <a:stretch>
                <a:fillRect t="-13574" b="-13574"/>
              </a:stretch>
            </a:blipFill>
          </p:spPr>
        </p:sp>
      </p:grpSp>
      <p:sp>
        <p:nvSpPr>
          <p:cNvPr id="12" name="TextBox 12"/>
          <p:cNvSpPr txBox="1"/>
          <p:nvPr/>
        </p:nvSpPr>
        <p:spPr>
          <a:xfrm>
            <a:off x="7891067" y="-120852"/>
            <a:ext cx="7106542" cy="1159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539"/>
              </a:lnSpc>
              <a:spcBef>
                <a:spcPct val="0"/>
              </a:spcBef>
            </a:pPr>
            <a:r>
              <a:rPr lang="en-US" sz="6099">
                <a:solidFill>
                  <a:srgbClr val="B6F61A"/>
                </a:solidFill>
                <a:latin typeface="Times New Roman Bold"/>
              </a:rPr>
              <a:t>Situation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700847" y="7100945"/>
            <a:ext cx="14219587" cy="10955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29"/>
              </a:lnSpc>
              <a:spcBef>
                <a:spcPct val="0"/>
              </a:spcBef>
            </a:pPr>
            <a:r>
              <a:rPr lang="en-US" sz="3357" spc="78">
                <a:solidFill>
                  <a:srgbClr val="FFFFFF"/>
                </a:solidFill>
                <a:latin typeface="Times New Roman Bold"/>
              </a:rPr>
              <a:t>. En se basant sur les données de la situation précédente, on  complète le tableau par les expressions  « en mouvement »  ou  « au repos »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514923" y="3546282"/>
            <a:ext cx="7106542" cy="673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003D25"/>
                </a:solidFill>
                <a:latin typeface="Times New Roman Bold"/>
              </a:rPr>
              <a:t>ahmed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298573" y="3546282"/>
            <a:ext cx="7106542" cy="673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003D25"/>
                </a:solidFill>
                <a:latin typeface="Times New Roman Bold"/>
              </a:rPr>
              <a:t>ali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306181" y="3218678"/>
            <a:ext cx="7106542" cy="689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040"/>
              </a:lnSpc>
              <a:spcBef>
                <a:spcPct val="0"/>
              </a:spcBef>
            </a:pPr>
            <a:r>
              <a:rPr lang="en-US" sz="3600">
                <a:solidFill>
                  <a:srgbClr val="003D25"/>
                </a:solidFill>
                <a:latin typeface="Times New Roman Bold"/>
              </a:rPr>
              <a:t>vache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71970" y="-355433"/>
            <a:ext cx="18947009" cy="10894034"/>
          </a:xfrm>
          <a:custGeom>
            <a:avLst/>
            <a:gdLst/>
            <a:ahLst/>
            <a:cxnLst/>
            <a:rect l="l" t="t" r="r" b="b"/>
            <a:pathLst>
              <a:path w="18947009" h="10894034">
                <a:moveTo>
                  <a:pt x="0" y="0"/>
                </a:moveTo>
                <a:lnTo>
                  <a:pt x="18947009" y="0"/>
                </a:lnTo>
                <a:lnTo>
                  <a:pt x="18947009" y="10894034"/>
                </a:lnTo>
                <a:lnTo>
                  <a:pt x="0" y="108940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r="-37561" b="-34576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307868" y="878855"/>
            <a:ext cx="2926838" cy="6659656"/>
            <a:chOff x="0" y="0"/>
            <a:chExt cx="2704789" cy="615440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704789" cy="6154410"/>
            </a:xfrm>
            <a:custGeom>
              <a:avLst/>
              <a:gdLst/>
              <a:ahLst/>
              <a:cxnLst/>
              <a:rect l="l" t="t" r="r" b="b"/>
              <a:pathLst>
                <a:path w="2704789" h="6154410">
                  <a:moveTo>
                    <a:pt x="2580329" y="6154409"/>
                  </a:moveTo>
                  <a:lnTo>
                    <a:pt x="124460" y="6154409"/>
                  </a:lnTo>
                  <a:cubicBezTo>
                    <a:pt x="55880" y="6154409"/>
                    <a:pt x="0" y="6098529"/>
                    <a:pt x="0" y="602994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580329" y="0"/>
                  </a:lnTo>
                  <a:cubicBezTo>
                    <a:pt x="2648909" y="0"/>
                    <a:pt x="2704789" y="55880"/>
                    <a:pt x="2704789" y="124460"/>
                  </a:cubicBezTo>
                  <a:lnTo>
                    <a:pt x="2704789" y="6029949"/>
                  </a:lnTo>
                  <a:cubicBezTo>
                    <a:pt x="2704789" y="6098529"/>
                    <a:pt x="2648909" y="6154410"/>
                    <a:pt x="2580329" y="6154410"/>
                  </a:cubicBezTo>
                  <a:close/>
                </a:path>
              </a:pathLst>
            </a:custGeom>
            <a:solidFill>
              <a:srgbClr val="FFCDCD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2779907" y="2635396"/>
            <a:ext cx="722712" cy="722709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l="-24906" r="-24906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2782291" y="4595927"/>
            <a:ext cx="722712" cy="722709"/>
            <a:chOff x="0" y="0"/>
            <a:chExt cx="6350000" cy="634997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5"/>
              <a:stretch>
                <a:fillRect l="-25046" r="-25046"/>
              </a:stretch>
            </a:blipFill>
          </p:spPr>
        </p:sp>
      </p:grpSp>
      <p:grpSp>
        <p:nvGrpSpPr>
          <p:cNvPr id="9" name="Group 9"/>
          <p:cNvGrpSpPr/>
          <p:nvPr/>
        </p:nvGrpSpPr>
        <p:grpSpPr>
          <a:xfrm>
            <a:off x="2648268" y="6358705"/>
            <a:ext cx="722712" cy="722709"/>
            <a:chOff x="0" y="0"/>
            <a:chExt cx="6350000" cy="634997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6"/>
              <a:stretch>
                <a:fillRect l="-16666" r="-16666"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>
            <a:off x="5386645" y="878965"/>
            <a:ext cx="2523380" cy="999218"/>
            <a:chOff x="0" y="0"/>
            <a:chExt cx="2357064" cy="93335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357064" cy="933360"/>
            </a:xfrm>
            <a:custGeom>
              <a:avLst/>
              <a:gdLst/>
              <a:ahLst/>
              <a:cxnLst/>
              <a:rect l="l" t="t" r="r" b="b"/>
              <a:pathLst>
                <a:path w="2357064" h="933360">
                  <a:moveTo>
                    <a:pt x="2232604" y="933359"/>
                  </a:moveTo>
                  <a:lnTo>
                    <a:pt x="124460" y="933359"/>
                  </a:lnTo>
                  <a:cubicBezTo>
                    <a:pt x="55880" y="933359"/>
                    <a:pt x="0" y="877479"/>
                    <a:pt x="0" y="80889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232604" y="0"/>
                  </a:lnTo>
                  <a:cubicBezTo>
                    <a:pt x="2301184" y="0"/>
                    <a:pt x="2357064" y="55880"/>
                    <a:pt x="2357064" y="124460"/>
                  </a:cubicBezTo>
                  <a:lnTo>
                    <a:pt x="2357064" y="808899"/>
                  </a:lnTo>
                  <a:cubicBezTo>
                    <a:pt x="2357064" y="877479"/>
                    <a:pt x="2301184" y="933360"/>
                    <a:pt x="2232604" y="933360"/>
                  </a:cubicBezTo>
                  <a:close/>
                </a:path>
              </a:pathLst>
            </a:custGeom>
            <a:solidFill>
              <a:srgbClr val="FFE3E3"/>
            </a:solidFill>
          </p:spPr>
        </p:sp>
      </p:grpSp>
      <p:grpSp>
        <p:nvGrpSpPr>
          <p:cNvPr id="13" name="Group 13"/>
          <p:cNvGrpSpPr/>
          <p:nvPr/>
        </p:nvGrpSpPr>
        <p:grpSpPr>
          <a:xfrm>
            <a:off x="8038391" y="878965"/>
            <a:ext cx="2523380" cy="999218"/>
            <a:chOff x="0" y="0"/>
            <a:chExt cx="2357064" cy="933359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357064" cy="933360"/>
            </a:xfrm>
            <a:custGeom>
              <a:avLst/>
              <a:gdLst/>
              <a:ahLst/>
              <a:cxnLst/>
              <a:rect l="l" t="t" r="r" b="b"/>
              <a:pathLst>
                <a:path w="2357064" h="933360">
                  <a:moveTo>
                    <a:pt x="2232604" y="933359"/>
                  </a:moveTo>
                  <a:lnTo>
                    <a:pt x="124460" y="933359"/>
                  </a:lnTo>
                  <a:cubicBezTo>
                    <a:pt x="55880" y="933359"/>
                    <a:pt x="0" y="877479"/>
                    <a:pt x="0" y="80889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232604" y="0"/>
                  </a:lnTo>
                  <a:cubicBezTo>
                    <a:pt x="2301184" y="0"/>
                    <a:pt x="2357064" y="55880"/>
                    <a:pt x="2357064" y="124460"/>
                  </a:cubicBezTo>
                  <a:lnTo>
                    <a:pt x="2357064" y="808899"/>
                  </a:lnTo>
                  <a:cubicBezTo>
                    <a:pt x="2357064" y="877479"/>
                    <a:pt x="2301184" y="933360"/>
                    <a:pt x="2232604" y="933360"/>
                  </a:cubicBezTo>
                  <a:close/>
                </a:path>
              </a:pathLst>
            </a:custGeom>
            <a:solidFill>
              <a:srgbClr val="FFE3E3"/>
            </a:solidFill>
          </p:spPr>
        </p:sp>
      </p:grpSp>
      <p:grpSp>
        <p:nvGrpSpPr>
          <p:cNvPr id="15" name="Group 15"/>
          <p:cNvGrpSpPr/>
          <p:nvPr/>
        </p:nvGrpSpPr>
        <p:grpSpPr>
          <a:xfrm>
            <a:off x="10777050" y="878965"/>
            <a:ext cx="2523380" cy="999218"/>
            <a:chOff x="0" y="0"/>
            <a:chExt cx="2357064" cy="93335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357064" cy="933360"/>
            </a:xfrm>
            <a:custGeom>
              <a:avLst/>
              <a:gdLst/>
              <a:ahLst/>
              <a:cxnLst/>
              <a:rect l="l" t="t" r="r" b="b"/>
              <a:pathLst>
                <a:path w="2357064" h="933360">
                  <a:moveTo>
                    <a:pt x="2232604" y="933359"/>
                  </a:moveTo>
                  <a:lnTo>
                    <a:pt x="124460" y="933359"/>
                  </a:lnTo>
                  <a:cubicBezTo>
                    <a:pt x="55880" y="933359"/>
                    <a:pt x="0" y="877479"/>
                    <a:pt x="0" y="80889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232604" y="0"/>
                  </a:lnTo>
                  <a:cubicBezTo>
                    <a:pt x="2301184" y="0"/>
                    <a:pt x="2357064" y="55880"/>
                    <a:pt x="2357064" y="124460"/>
                  </a:cubicBezTo>
                  <a:lnTo>
                    <a:pt x="2357064" y="808899"/>
                  </a:lnTo>
                  <a:cubicBezTo>
                    <a:pt x="2357064" y="877479"/>
                    <a:pt x="2301184" y="933360"/>
                    <a:pt x="2232604" y="933360"/>
                  </a:cubicBezTo>
                  <a:close/>
                </a:path>
              </a:pathLst>
            </a:custGeom>
            <a:solidFill>
              <a:srgbClr val="FFE3E3"/>
            </a:solidFill>
          </p:spPr>
        </p:sp>
      </p:grpSp>
      <p:grpSp>
        <p:nvGrpSpPr>
          <p:cNvPr id="17" name="Group 17"/>
          <p:cNvGrpSpPr/>
          <p:nvPr/>
        </p:nvGrpSpPr>
        <p:grpSpPr>
          <a:xfrm>
            <a:off x="13453061" y="878965"/>
            <a:ext cx="2504560" cy="991765"/>
            <a:chOff x="0" y="0"/>
            <a:chExt cx="2357064" cy="93335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357064" cy="933360"/>
            </a:xfrm>
            <a:custGeom>
              <a:avLst/>
              <a:gdLst/>
              <a:ahLst/>
              <a:cxnLst/>
              <a:rect l="l" t="t" r="r" b="b"/>
              <a:pathLst>
                <a:path w="2357064" h="933360">
                  <a:moveTo>
                    <a:pt x="2232604" y="933359"/>
                  </a:moveTo>
                  <a:lnTo>
                    <a:pt x="124460" y="933359"/>
                  </a:lnTo>
                  <a:cubicBezTo>
                    <a:pt x="55880" y="933359"/>
                    <a:pt x="0" y="877479"/>
                    <a:pt x="0" y="80889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232604" y="0"/>
                  </a:lnTo>
                  <a:cubicBezTo>
                    <a:pt x="2301184" y="0"/>
                    <a:pt x="2357064" y="55880"/>
                    <a:pt x="2357064" y="124460"/>
                  </a:cubicBezTo>
                  <a:lnTo>
                    <a:pt x="2357064" y="808899"/>
                  </a:lnTo>
                  <a:cubicBezTo>
                    <a:pt x="2357064" y="877479"/>
                    <a:pt x="2301184" y="933360"/>
                    <a:pt x="2232604" y="933360"/>
                  </a:cubicBezTo>
                  <a:close/>
                </a:path>
              </a:pathLst>
            </a:custGeom>
            <a:solidFill>
              <a:srgbClr val="FFE3E3"/>
            </a:solidFill>
          </p:spPr>
        </p:sp>
      </p:grpSp>
      <p:grpSp>
        <p:nvGrpSpPr>
          <p:cNvPr id="19" name="Group 19"/>
          <p:cNvGrpSpPr/>
          <p:nvPr/>
        </p:nvGrpSpPr>
        <p:grpSpPr>
          <a:xfrm>
            <a:off x="5368056" y="2046479"/>
            <a:ext cx="2523380" cy="1725941"/>
            <a:chOff x="0" y="0"/>
            <a:chExt cx="2357064" cy="1612185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357064" cy="1612185"/>
            </a:xfrm>
            <a:custGeom>
              <a:avLst/>
              <a:gdLst/>
              <a:ahLst/>
              <a:cxnLst/>
              <a:rect l="l" t="t" r="r" b="b"/>
              <a:pathLst>
                <a:path w="2357064" h="1612185">
                  <a:moveTo>
                    <a:pt x="2232604" y="1612185"/>
                  </a:moveTo>
                  <a:lnTo>
                    <a:pt x="124460" y="1612185"/>
                  </a:lnTo>
                  <a:cubicBezTo>
                    <a:pt x="55880" y="1612185"/>
                    <a:pt x="0" y="1556305"/>
                    <a:pt x="0" y="148772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232604" y="0"/>
                  </a:lnTo>
                  <a:cubicBezTo>
                    <a:pt x="2301184" y="0"/>
                    <a:pt x="2357064" y="55880"/>
                    <a:pt x="2357064" y="124460"/>
                  </a:cubicBezTo>
                  <a:lnTo>
                    <a:pt x="2357064" y="1487725"/>
                  </a:lnTo>
                  <a:cubicBezTo>
                    <a:pt x="2357064" y="1556305"/>
                    <a:pt x="2301184" y="1612185"/>
                    <a:pt x="2232604" y="1612185"/>
                  </a:cubicBezTo>
                  <a:close/>
                </a:path>
              </a:pathLst>
            </a:custGeom>
            <a:solidFill>
              <a:srgbClr val="000001"/>
            </a:solidFill>
          </p:spPr>
        </p:sp>
      </p:grpSp>
      <p:grpSp>
        <p:nvGrpSpPr>
          <p:cNvPr id="21" name="Group 21"/>
          <p:cNvGrpSpPr/>
          <p:nvPr/>
        </p:nvGrpSpPr>
        <p:grpSpPr>
          <a:xfrm>
            <a:off x="8062886" y="2011998"/>
            <a:ext cx="2523380" cy="1725941"/>
            <a:chOff x="0" y="0"/>
            <a:chExt cx="2357064" cy="1612185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357064" cy="1612185"/>
            </a:xfrm>
            <a:custGeom>
              <a:avLst/>
              <a:gdLst/>
              <a:ahLst/>
              <a:cxnLst/>
              <a:rect l="l" t="t" r="r" b="b"/>
              <a:pathLst>
                <a:path w="2357064" h="1612185">
                  <a:moveTo>
                    <a:pt x="2232604" y="1612185"/>
                  </a:moveTo>
                  <a:lnTo>
                    <a:pt x="124460" y="1612185"/>
                  </a:lnTo>
                  <a:cubicBezTo>
                    <a:pt x="55880" y="1612185"/>
                    <a:pt x="0" y="1556305"/>
                    <a:pt x="0" y="148772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232604" y="0"/>
                  </a:lnTo>
                  <a:cubicBezTo>
                    <a:pt x="2301184" y="0"/>
                    <a:pt x="2357064" y="55880"/>
                    <a:pt x="2357064" y="124460"/>
                  </a:cubicBezTo>
                  <a:lnTo>
                    <a:pt x="2357064" y="1487725"/>
                  </a:lnTo>
                  <a:cubicBezTo>
                    <a:pt x="2357064" y="1556305"/>
                    <a:pt x="2301184" y="1612185"/>
                    <a:pt x="2232604" y="1612185"/>
                  </a:cubicBezTo>
                  <a:close/>
                </a:path>
              </a:pathLst>
            </a:custGeom>
            <a:solidFill>
              <a:srgbClr val="C1FF72"/>
            </a:solidFill>
          </p:spPr>
        </p:sp>
      </p:grpSp>
      <p:grpSp>
        <p:nvGrpSpPr>
          <p:cNvPr id="23" name="Group 23"/>
          <p:cNvGrpSpPr/>
          <p:nvPr/>
        </p:nvGrpSpPr>
        <p:grpSpPr>
          <a:xfrm>
            <a:off x="10777050" y="1983002"/>
            <a:ext cx="2523380" cy="1725941"/>
            <a:chOff x="0" y="0"/>
            <a:chExt cx="2357064" cy="1612185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2357064" cy="1612185"/>
            </a:xfrm>
            <a:custGeom>
              <a:avLst/>
              <a:gdLst/>
              <a:ahLst/>
              <a:cxnLst/>
              <a:rect l="l" t="t" r="r" b="b"/>
              <a:pathLst>
                <a:path w="2357064" h="1612185">
                  <a:moveTo>
                    <a:pt x="2232604" y="1612185"/>
                  </a:moveTo>
                  <a:lnTo>
                    <a:pt x="124460" y="1612185"/>
                  </a:lnTo>
                  <a:cubicBezTo>
                    <a:pt x="55880" y="1612185"/>
                    <a:pt x="0" y="1556305"/>
                    <a:pt x="0" y="148772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232604" y="0"/>
                  </a:lnTo>
                  <a:cubicBezTo>
                    <a:pt x="2301184" y="0"/>
                    <a:pt x="2357064" y="55880"/>
                    <a:pt x="2357064" y="124460"/>
                  </a:cubicBezTo>
                  <a:lnTo>
                    <a:pt x="2357064" y="1487725"/>
                  </a:lnTo>
                  <a:cubicBezTo>
                    <a:pt x="2357064" y="1556305"/>
                    <a:pt x="2301184" y="1612185"/>
                    <a:pt x="2232604" y="1612185"/>
                  </a:cubicBezTo>
                  <a:close/>
                </a:path>
              </a:pathLst>
            </a:custGeom>
            <a:solidFill>
              <a:srgbClr val="C1FF72"/>
            </a:solidFill>
          </p:spPr>
        </p:sp>
      </p:grpSp>
      <p:grpSp>
        <p:nvGrpSpPr>
          <p:cNvPr id="25" name="Group 25"/>
          <p:cNvGrpSpPr/>
          <p:nvPr/>
        </p:nvGrpSpPr>
        <p:grpSpPr>
          <a:xfrm>
            <a:off x="13453061" y="1947159"/>
            <a:ext cx="2523380" cy="1725941"/>
            <a:chOff x="0" y="0"/>
            <a:chExt cx="2357064" cy="1612185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2357064" cy="1612185"/>
            </a:xfrm>
            <a:custGeom>
              <a:avLst/>
              <a:gdLst/>
              <a:ahLst/>
              <a:cxnLst/>
              <a:rect l="l" t="t" r="r" b="b"/>
              <a:pathLst>
                <a:path w="2357064" h="1612185">
                  <a:moveTo>
                    <a:pt x="2232604" y="1612185"/>
                  </a:moveTo>
                  <a:lnTo>
                    <a:pt x="124460" y="1612185"/>
                  </a:lnTo>
                  <a:cubicBezTo>
                    <a:pt x="55880" y="1612185"/>
                    <a:pt x="0" y="1556305"/>
                    <a:pt x="0" y="148772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232604" y="0"/>
                  </a:lnTo>
                  <a:cubicBezTo>
                    <a:pt x="2301184" y="0"/>
                    <a:pt x="2357064" y="55880"/>
                    <a:pt x="2357064" y="124460"/>
                  </a:cubicBezTo>
                  <a:lnTo>
                    <a:pt x="2357064" y="1487725"/>
                  </a:lnTo>
                  <a:cubicBezTo>
                    <a:pt x="2357064" y="1556305"/>
                    <a:pt x="2301184" y="1612185"/>
                    <a:pt x="2232604" y="1612185"/>
                  </a:cubicBezTo>
                  <a:close/>
                </a:path>
              </a:pathLst>
            </a:custGeom>
            <a:solidFill>
              <a:srgbClr val="C1FF72"/>
            </a:solidFill>
          </p:spPr>
        </p:sp>
      </p:grpSp>
      <p:grpSp>
        <p:nvGrpSpPr>
          <p:cNvPr id="27" name="Group 27"/>
          <p:cNvGrpSpPr/>
          <p:nvPr/>
        </p:nvGrpSpPr>
        <p:grpSpPr>
          <a:xfrm>
            <a:off x="5368056" y="3899443"/>
            <a:ext cx="2523380" cy="1725941"/>
            <a:chOff x="0" y="0"/>
            <a:chExt cx="2357064" cy="1612185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2357064" cy="1612185"/>
            </a:xfrm>
            <a:custGeom>
              <a:avLst/>
              <a:gdLst/>
              <a:ahLst/>
              <a:cxnLst/>
              <a:rect l="l" t="t" r="r" b="b"/>
              <a:pathLst>
                <a:path w="2357064" h="1612185">
                  <a:moveTo>
                    <a:pt x="2232604" y="1612185"/>
                  </a:moveTo>
                  <a:lnTo>
                    <a:pt x="124460" y="1612185"/>
                  </a:lnTo>
                  <a:cubicBezTo>
                    <a:pt x="55880" y="1612185"/>
                    <a:pt x="0" y="1556305"/>
                    <a:pt x="0" y="148772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232604" y="0"/>
                  </a:lnTo>
                  <a:cubicBezTo>
                    <a:pt x="2301184" y="0"/>
                    <a:pt x="2357064" y="55880"/>
                    <a:pt x="2357064" y="124460"/>
                  </a:cubicBezTo>
                  <a:lnTo>
                    <a:pt x="2357064" y="1487725"/>
                  </a:lnTo>
                  <a:cubicBezTo>
                    <a:pt x="2357064" y="1556305"/>
                    <a:pt x="2301184" y="1612185"/>
                    <a:pt x="2232604" y="1612185"/>
                  </a:cubicBezTo>
                  <a:close/>
                </a:path>
              </a:pathLst>
            </a:custGeom>
            <a:solidFill>
              <a:srgbClr val="C1FF72"/>
            </a:solidFill>
          </p:spPr>
        </p:sp>
      </p:grpSp>
      <p:grpSp>
        <p:nvGrpSpPr>
          <p:cNvPr id="29" name="Group 29"/>
          <p:cNvGrpSpPr/>
          <p:nvPr/>
        </p:nvGrpSpPr>
        <p:grpSpPr>
          <a:xfrm>
            <a:off x="8062886" y="3899443"/>
            <a:ext cx="2523380" cy="1725941"/>
            <a:chOff x="0" y="0"/>
            <a:chExt cx="2357064" cy="1612185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2357064" cy="1612185"/>
            </a:xfrm>
            <a:custGeom>
              <a:avLst/>
              <a:gdLst/>
              <a:ahLst/>
              <a:cxnLst/>
              <a:rect l="l" t="t" r="r" b="b"/>
              <a:pathLst>
                <a:path w="2357064" h="1612185">
                  <a:moveTo>
                    <a:pt x="2232604" y="1612185"/>
                  </a:moveTo>
                  <a:lnTo>
                    <a:pt x="124460" y="1612185"/>
                  </a:lnTo>
                  <a:cubicBezTo>
                    <a:pt x="55880" y="1612185"/>
                    <a:pt x="0" y="1556305"/>
                    <a:pt x="0" y="148772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232604" y="0"/>
                  </a:lnTo>
                  <a:cubicBezTo>
                    <a:pt x="2301184" y="0"/>
                    <a:pt x="2357064" y="55880"/>
                    <a:pt x="2357064" y="124460"/>
                  </a:cubicBezTo>
                  <a:lnTo>
                    <a:pt x="2357064" y="1487725"/>
                  </a:lnTo>
                  <a:cubicBezTo>
                    <a:pt x="2357064" y="1556305"/>
                    <a:pt x="2301184" y="1612185"/>
                    <a:pt x="2232604" y="1612185"/>
                  </a:cubicBezTo>
                  <a:close/>
                </a:path>
              </a:pathLst>
            </a:custGeom>
            <a:solidFill>
              <a:srgbClr val="000001"/>
            </a:solidFill>
          </p:spPr>
        </p:sp>
      </p:grpSp>
      <p:grpSp>
        <p:nvGrpSpPr>
          <p:cNvPr id="31" name="Group 31"/>
          <p:cNvGrpSpPr/>
          <p:nvPr/>
        </p:nvGrpSpPr>
        <p:grpSpPr>
          <a:xfrm>
            <a:off x="10757716" y="3899443"/>
            <a:ext cx="2523380" cy="1725941"/>
            <a:chOff x="0" y="0"/>
            <a:chExt cx="2357064" cy="1612185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2357064" cy="1612185"/>
            </a:xfrm>
            <a:custGeom>
              <a:avLst/>
              <a:gdLst/>
              <a:ahLst/>
              <a:cxnLst/>
              <a:rect l="l" t="t" r="r" b="b"/>
              <a:pathLst>
                <a:path w="2357064" h="1612185">
                  <a:moveTo>
                    <a:pt x="2232604" y="1612185"/>
                  </a:moveTo>
                  <a:lnTo>
                    <a:pt x="124460" y="1612185"/>
                  </a:lnTo>
                  <a:cubicBezTo>
                    <a:pt x="55880" y="1612185"/>
                    <a:pt x="0" y="1556305"/>
                    <a:pt x="0" y="148772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232604" y="0"/>
                  </a:lnTo>
                  <a:cubicBezTo>
                    <a:pt x="2301184" y="0"/>
                    <a:pt x="2357064" y="55880"/>
                    <a:pt x="2357064" y="124460"/>
                  </a:cubicBezTo>
                  <a:lnTo>
                    <a:pt x="2357064" y="1487725"/>
                  </a:lnTo>
                  <a:cubicBezTo>
                    <a:pt x="2357064" y="1556305"/>
                    <a:pt x="2301184" y="1612185"/>
                    <a:pt x="2232604" y="1612185"/>
                  </a:cubicBezTo>
                  <a:close/>
                </a:path>
              </a:pathLst>
            </a:custGeom>
            <a:solidFill>
              <a:srgbClr val="C1FF72"/>
            </a:solidFill>
          </p:spPr>
        </p:sp>
      </p:grpSp>
      <p:grpSp>
        <p:nvGrpSpPr>
          <p:cNvPr id="33" name="Group 33"/>
          <p:cNvGrpSpPr/>
          <p:nvPr/>
        </p:nvGrpSpPr>
        <p:grpSpPr>
          <a:xfrm>
            <a:off x="13521416" y="3815975"/>
            <a:ext cx="2443357" cy="1725941"/>
            <a:chOff x="0" y="0"/>
            <a:chExt cx="2282316" cy="1612185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82316" cy="1612185"/>
            </a:xfrm>
            <a:custGeom>
              <a:avLst/>
              <a:gdLst/>
              <a:ahLst/>
              <a:cxnLst/>
              <a:rect l="l" t="t" r="r" b="b"/>
              <a:pathLst>
                <a:path w="2282316" h="1612185">
                  <a:moveTo>
                    <a:pt x="2157856" y="1612185"/>
                  </a:moveTo>
                  <a:lnTo>
                    <a:pt x="124460" y="1612185"/>
                  </a:lnTo>
                  <a:cubicBezTo>
                    <a:pt x="55880" y="1612185"/>
                    <a:pt x="0" y="1556305"/>
                    <a:pt x="0" y="148772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157856" y="0"/>
                  </a:lnTo>
                  <a:cubicBezTo>
                    <a:pt x="2226436" y="0"/>
                    <a:pt x="2282316" y="55880"/>
                    <a:pt x="2282316" y="124460"/>
                  </a:cubicBezTo>
                  <a:lnTo>
                    <a:pt x="2282316" y="1487725"/>
                  </a:lnTo>
                  <a:cubicBezTo>
                    <a:pt x="2282316" y="1556305"/>
                    <a:pt x="2226436" y="1612185"/>
                    <a:pt x="2157856" y="1612185"/>
                  </a:cubicBezTo>
                  <a:close/>
                </a:path>
              </a:pathLst>
            </a:custGeom>
            <a:solidFill>
              <a:srgbClr val="C1FF72"/>
            </a:solidFill>
          </p:spPr>
        </p:sp>
      </p:grpSp>
      <p:grpSp>
        <p:nvGrpSpPr>
          <p:cNvPr id="35" name="Group 35"/>
          <p:cNvGrpSpPr/>
          <p:nvPr/>
        </p:nvGrpSpPr>
        <p:grpSpPr>
          <a:xfrm>
            <a:off x="5386645" y="5857089"/>
            <a:ext cx="2523380" cy="1725941"/>
            <a:chOff x="0" y="0"/>
            <a:chExt cx="2357064" cy="1612185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2357064" cy="1612185"/>
            </a:xfrm>
            <a:custGeom>
              <a:avLst/>
              <a:gdLst/>
              <a:ahLst/>
              <a:cxnLst/>
              <a:rect l="l" t="t" r="r" b="b"/>
              <a:pathLst>
                <a:path w="2357064" h="1612185">
                  <a:moveTo>
                    <a:pt x="2232604" y="1612185"/>
                  </a:moveTo>
                  <a:lnTo>
                    <a:pt x="124460" y="1612185"/>
                  </a:lnTo>
                  <a:cubicBezTo>
                    <a:pt x="55880" y="1612185"/>
                    <a:pt x="0" y="1556305"/>
                    <a:pt x="0" y="148772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232604" y="0"/>
                  </a:lnTo>
                  <a:cubicBezTo>
                    <a:pt x="2301184" y="0"/>
                    <a:pt x="2357064" y="55880"/>
                    <a:pt x="2357064" y="124460"/>
                  </a:cubicBezTo>
                  <a:lnTo>
                    <a:pt x="2357064" y="1487725"/>
                  </a:lnTo>
                  <a:cubicBezTo>
                    <a:pt x="2357064" y="1556305"/>
                    <a:pt x="2301184" y="1612185"/>
                    <a:pt x="2232604" y="1612185"/>
                  </a:cubicBezTo>
                  <a:close/>
                </a:path>
              </a:pathLst>
            </a:custGeom>
            <a:solidFill>
              <a:srgbClr val="C1FF72"/>
            </a:solidFill>
          </p:spPr>
        </p:sp>
      </p:grpSp>
      <p:grpSp>
        <p:nvGrpSpPr>
          <p:cNvPr id="37" name="Group 37"/>
          <p:cNvGrpSpPr/>
          <p:nvPr/>
        </p:nvGrpSpPr>
        <p:grpSpPr>
          <a:xfrm>
            <a:off x="8119575" y="5857089"/>
            <a:ext cx="2523380" cy="1725941"/>
            <a:chOff x="0" y="0"/>
            <a:chExt cx="2357064" cy="1612185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2357064" cy="1612185"/>
            </a:xfrm>
            <a:custGeom>
              <a:avLst/>
              <a:gdLst/>
              <a:ahLst/>
              <a:cxnLst/>
              <a:rect l="l" t="t" r="r" b="b"/>
              <a:pathLst>
                <a:path w="2357064" h="1612185">
                  <a:moveTo>
                    <a:pt x="2232604" y="1612185"/>
                  </a:moveTo>
                  <a:lnTo>
                    <a:pt x="124460" y="1612185"/>
                  </a:lnTo>
                  <a:cubicBezTo>
                    <a:pt x="55880" y="1612185"/>
                    <a:pt x="0" y="1556305"/>
                    <a:pt x="0" y="148772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232604" y="0"/>
                  </a:lnTo>
                  <a:cubicBezTo>
                    <a:pt x="2301184" y="0"/>
                    <a:pt x="2357064" y="55880"/>
                    <a:pt x="2357064" y="124460"/>
                  </a:cubicBezTo>
                  <a:lnTo>
                    <a:pt x="2357064" y="1487725"/>
                  </a:lnTo>
                  <a:cubicBezTo>
                    <a:pt x="2357064" y="1556305"/>
                    <a:pt x="2301184" y="1612185"/>
                    <a:pt x="2232604" y="1612185"/>
                  </a:cubicBezTo>
                  <a:close/>
                </a:path>
              </a:pathLst>
            </a:custGeom>
            <a:solidFill>
              <a:srgbClr val="C1FF72"/>
            </a:solidFill>
          </p:spPr>
        </p:sp>
      </p:grpSp>
      <p:grpSp>
        <p:nvGrpSpPr>
          <p:cNvPr id="39" name="Group 39"/>
          <p:cNvGrpSpPr/>
          <p:nvPr/>
        </p:nvGrpSpPr>
        <p:grpSpPr>
          <a:xfrm>
            <a:off x="10757716" y="5812571"/>
            <a:ext cx="2523380" cy="1725941"/>
            <a:chOff x="0" y="0"/>
            <a:chExt cx="2357064" cy="1612185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2357064" cy="1612185"/>
            </a:xfrm>
            <a:custGeom>
              <a:avLst/>
              <a:gdLst/>
              <a:ahLst/>
              <a:cxnLst/>
              <a:rect l="l" t="t" r="r" b="b"/>
              <a:pathLst>
                <a:path w="2357064" h="1612185">
                  <a:moveTo>
                    <a:pt x="2232604" y="1612185"/>
                  </a:moveTo>
                  <a:lnTo>
                    <a:pt x="124460" y="1612185"/>
                  </a:lnTo>
                  <a:cubicBezTo>
                    <a:pt x="55880" y="1612185"/>
                    <a:pt x="0" y="1556305"/>
                    <a:pt x="0" y="148772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232604" y="0"/>
                  </a:lnTo>
                  <a:cubicBezTo>
                    <a:pt x="2301184" y="0"/>
                    <a:pt x="2357064" y="55880"/>
                    <a:pt x="2357064" y="124460"/>
                  </a:cubicBezTo>
                  <a:lnTo>
                    <a:pt x="2357064" y="1487725"/>
                  </a:lnTo>
                  <a:cubicBezTo>
                    <a:pt x="2357064" y="1556305"/>
                    <a:pt x="2301184" y="1612185"/>
                    <a:pt x="2232604" y="1612185"/>
                  </a:cubicBezTo>
                  <a:close/>
                </a:path>
              </a:pathLst>
            </a:custGeom>
            <a:solidFill>
              <a:srgbClr val="000001"/>
            </a:solidFill>
          </p:spPr>
        </p:sp>
      </p:grpSp>
      <p:grpSp>
        <p:nvGrpSpPr>
          <p:cNvPr id="41" name="Group 41"/>
          <p:cNvGrpSpPr/>
          <p:nvPr/>
        </p:nvGrpSpPr>
        <p:grpSpPr>
          <a:xfrm>
            <a:off x="13506255" y="5857089"/>
            <a:ext cx="2523380" cy="1725941"/>
            <a:chOff x="0" y="0"/>
            <a:chExt cx="2357064" cy="1612185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2357064" cy="1612185"/>
            </a:xfrm>
            <a:custGeom>
              <a:avLst/>
              <a:gdLst/>
              <a:ahLst/>
              <a:cxnLst/>
              <a:rect l="l" t="t" r="r" b="b"/>
              <a:pathLst>
                <a:path w="2357064" h="1612185">
                  <a:moveTo>
                    <a:pt x="2232604" y="1612185"/>
                  </a:moveTo>
                  <a:lnTo>
                    <a:pt x="124460" y="1612185"/>
                  </a:lnTo>
                  <a:cubicBezTo>
                    <a:pt x="55880" y="1612185"/>
                    <a:pt x="0" y="1556305"/>
                    <a:pt x="0" y="148772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232604" y="0"/>
                  </a:lnTo>
                  <a:cubicBezTo>
                    <a:pt x="2301184" y="0"/>
                    <a:pt x="2357064" y="55880"/>
                    <a:pt x="2357064" y="124460"/>
                  </a:cubicBezTo>
                  <a:lnTo>
                    <a:pt x="2357064" y="1487725"/>
                  </a:lnTo>
                  <a:cubicBezTo>
                    <a:pt x="2357064" y="1556305"/>
                    <a:pt x="2301184" y="1612185"/>
                    <a:pt x="2232604" y="1612185"/>
                  </a:cubicBezTo>
                  <a:close/>
                </a:path>
              </a:pathLst>
            </a:custGeom>
            <a:solidFill>
              <a:srgbClr val="C1FF72"/>
            </a:solidFill>
          </p:spPr>
        </p:sp>
      </p:grpSp>
      <p:sp>
        <p:nvSpPr>
          <p:cNvPr id="43" name="AutoShape 43"/>
          <p:cNvSpPr/>
          <p:nvPr/>
        </p:nvSpPr>
        <p:spPr>
          <a:xfrm>
            <a:off x="1461270" y="2020076"/>
            <a:ext cx="2305415" cy="0"/>
          </a:xfrm>
          <a:prstGeom prst="line">
            <a:avLst/>
          </a:prstGeom>
          <a:ln w="9525" cap="rnd">
            <a:solidFill>
              <a:srgbClr val="DDDDDD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4" name="TextBox 44"/>
          <p:cNvSpPr txBox="1"/>
          <p:nvPr/>
        </p:nvSpPr>
        <p:spPr>
          <a:xfrm>
            <a:off x="4283668" y="2733930"/>
            <a:ext cx="1348703" cy="344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20"/>
              </a:lnSpc>
              <a:spcBef>
                <a:spcPct val="0"/>
              </a:spcBef>
            </a:pPr>
            <a:r>
              <a:rPr lang="en-US" sz="1800" spc="53">
                <a:solidFill>
                  <a:srgbClr val="2288E6"/>
                </a:solidFill>
                <a:latin typeface="Times New Roman Bold"/>
              </a:rPr>
              <a:t>ALI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9409012" y="1209872"/>
            <a:ext cx="1348703" cy="377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99"/>
              </a:lnSpc>
              <a:spcBef>
                <a:spcPct val="0"/>
              </a:spcBef>
            </a:pPr>
            <a:r>
              <a:rPr lang="en-US" sz="1999" spc="59">
                <a:solidFill>
                  <a:srgbClr val="2288E6"/>
                </a:solidFill>
                <a:latin typeface="Times New Roman Bold"/>
              </a:rPr>
              <a:t>AHMED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3609317" y="6483665"/>
            <a:ext cx="1348703" cy="344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20"/>
              </a:lnSpc>
              <a:spcBef>
                <a:spcPct val="0"/>
              </a:spcBef>
            </a:pPr>
            <a:r>
              <a:rPr lang="en-US" sz="1800" spc="53">
                <a:solidFill>
                  <a:srgbClr val="2288E6"/>
                </a:solidFill>
                <a:latin typeface="Times New Roman Bold"/>
              </a:rPr>
              <a:t>LA VACHE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2648268" y="909686"/>
            <a:ext cx="1952036" cy="1136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3"/>
              </a:lnSpc>
            </a:pPr>
            <a:r>
              <a:rPr lang="en-US" sz="2116">
                <a:solidFill>
                  <a:srgbClr val="000000"/>
                </a:solidFill>
                <a:latin typeface="Times New Roman Bold"/>
              </a:rPr>
              <a:t>est en mouvement par rapport a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6298292" y="1209872"/>
            <a:ext cx="2001796" cy="377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1999" spc="59">
                <a:solidFill>
                  <a:srgbClr val="2288E6"/>
                </a:solidFill>
                <a:latin typeface="Times New Roman Bold"/>
              </a:rPr>
              <a:t>ALI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4057783" y="1212617"/>
            <a:ext cx="2001796" cy="377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1999" spc="59">
                <a:solidFill>
                  <a:srgbClr val="2288E6"/>
                </a:solidFill>
                <a:latin typeface="Times New Roman Bold"/>
              </a:rPr>
              <a:t>LE TRAIN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8385814" y="2530621"/>
            <a:ext cx="1971852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74"/>
              </a:lnSpc>
            </a:pPr>
            <a:r>
              <a:rPr lang="en-US" sz="2624">
                <a:solidFill>
                  <a:srgbClr val="000000"/>
                </a:solidFill>
                <a:latin typeface="Times New Roman Bold"/>
              </a:rPr>
              <a:t>au repos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10918718" y="2574931"/>
            <a:ext cx="1971852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74"/>
              </a:lnSpc>
            </a:pPr>
            <a:r>
              <a:rPr lang="en-US" sz="2624">
                <a:solidFill>
                  <a:srgbClr val="000000"/>
                </a:solidFill>
                <a:latin typeface="Times New Roman Bold"/>
              </a:rPr>
              <a:t>en mouvement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13668678" y="2583434"/>
            <a:ext cx="1971852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74"/>
              </a:lnSpc>
            </a:pPr>
            <a:r>
              <a:rPr lang="en-US" sz="2624">
                <a:solidFill>
                  <a:srgbClr val="000000"/>
                </a:solidFill>
                <a:latin typeface="Times New Roman Bold"/>
              </a:rPr>
              <a:t>au repos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5538584" y="4413597"/>
            <a:ext cx="1971852" cy="775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74"/>
              </a:lnSpc>
            </a:pPr>
            <a:r>
              <a:rPr lang="en-US" sz="2624">
                <a:solidFill>
                  <a:srgbClr val="000000"/>
                </a:solidFill>
                <a:latin typeface="Times New Roman Bold"/>
              </a:rPr>
              <a:t>au repos</a:t>
            </a:r>
          </a:p>
          <a:p>
            <a:pPr>
              <a:lnSpc>
                <a:spcPts val="2135"/>
              </a:lnSpc>
            </a:pPr>
            <a:endParaRPr lang="en-US" sz="2624">
              <a:solidFill>
                <a:srgbClr val="000000"/>
              </a:solidFill>
              <a:latin typeface="Times New Roman Bold"/>
            </a:endParaRPr>
          </a:p>
        </p:txBody>
      </p:sp>
      <p:sp>
        <p:nvSpPr>
          <p:cNvPr id="54" name="TextBox 54"/>
          <p:cNvSpPr txBox="1"/>
          <p:nvPr/>
        </p:nvSpPr>
        <p:spPr>
          <a:xfrm>
            <a:off x="11141594" y="4382607"/>
            <a:ext cx="1971852" cy="775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74"/>
              </a:lnSpc>
            </a:pPr>
            <a:r>
              <a:rPr lang="en-US" sz="2624">
                <a:solidFill>
                  <a:srgbClr val="000000"/>
                </a:solidFill>
                <a:latin typeface="Times New Roman Bold"/>
              </a:rPr>
              <a:t>en mouvement</a:t>
            </a:r>
          </a:p>
          <a:p>
            <a:pPr>
              <a:lnSpc>
                <a:spcPts val="2135"/>
              </a:lnSpc>
            </a:pPr>
            <a:endParaRPr lang="en-US" sz="2624">
              <a:solidFill>
                <a:srgbClr val="000000"/>
              </a:solidFill>
              <a:latin typeface="Times New Roman Bold"/>
            </a:endParaRPr>
          </a:p>
        </p:txBody>
      </p:sp>
      <p:sp>
        <p:nvSpPr>
          <p:cNvPr id="55" name="TextBox 55"/>
          <p:cNvSpPr txBox="1"/>
          <p:nvPr/>
        </p:nvSpPr>
        <p:spPr>
          <a:xfrm>
            <a:off x="14057783" y="4413597"/>
            <a:ext cx="1971852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74"/>
              </a:lnSpc>
            </a:pPr>
            <a:r>
              <a:rPr lang="en-US" sz="2624">
                <a:solidFill>
                  <a:srgbClr val="000000"/>
                </a:solidFill>
                <a:latin typeface="Times New Roman Bold"/>
              </a:rPr>
              <a:t>au repos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5538584" y="6314543"/>
            <a:ext cx="1971852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74"/>
              </a:lnSpc>
            </a:pPr>
            <a:r>
              <a:rPr lang="en-US" sz="2624">
                <a:solidFill>
                  <a:srgbClr val="000000"/>
                </a:solidFill>
                <a:latin typeface="Times New Roman Bold"/>
              </a:rPr>
              <a:t>en mouvement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8338650" y="6314543"/>
            <a:ext cx="1971852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74"/>
              </a:lnSpc>
            </a:pPr>
            <a:r>
              <a:rPr lang="en-US" sz="2624">
                <a:solidFill>
                  <a:srgbClr val="000000"/>
                </a:solidFill>
                <a:latin typeface="Times New Roman Bold"/>
              </a:rPr>
              <a:t>en mouvement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13814983" y="6394130"/>
            <a:ext cx="1971852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74"/>
              </a:lnSpc>
            </a:pPr>
            <a:r>
              <a:rPr lang="en-US" sz="2624">
                <a:solidFill>
                  <a:srgbClr val="000000"/>
                </a:solidFill>
                <a:latin typeface="Times New Roman Bold"/>
              </a:rPr>
              <a:t>en mouvement</a:t>
            </a:r>
          </a:p>
        </p:txBody>
      </p:sp>
      <p:grpSp>
        <p:nvGrpSpPr>
          <p:cNvPr id="59" name="Group 59"/>
          <p:cNvGrpSpPr/>
          <p:nvPr/>
        </p:nvGrpSpPr>
        <p:grpSpPr>
          <a:xfrm>
            <a:off x="5696429" y="1028700"/>
            <a:ext cx="722712" cy="722709"/>
            <a:chOff x="0" y="0"/>
            <a:chExt cx="6350000" cy="6349975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l="-24906" r="-24906"/>
              </a:stretch>
            </a:blipFill>
          </p:spPr>
        </p:sp>
      </p:grpSp>
      <p:grpSp>
        <p:nvGrpSpPr>
          <p:cNvPr id="61" name="Group 61"/>
          <p:cNvGrpSpPr/>
          <p:nvPr/>
        </p:nvGrpSpPr>
        <p:grpSpPr>
          <a:xfrm>
            <a:off x="10848115" y="1017220"/>
            <a:ext cx="722712" cy="722709"/>
            <a:chOff x="0" y="0"/>
            <a:chExt cx="6350000" cy="6349975"/>
          </a:xfrm>
        </p:grpSpPr>
        <p:sp>
          <p:nvSpPr>
            <p:cNvPr id="62" name="Freeform 62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6"/>
              <a:stretch>
                <a:fillRect l="-16666" r="-16666"/>
              </a:stretch>
            </a:blipFill>
          </p:spPr>
        </p:sp>
      </p:grpSp>
      <p:sp>
        <p:nvSpPr>
          <p:cNvPr id="63" name="TextBox 63"/>
          <p:cNvSpPr txBox="1"/>
          <p:nvPr/>
        </p:nvSpPr>
        <p:spPr>
          <a:xfrm>
            <a:off x="11742276" y="1059060"/>
            <a:ext cx="1503736" cy="377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99"/>
              </a:lnSpc>
              <a:spcBef>
                <a:spcPct val="0"/>
              </a:spcBef>
            </a:pPr>
            <a:r>
              <a:rPr lang="en-US" sz="1999" spc="59">
                <a:solidFill>
                  <a:srgbClr val="2288E6"/>
                </a:solidFill>
                <a:latin typeface="Times New Roman Bold"/>
              </a:rPr>
              <a:t>LA VACHE</a:t>
            </a:r>
          </a:p>
        </p:txBody>
      </p:sp>
      <p:sp>
        <p:nvSpPr>
          <p:cNvPr id="64" name="TextBox 64"/>
          <p:cNvSpPr txBox="1"/>
          <p:nvPr/>
        </p:nvSpPr>
        <p:spPr>
          <a:xfrm>
            <a:off x="3847903" y="4746779"/>
            <a:ext cx="1348703" cy="344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20"/>
              </a:lnSpc>
              <a:spcBef>
                <a:spcPct val="0"/>
              </a:spcBef>
            </a:pPr>
            <a:r>
              <a:rPr lang="en-US" sz="1800" spc="53">
                <a:solidFill>
                  <a:srgbClr val="2288E6"/>
                </a:solidFill>
                <a:latin typeface="Times New Roman Bold"/>
              </a:rPr>
              <a:t>AHMED</a:t>
            </a:r>
          </a:p>
        </p:txBody>
      </p:sp>
      <p:grpSp>
        <p:nvGrpSpPr>
          <p:cNvPr id="65" name="Group 65"/>
          <p:cNvGrpSpPr/>
          <p:nvPr/>
        </p:nvGrpSpPr>
        <p:grpSpPr>
          <a:xfrm>
            <a:off x="8385814" y="1106725"/>
            <a:ext cx="722712" cy="722709"/>
            <a:chOff x="0" y="0"/>
            <a:chExt cx="6350000" cy="6349975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5"/>
              <a:stretch>
                <a:fillRect l="-25046" r="-25046"/>
              </a:stretch>
            </a:blipFill>
          </p:spPr>
        </p:sp>
      </p:grpSp>
      <p:grpSp>
        <p:nvGrpSpPr>
          <p:cNvPr id="67" name="Group 67"/>
          <p:cNvGrpSpPr/>
          <p:nvPr/>
        </p:nvGrpSpPr>
        <p:grpSpPr>
          <a:xfrm>
            <a:off x="13543433" y="1078275"/>
            <a:ext cx="722712" cy="722709"/>
            <a:chOff x="0" y="0"/>
            <a:chExt cx="6350000" cy="6349975"/>
          </a:xfrm>
        </p:grpSpPr>
        <p:sp>
          <p:nvSpPr>
            <p:cNvPr id="68" name="Freeform 68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7"/>
              <a:stretch>
                <a:fillRect l="-29999" r="-29999"/>
              </a:stretch>
            </a:blipFill>
          </p:spPr>
        </p:sp>
      </p:grpSp>
      <p:sp>
        <p:nvSpPr>
          <p:cNvPr id="69" name="Freeform 69"/>
          <p:cNvSpPr/>
          <p:nvPr/>
        </p:nvSpPr>
        <p:spPr>
          <a:xfrm>
            <a:off x="171565" y="0"/>
            <a:ext cx="1714270" cy="1489771"/>
          </a:xfrm>
          <a:custGeom>
            <a:avLst/>
            <a:gdLst/>
            <a:ahLst/>
            <a:cxnLst/>
            <a:rect l="l" t="t" r="r" b="b"/>
            <a:pathLst>
              <a:path w="1714270" h="1489771">
                <a:moveTo>
                  <a:pt x="0" y="0"/>
                </a:moveTo>
                <a:lnTo>
                  <a:pt x="1714270" y="0"/>
                </a:lnTo>
                <a:lnTo>
                  <a:pt x="1714270" y="1489771"/>
                </a:lnTo>
                <a:lnTo>
                  <a:pt x="0" y="148977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70" name="Freeform 70"/>
          <p:cNvSpPr/>
          <p:nvPr/>
        </p:nvSpPr>
        <p:spPr>
          <a:xfrm>
            <a:off x="16017664" y="8119289"/>
            <a:ext cx="1714270" cy="1489771"/>
          </a:xfrm>
          <a:custGeom>
            <a:avLst/>
            <a:gdLst/>
            <a:ahLst/>
            <a:cxnLst/>
            <a:rect l="l" t="t" r="r" b="b"/>
            <a:pathLst>
              <a:path w="1714270" h="1489771">
                <a:moveTo>
                  <a:pt x="0" y="0"/>
                </a:moveTo>
                <a:lnTo>
                  <a:pt x="1714270" y="0"/>
                </a:lnTo>
                <a:lnTo>
                  <a:pt x="1714270" y="1489771"/>
                </a:lnTo>
                <a:lnTo>
                  <a:pt x="0" y="148977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71" name="Freeform 71"/>
          <p:cNvSpPr/>
          <p:nvPr/>
        </p:nvSpPr>
        <p:spPr>
          <a:xfrm rot="-5339161">
            <a:off x="-2425542" y="-4147111"/>
            <a:ext cx="4890088" cy="4921343"/>
          </a:xfrm>
          <a:custGeom>
            <a:avLst/>
            <a:gdLst/>
            <a:ahLst/>
            <a:cxnLst/>
            <a:rect l="l" t="t" r="r" b="b"/>
            <a:pathLst>
              <a:path w="4890088" h="4921343">
                <a:moveTo>
                  <a:pt x="0" y="0"/>
                </a:moveTo>
                <a:lnTo>
                  <a:pt x="4890087" y="0"/>
                </a:lnTo>
                <a:lnTo>
                  <a:pt x="4890087" y="4921344"/>
                </a:lnTo>
                <a:lnTo>
                  <a:pt x="0" y="492134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2" name="Freeform 72"/>
          <p:cNvSpPr/>
          <p:nvPr/>
        </p:nvSpPr>
        <p:spPr>
          <a:xfrm rot="-5339161" flipH="1">
            <a:off x="-825327" y="8483412"/>
            <a:ext cx="2531379" cy="2547558"/>
          </a:xfrm>
          <a:custGeom>
            <a:avLst/>
            <a:gdLst/>
            <a:ahLst/>
            <a:cxnLst/>
            <a:rect l="l" t="t" r="r" b="b"/>
            <a:pathLst>
              <a:path w="2531379" h="2547558">
                <a:moveTo>
                  <a:pt x="2531379" y="0"/>
                </a:moveTo>
                <a:lnTo>
                  <a:pt x="0" y="0"/>
                </a:lnTo>
                <a:lnTo>
                  <a:pt x="0" y="2547559"/>
                </a:lnTo>
                <a:lnTo>
                  <a:pt x="2531379" y="2547559"/>
                </a:lnTo>
                <a:lnTo>
                  <a:pt x="2531379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3" name="Freeform 73"/>
          <p:cNvSpPr/>
          <p:nvPr/>
        </p:nvSpPr>
        <p:spPr>
          <a:xfrm rot="-5339161" flipH="1" flipV="1">
            <a:off x="15824559" y="8022566"/>
            <a:ext cx="3152837" cy="3172989"/>
          </a:xfrm>
          <a:custGeom>
            <a:avLst/>
            <a:gdLst/>
            <a:ahLst/>
            <a:cxnLst/>
            <a:rect l="l" t="t" r="r" b="b"/>
            <a:pathLst>
              <a:path w="3152837" h="3172989">
                <a:moveTo>
                  <a:pt x="3152837" y="3172988"/>
                </a:moveTo>
                <a:lnTo>
                  <a:pt x="0" y="3172988"/>
                </a:lnTo>
                <a:lnTo>
                  <a:pt x="0" y="0"/>
                </a:lnTo>
                <a:lnTo>
                  <a:pt x="3152837" y="0"/>
                </a:lnTo>
                <a:lnTo>
                  <a:pt x="3152837" y="3172988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4" name="Freeform 74"/>
          <p:cNvSpPr/>
          <p:nvPr/>
        </p:nvSpPr>
        <p:spPr>
          <a:xfrm rot="-5339161" flipV="1">
            <a:off x="16439889" y="-1115582"/>
            <a:ext cx="3152837" cy="3172989"/>
          </a:xfrm>
          <a:custGeom>
            <a:avLst/>
            <a:gdLst/>
            <a:ahLst/>
            <a:cxnLst/>
            <a:rect l="l" t="t" r="r" b="b"/>
            <a:pathLst>
              <a:path w="3152837" h="3172989">
                <a:moveTo>
                  <a:pt x="0" y="3172989"/>
                </a:moveTo>
                <a:lnTo>
                  <a:pt x="3152837" y="3172989"/>
                </a:lnTo>
                <a:lnTo>
                  <a:pt x="3152837" y="0"/>
                </a:lnTo>
                <a:lnTo>
                  <a:pt x="0" y="0"/>
                </a:lnTo>
                <a:lnTo>
                  <a:pt x="0" y="3172989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5" name="Freeform 75"/>
          <p:cNvSpPr/>
          <p:nvPr/>
        </p:nvSpPr>
        <p:spPr>
          <a:xfrm rot="-7932697" flipH="1">
            <a:off x="166082" y="8112017"/>
            <a:ext cx="1192337" cy="2073629"/>
          </a:xfrm>
          <a:custGeom>
            <a:avLst/>
            <a:gdLst/>
            <a:ahLst/>
            <a:cxnLst/>
            <a:rect l="l" t="t" r="r" b="b"/>
            <a:pathLst>
              <a:path w="1192337" h="2073629">
                <a:moveTo>
                  <a:pt x="1192336" y="0"/>
                </a:moveTo>
                <a:lnTo>
                  <a:pt x="0" y="0"/>
                </a:lnTo>
                <a:lnTo>
                  <a:pt x="0" y="2073629"/>
                </a:lnTo>
                <a:lnTo>
                  <a:pt x="1192336" y="2073629"/>
                </a:lnTo>
                <a:lnTo>
                  <a:pt x="1192336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76" name="Freeform 76"/>
          <p:cNvSpPr/>
          <p:nvPr/>
        </p:nvSpPr>
        <p:spPr>
          <a:xfrm rot="-7932697" flipV="1">
            <a:off x="16804809" y="-1096708"/>
            <a:ext cx="1192337" cy="2073629"/>
          </a:xfrm>
          <a:custGeom>
            <a:avLst/>
            <a:gdLst/>
            <a:ahLst/>
            <a:cxnLst/>
            <a:rect l="l" t="t" r="r" b="b"/>
            <a:pathLst>
              <a:path w="1192337" h="2073629">
                <a:moveTo>
                  <a:pt x="0" y="2073629"/>
                </a:moveTo>
                <a:lnTo>
                  <a:pt x="1192337" y="2073629"/>
                </a:lnTo>
                <a:lnTo>
                  <a:pt x="1192337" y="0"/>
                </a:lnTo>
                <a:lnTo>
                  <a:pt x="0" y="0"/>
                </a:lnTo>
                <a:lnTo>
                  <a:pt x="0" y="2073629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77" name="TextBox 77"/>
          <p:cNvSpPr txBox="1"/>
          <p:nvPr/>
        </p:nvSpPr>
        <p:spPr>
          <a:xfrm>
            <a:off x="2307868" y="8223888"/>
            <a:ext cx="13332662" cy="12465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94"/>
              </a:lnSpc>
              <a:spcBef>
                <a:spcPct val="0"/>
              </a:spcBef>
            </a:pPr>
            <a:r>
              <a:rPr lang="en-US" sz="3424">
                <a:solidFill>
                  <a:srgbClr val="FFFFFF"/>
                </a:solidFill>
                <a:latin typeface="Times New Roman Bold"/>
              </a:rPr>
              <a:t>Parfois la personne peut être en mouvement par rapport à un référence et au repos par rapport à un autre</a:t>
            </a:r>
            <a:r>
              <a:rPr lang="en-US" sz="3424">
                <a:solidFill>
                  <a:srgbClr val="000000"/>
                </a:solidFill>
                <a:latin typeface="Times New Roman Bold"/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2331334"/>
            <a:ext cx="5310240" cy="5624332"/>
            <a:chOff x="30480" y="591820"/>
            <a:chExt cx="11574685" cy="122593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577467" cy="12259310"/>
            </a:xfrm>
            <a:custGeom>
              <a:avLst/>
              <a:gdLst/>
              <a:ahLst/>
              <a:cxnLst/>
              <a:rect l="l" t="t" r="r" b="b"/>
              <a:pathLst>
                <a:path w="11577467" h="12259310">
                  <a:moveTo>
                    <a:pt x="10839983" y="4271010"/>
                  </a:moveTo>
                  <a:cubicBezTo>
                    <a:pt x="9834743" y="2120900"/>
                    <a:pt x="7809260" y="544830"/>
                    <a:pt x="5651052" y="297180"/>
                  </a:cubicBezTo>
                  <a:cubicBezTo>
                    <a:pt x="3889863" y="0"/>
                    <a:pt x="2731125" y="913130"/>
                    <a:pt x="1784745" y="2170430"/>
                  </a:cubicBezTo>
                  <a:cubicBezTo>
                    <a:pt x="838365" y="3427730"/>
                    <a:pt x="335168" y="5030470"/>
                    <a:pt x="132043" y="6647180"/>
                  </a:cubicBezTo>
                  <a:cubicBezTo>
                    <a:pt x="24130" y="7500620"/>
                    <a:pt x="0" y="8406130"/>
                    <a:pt x="331706" y="9188450"/>
                  </a:cubicBezTo>
                  <a:cubicBezTo>
                    <a:pt x="748344" y="10180320"/>
                    <a:pt x="1658946" y="10811510"/>
                    <a:pt x="2585705" y="11203940"/>
                  </a:cubicBezTo>
                  <a:cubicBezTo>
                    <a:pt x="5078608" y="12259310"/>
                    <a:pt x="8139339" y="11850370"/>
                    <a:pt x="10079417" y="9828530"/>
                  </a:cubicBezTo>
                  <a:cubicBezTo>
                    <a:pt x="10686485" y="9196070"/>
                    <a:pt x="11183911" y="8403590"/>
                    <a:pt x="11361646" y="7504430"/>
                  </a:cubicBezTo>
                  <a:cubicBezTo>
                    <a:pt x="11577467" y="6413500"/>
                    <a:pt x="11303939" y="5264150"/>
                    <a:pt x="10839983" y="4271010"/>
                  </a:cubicBezTo>
                  <a:close/>
                </a:path>
              </a:pathLst>
            </a:custGeom>
            <a:blipFill>
              <a:blip r:embed="rId2"/>
              <a:stretch>
                <a:fillRect l="-26010" r="-26010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7932697" flipH="1">
            <a:off x="874234" y="6438987"/>
            <a:ext cx="2366010" cy="4114800"/>
          </a:xfrm>
          <a:custGeom>
            <a:avLst/>
            <a:gdLst/>
            <a:ahLst/>
            <a:cxnLst/>
            <a:rect l="l" t="t" r="r" b="b"/>
            <a:pathLst>
              <a:path w="2366010" h="4114800">
                <a:moveTo>
                  <a:pt x="2366010" y="0"/>
                </a:moveTo>
                <a:lnTo>
                  <a:pt x="0" y="0"/>
                </a:lnTo>
                <a:lnTo>
                  <a:pt x="0" y="4114800"/>
                </a:lnTo>
                <a:lnTo>
                  <a:pt x="2366010" y="4114800"/>
                </a:lnTo>
                <a:lnTo>
                  <a:pt x="236601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580290" y="477879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7888211" y="1384338"/>
            <a:ext cx="9274346" cy="765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600"/>
              </a:lnSpc>
              <a:spcBef>
                <a:spcPct val="0"/>
              </a:spcBef>
            </a:pPr>
            <a:r>
              <a:rPr lang="en-US" sz="4000">
                <a:solidFill>
                  <a:srgbClr val="B6F61A"/>
                </a:solidFill>
                <a:latin typeface="Times New Roman Bold"/>
              </a:rPr>
              <a:t>1) relativité du mouvement et du repos :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115400" y="412804"/>
            <a:ext cx="10493735" cy="975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140"/>
              </a:lnSpc>
              <a:spcBef>
                <a:spcPct val="0"/>
              </a:spcBef>
            </a:pPr>
            <a:r>
              <a:rPr lang="en-US" sz="5100">
                <a:solidFill>
                  <a:srgbClr val="FF914D"/>
                </a:solidFill>
                <a:latin typeface="Times New Roman Bold"/>
              </a:rPr>
              <a:t>I-Notion de mouvement et de repos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682012" y="2745228"/>
            <a:ext cx="11025774" cy="54470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9450" lvl="1" indent="-369725">
              <a:lnSpc>
                <a:spcPts val="4794"/>
              </a:lnSpc>
              <a:buFont typeface="Arial"/>
              <a:buChar char="•"/>
            </a:pPr>
            <a:r>
              <a:rPr lang="en-US" sz="3424">
                <a:solidFill>
                  <a:srgbClr val="FFFFFF"/>
                </a:solidFill>
                <a:latin typeface="Times New Roman Bold"/>
              </a:rPr>
              <a:t> Pour décrire un mouvement, il est nécessaire de définir précisément le corps dont on va étudier le mouvement : ce corps s’appelle le </a:t>
            </a:r>
            <a:r>
              <a:rPr lang="en-US" sz="3424">
                <a:solidFill>
                  <a:srgbClr val="5CE1E6"/>
                </a:solidFill>
                <a:latin typeface="Times New Roman Bold"/>
              </a:rPr>
              <a:t>corps de référence</a:t>
            </a:r>
            <a:r>
              <a:rPr lang="en-US" sz="3424">
                <a:solidFill>
                  <a:srgbClr val="FFFFFF"/>
                </a:solidFill>
                <a:latin typeface="Times New Roman Bold"/>
              </a:rPr>
              <a:t> ou </a:t>
            </a:r>
            <a:r>
              <a:rPr lang="en-US" sz="3424">
                <a:solidFill>
                  <a:srgbClr val="5CE1E6"/>
                </a:solidFill>
                <a:latin typeface="Times New Roman Bold"/>
              </a:rPr>
              <a:t>le référentiel</a:t>
            </a:r>
            <a:r>
              <a:rPr lang="en-US" sz="3424">
                <a:solidFill>
                  <a:srgbClr val="FFFFFF"/>
                </a:solidFill>
                <a:latin typeface="Times New Roman Bold"/>
              </a:rPr>
              <a:t>. (Un objet solide ou un groupe d'objets indéformables)</a:t>
            </a:r>
          </a:p>
          <a:p>
            <a:pPr marL="739450" lvl="1" indent="-369725">
              <a:lnSpc>
                <a:spcPts val="4794"/>
              </a:lnSpc>
              <a:buFont typeface="Arial"/>
              <a:buChar char="•"/>
            </a:pPr>
            <a:r>
              <a:rPr lang="en-US" sz="3424">
                <a:solidFill>
                  <a:srgbClr val="FFFFFF"/>
                </a:solidFill>
                <a:latin typeface="Times New Roman Bold"/>
              </a:rPr>
              <a:t>Si le corps change de position par rapport au corps de référence, on dit qu'il est en </a:t>
            </a:r>
            <a:r>
              <a:rPr lang="en-US" sz="3424">
                <a:solidFill>
                  <a:srgbClr val="FFDE59"/>
                </a:solidFill>
                <a:latin typeface="Times New Roman Bold"/>
              </a:rPr>
              <a:t>mouvement</a:t>
            </a:r>
            <a:r>
              <a:rPr lang="en-US" sz="3424">
                <a:solidFill>
                  <a:srgbClr val="FFFFFF"/>
                </a:solidFill>
                <a:latin typeface="Times New Roman Bold"/>
              </a:rPr>
              <a:t>.</a:t>
            </a:r>
          </a:p>
          <a:p>
            <a:pPr marL="739450" lvl="1" indent="-369725">
              <a:lnSpc>
                <a:spcPts val="4794"/>
              </a:lnSpc>
              <a:buFont typeface="Arial"/>
              <a:buChar char="•"/>
            </a:pPr>
            <a:r>
              <a:rPr lang="en-US" sz="3424">
                <a:solidFill>
                  <a:srgbClr val="FFFFFF"/>
                </a:solidFill>
                <a:latin typeface="Times New Roman Bold"/>
              </a:rPr>
              <a:t> L'état de mouvement ou de repos d'un objet restant est toujours lié au corps de référence. Nous disons donc que mouvement et le repos sont des notions </a:t>
            </a:r>
            <a:r>
              <a:rPr lang="en-US" sz="3424">
                <a:solidFill>
                  <a:srgbClr val="FFDE59"/>
                </a:solidFill>
                <a:latin typeface="Times New Roman Bold"/>
              </a:rPr>
              <a:t>relatives.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2331334"/>
            <a:ext cx="5310240" cy="5624332"/>
            <a:chOff x="30480" y="591820"/>
            <a:chExt cx="11574685" cy="122593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577467" cy="12259310"/>
            </a:xfrm>
            <a:custGeom>
              <a:avLst/>
              <a:gdLst/>
              <a:ahLst/>
              <a:cxnLst/>
              <a:rect l="l" t="t" r="r" b="b"/>
              <a:pathLst>
                <a:path w="11577467" h="12259310">
                  <a:moveTo>
                    <a:pt x="10839983" y="4271010"/>
                  </a:moveTo>
                  <a:cubicBezTo>
                    <a:pt x="9834743" y="2120900"/>
                    <a:pt x="7809260" y="544830"/>
                    <a:pt x="5651052" y="297180"/>
                  </a:cubicBezTo>
                  <a:cubicBezTo>
                    <a:pt x="3889863" y="0"/>
                    <a:pt x="2731125" y="913130"/>
                    <a:pt x="1784745" y="2170430"/>
                  </a:cubicBezTo>
                  <a:cubicBezTo>
                    <a:pt x="838365" y="3427730"/>
                    <a:pt x="335168" y="5030470"/>
                    <a:pt x="132043" y="6647180"/>
                  </a:cubicBezTo>
                  <a:cubicBezTo>
                    <a:pt x="24130" y="7500620"/>
                    <a:pt x="0" y="8406130"/>
                    <a:pt x="331706" y="9188450"/>
                  </a:cubicBezTo>
                  <a:cubicBezTo>
                    <a:pt x="748344" y="10180320"/>
                    <a:pt x="1658946" y="10811510"/>
                    <a:pt x="2585705" y="11203940"/>
                  </a:cubicBezTo>
                  <a:cubicBezTo>
                    <a:pt x="5078608" y="12259310"/>
                    <a:pt x="8139339" y="11850370"/>
                    <a:pt x="10079417" y="9828530"/>
                  </a:cubicBezTo>
                  <a:cubicBezTo>
                    <a:pt x="10686485" y="9196070"/>
                    <a:pt x="11183911" y="8403590"/>
                    <a:pt x="11361646" y="7504430"/>
                  </a:cubicBezTo>
                  <a:cubicBezTo>
                    <a:pt x="11577467" y="6413500"/>
                    <a:pt x="11303939" y="5264150"/>
                    <a:pt x="10839983" y="4271010"/>
                  </a:cubicBezTo>
                  <a:close/>
                </a:path>
              </a:pathLst>
            </a:custGeom>
            <a:blipFill>
              <a:blip r:embed="rId2"/>
              <a:stretch>
                <a:fillRect l="-26010" r="-26010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7932697" flipH="1">
            <a:off x="874234" y="6438987"/>
            <a:ext cx="2366010" cy="4114800"/>
          </a:xfrm>
          <a:custGeom>
            <a:avLst/>
            <a:gdLst/>
            <a:ahLst/>
            <a:cxnLst/>
            <a:rect l="l" t="t" r="r" b="b"/>
            <a:pathLst>
              <a:path w="2366010" h="4114800">
                <a:moveTo>
                  <a:pt x="2366010" y="0"/>
                </a:moveTo>
                <a:lnTo>
                  <a:pt x="0" y="0"/>
                </a:lnTo>
                <a:lnTo>
                  <a:pt x="0" y="4114800"/>
                </a:lnTo>
                <a:lnTo>
                  <a:pt x="2366010" y="4114800"/>
                </a:lnTo>
                <a:lnTo>
                  <a:pt x="236601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580290" y="477879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12" name="Group 12"/>
          <p:cNvGrpSpPr/>
          <p:nvPr/>
        </p:nvGrpSpPr>
        <p:grpSpPr>
          <a:xfrm>
            <a:off x="6479004" y="6459602"/>
            <a:ext cx="10780296" cy="1778331"/>
            <a:chOff x="-1270" y="0"/>
            <a:chExt cx="47740302" cy="7875298"/>
          </a:xfrm>
        </p:grpSpPr>
        <p:sp>
          <p:nvSpPr>
            <p:cNvPr id="13" name="Freeform 13"/>
            <p:cNvSpPr/>
            <p:nvPr/>
          </p:nvSpPr>
          <p:spPr>
            <a:xfrm>
              <a:off x="2134" y="0"/>
              <a:ext cx="47738167" cy="7875298"/>
            </a:xfrm>
            <a:custGeom>
              <a:avLst/>
              <a:gdLst/>
              <a:ahLst/>
              <a:cxnLst/>
              <a:rect l="l" t="t" r="r" b="b"/>
              <a:pathLst>
                <a:path w="47738167" h="7875298">
                  <a:moveTo>
                    <a:pt x="3404" y="738247"/>
                  </a:moveTo>
                  <a:lnTo>
                    <a:pt x="3404" y="7137052"/>
                  </a:lnTo>
                  <a:cubicBezTo>
                    <a:pt x="3404" y="7545083"/>
                    <a:pt x="1130190" y="7875298"/>
                    <a:pt x="2522502" y="7875298"/>
                  </a:cubicBezTo>
                  <a:lnTo>
                    <a:pt x="43505496" y="7875298"/>
                  </a:lnTo>
                  <a:cubicBezTo>
                    <a:pt x="44897808" y="7875298"/>
                    <a:pt x="46024591" y="7545083"/>
                    <a:pt x="46024591" y="7137052"/>
                  </a:cubicBezTo>
                  <a:lnTo>
                    <a:pt x="46024591" y="1590224"/>
                  </a:lnTo>
                  <a:lnTo>
                    <a:pt x="47738167" y="1342811"/>
                  </a:lnTo>
                  <a:lnTo>
                    <a:pt x="46021190" y="1094401"/>
                  </a:lnTo>
                  <a:lnTo>
                    <a:pt x="46021190" y="738247"/>
                  </a:lnTo>
                  <a:cubicBezTo>
                    <a:pt x="46021190" y="330216"/>
                    <a:pt x="44894403" y="0"/>
                    <a:pt x="43502091" y="0"/>
                  </a:cubicBezTo>
                  <a:lnTo>
                    <a:pt x="2519098" y="0"/>
                  </a:lnTo>
                  <a:cubicBezTo>
                    <a:pt x="1130190" y="0"/>
                    <a:pt x="0" y="330216"/>
                    <a:pt x="3404" y="738247"/>
                  </a:cubicBezTo>
                  <a:close/>
                </a:path>
              </a:pathLst>
            </a:custGeom>
            <a:blipFill>
              <a:blip r:embed="rId9"/>
              <a:stretch>
                <a:fillRect l="-1538" r="-1530"/>
              </a:stretch>
            </a:blipFill>
          </p:spPr>
        </p:sp>
      </p:grpSp>
      <p:sp>
        <p:nvSpPr>
          <p:cNvPr id="14" name="TextBox 14"/>
          <p:cNvSpPr txBox="1"/>
          <p:nvPr/>
        </p:nvSpPr>
        <p:spPr>
          <a:xfrm>
            <a:off x="5715019" y="287379"/>
            <a:ext cx="9274346" cy="916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720"/>
              </a:lnSpc>
              <a:spcBef>
                <a:spcPct val="0"/>
              </a:spcBef>
            </a:pPr>
            <a:r>
              <a:rPr lang="en-US" sz="4800" u="sng">
                <a:solidFill>
                  <a:srgbClr val="B6F61A"/>
                </a:solidFill>
                <a:latin typeface="Times New Roman Bold"/>
              </a:rPr>
              <a:t>2) La trajectoire :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293283" y="2197984"/>
            <a:ext cx="11025774" cy="12465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9450" lvl="1" indent="-369725" algn="ctr">
              <a:lnSpc>
                <a:spcPts val="4794"/>
              </a:lnSpc>
              <a:buFont typeface="Arial"/>
              <a:buChar char="•"/>
            </a:pPr>
            <a:r>
              <a:rPr lang="en-US" sz="3424">
                <a:solidFill>
                  <a:srgbClr val="FFFFFF"/>
                </a:solidFill>
                <a:latin typeface="Times New Roman Bold"/>
              </a:rPr>
              <a:t>La trajectoire d’un point d’un corps mobile est l’ensemble des positions qu’il occupe durant son mouvement.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372838" y="1280201"/>
            <a:ext cx="9274346" cy="8242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20"/>
              </a:lnSpc>
              <a:spcBef>
                <a:spcPct val="0"/>
              </a:spcBef>
            </a:pPr>
            <a:r>
              <a:rPr lang="en-US" sz="4300" u="sng">
                <a:solidFill>
                  <a:srgbClr val="FF914D"/>
                </a:solidFill>
                <a:latin typeface="Times New Roman Bold"/>
              </a:rPr>
              <a:t>a) Définition</a:t>
            </a:r>
            <a:r>
              <a:rPr lang="en-US" sz="4300">
                <a:solidFill>
                  <a:srgbClr val="FFCDCD"/>
                </a:solidFill>
                <a:latin typeface="Times New Roman Bold"/>
              </a:rPr>
              <a:t>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168979" y="3530215"/>
            <a:ext cx="9274346" cy="7816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740"/>
              </a:lnSpc>
              <a:spcBef>
                <a:spcPct val="0"/>
              </a:spcBef>
            </a:pPr>
            <a:r>
              <a:rPr lang="en-US" sz="4100" u="sng">
                <a:solidFill>
                  <a:srgbClr val="FF914D"/>
                </a:solidFill>
                <a:latin typeface="Times New Roman Bold"/>
              </a:rPr>
              <a:t>b) Types de trajectoires :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042695" y="4426199"/>
            <a:ext cx="11025774" cy="1846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9450" lvl="1" indent="-369725">
              <a:lnSpc>
                <a:spcPts val="4794"/>
              </a:lnSpc>
              <a:buFont typeface="Arial"/>
              <a:buChar char="•"/>
            </a:pPr>
            <a:r>
              <a:rPr lang="en-US" sz="3424">
                <a:solidFill>
                  <a:srgbClr val="FFFFFF"/>
                </a:solidFill>
                <a:latin typeface="Times New Roman Bold"/>
              </a:rPr>
              <a:t>Il existe plusieurs types de trajectoires :</a:t>
            </a:r>
          </a:p>
          <a:p>
            <a:pPr algn="ctr">
              <a:lnSpc>
                <a:spcPts val="4794"/>
              </a:lnSpc>
            </a:pPr>
            <a:r>
              <a:rPr lang="en-US" sz="3424">
                <a:solidFill>
                  <a:srgbClr val="FFFFFF"/>
                </a:solidFill>
                <a:latin typeface="Times New Roman"/>
              </a:rPr>
              <a:t>    </a:t>
            </a:r>
            <a:r>
              <a:rPr lang="en-US" sz="3424">
                <a:solidFill>
                  <a:srgbClr val="FFDE59"/>
                </a:solidFill>
                <a:latin typeface="Times New Roman"/>
              </a:rPr>
              <a:t>* </a:t>
            </a:r>
            <a:r>
              <a:rPr lang="en-US" sz="3424">
                <a:solidFill>
                  <a:srgbClr val="FFDE59"/>
                </a:solidFill>
                <a:latin typeface="Times New Roman Bold"/>
              </a:rPr>
              <a:t>La trajectoire rectiligne</a:t>
            </a:r>
            <a:r>
              <a:rPr lang="en-US" sz="3424">
                <a:solidFill>
                  <a:srgbClr val="FFFFFF"/>
                </a:solidFill>
                <a:latin typeface="Times New Roman Bold"/>
              </a:rPr>
              <a:t> : qui correspond à une droite.</a:t>
            </a:r>
          </a:p>
          <a:p>
            <a:pPr algn="ctr">
              <a:lnSpc>
                <a:spcPts val="4794"/>
              </a:lnSpc>
            </a:pPr>
            <a:endParaRPr lang="en-US" sz="3424">
              <a:solidFill>
                <a:srgbClr val="FFFFFF"/>
              </a:solidFill>
              <a:latin typeface="Times New Roman Bol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58010" y="1883101"/>
            <a:ext cx="5027974" cy="5624332"/>
            <a:chOff x="30480" y="591820"/>
            <a:chExt cx="10959432" cy="122593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963686" cy="12259310"/>
            </a:xfrm>
            <a:custGeom>
              <a:avLst/>
              <a:gdLst/>
              <a:ahLst/>
              <a:cxnLst/>
              <a:rect l="l" t="t" r="r" b="b"/>
              <a:pathLst>
                <a:path w="10963686" h="12259310">
                  <a:moveTo>
                    <a:pt x="10265403" y="4271010"/>
                  </a:moveTo>
                  <a:cubicBezTo>
                    <a:pt x="9313597" y="2120900"/>
                    <a:pt x="7395778" y="544830"/>
                    <a:pt x="5352291" y="297180"/>
                  </a:cubicBezTo>
                  <a:cubicBezTo>
                    <a:pt x="3684717" y="0"/>
                    <a:pt x="2587572" y="913130"/>
                    <a:pt x="1691497" y="2170430"/>
                  </a:cubicBezTo>
                  <a:cubicBezTo>
                    <a:pt x="795422" y="3427730"/>
                    <a:pt x="318973" y="5030470"/>
                    <a:pt x="126644" y="6647180"/>
                  </a:cubicBezTo>
                  <a:cubicBezTo>
                    <a:pt x="24130" y="7500620"/>
                    <a:pt x="0" y="8406130"/>
                    <a:pt x="315694" y="9188450"/>
                  </a:cubicBezTo>
                  <a:cubicBezTo>
                    <a:pt x="710186" y="10180320"/>
                    <a:pt x="1572385" y="10811510"/>
                    <a:pt x="2449882" y="11203940"/>
                  </a:cubicBezTo>
                  <a:cubicBezTo>
                    <a:pt x="4810275" y="12259310"/>
                    <a:pt x="7708312" y="11850370"/>
                    <a:pt x="9545265" y="9828530"/>
                  </a:cubicBezTo>
                  <a:cubicBezTo>
                    <a:pt x="10120064" y="9196070"/>
                    <a:pt x="10591050" y="8403590"/>
                    <a:pt x="10759337" y="7504430"/>
                  </a:cubicBezTo>
                  <a:cubicBezTo>
                    <a:pt x="10963686" y="6413500"/>
                    <a:pt x="10704699" y="5264150"/>
                    <a:pt x="10265403" y="4271010"/>
                  </a:cubicBezTo>
                  <a:close/>
                </a:path>
              </a:pathLst>
            </a:custGeom>
            <a:blipFill>
              <a:blip r:embed="rId2"/>
              <a:stretch>
                <a:fillRect l="-45338" r="-45338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7932697" flipH="1">
            <a:off x="874234" y="6438987"/>
            <a:ext cx="2366010" cy="4114800"/>
          </a:xfrm>
          <a:custGeom>
            <a:avLst/>
            <a:gdLst/>
            <a:ahLst/>
            <a:cxnLst/>
            <a:rect l="l" t="t" r="r" b="b"/>
            <a:pathLst>
              <a:path w="2366010" h="4114800">
                <a:moveTo>
                  <a:pt x="2366010" y="0"/>
                </a:moveTo>
                <a:lnTo>
                  <a:pt x="0" y="0"/>
                </a:lnTo>
                <a:lnTo>
                  <a:pt x="0" y="4114800"/>
                </a:lnTo>
                <a:lnTo>
                  <a:pt x="2366010" y="4114800"/>
                </a:lnTo>
                <a:lnTo>
                  <a:pt x="236601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580290" y="477879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12" name="Group 12"/>
          <p:cNvGrpSpPr/>
          <p:nvPr/>
        </p:nvGrpSpPr>
        <p:grpSpPr>
          <a:xfrm>
            <a:off x="8203329" y="1603278"/>
            <a:ext cx="5492475" cy="2830833"/>
            <a:chOff x="0" y="0"/>
            <a:chExt cx="1206374" cy="62176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206374" cy="621767"/>
            </a:xfrm>
            <a:custGeom>
              <a:avLst/>
              <a:gdLst/>
              <a:ahLst/>
              <a:cxnLst/>
              <a:rect l="l" t="t" r="r" b="b"/>
              <a:pathLst>
                <a:path w="1206374" h="621767">
                  <a:moveTo>
                    <a:pt x="32420" y="0"/>
                  </a:moveTo>
                  <a:lnTo>
                    <a:pt x="1173954" y="0"/>
                  </a:lnTo>
                  <a:cubicBezTo>
                    <a:pt x="1191859" y="0"/>
                    <a:pt x="1206374" y="14515"/>
                    <a:pt x="1206374" y="32420"/>
                  </a:cubicBezTo>
                  <a:lnTo>
                    <a:pt x="1206374" y="589348"/>
                  </a:lnTo>
                  <a:cubicBezTo>
                    <a:pt x="1206374" y="607253"/>
                    <a:pt x="1191859" y="621767"/>
                    <a:pt x="1173954" y="621767"/>
                  </a:cubicBezTo>
                  <a:lnTo>
                    <a:pt x="32420" y="621767"/>
                  </a:lnTo>
                  <a:cubicBezTo>
                    <a:pt x="14515" y="621767"/>
                    <a:pt x="0" y="607253"/>
                    <a:pt x="0" y="589348"/>
                  </a:cubicBezTo>
                  <a:lnTo>
                    <a:pt x="0" y="32420"/>
                  </a:lnTo>
                  <a:cubicBezTo>
                    <a:pt x="0" y="14515"/>
                    <a:pt x="14515" y="0"/>
                    <a:pt x="32420" y="0"/>
                  </a:cubicBezTo>
                  <a:close/>
                </a:path>
              </a:pathLst>
            </a:custGeom>
            <a:blipFill>
              <a:blip r:embed="rId9"/>
              <a:stretch>
                <a:fillRect t="-22758" b="-22758"/>
              </a:stretch>
            </a:blipFill>
          </p:spPr>
        </p:sp>
      </p:grpSp>
      <p:grpSp>
        <p:nvGrpSpPr>
          <p:cNvPr id="14" name="Group 14"/>
          <p:cNvGrpSpPr/>
          <p:nvPr/>
        </p:nvGrpSpPr>
        <p:grpSpPr>
          <a:xfrm>
            <a:off x="9624452" y="5643797"/>
            <a:ext cx="4071353" cy="4071353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3736" y="0"/>
                  </a:moveTo>
                  <a:lnTo>
                    <a:pt x="769064" y="0"/>
                  </a:lnTo>
                  <a:cubicBezTo>
                    <a:pt x="793219" y="0"/>
                    <a:pt x="812800" y="19581"/>
                    <a:pt x="812800" y="43736"/>
                  </a:cubicBezTo>
                  <a:lnTo>
                    <a:pt x="812800" y="769064"/>
                  </a:lnTo>
                  <a:cubicBezTo>
                    <a:pt x="812800" y="793219"/>
                    <a:pt x="793219" y="812800"/>
                    <a:pt x="769064" y="812800"/>
                  </a:cubicBezTo>
                  <a:lnTo>
                    <a:pt x="43736" y="812800"/>
                  </a:lnTo>
                  <a:cubicBezTo>
                    <a:pt x="19581" y="812800"/>
                    <a:pt x="0" y="793219"/>
                    <a:pt x="0" y="769064"/>
                  </a:cubicBezTo>
                  <a:lnTo>
                    <a:pt x="0" y="43736"/>
                  </a:lnTo>
                  <a:cubicBezTo>
                    <a:pt x="0" y="19581"/>
                    <a:pt x="19581" y="0"/>
                    <a:pt x="43736" y="0"/>
                  </a:cubicBezTo>
                  <a:close/>
                </a:path>
              </a:pathLst>
            </a:custGeom>
            <a:blipFill>
              <a:blip r:embed="rId10"/>
              <a:stretch>
                <a:fillRect l="-3882" r="-3882"/>
              </a:stretch>
            </a:blipFill>
          </p:spPr>
        </p:sp>
      </p:grpSp>
      <p:sp>
        <p:nvSpPr>
          <p:cNvPr id="16" name="TextBox 16"/>
          <p:cNvSpPr txBox="1"/>
          <p:nvPr/>
        </p:nvSpPr>
        <p:spPr>
          <a:xfrm>
            <a:off x="6385984" y="4728355"/>
            <a:ext cx="11025774" cy="6464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94"/>
              </a:lnSpc>
            </a:pPr>
            <a:r>
              <a:rPr lang="en-US" sz="3424">
                <a:solidFill>
                  <a:srgbClr val="FFDE59"/>
                </a:solidFill>
                <a:latin typeface="Times New Roman Bold"/>
              </a:rPr>
              <a:t>* La trajectoire circulaire :</a:t>
            </a:r>
            <a:r>
              <a:rPr lang="en-US" sz="3424">
                <a:solidFill>
                  <a:srgbClr val="FFFFFF"/>
                </a:solidFill>
                <a:latin typeface="Times New Roman Bold"/>
              </a:rPr>
              <a:t> qui correspond à un cercle.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113075" y="636596"/>
            <a:ext cx="11025774" cy="12465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94"/>
              </a:lnSpc>
            </a:pPr>
            <a:r>
              <a:rPr lang="en-US" sz="3424">
                <a:solidFill>
                  <a:srgbClr val="FFFFFF"/>
                </a:solidFill>
                <a:latin typeface="Times New Roman"/>
              </a:rPr>
              <a:t>    </a:t>
            </a:r>
            <a:r>
              <a:rPr lang="en-US" sz="3424">
                <a:solidFill>
                  <a:srgbClr val="FFDE59"/>
                </a:solidFill>
                <a:latin typeface="Times New Roman Bold"/>
              </a:rPr>
              <a:t>*  Trajectoire curviligne</a:t>
            </a:r>
            <a:r>
              <a:rPr lang="en-US" sz="3424">
                <a:solidFill>
                  <a:srgbClr val="FFFFFF"/>
                </a:solidFill>
                <a:latin typeface="Times New Roman Bold"/>
              </a:rPr>
              <a:t> : qui correspond à une courbe.</a:t>
            </a:r>
          </a:p>
          <a:p>
            <a:pPr algn="ctr">
              <a:lnSpc>
                <a:spcPts val="4794"/>
              </a:lnSpc>
            </a:pPr>
            <a:endParaRPr lang="en-US" sz="3424">
              <a:solidFill>
                <a:srgbClr val="FFFFFF"/>
              </a:solidFill>
              <a:latin typeface="Times New Roman Bol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2331334"/>
            <a:ext cx="4416397" cy="5624332"/>
            <a:chOff x="30480" y="591820"/>
            <a:chExt cx="9626384" cy="122593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633828" cy="12259310"/>
            </a:xfrm>
            <a:custGeom>
              <a:avLst/>
              <a:gdLst/>
              <a:ahLst/>
              <a:cxnLst/>
              <a:rect l="l" t="t" r="r" b="b"/>
              <a:pathLst>
                <a:path w="9633828" h="12259310">
                  <a:moveTo>
                    <a:pt x="9020480" y="4271010"/>
                  </a:moveTo>
                  <a:cubicBezTo>
                    <a:pt x="8184447" y="2120900"/>
                    <a:pt x="6499902" y="544830"/>
                    <a:pt x="4704973" y="297180"/>
                  </a:cubicBezTo>
                  <a:cubicBezTo>
                    <a:pt x="3240235" y="0"/>
                    <a:pt x="2276540" y="913130"/>
                    <a:pt x="1489460" y="2170430"/>
                  </a:cubicBezTo>
                  <a:cubicBezTo>
                    <a:pt x="702379" y="3427730"/>
                    <a:pt x="283882" y="5030470"/>
                    <a:pt x="114947" y="6647180"/>
                  </a:cubicBezTo>
                  <a:cubicBezTo>
                    <a:pt x="24130" y="7500620"/>
                    <a:pt x="0" y="8406130"/>
                    <a:pt x="281002" y="9188450"/>
                  </a:cubicBezTo>
                  <a:cubicBezTo>
                    <a:pt x="627510" y="10180320"/>
                    <a:pt x="1384835" y="10811510"/>
                    <a:pt x="2155599" y="11203940"/>
                  </a:cubicBezTo>
                  <a:cubicBezTo>
                    <a:pt x="4228885" y="12259310"/>
                    <a:pt x="6774421" y="11850370"/>
                    <a:pt x="8387937" y="9828530"/>
                  </a:cubicBezTo>
                  <a:cubicBezTo>
                    <a:pt x="8892820" y="9196070"/>
                    <a:pt x="9306517" y="8403590"/>
                    <a:pt x="9454335" y="7504430"/>
                  </a:cubicBezTo>
                  <a:cubicBezTo>
                    <a:pt x="9633828" y="6413500"/>
                    <a:pt x="9406342" y="5264150"/>
                    <a:pt x="9020480" y="4271010"/>
                  </a:cubicBezTo>
                  <a:close/>
                </a:path>
              </a:pathLst>
            </a:custGeom>
            <a:blipFill>
              <a:blip r:embed="rId2"/>
              <a:stretch>
                <a:fillRect l="-41376" r="-41376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7932697" flipH="1">
            <a:off x="874234" y="6438987"/>
            <a:ext cx="2366010" cy="4114800"/>
          </a:xfrm>
          <a:custGeom>
            <a:avLst/>
            <a:gdLst/>
            <a:ahLst/>
            <a:cxnLst/>
            <a:rect l="l" t="t" r="r" b="b"/>
            <a:pathLst>
              <a:path w="2366010" h="4114800">
                <a:moveTo>
                  <a:pt x="2366010" y="0"/>
                </a:moveTo>
                <a:lnTo>
                  <a:pt x="0" y="0"/>
                </a:lnTo>
                <a:lnTo>
                  <a:pt x="0" y="4114800"/>
                </a:lnTo>
                <a:lnTo>
                  <a:pt x="2366010" y="4114800"/>
                </a:lnTo>
                <a:lnTo>
                  <a:pt x="236601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580290" y="477879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12" name="Group 12"/>
          <p:cNvGrpSpPr>
            <a:grpSpLocks noChangeAspect="1"/>
          </p:cNvGrpSpPr>
          <p:nvPr/>
        </p:nvGrpSpPr>
        <p:grpSpPr>
          <a:xfrm>
            <a:off x="13837696" y="5084230"/>
            <a:ext cx="3324861" cy="4741370"/>
            <a:chOff x="0" y="0"/>
            <a:chExt cx="4292600" cy="61214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4292600" cy="6121400"/>
            </a:xfrm>
            <a:custGeom>
              <a:avLst/>
              <a:gdLst/>
              <a:ahLst/>
              <a:cxnLst/>
              <a:rect l="l" t="t" r="r" b="b"/>
              <a:pathLst>
                <a:path w="4292600" h="6121400">
                  <a:moveTo>
                    <a:pt x="4292600" y="6121400"/>
                  </a:moveTo>
                  <a:lnTo>
                    <a:pt x="0" y="6121400"/>
                  </a:lnTo>
                  <a:lnTo>
                    <a:pt x="0" y="0"/>
                  </a:lnTo>
                  <a:lnTo>
                    <a:pt x="4292600" y="0"/>
                  </a:lnTo>
                  <a:lnTo>
                    <a:pt x="4292600" y="6121400"/>
                  </a:lnTo>
                  <a:close/>
                </a:path>
              </a:pathLst>
            </a:custGeom>
            <a:blipFill>
              <a:blip r:embed="rId9"/>
              <a:stretch>
                <a:fillRect l="-132980" t="-44014" r="-42736" b="-994"/>
              </a:stretch>
            </a:blipFill>
          </p:spPr>
        </p:sp>
        <p:sp>
          <p:nvSpPr>
            <p:cNvPr id="14" name="Freeform 14"/>
            <p:cNvSpPr/>
            <p:nvPr/>
          </p:nvSpPr>
          <p:spPr>
            <a:xfrm>
              <a:off x="0" y="0"/>
              <a:ext cx="4292600" cy="6121400"/>
            </a:xfrm>
            <a:custGeom>
              <a:avLst/>
              <a:gdLst/>
              <a:ahLst/>
              <a:cxnLst/>
              <a:rect l="l" t="t" r="r" b="b"/>
              <a:pathLst>
                <a:path w="4292600" h="6121400">
                  <a:moveTo>
                    <a:pt x="4292600" y="6121400"/>
                  </a:moveTo>
                  <a:lnTo>
                    <a:pt x="0" y="6121400"/>
                  </a:lnTo>
                  <a:lnTo>
                    <a:pt x="0" y="0"/>
                  </a:lnTo>
                  <a:lnTo>
                    <a:pt x="4292600" y="0"/>
                  </a:lnTo>
                  <a:lnTo>
                    <a:pt x="4292600" y="612140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sp>
        <p:nvSpPr>
          <p:cNvPr id="15" name="TextBox 15"/>
          <p:cNvSpPr txBox="1"/>
          <p:nvPr/>
        </p:nvSpPr>
        <p:spPr>
          <a:xfrm>
            <a:off x="5316454" y="1099435"/>
            <a:ext cx="9274346" cy="765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600"/>
              </a:lnSpc>
              <a:spcBef>
                <a:spcPct val="0"/>
              </a:spcBef>
            </a:pPr>
            <a:r>
              <a:rPr lang="en-US" sz="4000" u="sng">
                <a:solidFill>
                  <a:srgbClr val="B6F61A"/>
                </a:solidFill>
                <a:latin typeface="Times New Roman Bold"/>
              </a:rPr>
              <a:t>1) Mouvement de translation :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897132" y="88692"/>
            <a:ext cx="10493735" cy="991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280"/>
              </a:lnSpc>
              <a:spcBef>
                <a:spcPct val="0"/>
              </a:spcBef>
            </a:pPr>
            <a:r>
              <a:rPr lang="en-US" sz="5200" u="sng">
                <a:solidFill>
                  <a:srgbClr val="FF914D"/>
                </a:solidFill>
                <a:latin typeface="Times New Roman Bold"/>
              </a:rPr>
              <a:t>II-Différents types de mouvement :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790089" y="2757252"/>
            <a:ext cx="12199919" cy="12465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9450" lvl="1" indent="-369725" algn="ctr">
              <a:lnSpc>
                <a:spcPts val="4794"/>
              </a:lnSpc>
              <a:buFont typeface="Arial"/>
              <a:buChar char="•"/>
            </a:pPr>
            <a:r>
              <a:rPr lang="en-US" sz="3424">
                <a:solidFill>
                  <a:srgbClr val="FFFFFF"/>
                </a:solidFill>
                <a:latin typeface="Times New Roman Bold"/>
              </a:rPr>
              <a:t>Un solide possède un mouvement de translation si tout segment du solide reste parallèle à lui-même au cours du mouvement.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443816" y="1867784"/>
            <a:ext cx="9274346" cy="765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600"/>
              </a:lnSpc>
              <a:spcBef>
                <a:spcPct val="0"/>
              </a:spcBef>
            </a:pPr>
            <a:r>
              <a:rPr lang="en-US" sz="4000" u="sng">
                <a:solidFill>
                  <a:srgbClr val="FFDE59"/>
                </a:solidFill>
                <a:latin typeface="Times New Roman Bold"/>
              </a:rPr>
              <a:t>a) Définition :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217260" y="4157131"/>
            <a:ext cx="10945297" cy="765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600"/>
              </a:lnSpc>
              <a:spcBef>
                <a:spcPct val="0"/>
              </a:spcBef>
            </a:pPr>
            <a:r>
              <a:rPr lang="en-US" sz="4000" u="sng">
                <a:solidFill>
                  <a:srgbClr val="FFDE59"/>
                </a:solidFill>
                <a:latin typeface="Times New Roman Bold"/>
              </a:rPr>
              <a:t>b) Trajectoires dans un mouvement de translation :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5790089" y="5296389"/>
            <a:ext cx="7151041" cy="24472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60"/>
              </a:lnSpc>
              <a:spcBef>
                <a:spcPct val="0"/>
              </a:spcBef>
            </a:pPr>
            <a:r>
              <a:rPr lang="en-US" sz="3400">
                <a:solidFill>
                  <a:srgbClr val="5CE1E6"/>
                </a:solidFill>
                <a:latin typeface="Times New Roman Bold"/>
              </a:rPr>
              <a:t>* Translation rectiligne</a:t>
            </a:r>
            <a:r>
              <a:rPr lang="en-US" sz="3400">
                <a:solidFill>
                  <a:srgbClr val="FFFFFF"/>
                </a:solidFill>
                <a:latin typeface="Times New Roman Bold"/>
              </a:rPr>
              <a:t> : Tout segment du solide se déplace en restant parallèle à lui-même et le mouvement de chaque point est rectiligne.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2331334"/>
            <a:ext cx="4416397" cy="5624332"/>
            <a:chOff x="30480" y="591820"/>
            <a:chExt cx="9626384" cy="122593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633828" cy="12259310"/>
            </a:xfrm>
            <a:custGeom>
              <a:avLst/>
              <a:gdLst/>
              <a:ahLst/>
              <a:cxnLst/>
              <a:rect l="l" t="t" r="r" b="b"/>
              <a:pathLst>
                <a:path w="9633828" h="12259310">
                  <a:moveTo>
                    <a:pt x="9020480" y="4271010"/>
                  </a:moveTo>
                  <a:cubicBezTo>
                    <a:pt x="8184447" y="2120900"/>
                    <a:pt x="6499902" y="544830"/>
                    <a:pt x="4704973" y="297180"/>
                  </a:cubicBezTo>
                  <a:cubicBezTo>
                    <a:pt x="3240235" y="0"/>
                    <a:pt x="2276540" y="913130"/>
                    <a:pt x="1489460" y="2170430"/>
                  </a:cubicBezTo>
                  <a:cubicBezTo>
                    <a:pt x="702379" y="3427730"/>
                    <a:pt x="283882" y="5030470"/>
                    <a:pt x="114947" y="6647180"/>
                  </a:cubicBezTo>
                  <a:cubicBezTo>
                    <a:pt x="24130" y="7500620"/>
                    <a:pt x="0" y="8406130"/>
                    <a:pt x="281002" y="9188450"/>
                  </a:cubicBezTo>
                  <a:cubicBezTo>
                    <a:pt x="627510" y="10180320"/>
                    <a:pt x="1384835" y="10811510"/>
                    <a:pt x="2155599" y="11203940"/>
                  </a:cubicBezTo>
                  <a:cubicBezTo>
                    <a:pt x="4228885" y="12259310"/>
                    <a:pt x="6774421" y="11850370"/>
                    <a:pt x="8387937" y="9828530"/>
                  </a:cubicBezTo>
                  <a:cubicBezTo>
                    <a:pt x="8892820" y="9196070"/>
                    <a:pt x="9306517" y="8403590"/>
                    <a:pt x="9454335" y="7504430"/>
                  </a:cubicBezTo>
                  <a:cubicBezTo>
                    <a:pt x="9633828" y="6413500"/>
                    <a:pt x="9406342" y="5264150"/>
                    <a:pt x="9020480" y="4271010"/>
                  </a:cubicBezTo>
                  <a:close/>
                </a:path>
              </a:pathLst>
            </a:custGeom>
            <a:blipFill>
              <a:blip r:embed="rId2"/>
              <a:stretch>
                <a:fillRect l="-52572" r="-52572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7932697" flipH="1">
            <a:off x="874234" y="6438987"/>
            <a:ext cx="2366010" cy="4114800"/>
          </a:xfrm>
          <a:custGeom>
            <a:avLst/>
            <a:gdLst/>
            <a:ahLst/>
            <a:cxnLst/>
            <a:rect l="l" t="t" r="r" b="b"/>
            <a:pathLst>
              <a:path w="2366010" h="4114800">
                <a:moveTo>
                  <a:pt x="2366010" y="0"/>
                </a:moveTo>
                <a:lnTo>
                  <a:pt x="0" y="0"/>
                </a:lnTo>
                <a:lnTo>
                  <a:pt x="0" y="4114800"/>
                </a:lnTo>
                <a:lnTo>
                  <a:pt x="2366010" y="4114800"/>
                </a:lnTo>
                <a:lnTo>
                  <a:pt x="236601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580290" y="477879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12" name="Group 12"/>
          <p:cNvGrpSpPr/>
          <p:nvPr/>
        </p:nvGrpSpPr>
        <p:grpSpPr>
          <a:xfrm>
            <a:off x="9364208" y="5601082"/>
            <a:ext cx="4470138" cy="4219235"/>
            <a:chOff x="0" y="0"/>
            <a:chExt cx="861134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61134" cy="812800"/>
            </a:xfrm>
            <a:custGeom>
              <a:avLst/>
              <a:gdLst/>
              <a:ahLst/>
              <a:cxnLst/>
              <a:rect l="l" t="t" r="r" b="b"/>
              <a:pathLst>
                <a:path w="861134" h="812800">
                  <a:moveTo>
                    <a:pt x="39834" y="0"/>
                  </a:moveTo>
                  <a:lnTo>
                    <a:pt x="821300" y="0"/>
                  </a:lnTo>
                  <a:cubicBezTo>
                    <a:pt x="831865" y="0"/>
                    <a:pt x="841997" y="4197"/>
                    <a:pt x="849467" y="11667"/>
                  </a:cubicBezTo>
                  <a:cubicBezTo>
                    <a:pt x="856938" y="19138"/>
                    <a:pt x="861134" y="29269"/>
                    <a:pt x="861134" y="39834"/>
                  </a:cubicBezTo>
                  <a:lnTo>
                    <a:pt x="861134" y="772966"/>
                  </a:lnTo>
                  <a:cubicBezTo>
                    <a:pt x="861134" y="783531"/>
                    <a:pt x="856938" y="793663"/>
                    <a:pt x="849467" y="801133"/>
                  </a:cubicBezTo>
                  <a:cubicBezTo>
                    <a:pt x="841997" y="808603"/>
                    <a:pt x="831865" y="812800"/>
                    <a:pt x="821300" y="812800"/>
                  </a:cubicBezTo>
                  <a:lnTo>
                    <a:pt x="39834" y="812800"/>
                  </a:lnTo>
                  <a:cubicBezTo>
                    <a:pt x="29269" y="812800"/>
                    <a:pt x="19138" y="808603"/>
                    <a:pt x="11667" y="801133"/>
                  </a:cubicBezTo>
                  <a:cubicBezTo>
                    <a:pt x="4197" y="793663"/>
                    <a:pt x="0" y="783531"/>
                    <a:pt x="0" y="772966"/>
                  </a:cubicBezTo>
                  <a:lnTo>
                    <a:pt x="0" y="39834"/>
                  </a:lnTo>
                  <a:cubicBezTo>
                    <a:pt x="0" y="29269"/>
                    <a:pt x="4197" y="19138"/>
                    <a:pt x="11667" y="11667"/>
                  </a:cubicBezTo>
                  <a:cubicBezTo>
                    <a:pt x="19138" y="4197"/>
                    <a:pt x="29269" y="0"/>
                    <a:pt x="39834" y="0"/>
                  </a:cubicBezTo>
                  <a:close/>
                </a:path>
              </a:pathLst>
            </a:custGeom>
            <a:blipFill>
              <a:blip r:embed="rId9"/>
              <a:stretch>
                <a:fillRect l="-156" r="-156"/>
              </a:stretch>
            </a:blipFill>
          </p:spPr>
        </p:sp>
      </p:grpSp>
      <p:grpSp>
        <p:nvGrpSpPr>
          <p:cNvPr id="14" name="Group 14"/>
          <p:cNvGrpSpPr/>
          <p:nvPr/>
        </p:nvGrpSpPr>
        <p:grpSpPr>
          <a:xfrm>
            <a:off x="7197367" y="1603278"/>
            <a:ext cx="5948771" cy="2412098"/>
            <a:chOff x="-1270" y="0"/>
            <a:chExt cx="17810480" cy="7221766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7810480" cy="7221766"/>
            </a:xfrm>
            <a:custGeom>
              <a:avLst/>
              <a:gdLst/>
              <a:ahLst/>
              <a:cxnLst/>
              <a:rect l="l" t="t" r="r" b="b"/>
              <a:pathLst>
                <a:path w="17810480" h="7221766">
                  <a:moveTo>
                    <a:pt x="1270" y="676983"/>
                  </a:moveTo>
                  <a:lnTo>
                    <a:pt x="1270" y="6544783"/>
                  </a:lnTo>
                  <a:cubicBezTo>
                    <a:pt x="1270" y="6918954"/>
                    <a:pt x="421640" y="7221766"/>
                    <a:pt x="941070" y="7221766"/>
                  </a:cubicBezTo>
                  <a:lnTo>
                    <a:pt x="16230600" y="7221766"/>
                  </a:lnTo>
                  <a:cubicBezTo>
                    <a:pt x="16750030" y="7221766"/>
                    <a:pt x="17170400" y="6918954"/>
                    <a:pt x="17170400" y="6544783"/>
                  </a:cubicBezTo>
                  <a:lnTo>
                    <a:pt x="17170400" y="1458259"/>
                  </a:lnTo>
                  <a:lnTo>
                    <a:pt x="17810480" y="1231378"/>
                  </a:lnTo>
                  <a:lnTo>
                    <a:pt x="17169130" y="1003582"/>
                  </a:lnTo>
                  <a:lnTo>
                    <a:pt x="17169130" y="676983"/>
                  </a:lnTo>
                  <a:cubicBezTo>
                    <a:pt x="17169130" y="302813"/>
                    <a:pt x="16748761" y="0"/>
                    <a:pt x="16229330" y="0"/>
                  </a:cubicBezTo>
                  <a:lnTo>
                    <a:pt x="939800" y="0"/>
                  </a:lnTo>
                  <a:cubicBezTo>
                    <a:pt x="421640" y="0"/>
                    <a:pt x="0" y="302813"/>
                    <a:pt x="1270" y="676983"/>
                  </a:cubicBezTo>
                  <a:close/>
                </a:path>
              </a:pathLst>
            </a:custGeom>
            <a:blipFill>
              <a:blip r:embed="rId10"/>
              <a:stretch>
                <a:fillRect l="-14" t="-11716" r="-1013" b="-28424"/>
              </a:stretch>
            </a:blipFill>
          </p:spPr>
        </p:sp>
      </p:grpSp>
      <p:sp>
        <p:nvSpPr>
          <p:cNvPr id="16" name="TextBox 16"/>
          <p:cNvSpPr txBox="1"/>
          <p:nvPr/>
        </p:nvSpPr>
        <p:spPr>
          <a:xfrm>
            <a:off x="3378377" y="233243"/>
            <a:ext cx="12473468" cy="12471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60"/>
              </a:lnSpc>
              <a:spcBef>
                <a:spcPct val="0"/>
              </a:spcBef>
            </a:pPr>
            <a:r>
              <a:rPr lang="en-US" sz="3400">
                <a:solidFill>
                  <a:srgbClr val="5CE1E6"/>
                </a:solidFill>
                <a:latin typeface="Times New Roman Bold"/>
              </a:rPr>
              <a:t>Translation curviligne : </a:t>
            </a:r>
            <a:r>
              <a:rPr lang="en-US" sz="3400">
                <a:solidFill>
                  <a:srgbClr val="FFFFFF"/>
                </a:solidFill>
                <a:latin typeface="Times New Roman Bold"/>
              </a:rPr>
              <a:t>Tout segment</a:t>
            </a:r>
            <a:r>
              <a:rPr lang="en-US" sz="3400">
                <a:solidFill>
                  <a:srgbClr val="5CE1E6"/>
                </a:solidFill>
                <a:latin typeface="Times New Roman Bold"/>
              </a:rPr>
              <a:t> </a:t>
            </a:r>
            <a:r>
              <a:rPr lang="en-US" sz="3400">
                <a:solidFill>
                  <a:srgbClr val="FFFFFF"/>
                </a:solidFill>
                <a:latin typeface="Times New Roman Bold"/>
              </a:rPr>
              <a:t>du solide se déplace en restant parallèle à lui-même et le mouvement de chaque point est curviligne.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445097" y="4230118"/>
            <a:ext cx="12981530" cy="12471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60"/>
              </a:lnSpc>
              <a:spcBef>
                <a:spcPct val="0"/>
              </a:spcBef>
            </a:pPr>
            <a:r>
              <a:rPr lang="en-US" sz="3400">
                <a:solidFill>
                  <a:srgbClr val="5CE1E6"/>
                </a:solidFill>
                <a:latin typeface="Times New Roman Bold"/>
              </a:rPr>
              <a:t>Translation circulaire : </a:t>
            </a:r>
            <a:r>
              <a:rPr lang="en-US" sz="3400">
                <a:solidFill>
                  <a:srgbClr val="FFFFFF"/>
                </a:solidFill>
                <a:latin typeface="Times New Roman Bold"/>
              </a:rPr>
              <a:t>Tout segment du solide se déplace en restant parallèle à lui-même et le mouvement de chaque point est un cercle.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79499" y="1770126"/>
            <a:ext cx="5281666" cy="6726261"/>
            <a:chOff x="30480" y="591820"/>
            <a:chExt cx="9626384" cy="122593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633828" cy="12259310"/>
            </a:xfrm>
            <a:custGeom>
              <a:avLst/>
              <a:gdLst/>
              <a:ahLst/>
              <a:cxnLst/>
              <a:rect l="l" t="t" r="r" b="b"/>
              <a:pathLst>
                <a:path w="9633828" h="12259310">
                  <a:moveTo>
                    <a:pt x="9020480" y="4271010"/>
                  </a:moveTo>
                  <a:cubicBezTo>
                    <a:pt x="8184447" y="2120900"/>
                    <a:pt x="6499902" y="544830"/>
                    <a:pt x="4704973" y="297180"/>
                  </a:cubicBezTo>
                  <a:cubicBezTo>
                    <a:pt x="3240235" y="0"/>
                    <a:pt x="2276540" y="913130"/>
                    <a:pt x="1489460" y="2170430"/>
                  </a:cubicBezTo>
                  <a:cubicBezTo>
                    <a:pt x="702379" y="3427730"/>
                    <a:pt x="283882" y="5030470"/>
                    <a:pt x="114947" y="6647180"/>
                  </a:cubicBezTo>
                  <a:cubicBezTo>
                    <a:pt x="24130" y="7500620"/>
                    <a:pt x="0" y="8406130"/>
                    <a:pt x="281002" y="9188450"/>
                  </a:cubicBezTo>
                  <a:cubicBezTo>
                    <a:pt x="627510" y="10180320"/>
                    <a:pt x="1384835" y="10811510"/>
                    <a:pt x="2155599" y="11203940"/>
                  </a:cubicBezTo>
                  <a:cubicBezTo>
                    <a:pt x="4228885" y="12259310"/>
                    <a:pt x="6774421" y="11850370"/>
                    <a:pt x="8387937" y="9828530"/>
                  </a:cubicBezTo>
                  <a:cubicBezTo>
                    <a:pt x="8892820" y="9196070"/>
                    <a:pt x="9306517" y="8403590"/>
                    <a:pt x="9454335" y="7504430"/>
                  </a:cubicBezTo>
                  <a:cubicBezTo>
                    <a:pt x="9633828" y="6413500"/>
                    <a:pt x="9406342" y="5264150"/>
                    <a:pt x="9020480" y="4271010"/>
                  </a:cubicBezTo>
                  <a:close/>
                </a:path>
              </a:pathLst>
            </a:custGeom>
            <a:blipFill>
              <a:blip r:embed="rId2"/>
              <a:stretch>
                <a:fillRect l="-47793" t="-20556" r="-47793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7932697" flipH="1">
            <a:off x="874234" y="6438987"/>
            <a:ext cx="2366010" cy="4114800"/>
          </a:xfrm>
          <a:custGeom>
            <a:avLst/>
            <a:gdLst/>
            <a:ahLst/>
            <a:cxnLst/>
            <a:rect l="l" t="t" r="r" b="b"/>
            <a:pathLst>
              <a:path w="2366010" h="4114800">
                <a:moveTo>
                  <a:pt x="2366010" y="0"/>
                </a:moveTo>
                <a:lnTo>
                  <a:pt x="0" y="0"/>
                </a:lnTo>
                <a:lnTo>
                  <a:pt x="0" y="4114800"/>
                </a:lnTo>
                <a:lnTo>
                  <a:pt x="2366010" y="4114800"/>
                </a:lnTo>
                <a:lnTo>
                  <a:pt x="236601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580290" y="477879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12" name="Group 12"/>
          <p:cNvGrpSpPr/>
          <p:nvPr/>
        </p:nvGrpSpPr>
        <p:grpSpPr>
          <a:xfrm>
            <a:off x="8634353" y="4233991"/>
            <a:ext cx="5246370" cy="5246370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33940" y="0"/>
                  </a:moveTo>
                  <a:lnTo>
                    <a:pt x="778860" y="0"/>
                  </a:lnTo>
                  <a:cubicBezTo>
                    <a:pt x="797604" y="0"/>
                    <a:pt x="812800" y="15196"/>
                    <a:pt x="812800" y="33940"/>
                  </a:cubicBezTo>
                  <a:lnTo>
                    <a:pt x="812800" y="778860"/>
                  </a:lnTo>
                  <a:cubicBezTo>
                    <a:pt x="812800" y="797604"/>
                    <a:pt x="797604" y="812800"/>
                    <a:pt x="778860" y="812800"/>
                  </a:cubicBezTo>
                  <a:lnTo>
                    <a:pt x="33940" y="812800"/>
                  </a:lnTo>
                  <a:cubicBezTo>
                    <a:pt x="15196" y="812800"/>
                    <a:pt x="0" y="797604"/>
                    <a:pt x="0" y="778860"/>
                  </a:cubicBezTo>
                  <a:lnTo>
                    <a:pt x="0" y="33940"/>
                  </a:lnTo>
                  <a:cubicBezTo>
                    <a:pt x="0" y="15196"/>
                    <a:pt x="15196" y="0"/>
                    <a:pt x="33940" y="0"/>
                  </a:cubicBez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</p:grpSp>
      <p:sp>
        <p:nvSpPr>
          <p:cNvPr id="14" name="TextBox 14"/>
          <p:cNvSpPr txBox="1"/>
          <p:nvPr/>
        </p:nvSpPr>
        <p:spPr>
          <a:xfrm>
            <a:off x="4498556" y="761563"/>
            <a:ext cx="11061637" cy="765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600"/>
              </a:lnSpc>
              <a:spcBef>
                <a:spcPct val="0"/>
              </a:spcBef>
            </a:pPr>
            <a:r>
              <a:rPr lang="en-US" sz="4000" u="sng">
                <a:solidFill>
                  <a:srgbClr val="B6F61A"/>
                </a:solidFill>
                <a:latin typeface="Times New Roman Bold"/>
              </a:rPr>
              <a:t>2) Mouvement de rotation autour d'un axe fixe :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477886" y="1843158"/>
            <a:ext cx="11684671" cy="17558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00692" lvl="1" indent="-350346">
              <a:lnSpc>
                <a:spcPts val="4543"/>
              </a:lnSpc>
              <a:buFont typeface="Arial"/>
              <a:buChar char="•"/>
            </a:pPr>
            <a:r>
              <a:rPr lang="en-US" sz="3245">
                <a:solidFill>
                  <a:srgbClr val="FFFFFF"/>
                </a:solidFill>
                <a:latin typeface="Times New Roman Bold"/>
              </a:rPr>
              <a:t>Un solide possède un mouvement de rotation autour d'un axe fixe si le mouvement de chacun de ses points est un cercle centré sur l'axe de rotation.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427</Words>
  <Application>Microsoft Office PowerPoint</Application>
  <PresentationFormat>Custom</PresentationFormat>
  <Paragraphs>49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Times New Roman Bold</vt:lpstr>
      <vt:lpstr>Calibri</vt:lpstr>
      <vt:lpstr>Arial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Mouvement et repos</dc:title>
  <dc:creator>PC</dc:creator>
  <cp:lastModifiedBy>PC</cp:lastModifiedBy>
  <cp:revision>1</cp:revision>
  <dcterms:created xsi:type="dcterms:W3CDTF">2006-08-16T00:00:00Z</dcterms:created>
  <dcterms:modified xsi:type="dcterms:W3CDTF">2024-02-24T13:01:55Z</dcterms:modified>
  <dc:identifier>DAF9g1S5s4Y</dc:identifier>
</cp:coreProperties>
</file>