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3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Times New Roman Bold Italics" panose="02030802070405090303"/>
      <p:boldItalic r:id="rId13"/>
    </p:embeddedFont>
    <p:embeddedFont>
      <p:font typeface="Times New Roman Bold" panose="02030802070405020303"/>
      <p:bold r:id="rId14"/>
    </p:embeddedFont>
    <p:embeddedFont>
      <p:font typeface="Open Sans Bold" panose="020B0806030504020204"/>
      <p:bold r:id="rId15"/>
    </p:embeddedFont>
    <p:embeddedFont>
      <p:font typeface="Calibri" panose="020F050202020403020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font" Target="fonts/font7.fntdata"/><Relationship Id="rId18" Type="http://schemas.openxmlformats.org/officeDocument/2006/relationships/font" Target="fonts/font6.fntdata"/><Relationship Id="rId17" Type="http://schemas.openxmlformats.org/officeDocument/2006/relationships/font" Target="fonts/font5.fntdata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GIF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svg"/><Relationship Id="rId8" Type="http://schemas.openxmlformats.org/officeDocument/2006/relationships/image" Target="../media/image12.png"/><Relationship Id="rId7" Type="http://schemas.openxmlformats.org/officeDocument/2006/relationships/image" Target="../media/image8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3.svg"/><Relationship Id="rId7" Type="http://schemas.openxmlformats.org/officeDocument/2006/relationships/image" Target="../media/image12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3.svg"/><Relationship Id="rId7" Type="http://schemas.openxmlformats.org/officeDocument/2006/relationships/image" Target="../media/image12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3.svg"/><Relationship Id="rId7" Type="http://schemas.openxmlformats.org/officeDocument/2006/relationships/image" Target="../media/image12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8.jpeg"/><Relationship Id="rId7" Type="http://schemas.openxmlformats.org/officeDocument/2006/relationships/image" Target="../media/image17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.sv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svg"/><Relationship Id="rId8" Type="http://schemas.openxmlformats.org/officeDocument/2006/relationships/image" Target="../media/image12.png"/><Relationship Id="rId7" Type="http://schemas.openxmlformats.org/officeDocument/2006/relationships/image" Target="../media/image1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2"/>
              <a:stretch>
                <a:fillRect l="-45430" r="-4543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0">
            <a:off x="1352421" y="7773813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524705" y="819164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839433" y="2455319"/>
            <a:ext cx="7120626" cy="3738328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5918638" y="6771485"/>
            <a:ext cx="3032835" cy="3032835"/>
          </a:xfrm>
          <a:custGeom>
            <a:avLst/>
            <a:gdLst/>
            <a:ahLst/>
            <a:cxnLst/>
            <a:rect l="l" t="t" r="r" b="b"/>
            <a:pathLst>
              <a:path w="3032835" h="3032835">
                <a:moveTo>
                  <a:pt x="0" y="0"/>
                </a:moveTo>
                <a:lnTo>
                  <a:pt x="3032835" y="0"/>
                </a:lnTo>
                <a:lnTo>
                  <a:pt x="3032835" y="3032835"/>
                </a:lnTo>
                <a:lnTo>
                  <a:pt x="0" y="30328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409540" y="219220"/>
            <a:ext cx="8031925" cy="135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  <a:spcBef>
                <a:spcPct val="0"/>
              </a:spcBef>
            </a:pPr>
            <a:r>
              <a:rPr lang="en-US" sz="7135" b="1" i="1">
                <a:solidFill>
                  <a:srgbClr val="FFBD59"/>
                </a:solidFill>
                <a:latin typeface="Times New Roman Bold Italics" panose="02030802070405090303"/>
                <a:ea typeface="Times New Roman Bold Italics" panose="02030802070405090303"/>
                <a:cs typeface="Times New Roman Bold Italics" panose="02030802070405090303"/>
                <a:sym typeface="Times New Roman Bold Italics" panose="02030802070405090303"/>
              </a:rPr>
              <a:t>Chapitre :</a:t>
            </a:r>
            <a:r>
              <a:rPr lang="en-US" sz="7135" b="1" i="1">
                <a:solidFill>
                  <a:srgbClr val="FFFFFF"/>
                </a:solidFill>
                <a:latin typeface="Times New Roman Bold Italics" panose="02030802070405090303"/>
                <a:ea typeface="Times New Roman Bold Italics" panose="02030802070405090303"/>
                <a:cs typeface="Times New Roman Bold Italics" panose="02030802070405090303"/>
                <a:sym typeface="Times New Roman Bold Italics" panose="02030802070405090303"/>
              </a:rPr>
              <a:t> </a:t>
            </a:r>
            <a:r>
              <a:rPr lang="en-US" sz="7135" b="1" i="1">
                <a:solidFill>
                  <a:srgbClr val="FF914D"/>
                </a:solidFill>
                <a:latin typeface="Times New Roman Bold Italics" panose="02030802070405090303"/>
                <a:ea typeface="Times New Roman Bold Italics" panose="02030802070405090303"/>
                <a:cs typeface="Times New Roman Bold Italics" panose="02030802070405090303"/>
                <a:sym typeface="Times New Roman Bold Italics" panose="02030802070405090303"/>
              </a:rPr>
              <a:t>7</a:t>
            </a:r>
            <a:endParaRPr lang="en-US" sz="7135" b="1" i="1">
              <a:solidFill>
                <a:srgbClr val="FF914D"/>
              </a:solidFill>
              <a:latin typeface="Times New Roman Bold Italics" panose="02030802070405090303"/>
              <a:ea typeface="Times New Roman Bold Italics" panose="02030802070405090303"/>
              <a:cs typeface="Times New Roman Bold Italics" panose="02030802070405090303"/>
              <a:sym typeface="Times New Roman Bold Italics" panose="020308020704050903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703078" y="2735208"/>
            <a:ext cx="6935952" cy="3296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0"/>
              </a:lnSpc>
            </a:pPr>
            <a:r>
              <a:rPr lang="en-US" sz="618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Prévention des dangers du courant</a:t>
            </a:r>
            <a:endParaRPr lang="en-US" sz="6180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ctr">
              <a:lnSpc>
                <a:spcPts val="8090"/>
              </a:lnSpc>
              <a:spcBef>
                <a:spcPct val="0"/>
              </a:spcBef>
            </a:pPr>
            <a:r>
              <a:rPr lang="en-US" sz="5780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électrique</a:t>
            </a:r>
            <a:endParaRPr lang="en-US" sz="5780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52421" y="7970679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5" b="1">
                <a:solidFill>
                  <a:srgbClr val="003D25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PROF</a:t>
            </a:r>
            <a:endParaRPr lang="en-US" sz="2295" b="1">
              <a:solidFill>
                <a:srgbClr val="003D25"/>
              </a:solidFill>
              <a:latin typeface="Open Sans Bold" panose="020B0806030504020204"/>
              <a:ea typeface="Open Sans Bold" panose="020B0806030504020204"/>
              <a:cs typeface="Open Sans Bold" panose="020B0806030504020204"/>
              <a:sym typeface="Open Sans Bold" panose="020B0806030504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566395" y="5504531"/>
            <a:ext cx="4558595" cy="4387688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"/>
              <a:stretch>
                <a:fillRect l="-24377" r="-2437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90118" y="2126499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63129" y="4015826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 rot="0">
            <a:off x="9942726" y="5350507"/>
            <a:ext cx="4558595" cy="4387688"/>
            <a:chOff x="30480" y="591820"/>
            <a:chExt cx="12736830" cy="122593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0"/>
              <a:stretch>
                <a:fillRect l="-31854" r="-31854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3483929" y="321726"/>
            <a:ext cx="5660071" cy="99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5"/>
              </a:lnSpc>
              <a:spcBef>
                <a:spcPct val="0"/>
              </a:spcBef>
            </a:pPr>
            <a:r>
              <a:rPr lang="en-US" sz="5145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I - Le court-circuit :</a:t>
            </a:r>
            <a:endParaRPr lang="en-US" sz="5145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575401" y="1877142"/>
            <a:ext cx="15105008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Un dipôle est court circuit si ses deux bornes sont reliées par un fil ou un matériau conducteur.</a:t>
            </a:r>
            <a:endParaRPr lang="en-US" sz="42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575401" y="3610961"/>
            <a:ext cx="13099178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Un court-circuit se produit accidentellement lorsqu’un fil de </a:t>
            </a:r>
            <a:r>
              <a:rPr lang="en-US" sz="42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connexion se dénude de sa gaine en plastique.</a:t>
            </a:r>
            <a:endParaRPr lang="en-US" sz="42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75401" y="5925201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485616" y="2467949"/>
            <a:ext cx="9018987" cy="3099628"/>
          </a:xfrm>
          <a:custGeom>
            <a:avLst/>
            <a:gdLst/>
            <a:ahLst/>
            <a:cxnLst/>
            <a:rect l="l" t="t" r="r" b="b"/>
            <a:pathLst>
              <a:path w="9018987" h="3099628">
                <a:moveTo>
                  <a:pt x="0" y="0"/>
                </a:moveTo>
                <a:lnTo>
                  <a:pt x="9018987" y="0"/>
                </a:lnTo>
                <a:lnTo>
                  <a:pt x="9018987" y="3099628"/>
                </a:lnTo>
                <a:lnTo>
                  <a:pt x="0" y="3099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1813" b="-3185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179597" y="455514"/>
            <a:ext cx="12672248" cy="89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5"/>
              </a:lnSpc>
              <a:spcBef>
                <a:spcPct val="0"/>
              </a:spcBef>
            </a:pPr>
            <a:r>
              <a:rPr lang="en-US" sz="4745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II - Les éffets d’un court-circuit sur les dipoles :</a:t>
            </a:r>
            <a:endParaRPr lang="en-US" sz="4745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79466" y="5616451"/>
            <a:ext cx="13772378" cy="147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Lorsqu’un fil est ajouté entre les bornes de L2, celle –ci s’éteint et l’</a:t>
            </a: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éclat de L1 et L3 devient plus fort.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763332" y="1302034"/>
            <a:ext cx="11453860" cy="82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5"/>
              </a:lnSpc>
              <a:spcBef>
                <a:spcPct val="0"/>
              </a:spcBef>
            </a:pPr>
            <a:r>
              <a:rPr lang="en-US" sz="4290" b="1">
                <a:solidFill>
                  <a:srgbClr val="A5E800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1 - Court-circuit dans un montage en série :</a:t>
            </a:r>
            <a:endParaRPr lang="en-US" sz="4290" b="1">
              <a:solidFill>
                <a:srgbClr val="A5E800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50033" y="7267450"/>
            <a:ext cx="15637967" cy="2174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Donc dans un circuit en série un récepteur court-circuité ne fonctionne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5600"/>
              </a:lnSpc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plus et les lampes du circuit possèdent un éclat plus fort : elles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risquent de griller.</a:t>
            </a:r>
            <a:endParaRPr lang="en-US" sz="40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860684" y="7531524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75401" y="5045589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5401" y="5727852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401294" y="1411555"/>
            <a:ext cx="5485411" cy="3146946"/>
          </a:xfrm>
          <a:custGeom>
            <a:avLst/>
            <a:gdLst/>
            <a:ahLst/>
            <a:cxnLst/>
            <a:rect l="l" t="t" r="r" b="b"/>
            <a:pathLst>
              <a:path w="5485411" h="3146946">
                <a:moveTo>
                  <a:pt x="0" y="0"/>
                </a:moveTo>
                <a:lnTo>
                  <a:pt x="5485412" y="0"/>
                </a:lnTo>
                <a:lnTo>
                  <a:pt x="5485412" y="3146946"/>
                </a:lnTo>
                <a:lnTo>
                  <a:pt x="0" y="31469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95" r="-995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453138" y="4820302"/>
            <a:ext cx="15083091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Lorsque la lampe est court-circuitée, toutes les lampes s’éteignent.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632008" y="425530"/>
            <a:ext cx="11453860" cy="82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5"/>
              </a:lnSpc>
              <a:spcBef>
                <a:spcPct val="0"/>
              </a:spcBef>
            </a:pPr>
            <a:r>
              <a:rPr lang="en-US" sz="4290" b="1">
                <a:solidFill>
                  <a:srgbClr val="A5E800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2 - Court-circuit dans un montage en dérivation :</a:t>
            </a:r>
            <a:endParaRPr lang="en-US" sz="4290" b="1">
              <a:solidFill>
                <a:srgbClr val="A5E800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70469" y="5584977"/>
            <a:ext cx="14185708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Ce circuit est en dérivation donc les deux bornes de chaque dipôle </a:t>
            </a: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sont reliée aux deux bornes d’un autre dipôle et du générateur.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860684" y="6943600"/>
            <a:ext cx="14185708" cy="191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Dans un circuit en dérivation si l’un des dipôles est court-circuit : tous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les récepteurs sont court-circuités et cessent de fonctionner, et le courant devient très intense.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575401" y="7086475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6" y="0"/>
                </a:lnTo>
                <a:lnTo>
                  <a:pt x="570566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229171" y="4232627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29171" y="4960800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627090" y="1120967"/>
            <a:ext cx="14185708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Ce courant provoque un échauffement des fils de connexion qui risque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de prendre feu et de provoquer un incendie.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75401" y="3321403"/>
            <a:ext cx="8801413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BD59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Les risques d’un court-circuit sont multiples :</a:t>
            </a:r>
            <a:endParaRPr lang="en-US" sz="3500" b="1">
              <a:solidFill>
                <a:srgbClr val="FFBD59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229171" y="5838895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347877" y="2471506"/>
            <a:ext cx="4333156" cy="89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5"/>
              </a:lnSpc>
              <a:spcBef>
                <a:spcPct val="0"/>
              </a:spcBef>
            </a:pPr>
            <a:r>
              <a:rPr lang="en-US" sz="4745" b="1">
                <a:solidFill>
                  <a:srgbClr val="FF914D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II - Prévention:</a:t>
            </a:r>
            <a:endParaRPr lang="en-US" sz="4745" b="1">
              <a:solidFill>
                <a:srgbClr val="FF914D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165215" y="4089752"/>
            <a:ext cx="473036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Dégradation de matériel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165215" y="4858101"/>
            <a:ext cx="473036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Dégradation du circuit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165215" y="5626450"/>
            <a:ext cx="473036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Electrocution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165215" y="6394798"/>
            <a:ext cx="473036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Incendie ;etc…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4229171" y="6620085"/>
            <a:ext cx="570566" cy="365400"/>
          </a:xfrm>
          <a:custGeom>
            <a:avLst/>
            <a:gdLst/>
            <a:ahLst/>
            <a:cxnLst/>
            <a:rect l="l" t="t" r="r" b="b"/>
            <a:pathLst>
              <a:path w="570566" h="365400">
                <a:moveTo>
                  <a:pt x="0" y="0"/>
                </a:moveTo>
                <a:lnTo>
                  <a:pt x="570567" y="0"/>
                </a:lnTo>
                <a:lnTo>
                  <a:pt x="570567" y="365400"/>
                </a:lnTo>
                <a:lnTo>
                  <a:pt x="0" y="36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347877" y="7248872"/>
            <a:ext cx="14185708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Pour éviter ces risques, il est impératif de mettre en place des </a:t>
            </a: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protections adaptées comme fusible, disjoncteur, etc…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446802" y="5846081"/>
            <a:ext cx="6497120" cy="3473761"/>
          </a:xfrm>
          <a:custGeom>
            <a:avLst/>
            <a:gdLst/>
            <a:ahLst/>
            <a:cxnLst/>
            <a:rect l="l" t="t" r="r" b="b"/>
            <a:pathLst>
              <a:path w="6497120" h="3473761">
                <a:moveTo>
                  <a:pt x="0" y="0"/>
                </a:moveTo>
                <a:lnTo>
                  <a:pt x="6497119" y="0"/>
                </a:lnTo>
                <a:lnTo>
                  <a:pt x="6497119" y="3473760"/>
                </a:lnTo>
                <a:lnTo>
                  <a:pt x="0" y="34737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6134" b="-36134"/>
            </a:stretch>
          </a:blipFill>
        </p:spPr>
      </p:sp>
      <p:grpSp>
        <p:nvGrpSpPr>
          <p:cNvPr id="11" name="Group 11"/>
          <p:cNvGrpSpPr/>
          <p:nvPr/>
        </p:nvGrpSpPr>
        <p:grpSpPr>
          <a:xfrm rot="0">
            <a:off x="14943921" y="3370103"/>
            <a:ext cx="2750271" cy="275027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9565" r="-19565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2062560" y="4418816"/>
            <a:ext cx="509703" cy="326422"/>
          </a:xfrm>
          <a:custGeom>
            <a:avLst/>
            <a:gdLst/>
            <a:ahLst/>
            <a:cxnLst/>
            <a:rect l="l" t="t" r="r" b="b"/>
            <a:pathLst>
              <a:path w="509703" h="326422">
                <a:moveTo>
                  <a:pt x="0" y="0"/>
                </a:moveTo>
                <a:lnTo>
                  <a:pt x="509703" y="0"/>
                </a:lnTo>
                <a:lnTo>
                  <a:pt x="509703" y="326423"/>
                </a:lnTo>
                <a:lnTo>
                  <a:pt x="0" y="3264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07777" y="885825"/>
            <a:ext cx="14185708" cy="2530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Le courant électrique est d’autant plus élevé que la tension électrique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qu’il reçoit est forte, lorsque le corps humain est traversé par un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courant électrique, il subit une électrisation et peu provoquer la mort,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c’est </a:t>
            </a:r>
            <a:r>
              <a:rPr lang="en-US" sz="3500" b="1">
                <a:solidFill>
                  <a:srgbClr val="B6F61A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l’électrocution.</a:t>
            </a:r>
            <a:endParaRPr lang="en-US" sz="3500" b="1">
              <a:solidFill>
                <a:srgbClr val="B6F61A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317412" y="4116388"/>
            <a:ext cx="12258780" cy="191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 La rallonge est une cause très fréquence d’électrisation chez l’enfant .il </a:t>
            </a: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y a un danger lorsqu’elle est reliée au secteur alors qu’elle n’alimente aucun appareil.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2145967" y="1158198"/>
            <a:ext cx="509703" cy="326422"/>
          </a:xfrm>
          <a:custGeom>
            <a:avLst/>
            <a:gdLst/>
            <a:ahLst/>
            <a:cxnLst/>
            <a:rect l="l" t="t" r="r" b="b"/>
            <a:pathLst>
              <a:path w="509703" h="326422">
                <a:moveTo>
                  <a:pt x="0" y="0"/>
                </a:moveTo>
                <a:lnTo>
                  <a:pt x="509704" y="0"/>
                </a:lnTo>
                <a:lnTo>
                  <a:pt x="509704" y="326422"/>
                </a:lnTo>
                <a:lnTo>
                  <a:pt x="0" y="3264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0">
            <a:off x="14014983" y="1618653"/>
            <a:ext cx="2750271" cy="275027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37393" r="-37393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747002" y="5937126"/>
            <a:ext cx="509703" cy="326422"/>
          </a:xfrm>
          <a:custGeom>
            <a:avLst/>
            <a:gdLst/>
            <a:ahLst/>
            <a:cxnLst/>
            <a:rect l="l" t="t" r="r" b="b"/>
            <a:pathLst>
              <a:path w="509703" h="326422">
                <a:moveTo>
                  <a:pt x="0" y="0"/>
                </a:moveTo>
                <a:lnTo>
                  <a:pt x="509704" y="0"/>
                </a:lnTo>
                <a:lnTo>
                  <a:pt x="509704" y="326423"/>
                </a:lnTo>
                <a:lnTo>
                  <a:pt x="0" y="3264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492151" y="1075202"/>
            <a:ext cx="509703" cy="326422"/>
          </a:xfrm>
          <a:custGeom>
            <a:avLst/>
            <a:gdLst/>
            <a:ahLst/>
            <a:cxnLst/>
            <a:rect l="l" t="t" r="r" b="b"/>
            <a:pathLst>
              <a:path w="509703" h="326422">
                <a:moveTo>
                  <a:pt x="0" y="0"/>
                </a:moveTo>
                <a:lnTo>
                  <a:pt x="509703" y="0"/>
                </a:lnTo>
                <a:lnTo>
                  <a:pt x="509703" y="326423"/>
                </a:lnTo>
                <a:lnTo>
                  <a:pt x="0" y="3264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 rot="0">
            <a:off x="13839884" y="5332250"/>
            <a:ext cx="2750271" cy="275027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 rot="0">
            <a:off x="10457992" y="7216120"/>
            <a:ext cx="2750271" cy="275027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38432" r="-38432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2492151" y="2565466"/>
            <a:ext cx="509703" cy="326422"/>
          </a:xfrm>
          <a:custGeom>
            <a:avLst/>
            <a:gdLst/>
            <a:ahLst/>
            <a:cxnLst/>
            <a:rect l="l" t="t" r="r" b="b"/>
            <a:pathLst>
              <a:path w="509703" h="326422">
                <a:moveTo>
                  <a:pt x="0" y="0"/>
                </a:moveTo>
                <a:lnTo>
                  <a:pt x="509703" y="0"/>
                </a:lnTo>
                <a:lnTo>
                  <a:pt x="509703" y="326422"/>
                </a:lnTo>
                <a:lnTo>
                  <a:pt x="0" y="326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662329" y="4418816"/>
            <a:ext cx="509703" cy="326422"/>
          </a:xfrm>
          <a:custGeom>
            <a:avLst/>
            <a:gdLst/>
            <a:ahLst/>
            <a:cxnLst/>
            <a:rect l="l" t="t" r="r" b="b"/>
            <a:pathLst>
              <a:path w="509703" h="326422">
                <a:moveTo>
                  <a:pt x="0" y="0"/>
                </a:moveTo>
                <a:lnTo>
                  <a:pt x="509703" y="0"/>
                </a:lnTo>
                <a:lnTo>
                  <a:pt x="509703" y="326423"/>
                </a:lnTo>
                <a:lnTo>
                  <a:pt x="0" y="3264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001854" y="932327"/>
            <a:ext cx="13317203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Pour éviter les risques du courant, il est nécessaire de prendre quelques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précautions :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767" y="2320690"/>
            <a:ext cx="9676069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Ne jamais toucher une borne d’une prise </a:t>
            </a: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électrique.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420332" y="3298316"/>
            <a:ext cx="683071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Ne jamais toucher un fil dénudé.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378983" y="4275941"/>
            <a:ext cx="9829281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Ne jamais réparer un appareil électrique sans </a:t>
            </a: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l’avoir débranché.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172032" y="5794251"/>
            <a:ext cx="10036232" cy="129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   Ne jamais utiliser un appareil électrique dans </a:t>
            </a:r>
            <a:r>
              <a:rPr lang="en-US" sz="3500" b="1">
                <a:solidFill>
                  <a:srgbClr val="FFFFFF"/>
                </a:solidFill>
                <a:latin typeface="Times New Roman Bold" panose="02030802070405020303"/>
                <a:ea typeface="Times New Roman Bold" panose="02030802070405020303"/>
                <a:cs typeface="Times New Roman Bold" panose="02030802070405020303"/>
                <a:sym typeface="Times New Roman Bold" panose="02030802070405020303"/>
              </a:rPr>
              <a:t>un local humide (salle de bain).</a:t>
            </a:r>
            <a:endParaRPr lang="en-US" sz="3500" b="1">
              <a:solidFill>
                <a:srgbClr val="FFFFFF"/>
              </a:solidFill>
              <a:latin typeface="Times New Roman Bold" panose="02030802070405020303"/>
              <a:ea typeface="Times New Roman Bold" panose="02030802070405020303"/>
              <a:cs typeface="Times New Roman Bold" panose="02030802070405020303"/>
              <a:sym typeface="Times New Roman Bold" panose="02030802070405020303"/>
            </a:endParaRPr>
          </a:p>
        </p:txBody>
      </p:sp>
      <p:grpSp>
        <p:nvGrpSpPr>
          <p:cNvPr id="25" name="Group 25"/>
          <p:cNvGrpSpPr/>
          <p:nvPr/>
        </p:nvGrpSpPr>
        <p:grpSpPr>
          <a:xfrm rot="0">
            <a:off x="5696530" y="7216120"/>
            <a:ext cx="2750271" cy="2750271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16666" r="-16666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2173</Words>
  <Application>WPS Presentation</Application>
  <PresentationFormat>On-screen Show (4:3)</PresentationFormat>
  <Paragraphs>67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SimSun</vt:lpstr>
      <vt:lpstr>Wingdings</vt:lpstr>
      <vt:lpstr>Times New Roman Bold Italics</vt:lpstr>
      <vt:lpstr>Times New Roman Bold</vt:lpstr>
      <vt:lpstr>Open Sans Bold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Chapitre 14</dc:title>
  <dc:creator/>
  <cp:lastModifiedBy>hp</cp:lastModifiedBy>
  <cp:revision>2</cp:revision>
  <dcterms:created xsi:type="dcterms:W3CDTF">2006-08-16T00:00:00Z</dcterms:created>
  <dcterms:modified xsi:type="dcterms:W3CDTF">2025-02-09T18:23:45Z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CCE2CDABE88041DFA1B9C37594899604_13</vt:lpwstr>
  </property>
  <property fmtid="{D5CDD505-2E9C-101B-9397-08002B2CF9AE}" pid="3" name="KSOProductBuildVer">
    <vt:lpwstr>1036-12.2.0.19805</vt:lpwstr>
  </property>
</Properties>
</file>