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12.svg" ContentType="image/svg+xml"/>
  <Override PartName="/ppt/media/image14.svg" ContentType="image/svg+xml"/>
  <Override PartName="/ppt/media/image16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8288000" cy="10287000"/>
  <p:notesSz cx="6858000" cy="9144000"/>
  <p:embeddedFontLst>
    <p:embeddedFont>
      <p:font typeface="Times New Roman Bold Italics" panose="02030802070405090303"/>
      <p:boldItalic r:id="rId13"/>
    </p:embeddedFont>
    <p:embeddedFont>
      <p:font typeface="Times New Roman Bold" panose="02030802070405020303"/>
      <p:bold r:id="rId14"/>
    </p:embeddedFont>
    <p:embeddedFont>
      <p:font typeface="Open Sans Bold" panose="020B0806030504020204"/>
      <p:bold r:id="rId15"/>
    </p:embeddedFont>
    <p:embeddedFont>
      <p:font typeface="Calibri" panose="020F050202020403020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font" Target="fonts/font7.fntdata"/><Relationship Id="rId18" Type="http://schemas.openxmlformats.org/officeDocument/2006/relationships/font" Target="fonts/font6.fntdata"/><Relationship Id="rId17" Type="http://schemas.openxmlformats.org/officeDocument/2006/relationships/font" Target="fonts/font5.fntdata"/><Relationship Id="rId16" Type="http://schemas.openxmlformats.org/officeDocument/2006/relationships/font" Target="fonts/font4.fntdata"/><Relationship Id="rId15" Type="http://schemas.openxmlformats.org/officeDocument/2006/relationships/font" Target="fonts/font3.fntdata"/><Relationship Id="rId14" Type="http://schemas.openxmlformats.org/officeDocument/2006/relationships/font" Target="fonts/font2.fntdata"/><Relationship Id="rId13" Type="http://schemas.openxmlformats.org/officeDocument/2006/relationships/font" Target="fonts/font1.fntdata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GIF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svg"/><Relationship Id="rId8" Type="http://schemas.openxmlformats.org/officeDocument/2006/relationships/image" Target="../media/image11.png"/><Relationship Id="rId7" Type="http://schemas.openxmlformats.org/officeDocument/2006/relationships/image" Target="../media/image8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image" Target="../media/image14.svg"/><Relationship Id="rId10" Type="http://schemas.openxmlformats.org/officeDocument/2006/relationships/image" Target="../media/image1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4.svg"/><Relationship Id="rId7" Type="http://schemas.openxmlformats.org/officeDocument/2006/relationships/image" Target="../media/image1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4.svg"/><Relationship Id="rId7" Type="http://schemas.openxmlformats.org/officeDocument/2006/relationships/image" Target="../media/image1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14.svg"/><Relationship Id="rId7" Type="http://schemas.openxmlformats.org/officeDocument/2006/relationships/image" Target="../media/image1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2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14.svg"/><Relationship Id="rId7" Type="http://schemas.openxmlformats.org/officeDocument/2006/relationships/image" Target="../media/image1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14.svg"/><Relationship Id="rId7" Type="http://schemas.openxmlformats.org/officeDocument/2006/relationships/image" Target="../media/image1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2"/>
              <a:stretch>
                <a:fillRect l="-45430" r="-45430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 rot="0">
            <a:off x="1352421" y="7773813"/>
            <a:ext cx="2796257" cy="835652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524705" y="8191640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rcRect t="152" b="152"/>
          <a:stretch>
            <a:fillRect/>
          </a:stretch>
        </p:blipFill>
        <p:spPr>
          <a:xfrm>
            <a:off x="1839433" y="2455319"/>
            <a:ext cx="7120626" cy="3738328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5918638" y="6771485"/>
            <a:ext cx="3032835" cy="3032835"/>
          </a:xfrm>
          <a:custGeom>
            <a:avLst/>
            <a:gdLst/>
            <a:ahLst/>
            <a:cxnLst/>
            <a:rect l="l" t="t" r="r" b="b"/>
            <a:pathLst>
              <a:path w="3032835" h="3032835">
                <a:moveTo>
                  <a:pt x="0" y="0"/>
                </a:moveTo>
                <a:lnTo>
                  <a:pt x="3032835" y="0"/>
                </a:lnTo>
                <a:lnTo>
                  <a:pt x="3032835" y="3032835"/>
                </a:lnTo>
                <a:lnTo>
                  <a:pt x="0" y="30328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409540" y="209695"/>
            <a:ext cx="8031925" cy="128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0"/>
              </a:lnSpc>
              <a:spcBef>
                <a:spcPct val="0"/>
              </a:spcBef>
            </a:pPr>
            <a:r>
              <a:rPr lang="en-US" sz="7135" b="1" i="1">
                <a:solidFill>
                  <a:srgbClr val="FFBD59"/>
                </a:solidFill>
                <a:latin typeface="Times New Roman Bold Italics" panose="02030802070405090303"/>
                <a:ea typeface="Times New Roman Bold Italics" panose="02030802070405090303"/>
                <a:cs typeface="Times New Roman Bold Italics" panose="02030802070405090303"/>
                <a:sym typeface="Times New Roman Bold Italics" panose="02030802070405090303"/>
              </a:rPr>
              <a:t>Chapitre :</a:t>
            </a:r>
            <a:r>
              <a:rPr lang="en-US" sz="7135" b="1" i="1">
                <a:solidFill>
                  <a:srgbClr val="FFFFFF"/>
                </a:solidFill>
                <a:latin typeface="Times New Roman Bold Italics" panose="02030802070405090303"/>
                <a:ea typeface="Times New Roman Bold Italics" panose="02030802070405090303"/>
                <a:cs typeface="Times New Roman Bold Italics" panose="02030802070405090303"/>
                <a:sym typeface="Times New Roman Bold Italics" panose="02030802070405090303"/>
              </a:rPr>
              <a:t> </a:t>
            </a:r>
            <a:r>
              <a:rPr lang="en-US" sz="7135" b="1" i="1">
                <a:solidFill>
                  <a:srgbClr val="775732"/>
                </a:solidFill>
                <a:latin typeface="Times New Roman Bold Italics" panose="02030802070405090303"/>
                <a:ea typeface="Times New Roman Bold Italics" panose="02030802070405090303"/>
                <a:cs typeface="Times New Roman Bold Italics" panose="02030802070405090303"/>
                <a:sym typeface="Times New Roman Bold Italics" panose="02030802070405090303"/>
              </a:rPr>
              <a:t>6</a:t>
            </a:r>
            <a:endParaRPr lang="en-US" sz="7135" b="1" i="1">
              <a:solidFill>
                <a:srgbClr val="775732"/>
              </a:solidFill>
              <a:latin typeface="Times New Roman Bold Italics" panose="02030802070405090303"/>
              <a:ea typeface="Times New Roman Bold Italics" panose="02030802070405090303"/>
              <a:cs typeface="Times New Roman Bold Italics" panose="02030802070405090303"/>
              <a:sym typeface="Times New Roman Bold Italics" panose="02030802070405090303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21556" y="3569752"/>
            <a:ext cx="8533731" cy="1186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50"/>
              </a:lnSpc>
              <a:spcBef>
                <a:spcPct val="0"/>
              </a:spcBef>
            </a:pPr>
            <a:r>
              <a:rPr lang="en-US" sz="6180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La résistance électrique</a:t>
            </a:r>
            <a:endParaRPr lang="en-US" sz="6180" b="1">
              <a:solidFill>
                <a:srgbClr val="FF914D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52421" y="7970679"/>
            <a:ext cx="27962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5" b="1">
                <a:solidFill>
                  <a:srgbClr val="003D25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rPr>
              <a:t>PROF</a:t>
            </a:r>
            <a:endParaRPr lang="en-US" sz="2295" b="1">
              <a:solidFill>
                <a:srgbClr val="003D25"/>
              </a:solidFill>
              <a:latin typeface="Open Sans Bold" panose="020B0806030504020204"/>
              <a:ea typeface="Open Sans Bold" panose="020B0806030504020204"/>
              <a:cs typeface="Open Sans Bold" panose="020B0806030504020204"/>
              <a:sym typeface="Open Sans Bold" panose="020B0806030504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4134926" y="3286219"/>
            <a:ext cx="3433838" cy="3305099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"/>
              <a:stretch>
                <a:fillRect l="-19107" r="-1910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3829260">
            <a:off x="11797447" y="108142"/>
            <a:ext cx="2783413" cy="2793571"/>
          </a:xfrm>
          <a:custGeom>
            <a:avLst/>
            <a:gdLst/>
            <a:ahLst/>
            <a:cxnLst/>
            <a:rect l="l" t="t" r="r" b="b"/>
            <a:pathLst>
              <a:path w="2783413" h="2793571">
                <a:moveTo>
                  <a:pt x="0" y="0"/>
                </a:moveTo>
                <a:lnTo>
                  <a:pt x="2783413" y="0"/>
                </a:lnTo>
                <a:lnTo>
                  <a:pt x="2783413" y="2793572"/>
                </a:lnTo>
                <a:lnTo>
                  <a:pt x="0" y="27935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014815" y="2379504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7" y="0"/>
                </a:lnTo>
                <a:lnTo>
                  <a:pt x="570567" y="365401"/>
                </a:lnTo>
                <a:lnTo>
                  <a:pt x="0" y="3654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731283" y="3370103"/>
            <a:ext cx="8590378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Le symbole normalisé du conducteur ohmique est :</a:t>
            </a:r>
            <a:endParaRPr lang="en-US" sz="3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2014815" y="3553847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7" y="0"/>
                </a:lnTo>
                <a:lnTo>
                  <a:pt x="570567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498434" y="4484526"/>
            <a:ext cx="2028028" cy="481657"/>
          </a:xfrm>
          <a:custGeom>
            <a:avLst/>
            <a:gdLst/>
            <a:ahLst/>
            <a:cxnLst/>
            <a:rect l="l" t="t" r="r" b="b"/>
            <a:pathLst>
              <a:path w="2028028" h="481657">
                <a:moveTo>
                  <a:pt x="0" y="0"/>
                </a:moveTo>
                <a:lnTo>
                  <a:pt x="2028029" y="0"/>
                </a:lnTo>
                <a:lnTo>
                  <a:pt x="2028029" y="481657"/>
                </a:lnTo>
                <a:lnTo>
                  <a:pt x="0" y="4816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467835" y="510443"/>
            <a:ext cx="10770491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I - Notion de la résistance</a:t>
            </a:r>
            <a:endParaRPr lang="en-US" sz="4500" b="1">
              <a:solidFill>
                <a:srgbClr val="FF914D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585382" y="2255679"/>
            <a:ext cx="12092359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 Un conducteur ohmique est un dipôle de forme cylindrique </a:t>
            </a:r>
            <a:r>
              <a:rPr lang="en-US" sz="3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dont les deux bornes sont identiques.</a:t>
            </a:r>
            <a:endParaRPr lang="en-US" sz="3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419920" y="1332422"/>
            <a:ext cx="710654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b="1">
                <a:solidFill>
                  <a:srgbClr val="B6F61A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1) Conducteur ohmique</a:t>
            </a:r>
            <a:endParaRPr lang="en-US" sz="4400" b="1">
              <a:solidFill>
                <a:srgbClr val="B6F61A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315895" y="4372931"/>
            <a:ext cx="834539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R</a:t>
            </a:r>
            <a:endParaRPr lang="en-US" sz="3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10526463" y="4725355"/>
            <a:ext cx="1637893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6860541" y="4713126"/>
            <a:ext cx="1637893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TextBox 23"/>
          <p:cNvSpPr txBox="1"/>
          <p:nvPr/>
        </p:nvSpPr>
        <p:spPr>
          <a:xfrm>
            <a:off x="3101719" y="5361571"/>
            <a:ext cx="9376504" cy="935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55"/>
              </a:lnSpc>
              <a:spcBef>
                <a:spcPct val="0"/>
              </a:spcBef>
            </a:pPr>
            <a:r>
              <a:rPr lang="en-US" sz="4895" b="1">
                <a:solidFill>
                  <a:srgbClr val="B6F61A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2) Rôle du conducteur ohmique</a:t>
            </a:r>
            <a:endParaRPr lang="en-US" sz="4895" b="1">
              <a:solidFill>
                <a:srgbClr val="B6F61A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341204" y="6210934"/>
            <a:ext cx="3637370" cy="83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5"/>
              </a:lnSpc>
              <a:spcBef>
                <a:spcPct val="0"/>
              </a:spcBef>
            </a:pPr>
            <a:r>
              <a:rPr lang="en-US" sz="4405" b="1">
                <a:solidFill>
                  <a:srgbClr val="5CE1E6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a. Expérience</a:t>
            </a:r>
            <a:endParaRPr lang="en-US" sz="4405" b="1">
              <a:solidFill>
                <a:srgbClr val="5CE1E6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604486" y="7181524"/>
            <a:ext cx="8726630" cy="74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  <a:spcBef>
                <a:spcPct val="0"/>
              </a:spcBef>
            </a:pPr>
            <a:r>
              <a:rPr lang="en-US" sz="386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On réalise les deux montages suivants :</a:t>
            </a:r>
            <a:endParaRPr lang="en-US" sz="386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29532" y="6315531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29532" y="5045589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477510" y="529412"/>
            <a:ext cx="12025505" cy="3389835"/>
          </a:xfrm>
          <a:custGeom>
            <a:avLst/>
            <a:gdLst/>
            <a:ahLst/>
            <a:cxnLst/>
            <a:rect l="l" t="t" r="r" b="b"/>
            <a:pathLst>
              <a:path w="12025505" h="3389835">
                <a:moveTo>
                  <a:pt x="0" y="0"/>
                </a:moveTo>
                <a:lnTo>
                  <a:pt x="12025505" y="0"/>
                </a:lnTo>
                <a:lnTo>
                  <a:pt x="12025505" y="3389835"/>
                </a:lnTo>
                <a:lnTo>
                  <a:pt x="0" y="33898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787" t="-115222" r="-18838" b="-484881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240925" y="4921764"/>
            <a:ext cx="14498675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Dans le montage 1 la lampe brille normalement. En ajoutant </a:t>
            </a:r>
            <a:r>
              <a:rPr lang="en-US" sz="3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un conducteur ohmique en série, la lampe brille moins (montage 2)</a:t>
            </a:r>
            <a:endParaRPr lang="en-US" sz="3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096986" y="4082445"/>
            <a:ext cx="7556641" cy="747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  <a:spcBef>
                <a:spcPct val="0"/>
              </a:spcBef>
            </a:pPr>
            <a:r>
              <a:rPr lang="en-US" sz="3960" b="1">
                <a:solidFill>
                  <a:srgbClr val="5CE1E6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b. Observation et interprétation</a:t>
            </a:r>
            <a:endParaRPr lang="en-US" sz="3960" b="1">
              <a:solidFill>
                <a:srgbClr val="5CE1E6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240925" y="6131438"/>
            <a:ext cx="14498675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 L’ajout de conducteur ohmique en série dans le circuit </a:t>
            </a:r>
            <a:r>
              <a:rPr lang="en-US" sz="3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électrique diminue l’intensité de courant électrique.</a:t>
            </a:r>
            <a:endParaRPr lang="en-US" sz="3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11645" y="5045589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182211" y="1838517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148607" y="923488"/>
            <a:ext cx="5111958" cy="765441"/>
          </a:xfrm>
          <a:custGeom>
            <a:avLst/>
            <a:gdLst/>
            <a:ahLst/>
            <a:cxnLst/>
            <a:rect l="l" t="t" r="r" b="b"/>
            <a:pathLst>
              <a:path w="5111958" h="765441">
                <a:moveTo>
                  <a:pt x="0" y="0"/>
                </a:moveTo>
                <a:lnTo>
                  <a:pt x="5111958" y="0"/>
                </a:lnTo>
                <a:lnTo>
                  <a:pt x="5111958" y="765441"/>
                </a:lnTo>
                <a:lnTo>
                  <a:pt x="0" y="7654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007946" y="5851910"/>
            <a:ext cx="2311111" cy="2311111"/>
          </a:xfrm>
          <a:custGeom>
            <a:avLst/>
            <a:gdLst/>
            <a:ahLst/>
            <a:cxnLst/>
            <a:rect l="l" t="t" r="r" b="b"/>
            <a:pathLst>
              <a:path w="2311111" h="2311111">
                <a:moveTo>
                  <a:pt x="0" y="0"/>
                </a:moveTo>
                <a:lnTo>
                  <a:pt x="2311111" y="0"/>
                </a:lnTo>
                <a:lnTo>
                  <a:pt x="2311111" y="2311112"/>
                </a:lnTo>
                <a:lnTo>
                  <a:pt x="0" y="23111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907099" y="6000271"/>
            <a:ext cx="4143782" cy="2082251"/>
          </a:xfrm>
          <a:custGeom>
            <a:avLst/>
            <a:gdLst/>
            <a:ahLst/>
            <a:cxnLst/>
            <a:rect l="l" t="t" r="r" b="b"/>
            <a:pathLst>
              <a:path w="4143782" h="2082251">
                <a:moveTo>
                  <a:pt x="0" y="0"/>
                </a:moveTo>
                <a:lnTo>
                  <a:pt x="4143782" y="0"/>
                </a:lnTo>
                <a:lnTo>
                  <a:pt x="4143782" y="2082251"/>
                </a:lnTo>
                <a:lnTo>
                  <a:pt x="0" y="208225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467494" y="1705167"/>
            <a:ext cx="14498675" cy="1211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 Un conducteur ohmique est caractérisé par une grandeur </a:t>
            </a:r>
            <a:r>
              <a:rPr lang="en-US" sz="33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électrique appelée </a:t>
            </a:r>
            <a:r>
              <a:rPr lang="en-US" sz="3300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résistance</a:t>
            </a:r>
            <a:r>
              <a:rPr lang="en-US" sz="33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. Cette grandeur se note </a:t>
            </a:r>
            <a:r>
              <a:rPr lang="en-US" sz="3300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R </a:t>
            </a:r>
            <a:r>
              <a:rPr lang="en-US" sz="33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et son unité est </a:t>
            </a:r>
            <a:r>
              <a:rPr lang="en-US" sz="3300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l’ohm </a:t>
            </a:r>
            <a:r>
              <a:rPr lang="en-US" sz="33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de symbole </a:t>
            </a:r>
            <a:r>
              <a:rPr lang="en-US" sz="3300" b="1">
                <a:solidFill>
                  <a:srgbClr val="FFBD59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Ω</a:t>
            </a:r>
            <a:r>
              <a:rPr lang="en-US" sz="33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(Oméga)</a:t>
            </a:r>
            <a:endParaRPr lang="en-US" sz="33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267362" y="704413"/>
            <a:ext cx="3224808" cy="1059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55"/>
              </a:lnSpc>
              <a:spcBef>
                <a:spcPct val="0"/>
              </a:spcBef>
            </a:pPr>
            <a:r>
              <a:rPr lang="en-US" sz="5540" b="1">
                <a:solidFill>
                  <a:srgbClr val="100F0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Conclusion</a:t>
            </a:r>
            <a:endParaRPr lang="en-US" sz="5540" b="1">
              <a:solidFill>
                <a:srgbClr val="100F0D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63129" y="3208178"/>
            <a:ext cx="9159306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II - Mesure de la résistance électrique</a:t>
            </a:r>
            <a:endParaRPr lang="en-US" sz="4200" b="1">
              <a:solidFill>
                <a:srgbClr val="FF914D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467494" y="3996847"/>
            <a:ext cx="10328913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B6F61A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1) Mesure de la résistance avec un ohmmètre</a:t>
            </a:r>
            <a:endParaRPr lang="en-US" sz="4000" b="1">
              <a:solidFill>
                <a:srgbClr val="B6F61A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182211" y="4866312"/>
            <a:ext cx="15210107" cy="1211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Pour mesurer la résistance électrique, ou utilise un multimètre </a:t>
            </a:r>
            <a:r>
              <a:rPr lang="en-US" sz="33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en fonction </a:t>
            </a:r>
            <a:r>
              <a:rPr lang="en-US" sz="3300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ohmmètre</a:t>
            </a:r>
            <a:r>
              <a:rPr lang="en-US" sz="33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dont le symbole normalisé est :</a:t>
            </a:r>
            <a:endParaRPr lang="en-US" sz="33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401226" y="8118367"/>
            <a:ext cx="10606720" cy="630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On choisit la borne COM et la borne portant le symbole Ω</a:t>
            </a:r>
            <a:endParaRPr lang="en-US" sz="33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148607" y="6413376"/>
            <a:ext cx="565865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100F0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Ω</a:t>
            </a:r>
            <a:endParaRPr lang="en-US" sz="3500" b="1">
              <a:solidFill>
                <a:srgbClr val="100F0D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98887" y="7086475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7" y="0"/>
                </a:lnTo>
                <a:lnTo>
                  <a:pt x="570567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793827" y="1158198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255983" y="2224551"/>
            <a:ext cx="3050485" cy="4291088"/>
          </a:xfrm>
          <a:custGeom>
            <a:avLst/>
            <a:gdLst/>
            <a:ahLst/>
            <a:cxnLst/>
            <a:rect l="l" t="t" r="r" b="b"/>
            <a:pathLst>
              <a:path w="3050485" h="4291088">
                <a:moveTo>
                  <a:pt x="0" y="0"/>
                </a:moveTo>
                <a:lnTo>
                  <a:pt x="3050485" y="0"/>
                </a:lnTo>
                <a:lnTo>
                  <a:pt x="3050485" y="4291088"/>
                </a:lnTo>
                <a:lnTo>
                  <a:pt x="0" y="42910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754583" y="2728677"/>
            <a:ext cx="3389417" cy="3015737"/>
          </a:xfrm>
          <a:custGeom>
            <a:avLst/>
            <a:gdLst/>
            <a:ahLst/>
            <a:cxnLst/>
            <a:rect l="l" t="t" r="r" b="b"/>
            <a:pathLst>
              <a:path w="3389417" h="3015737">
                <a:moveTo>
                  <a:pt x="0" y="0"/>
                </a:moveTo>
                <a:lnTo>
                  <a:pt x="3389417" y="0"/>
                </a:lnTo>
                <a:lnTo>
                  <a:pt x="3389417" y="3015737"/>
                </a:lnTo>
                <a:lnTo>
                  <a:pt x="0" y="30157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4104" t="-93550" r="-133682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079110" y="866775"/>
            <a:ext cx="12481084" cy="1541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</a:t>
            </a:r>
            <a:r>
              <a:rPr lang="en-US" sz="42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On branche directement le multimètre aux deux bornes</a:t>
            </a:r>
            <a:endParaRPr lang="en-US" sz="42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du conducteur ohmique</a:t>
            </a:r>
            <a:endParaRPr lang="en-US" sz="42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84171" y="6800829"/>
            <a:ext cx="15503392" cy="1541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 On choisit le calibre le plus élevé puis on diminue celui-ci </a:t>
            </a:r>
            <a:r>
              <a:rPr lang="en-US" sz="42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jusqu'à trouver le plus petit des calibres supérieur à la valeur de la résistance.</a:t>
            </a:r>
            <a:endParaRPr lang="en-US" sz="42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145967" y="3116450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257469" y="1655817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466289" y="4169807"/>
            <a:ext cx="7355422" cy="5063549"/>
          </a:xfrm>
          <a:custGeom>
            <a:avLst/>
            <a:gdLst/>
            <a:ahLst/>
            <a:cxnLst/>
            <a:rect l="l" t="t" r="r" b="b"/>
            <a:pathLst>
              <a:path w="7355422" h="5063549">
                <a:moveTo>
                  <a:pt x="0" y="0"/>
                </a:moveTo>
                <a:lnTo>
                  <a:pt x="7355422" y="0"/>
                </a:lnTo>
                <a:lnTo>
                  <a:pt x="7355422" y="5063548"/>
                </a:lnTo>
                <a:lnTo>
                  <a:pt x="0" y="50635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570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828035" y="1408577"/>
            <a:ext cx="13776305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Pour trouver la résistance d'un conducteur ohmique, on </a:t>
            </a: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peut utiliser les anneaux colorés qui se trouvent dessus</a:t>
            </a:r>
            <a:endParaRPr lang="en-US" sz="4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834450" y="504721"/>
            <a:ext cx="8636513" cy="825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70"/>
              </a:lnSpc>
              <a:spcBef>
                <a:spcPct val="0"/>
              </a:spcBef>
            </a:pPr>
            <a:r>
              <a:rPr lang="en-US" sz="4335" b="1">
                <a:solidFill>
                  <a:srgbClr val="B6F61A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2) Code des couleurs des résistances</a:t>
            </a:r>
            <a:endParaRPr lang="en-US" sz="4335" b="1">
              <a:solidFill>
                <a:srgbClr val="B6F61A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965758" y="2906553"/>
            <a:ext cx="8754429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Chaque couleur correspond à un chiffre :</a:t>
            </a:r>
            <a:endParaRPr lang="en-US" sz="4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5861" y="117273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8" y="0"/>
                </a:lnTo>
                <a:lnTo>
                  <a:pt x="1565678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26256" y="2363277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75401" y="1596835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1"/>
                </a:lnTo>
                <a:lnTo>
                  <a:pt x="0" y="3654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75401" y="3252276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88947" y="4141275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849064" y="5143500"/>
            <a:ext cx="8589872" cy="3687571"/>
          </a:xfrm>
          <a:custGeom>
            <a:avLst/>
            <a:gdLst/>
            <a:ahLst/>
            <a:cxnLst/>
            <a:rect l="l" t="t" r="r" b="b"/>
            <a:pathLst>
              <a:path w="8589872" h="3687571">
                <a:moveTo>
                  <a:pt x="0" y="0"/>
                </a:moveTo>
                <a:lnTo>
                  <a:pt x="8589872" y="0"/>
                </a:lnTo>
                <a:lnTo>
                  <a:pt x="8589872" y="3687571"/>
                </a:lnTo>
                <a:lnTo>
                  <a:pt x="0" y="36875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431250" y="1315986"/>
            <a:ext cx="13872178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Le premier anneau correspond au premier chiffre de la </a:t>
            </a: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résistance</a:t>
            </a:r>
            <a:endParaRPr lang="en-US" sz="4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431250" y="2201352"/>
            <a:ext cx="14828050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Le deuxième anneau correspond au deuxième chiffre de la </a:t>
            </a: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résistance</a:t>
            </a:r>
            <a:endParaRPr lang="en-US" sz="4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359513" y="2971426"/>
            <a:ext cx="14828050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Le troisième anneau correspond au nombre de zéro de la </a:t>
            </a: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résistance</a:t>
            </a:r>
            <a:endParaRPr lang="en-US" sz="4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431250" y="3860426"/>
            <a:ext cx="1434678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Le quatrième anneau correspond à la précision (on ne </a:t>
            </a: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l’utilise pas).</a:t>
            </a:r>
            <a:endParaRPr lang="en-US" sz="4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1689</Words>
  <Application>WPS Presentation</Application>
  <PresentationFormat>On-screen Show (4:3)</PresentationFormat>
  <Paragraphs>61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SimSun</vt:lpstr>
      <vt:lpstr>Wingdings</vt:lpstr>
      <vt:lpstr>Times New Roman Bold Italics</vt:lpstr>
      <vt:lpstr>Times New Roman Bold</vt:lpstr>
      <vt:lpstr>Open Sans Bold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Chapitre 14</dc:title>
  <dc:creator/>
  <cp:lastModifiedBy>hp</cp:lastModifiedBy>
  <cp:revision>2</cp:revision>
  <dcterms:created xsi:type="dcterms:W3CDTF">2006-08-16T00:00:00Z</dcterms:created>
  <dcterms:modified xsi:type="dcterms:W3CDTF">2025-02-09T17:41:07Z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EE04BB39D09F480DB3174804745288A7_13</vt:lpwstr>
  </property>
  <property fmtid="{D5CDD505-2E9C-101B-9397-08002B2CF9AE}" pid="3" name="KSOProductBuildVer">
    <vt:lpwstr>1036-12.2.0.19805</vt:lpwstr>
  </property>
</Properties>
</file>