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Times New Roman" panose="02020603050405020304" pitchFamily="18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T Rounds Condensed Bold" panose="020B0604020202020204" charset="0"/>
      <p:regular r:id="rId16"/>
    </p:embeddedFont>
    <p:embeddedFont>
      <p:font typeface="Open Sans Bold" panose="020B0604020202020204" charset="0"/>
      <p:regular r:id="rId17"/>
    </p:embeddedFont>
    <p:embeddedFont>
      <p:font typeface="TT Rounds Condensed Bold Italics" panose="020B0604020202020204" charset="0"/>
      <p:regular r:id="rId18"/>
    </p:embeddedFont>
    <p:embeddedFont>
      <p:font typeface="Times New Roman Bold" panose="020B0604020202020204" charset="0"/>
      <p:regular r:id="rId19"/>
    </p:embeddedFont>
    <p:embeddedFont>
      <p:font typeface="Arimo Bold Italics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94622" autoAdjust="0"/>
  </p:normalViewPr>
  <p:slideViewPr>
    <p:cSldViewPr>
      <p:cViewPr varScale="1">
        <p:scale>
          <a:sx n="54" d="100"/>
          <a:sy n="54" d="100"/>
        </p:scale>
        <p:origin x="98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6.jpeg"/><Relationship Id="rId5" Type="http://schemas.openxmlformats.org/officeDocument/2006/relationships/image" Target="../media/image6.svg"/><Relationship Id="rId10" Type="http://schemas.openxmlformats.org/officeDocument/2006/relationships/image" Target="../media/image15.jpe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5.svg"/><Relationship Id="rId5" Type="http://schemas.openxmlformats.org/officeDocument/2006/relationships/image" Target="../media/image6.sv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1568" r="-4156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593546" y="8422648"/>
            <a:ext cx="2427141" cy="835652"/>
            <a:chOff x="0" y="0"/>
            <a:chExt cx="644070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40706" cy="2217502"/>
            </a:xfrm>
            <a:custGeom>
              <a:avLst/>
              <a:gdLst/>
              <a:ahLst/>
              <a:cxnLst/>
              <a:rect l="l" t="t" r="r" b="b"/>
              <a:pathLst>
                <a:path w="6440706" h="2217502">
                  <a:moveTo>
                    <a:pt x="631624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16246" y="0"/>
                  </a:lnTo>
                  <a:cubicBezTo>
                    <a:pt x="6384826" y="0"/>
                    <a:pt x="6440706" y="55880"/>
                    <a:pt x="6440706" y="124460"/>
                  </a:cubicBezTo>
                  <a:lnTo>
                    <a:pt x="6440706" y="2093042"/>
                  </a:lnTo>
                  <a:cubicBezTo>
                    <a:pt x="6440706" y="2161622"/>
                    <a:pt x="6384826" y="2217502"/>
                    <a:pt x="6316246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711322" y="8840474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2089640" y="2658466"/>
            <a:ext cx="6341175" cy="3329117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6180259" y="7280465"/>
            <a:ext cx="2773347" cy="2773347"/>
          </a:xfrm>
          <a:custGeom>
            <a:avLst/>
            <a:gdLst/>
            <a:ahLst/>
            <a:cxnLst/>
            <a:rect l="l" t="t" r="r" b="b"/>
            <a:pathLst>
              <a:path w="2773347" h="2773347">
                <a:moveTo>
                  <a:pt x="0" y="0"/>
                </a:moveTo>
                <a:lnTo>
                  <a:pt x="2773346" y="0"/>
                </a:lnTo>
                <a:lnTo>
                  <a:pt x="2773346" y="2773347"/>
                </a:lnTo>
                <a:lnTo>
                  <a:pt x="0" y="277334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991675" y="550279"/>
            <a:ext cx="8031925" cy="1223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410"/>
              </a:lnSpc>
              <a:spcBef>
                <a:spcPct val="0"/>
              </a:spcBef>
            </a:pPr>
            <a:r>
              <a:rPr lang="en-US" sz="7436" b="1" u="sng" dirty="0" err="1" smtClean="0">
                <a:solidFill>
                  <a:srgbClr val="FFFF00"/>
                </a:solidFill>
                <a:latin typeface="Times New Roman"/>
              </a:rPr>
              <a:t>Chapitre</a:t>
            </a:r>
            <a:r>
              <a:rPr lang="en-US" sz="7436" b="1" u="sng" dirty="0" smtClean="0">
                <a:solidFill>
                  <a:srgbClr val="FFFF00"/>
                </a:solidFill>
                <a:latin typeface="Times New Roman"/>
              </a:rPr>
              <a:t>  2</a:t>
            </a:r>
            <a:endParaRPr lang="en-US" sz="7436" b="1" u="sng" dirty="0">
              <a:solidFill>
                <a:srgbClr val="FFFF00"/>
              </a:solidFill>
              <a:latin typeface="Times New Roman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42651" y="3140498"/>
            <a:ext cx="8031925" cy="2743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69"/>
              </a:lnSpc>
              <a:spcBef>
                <a:spcPct val="0"/>
              </a:spcBef>
            </a:pPr>
            <a:r>
              <a:rPr lang="en-US" sz="7478">
                <a:solidFill>
                  <a:srgbClr val="FF914D"/>
                </a:solidFill>
                <a:latin typeface="Times New Roman Bold"/>
              </a:rPr>
              <a:t>Conducteurs et isolants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16644" y="8619513"/>
            <a:ext cx="27962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305845"/>
            <a:ext cx="7474710" cy="719447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2807" r="-1280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910964" y="771525"/>
            <a:ext cx="7106542" cy="1277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79"/>
              </a:lnSpc>
              <a:spcBef>
                <a:spcPct val="0"/>
              </a:spcBef>
            </a:pPr>
            <a:r>
              <a:rPr lang="en-US" sz="6699" u="sng">
                <a:solidFill>
                  <a:srgbClr val="CB6CE6"/>
                </a:solidFill>
                <a:latin typeface="Times New Roman Bold"/>
              </a:rPr>
              <a:t>Situation problème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57624" y="2647415"/>
            <a:ext cx="9222645" cy="392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10"/>
              </a:lnSpc>
              <a:spcBef>
                <a:spcPct val="0"/>
              </a:spcBef>
            </a:pPr>
            <a:r>
              <a:rPr lang="en-US" sz="5436">
                <a:solidFill>
                  <a:srgbClr val="FFFFFF"/>
                </a:solidFill>
                <a:latin typeface="Times New Roman Bold"/>
              </a:rPr>
              <a:t>Il y a du courant électrique dans les lignes à haute tension , mais il n’y en a pas dans les pylônes qui les portent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305845"/>
            <a:ext cx="7474710" cy="719447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t="-1021" b="-1021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8703666" y="5463109"/>
            <a:ext cx="6223555" cy="4180407"/>
            <a:chOff x="0" y="0"/>
            <a:chExt cx="1508063" cy="101297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08063" cy="1012977"/>
            </a:xfrm>
            <a:custGeom>
              <a:avLst/>
              <a:gdLst/>
              <a:ahLst/>
              <a:cxnLst/>
              <a:rect l="l" t="t" r="r" b="b"/>
              <a:pathLst>
                <a:path w="1508063" h="1012977">
                  <a:moveTo>
                    <a:pt x="28611" y="0"/>
                  </a:moveTo>
                  <a:lnTo>
                    <a:pt x="1479451" y="0"/>
                  </a:lnTo>
                  <a:cubicBezTo>
                    <a:pt x="1495253" y="0"/>
                    <a:pt x="1508063" y="12810"/>
                    <a:pt x="1508063" y="28611"/>
                  </a:cubicBezTo>
                  <a:lnTo>
                    <a:pt x="1508063" y="984365"/>
                  </a:lnTo>
                  <a:cubicBezTo>
                    <a:pt x="1508063" y="1000167"/>
                    <a:pt x="1495253" y="1012977"/>
                    <a:pt x="1479451" y="1012977"/>
                  </a:cubicBezTo>
                  <a:lnTo>
                    <a:pt x="28611" y="1012977"/>
                  </a:lnTo>
                  <a:cubicBezTo>
                    <a:pt x="12810" y="1012977"/>
                    <a:pt x="0" y="1000167"/>
                    <a:pt x="0" y="984365"/>
                  </a:cubicBezTo>
                  <a:lnTo>
                    <a:pt x="0" y="28611"/>
                  </a:lnTo>
                  <a:cubicBezTo>
                    <a:pt x="0" y="12810"/>
                    <a:pt x="12810" y="0"/>
                    <a:pt x="28611" y="0"/>
                  </a:cubicBezTo>
                  <a:close/>
                </a:path>
              </a:pathLst>
            </a:custGeom>
            <a:blipFill>
              <a:blip r:embed="rId9"/>
              <a:stretch>
                <a:fillRect t="-739" b="-739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836255" y="156090"/>
            <a:ext cx="12749009" cy="1277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79"/>
              </a:lnSpc>
              <a:spcBef>
                <a:spcPct val="0"/>
              </a:spcBef>
            </a:pPr>
            <a:r>
              <a:rPr lang="en-US" sz="6699" u="sng">
                <a:solidFill>
                  <a:srgbClr val="FF914D"/>
                </a:solidFill>
                <a:latin typeface="Times New Roman Bold"/>
              </a:rPr>
              <a:t>I . Les conducteurs et les isolants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39912" y="2557227"/>
            <a:ext cx="9222645" cy="2456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51"/>
              </a:lnSpc>
              <a:spcBef>
                <a:spcPct val="0"/>
              </a:spcBef>
            </a:pPr>
            <a:r>
              <a:rPr lang="en-US" sz="4536">
                <a:solidFill>
                  <a:srgbClr val="FFFFFF"/>
                </a:solidFill>
                <a:latin typeface="Times New Roman Bold"/>
              </a:rPr>
              <a:t>On place (insère) des objets de différents matériaux entre les bornes A et B du circuit suivant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67673" y="1403253"/>
            <a:ext cx="8592520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 u="sng" dirty="0">
                <a:solidFill>
                  <a:srgbClr val="B6F61A"/>
                </a:solidFill>
                <a:latin typeface="Times New Roman Bold"/>
              </a:rPr>
              <a:t>1 - </a:t>
            </a:r>
            <a:r>
              <a:rPr lang="en-US" sz="5100" u="sng" dirty="0" err="1">
                <a:solidFill>
                  <a:srgbClr val="B6F61A"/>
                </a:solidFill>
                <a:latin typeface="Times New Roman Bold"/>
              </a:rPr>
              <a:t>Activité</a:t>
            </a:r>
            <a:r>
              <a:rPr lang="en-US" sz="5100" u="sng" dirty="0">
                <a:solidFill>
                  <a:srgbClr val="B6F61A"/>
                </a:solidFill>
                <a:latin typeface="Times New Roman Bold"/>
              </a:rPr>
              <a:t> </a:t>
            </a:r>
            <a:r>
              <a:rPr lang="en-US" sz="5100" u="sng" dirty="0" err="1">
                <a:solidFill>
                  <a:srgbClr val="B6F61A"/>
                </a:solidFill>
                <a:latin typeface="Times New Roman Bold"/>
              </a:rPr>
              <a:t>expérimentale</a:t>
            </a:r>
            <a:r>
              <a:rPr lang="en-US" sz="5100" u="sng" dirty="0">
                <a:solidFill>
                  <a:srgbClr val="B6F61A"/>
                </a:solidFill>
                <a:latin typeface="Times New Roman Bold"/>
              </a:rPr>
              <a:t>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657" r="657"/>
          <a:stretch>
            <a:fillRect/>
          </a:stretch>
        </p:blipFill>
        <p:spPr>
          <a:xfrm>
            <a:off x="2063826" y="1050657"/>
            <a:ext cx="14437895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657" r="657"/>
          <a:stretch>
            <a:fillRect/>
          </a:stretch>
        </p:blipFill>
        <p:spPr>
          <a:xfrm>
            <a:off x="2142233" y="1097701"/>
            <a:ext cx="14437895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200374" y="-1802042"/>
            <a:ext cx="3806809" cy="3831141"/>
          </a:xfrm>
          <a:custGeom>
            <a:avLst/>
            <a:gdLst/>
            <a:ahLst/>
            <a:cxnLst/>
            <a:rect l="l" t="t" r="r" b="b"/>
            <a:pathLst>
              <a:path w="3806809" h="3831141">
                <a:moveTo>
                  <a:pt x="0" y="0"/>
                </a:moveTo>
                <a:lnTo>
                  <a:pt x="3806809" y="0"/>
                </a:lnTo>
                <a:lnTo>
                  <a:pt x="3806809" y="3831141"/>
                </a:lnTo>
                <a:lnTo>
                  <a:pt x="0" y="38311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7039281" y="-120502"/>
            <a:ext cx="975688" cy="1696850"/>
          </a:xfrm>
          <a:custGeom>
            <a:avLst/>
            <a:gdLst/>
            <a:ahLst/>
            <a:cxnLst/>
            <a:rect l="l" t="t" r="r" b="b"/>
            <a:pathLst>
              <a:path w="975688" h="1696850">
                <a:moveTo>
                  <a:pt x="975689" y="0"/>
                </a:moveTo>
                <a:lnTo>
                  <a:pt x="0" y="0"/>
                </a:lnTo>
                <a:lnTo>
                  <a:pt x="0" y="1696849"/>
                </a:lnTo>
                <a:lnTo>
                  <a:pt x="975689" y="1696849"/>
                </a:lnTo>
                <a:lnTo>
                  <a:pt x="9756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854135" y="8950078"/>
            <a:ext cx="1345981" cy="1169713"/>
          </a:xfrm>
          <a:custGeom>
            <a:avLst/>
            <a:gdLst/>
            <a:ahLst/>
            <a:cxnLst/>
            <a:rect l="l" t="t" r="r" b="b"/>
            <a:pathLst>
              <a:path w="1345981" h="1169713">
                <a:moveTo>
                  <a:pt x="0" y="0"/>
                </a:moveTo>
                <a:lnTo>
                  <a:pt x="1345981" y="0"/>
                </a:lnTo>
                <a:lnTo>
                  <a:pt x="1345981" y="1169712"/>
                </a:lnTo>
                <a:lnTo>
                  <a:pt x="0" y="11697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86286" y="7634932"/>
            <a:ext cx="4773909" cy="4804422"/>
          </a:xfrm>
          <a:custGeom>
            <a:avLst/>
            <a:gdLst/>
            <a:ahLst/>
            <a:cxnLst/>
            <a:rect l="l" t="t" r="r" b="b"/>
            <a:pathLst>
              <a:path w="4773909" h="4804422">
                <a:moveTo>
                  <a:pt x="0" y="0"/>
                </a:moveTo>
                <a:lnTo>
                  <a:pt x="4773909" y="0"/>
                </a:lnTo>
                <a:lnTo>
                  <a:pt x="4773909" y="4804423"/>
                </a:lnTo>
                <a:lnTo>
                  <a:pt x="0" y="48044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74639" y="8592452"/>
            <a:ext cx="1083855" cy="1884965"/>
          </a:xfrm>
          <a:custGeom>
            <a:avLst/>
            <a:gdLst/>
            <a:ahLst/>
            <a:cxnLst/>
            <a:rect l="l" t="t" r="r" b="b"/>
            <a:pathLst>
              <a:path w="1083855" h="1884965">
                <a:moveTo>
                  <a:pt x="1083855" y="0"/>
                </a:moveTo>
                <a:lnTo>
                  <a:pt x="0" y="0"/>
                </a:lnTo>
                <a:lnTo>
                  <a:pt x="0" y="1884964"/>
                </a:lnTo>
                <a:lnTo>
                  <a:pt x="1083855" y="1884964"/>
                </a:lnTo>
                <a:lnTo>
                  <a:pt x="108385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76242"/>
            <a:ext cx="1298449" cy="1128405"/>
          </a:xfrm>
          <a:custGeom>
            <a:avLst/>
            <a:gdLst/>
            <a:ahLst/>
            <a:cxnLst/>
            <a:rect l="l" t="t" r="r" b="b"/>
            <a:pathLst>
              <a:path w="1298449" h="1128405">
                <a:moveTo>
                  <a:pt x="0" y="0"/>
                </a:moveTo>
                <a:lnTo>
                  <a:pt x="1298449" y="0"/>
                </a:lnTo>
                <a:lnTo>
                  <a:pt x="1298449" y="1128405"/>
                </a:lnTo>
                <a:lnTo>
                  <a:pt x="0" y="112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2347565" y="2046106"/>
          <a:ext cx="13808611" cy="3685824"/>
        </p:xfrm>
        <a:graphic>
          <a:graphicData uri="http://schemas.openxmlformats.org/drawingml/2006/table">
            <a:tbl>
              <a:tblPr/>
              <a:tblGrid>
                <a:gridCol w="2141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1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06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36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522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95978"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3499" spc="32">
                          <a:solidFill>
                            <a:srgbClr val="49991C"/>
                          </a:solidFill>
                          <a:latin typeface="TT Rounds Condensed Bold Italics"/>
                        </a:rPr>
                        <a:t>Objet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999" spc="28">
                          <a:solidFill>
                            <a:srgbClr val="0070C0"/>
                          </a:solidFill>
                          <a:latin typeface="TT Rounds Condensed Bold"/>
                        </a:rPr>
                        <a:t>règle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999" spc="28">
                          <a:solidFill>
                            <a:srgbClr val="0070C0"/>
                          </a:solidFill>
                          <a:latin typeface="TT Rounds Condensed Bold"/>
                        </a:rPr>
                        <a:t>Clou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999" spc="28">
                          <a:solidFill>
                            <a:srgbClr val="0070C0"/>
                          </a:solidFill>
                          <a:latin typeface="TT Rounds Condensed Bold"/>
                        </a:rPr>
                        <a:t>gomme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999" spc="28">
                          <a:solidFill>
                            <a:srgbClr val="0070C0"/>
                          </a:solidFill>
                          <a:latin typeface="TT Rounds Condensed Bold"/>
                        </a:rPr>
                        <a:t>Bécher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999" spc="28">
                          <a:solidFill>
                            <a:srgbClr val="0070C0"/>
                          </a:solidFill>
                          <a:latin typeface="TT Rounds Condensed Bold"/>
                        </a:rPr>
                        <a:t>Fil de cuivre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999" spc="28">
                          <a:solidFill>
                            <a:srgbClr val="0070C0"/>
                          </a:solidFill>
                          <a:latin typeface="TT Rounds Condensed Bold"/>
                        </a:rPr>
                        <a:t>Morceau en bois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8989">
                <a:tc>
                  <a:txBody>
                    <a:bodyPr/>
                    <a:lstStyle/>
                    <a:p>
                      <a:pPr algn="l">
                        <a:lnSpc>
                          <a:spcPts val="3599"/>
                        </a:lnSpc>
                        <a:defRPr/>
                      </a:pPr>
                      <a:r>
                        <a:rPr lang="en-US" sz="2999" spc="28">
                          <a:solidFill>
                            <a:srgbClr val="C00000"/>
                          </a:solidFill>
                          <a:latin typeface="TT Rounds Condensed Bold Italics"/>
                        </a:rPr>
                        <a:t>matériau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2250" spc="21">
                          <a:solidFill>
                            <a:srgbClr val="C00000"/>
                          </a:solidFill>
                          <a:latin typeface="TT Rounds Condensed Bold"/>
                        </a:rPr>
                        <a:t>plastique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2250" spc="21">
                          <a:solidFill>
                            <a:srgbClr val="C00000"/>
                          </a:solidFill>
                          <a:latin typeface="TT Rounds Condensed Bold"/>
                        </a:rPr>
                        <a:t>fer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2250" spc="21">
                          <a:solidFill>
                            <a:srgbClr val="C00000"/>
                          </a:solidFill>
                          <a:latin typeface="TT Rounds Condensed Bold"/>
                        </a:rPr>
                        <a:t>Caoutchouc 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spc="22">
                          <a:solidFill>
                            <a:srgbClr val="C00000"/>
                          </a:solidFill>
                          <a:latin typeface="TT Rounds Condensed Bold"/>
                        </a:rPr>
                        <a:t>Verre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spc="22">
                          <a:solidFill>
                            <a:srgbClr val="C00000"/>
                          </a:solidFill>
                          <a:latin typeface="TT Rounds Condensed Bold"/>
                        </a:rPr>
                        <a:t>cuivre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spc="22">
                          <a:solidFill>
                            <a:srgbClr val="C00000"/>
                          </a:solidFill>
                          <a:latin typeface="TT Rounds Condensed Bold"/>
                        </a:rPr>
                        <a:t>bois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0857">
                <a:tc>
                  <a:txBody>
                    <a:bodyPr/>
                    <a:lstStyle/>
                    <a:p>
                      <a:pPr algn="l">
                        <a:lnSpc>
                          <a:spcPts val="3599"/>
                        </a:lnSpc>
                        <a:defRPr/>
                      </a:pPr>
                      <a:r>
                        <a:rPr lang="en-US" sz="2999" spc="28">
                          <a:solidFill>
                            <a:srgbClr val="0070C0"/>
                          </a:solidFill>
                          <a:latin typeface="TT Rounds Condensed Bold Italics"/>
                        </a:rPr>
                        <a:t>La lampe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2250" spc="21">
                          <a:solidFill>
                            <a:srgbClr val="000000"/>
                          </a:solidFill>
                          <a:latin typeface="TT Rounds Condensed Bold"/>
                        </a:rPr>
                        <a:t>éteinte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2250">
                          <a:solidFill>
                            <a:srgbClr val="FF0000"/>
                          </a:solidFill>
                          <a:latin typeface="Arimo Bold Italics"/>
                        </a:rPr>
                        <a:t>allumée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spc="22">
                          <a:solidFill>
                            <a:srgbClr val="000000"/>
                          </a:solidFill>
                          <a:latin typeface="TT Rounds Condensed Bold"/>
                        </a:rPr>
                        <a:t>éteinte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spc="22">
                          <a:solidFill>
                            <a:srgbClr val="000000"/>
                          </a:solidFill>
                          <a:latin typeface="TT Rounds Condensed Bold"/>
                        </a:rPr>
                        <a:t>éteinte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spc="22">
                          <a:solidFill>
                            <a:srgbClr val="FF0000"/>
                          </a:solidFill>
                          <a:latin typeface="TT Rounds Condensed Bold Italics"/>
                        </a:rPr>
                        <a:t>allumée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spc="22">
                          <a:solidFill>
                            <a:srgbClr val="000000"/>
                          </a:solidFill>
                          <a:latin typeface="TT Rounds Condensed Bold"/>
                        </a:rPr>
                        <a:t>éteinte</a:t>
                      </a:r>
                      <a:endParaRPr lang="en-US" sz="1100"/>
                    </a:p>
                  </a:txBody>
                  <a:tcPr marL="128587" marR="128587" marT="128587" marB="128587" anchor="ctr">
                    <a:lnL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859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0" y="2149569"/>
            <a:ext cx="2194177" cy="3252239"/>
            <a:chOff x="0" y="0"/>
            <a:chExt cx="12852400" cy="19050000"/>
          </a:xfrm>
        </p:grpSpPr>
        <p:sp>
          <p:nvSpPr>
            <p:cNvPr id="12" name="Freeform 12"/>
            <p:cNvSpPr/>
            <p:nvPr/>
          </p:nvSpPr>
          <p:spPr>
            <a:xfrm>
              <a:off x="403005" y="1003888"/>
              <a:ext cx="12046390" cy="17042224"/>
            </a:xfrm>
            <a:custGeom>
              <a:avLst/>
              <a:gdLst/>
              <a:ahLst/>
              <a:cxnLst/>
              <a:rect l="l" t="t" r="r" b="b"/>
              <a:pathLst>
                <a:path w="12046390" h="17042224">
                  <a:moveTo>
                    <a:pt x="6023195" y="13633"/>
                  </a:moveTo>
                  <a:cubicBezTo>
                    <a:pt x="3966478" y="0"/>
                    <a:pt x="2062046" y="1618528"/>
                    <a:pt x="1031023" y="4256352"/>
                  </a:cubicBezTo>
                  <a:cubicBezTo>
                    <a:pt x="0" y="6894176"/>
                    <a:pt x="0" y="10148049"/>
                    <a:pt x="1031023" y="12785873"/>
                  </a:cubicBezTo>
                  <a:cubicBezTo>
                    <a:pt x="2062046" y="15423697"/>
                    <a:pt x="3966478" y="17042224"/>
                    <a:pt x="6023195" y="17028591"/>
                  </a:cubicBezTo>
                  <a:cubicBezTo>
                    <a:pt x="8079912" y="17042224"/>
                    <a:pt x="9984345" y="15423697"/>
                    <a:pt x="11015367" y="12785873"/>
                  </a:cubicBezTo>
                  <a:cubicBezTo>
                    <a:pt x="12046390" y="10148049"/>
                    <a:pt x="12046390" y="6894176"/>
                    <a:pt x="11015367" y="4256352"/>
                  </a:cubicBezTo>
                  <a:cubicBezTo>
                    <a:pt x="9984345" y="1618528"/>
                    <a:pt x="8079912" y="0"/>
                    <a:pt x="6023195" y="13633"/>
                  </a:cubicBezTo>
                  <a:close/>
                </a:path>
              </a:pathLst>
            </a:custGeom>
            <a:blipFill>
              <a:blip r:embed="rId8"/>
              <a:stretch>
                <a:fillRect l="-28768" r="-28768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12852400" cy="19050000"/>
            </a:xfrm>
            <a:custGeom>
              <a:avLst/>
              <a:gdLst/>
              <a:ahLst/>
              <a:cxnLst/>
              <a:rect l="l" t="t" r="r" b="b"/>
              <a:pathLst>
                <a:path w="12852400" h="19050000">
                  <a:moveTo>
                    <a:pt x="0" y="0"/>
                  </a:moveTo>
                  <a:lnTo>
                    <a:pt x="12852400" y="0"/>
                  </a:lnTo>
                  <a:lnTo>
                    <a:pt x="12852400" y="19050000"/>
                  </a:lnTo>
                  <a:lnTo>
                    <a:pt x="0" y="19050000"/>
                  </a:lnTo>
                  <a:close/>
                </a:path>
              </a:pathLst>
            </a:custGeom>
            <a:blipFill>
              <a:blip r:embed="rId9"/>
              <a:stretch>
                <a:fillRect l="-24" r="-24"/>
              </a:stretch>
            </a:blip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6193389" y="2195780"/>
            <a:ext cx="2131823" cy="3159817"/>
            <a:chOff x="0" y="0"/>
            <a:chExt cx="12852400" cy="19050000"/>
          </a:xfrm>
        </p:grpSpPr>
        <p:sp>
          <p:nvSpPr>
            <p:cNvPr id="15" name="Freeform 15"/>
            <p:cNvSpPr/>
            <p:nvPr/>
          </p:nvSpPr>
          <p:spPr>
            <a:xfrm>
              <a:off x="403005" y="1003888"/>
              <a:ext cx="12046390" cy="17042224"/>
            </a:xfrm>
            <a:custGeom>
              <a:avLst/>
              <a:gdLst/>
              <a:ahLst/>
              <a:cxnLst/>
              <a:rect l="l" t="t" r="r" b="b"/>
              <a:pathLst>
                <a:path w="12046390" h="17042224">
                  <a:moveTo>
                    <a:pt x="6023195" y="13633"/>
                  </a:moveTo>
                  <a:cubicBezTo>
                    <a:pt x="3966478" y="0"/>
                    <a:pt x="2062046" y="1618528"/>
                    <a:pt x="1031023" y="4256352"/>
                  </a:cubicBezTo>
                  <a:cubicBezTo>
                    <a:pt x="0" y="6894176"/>
                    <a:pt x="0" y="10148049"/>
                    <a:pt x="1031023" y="12785873"/>
                  </a:cubicBezTo>
                  <a:cubicBezTo>
                    <a:pt x="2062046" y="15423697"/>
                    <a:pt x="3966478" y="17042224"/>
                    <a:pt x="6023195" y="17028591"/>
                  </a:cubicBezTo>
                  <a:cubicBezTo>
                    <a:pt x="8079912" y="17042224"/>
                    <a:pt x="9984345" y="15423697"/>
                    <a:pt x="11015367" y="12785873"/>
                  </a:cubicBezTo>
                  <a:cubicBezTo>
                    <a:pt x="12046390" y="10148049"/>
                    <a:pt x="12046390" y="6894176"/>
                    <a:pt x="11015367" y="4256352"/>
                  </a:cubicBezTo>
                  <a:cubicBezTo>
                    <a:pt x="9984345" y="1618528"/>
                    <a:pt x="8079912" y="0"/>
                    <a:pt x="6023195" y="13633"/>
                  </a:cubicBezTo>
                  <a:close/>
                </a:path>
              </a:pathLst>
            </a:custGeom>
            <a:blipFill>
              <a:blip r:embed="rId10"/>
              <a:stretch>
                <a:fillRect l="-25774" r="-25774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12852400" cy="19050000"/>
            </a:xfrm>
            <a:custGeom>
              <a:avLst/>
              <a:gdLst/>
              <a:ahLst/>
              <a:cxnLst/>
              <a:rect l="l" t="t" r="r" b="b"/>
              <a:pathLst>
                <a:path w="12852400" h="19050000">
                  <a:moveTo>
                    <a:pt x="0" y="0"/>
                  </a:moveTo>
                  <a:lnTo>
                    <a:pt x="12852400" y="0"/>
                  </a:lnTo>
                  <a:lnTo>
                    <a:pt x="12852400" y="19050000"/>
                  </a:lnTo>
                  <a:lnTo>
                    <a:pt x="0" y="19050000"/>
                  </a:lnTo>
                  <a:close/>
                </a:path>
              </a:pathLst>
            </a:custGeom>
            <a:blipFill>
              <a:blip r:embed="rId9"/>
              <a:stretch>
                <a:fillRect l="-24" r="-24"/>
              </a:stretch>
            </a:blip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3144500" y="6137796"/>
            <a:ext cx="3413180" cy="2118447"/>
            <a:chOff x="0" y="0"/>
            <a:chExt cx="19050000" cy="11823700"/>
          </a:xfrm>
        </p:grpSpPr>
        <p:sp>
          <p:nvSpPr>
            <p:cNvPr id="18" name="Freeform 18"/>
            <p:cNvSpPr/>
            <p:nvPr/>
          </p:nvSpPr>
          <p:spPr>
            <a:xfrm>
              <a:off x="293887" y="377952"/>
              <a:ext cx="18462225" cy="11067795"/>
            </a:xfrm>
            <a:custGeom>
              <a:avLst/>
              <a:gdLst/>
              <a:ahLst/>
              <a:cxnLst/>
              <a:rect l="l" t="t" r="r" b="b"/>
              <a:pathLst>
                <a:path w="18462225" h="11067795">
                  <a:moveTo>
                    <a:pt x="9231113" y="8854"/>
                  </a:moveTo>
                  <a:cubicBezTo>
                    <a:pt x="6079001" y="0"/>
                    <a:pt x="3160279" y="1051127"/>
                    <a:pt x="1580140" y="2764219"/>
                  </a:cubicBezTo>
                  <a:cubicBezTo>
                    <a:pt x="0" y="4477310"/>
                    <a:pt x="0" y="6590485"/>
                    <a:pt x="1580140" y="8303577"/>
                  </a:cubicBezTo>
                  <a:cubicBezTo>
                    <a:pt x="3160279" y="10016669"/>
                    <a:pt x="6079001" y="11067795"/>
                    <a:pt x="9231113" y="11058941"/>
                  </a:cubicBezTo>
                  <a:cubicBezTo>
                    <a:pt x="12383225" y="11067795"/>
                    <a:pt x="15301947" y="10016669"/>
                    <a:pt x="16882086" y="8303577"/>
                  </a:cubicBezTo>
                  <a:cubicBezTo>
                    <a:pt x="18462226" y="6590485"/>
                    <a:pt x="18462226" y="4477310"/>
                    <a:pt x="16882086" y="2764219"/>
                  </a:cubicBezTo>
                  <a:cubicBezTo>
                    <a:pt x="15301947" y="1051127"/>
                    <a:pt x="12383225" y="0"/>
                    <a:pt x="9231113" y="8854"/>
                  </a:cubicBezTo>
                  <a:close/>
                </a:path>
              </a:pathLst>
            </a:custGeom>
            <a:blipFill>
              <a:blip r:embed="rId11"/>
              <a:stretch>
                <a:fillRect l="223" t="-680" r="223" b="-680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19050000" cy="11823700"/>
            </a:xfrm>
            <a:custGeom>
              <a:avLst/>
              <a:gdLst/>
              <a:ahLst/>
              <a:cxnLst/>
              <a:rect l="l" t="t" r="r" b="b"/>
              <a:pathLst>
                <a:path w="19050000" h="11823700">
                  <a:moveTo>
                    <a:pt x="0" y="0"/>
                  </a:moveTo>
                  <a:lnTo>
                    <a:pt x="19050000" y="0"/>
                  </a:lnTo>
                  <a:lnTo>
                    <a:pt x="19050000" y="11823700"/>
                  </a:lnTo>
                  <a:lnTo>
                    <a:pt x="0" y="11823700"/>
                  </a:lnTo>
                  <a:close/>
                </a:path>
              </a:pathLst>
            </a:custGeom>
            <a:blipFill>
              <a:blip r:embed="rId12"/>
              <a:stretch>
                <a:fillRect t="-46" b="-46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3836763" y="771088"/>
            <a:ext cx="12015082" cy="714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31"/>
              </a:lnSpc>
              <a:spcBef>
                <a:spcPct val="0"/>
              </a:spcBef>
            </a:pPr>
            <a:r>
              <a:rPr lang="en-US" sz="3736">
                <a:solidFill>
                  <a:srgbClr val="FFFFFF"/>
                </a:solidFill>
                <a:latin typeface="Times New Roman Bold"/>
              </a:rPr>
              <a:t>Le tableau suivant regroupe les résultats de l’expérience :</a:t>
            </a:r>
          </a:p>
        </p:txBody>
      </p: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11529772" y="6137796"/>
            <a:ext cx="3413180" cy="2118447"/>
            <a:chOff x="0" y="0"/>
            <a:chExt cx="19050000" cy="11823700"/>
          </a:xfrm>
        </p:grpSpPr>
        <p:sp>
          <p:nvSpPr>
            <p:cNvPr id="22" name="Freeform 22"/>
            <p:cNvSpPr/>
            <p:nvPr/>
          </p:nvSpPr>
          <p:spPr>
            <a:xfrm>
              <a:off x="293887" y="377952"/>
              <a:ext cx="18462225" cy="11067795"/>
            </a:xfrm>
            <a:custGeom>
              <a:avLst/>
              <a:gdLst/>
              <a:ahLst/>
              <a:cxnLst/>
              <a:rect l="l" t="t" r="r" b="b"/>
              <a:pathLst>
                <a:path w="18462225" h="11067795">
                  <a:moveTo>
                    <a:pt x="9231113" y="8854"/>
                  </a:moveTo>
                  <a:cubicBezTo>
                    <a:pt x="6079001" y="0"/>
                    <a:pt x="3160279" y="1051127"/>
                    <a:pt x="1580140" y="2764219"/>
                  </a:cubicBezTo>
                  <a:cubicBezTo>
                    <a:pt x="0" y="4477310"/>
                    <a:pt x="0" y="6590485"/>
                    <a:pt x="1580140" y="8303577"/>
                  </a:cubicBezTo>
                  <a:cubicBezTo>
                    <a:pt x="3160279" y="10016669"/>
                    <a:pt x="6079001" y="11067795"/>
                    <a:pt x="9231113" y="11058941"/>
                  </a:cubicBezTo>
                  <a:cubicBezTo>
                    <a:pt x="12383225" y="11067795"/>
                    <a:pt x="15301947" y="10016669"/>
                    <a:pt x="16882086" y="8303577"/>
                  </a:cubicBezTo>
                  <a:cubicBezTo>
                    <a:pt x="18462226" y="6590485"/>
                    <a:pt x="18462226" y="4477310"/>
                    <a:pt x="16882086" y="2764219"/>
                  </a:cubicBezTo>
                  <a:cubicBezTo>
                    <a:pt x="15301947" y="1051127"/>
                    <a:pt x="12383225" y="0"/>
                    <a:pt x="9231113" y="8854"/>
                  </a:cubicBezTo>
                  <a:close/>
                </a:path>
              </a:pathLst>
            </a:custGeom>
            <a:blipFill>
              <a:blip r:embed="rId13"/>
              <a:stretch>
                <a:fillRect l="-22" r="-22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0" y="0"/>
              <a:ext cx="19050000" cy="11823700"/>
            </a:xfrm>
            <a:custGeom>
              <a:avLst/>
              <a:gdLst/>
              <a:ahLst/>
              <a:cxnLst/>
              <a:rect l="l" t="t" r="r" b="b"/>
              <a:pathLst>
                <a:path w="19050000" h="11823700">
                  <a:moveTo>
                    <a:pt x="0" y="0"/>
                  </a:moveTo>
                  <a:lnTo>
                    <a:pt x="19050000" y="0"/>
                  </a:lnTo>
                  <a:lnTo>
                    <a:pt x="19050000" y="11823700"/>
                  </a:lnTo>
                  <a:lnTo>
                    <a:pt x="0" y="11823700"/>
                  </a:lnTo>
                  <a:close/>
                </a:path>
              </a:pathLst>
            </a:custGeom>
            <a:blipFill>
              <a:blip r:embed="rId12"/>
              <a:stretch>
                <a:fillRect t="-46" b="-46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304821" y="-503713"/>
            <a:ext cx="1551324" cy="2697954"/>
          </a:xfrm>
          <a:custGeom>
            <a:avLst/>
            <a:gdLst/>
            <a:ahLst/>
            <a:cxnLst/>
            <a:rect l="l" t="t" r="r" b="b"/>
            <a:pathLst>
              <a:path w="1551324" h="2697954">
                <a:moveTo>
                  <a:pt x="1551324" y="0"/>
                </a:moveTo>
                <a:lnTo>
                  <a:pt x="0" y="0"/>
                </a:lnTo>
                <a:lnTo>
                  <a:pt x="0" y="2697955"/>
                </a:lnTo>
                <a:lnTo>
                  <a:pt x="1551324" y="2697955"/>
                </a:lnTo>
                <a:lnTo>
                  <a:pt x="15513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65342" y="7260526"/>
            <a:ext cx="1827660" cy="3178539"/>
          </a:xfrm>
          <a:custGeom>
            <a:avLst/>
            <a:gdLst/>
            <a:ahLst/>
            <a:cxnLst/>
            <a:rect l="l" t="t" r="r" b="b"/>
            <a:pathLst>
              <a:path w="1827660" h="3178539">
                <a:moveTo>
                  <a:pt x="1827660" y="0"/>
                </a:moveTo>
                <a:lnTo>
                  <a:pt x="0" y="0"/>
                </a:lnTo>
                <a:lnTo>
                  <a:pt x="0" y="3178538"/>
                </a:lnTo>
                <a:lnTo>
                  <a:pt x="1827660" y="3178538"/>
                </a:lnTo>
                <a:lnTo>
                  <a:pt x="18276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170269" y="923488"/>
            <a:ext cx="1232990" cy="1963895"/>
          </a:xfrm>
          <a:custGeom>
            <a:avLst/>
            <a:gdLst/>
            <a:ahLst/>
            <a:cxnLst/>
            <a:rect l="l" t="t" r="r" b="b"/>
            <a:pathLst>
              <a:path w="1232990" h="1963895">
                <a:moveTo>
                  <a:pt x="0" y="0"/>
                </a:moveTo>
                <a:lnTo>
                  <a:pt x="1232990" y="0"/>
                </a:lnTo>
                <a:lnTo>
                  <a:pt x="1232990" y="1963894"/>
                </a:lnTo>
                <a:lnTo>
                  <a:pt x="0" y="19638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88031" y="3182614"/>
            <a:ext cx="3514176" cy="5413996"/>
          </a:xfrm>
          <a:custGeom>
            <a:avLst/>
            <a:gdLst/>
            <a:ahLst/>
            <a:cxnLst/>
            <a:rect l="l" t="t" r="r" b="b"/>
            <a:pathLst>
              <a:path w="3514176" h="5413996">
                <a:moveTo>
                  <a:pt x="0" y="0"/>
                </a:moveTo>
                <a:lnTo>
                  <a:pt x="3514176" y="0"/>
                </a:lnTo>
                <a:lnTo>
                  <a:pt x="3514176" y="5413996"/>
                </a:lnTo>
                <a:lnTo>
                  <a:pt x="0" y="54139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219148" y="1153445"/>
            <a:ext cx="11937029" cy="2029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6704" lvl="1" indent="-403352">
              <a:lnSpc>
                <a:spcPts val="5231"/>
              </a:lnSpc>
              <a:buFont typeface="Arial"/>
              <a:buChar char="•"/>
            </a:pP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La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lampe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brille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lorsque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l’on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teste le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fer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,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cuivre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...: Ce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sont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des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conducteurs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.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En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revanche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, le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plastique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, le bois, le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verre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…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sont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des </a:t>
            </a:r>
            <a:r>
              <a:rPr lang="en-US" sz="3736" dirty="0" err="1">
                <a:solidFill>
                  <a:srgbClr val="FFFFFF"/>
                </a:solidFill>
                <a:latin typeface="Times New Roman Bold"/>
              </a:rPr>
              <a:t>isolants</a:t>
            </a:r>
            <a:r>
              <a:rPr lang="en-US" sz="3736" dirty="0">
                <a:solidFill>
                  <a:srgbClr val="FFFFFF"/>
                </a:solidFill>
                <a:latin typeface="Times New Roman Bold"/>
              </a:rPr>
              <a:t> 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0335" y="3226654"/>
            <a:ext cx="5129022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6000" u="sng" dirty="0">
                <a:solidFill>
                  <a:srgbClr val="FFFF00"/>
                </a:solidFill>
                <a:latin typeface="Times New Roman Bold"/>
              </a:rPr>
              <a:t>Conclusion</a:t>
            </a:r>
            <a:r>
              <a:rPr lang="en-US" sz="5599" u="sng" dirty="0">
                <a:solidFill>
                  <a:srgbClr val="FFFF00"/>
                </a:solidFill>
                <a:latin typeface="Times New Roman Bold"/>
              </a:rPr>
              <a:t>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18447" y="127961"/>
            <a:ext cx="10926557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 u="sng" dirty="0">
                <a:solidFill>
                  <a:srgbClr val="B6F61A"/>
                </a:solidFill>
                <a:latin typeface="Times New Roman Bold"/>
              </a:rPr>
              <a:t>2 . Observations et </a:t>
            </a:r>
            <a:r>
              <a:rPr lang="en-US" sz="5100" u="sng" dirty="0" err="1" smtClean="0">
                <a:solidFill>
                  <a:srgbClr val="B6F61A"/>
                </a:solidFill>
                <a:latin typeface="Times New Roman Bold"/>
              </a:rPr>
              <a:t>interprétation</a:t>
            </a:r>
            <a:r>
              <a:rPr lang="en-US" sz="5100" u="sng" dirty="0">
                <a:solidFill>
                  <a:srgbClr val="B6F61A"/>
                </a:solidFill>
                <a:latin typeface="Times New Roman Bold"/>
              </a:rPr>
              <a:t>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02193" y="4329645"/>
            <a:ext cx="14041340" cy="3992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39" lvl="1" indent="-399420">
              <a:lnSpc>
                <a:spcPts val="5180"/>
              </a:lnSpc>
              <a:buFont typeface="Arial"/>
              <a:buChar char="•"/>
            </a:pPr>
            <a:r>
              <a:rPr lang="en-US" sz="3700">
                <a:solidFill>
                  <a:srgbClr val="FFFFFF"/>
                </a:solidFill>
                <a:latin typeface="Times New Roman Bold"/>
              </a:rPr>
              <a:t>On dit qu’un matériau est </a:t>
            </a:r>
            <a:r>
              <a:rPr lang="en-US" sz="3700">
                <a:solidFill>
                  <a:srgbClr val="FFDE59"/>
                </a:solidFill>
                <a:latin typeface="Times New Roman Bold"/>
              </a:rPr>
              <a:t>conducteur</a:t>
            </a:r>
            <a:r>
              <a:rPr lang="en-US" sz="3700">
                <a:solidFill>
                  <a:srgbClr val="FFFFFF"/>
                </a:solidFill>
                <a:latin typeface="Times New Roman Bold"/>
              </a:rPr>
              <a:t> s’il laisse passer le courant électrique .</a:t>
            </a:r>
          </a:p>
          <a:p>
            <a:pPr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FFFFFF"/>
                </a:solidFill>
                <a:latin typeface="Times New Roman Bold"/>
              </a:rPr>
              <a:t>              </a:t>
            </a:r>
            <a:r>
              <a:rPr lang="en-US" sz="3700" u="sng">
                <a:solidFill>
                  <a:srgbClr val="5CE1E6"/>
                </a:solidFill>
                <a:latin typeface="Times New Roman Bold"/>
              </a:rPr>
              <a:t>Exemples</a:t>
            </a:r>
            <a:r>
              <a:rPr lang="en-US" sz="3700">
                <a:solidFill>
                  <a:srgbClr val="FFFFFF"/>
                </a:solidFill>
                <a:latin typeface="Times New Roman Bold"/>
              </a:rPr>
              <a:t>: les métaux ( fer , aluminium , cuivre … )</a:t>
            </a:r>
          </a:p>
          <a:p>
            <a:pPr marL="798839" lvl="1" indent="-399420">
              <a:lnSpc>
                <a:spcPts val="5180"/>
              </a:lnSpc>
              <a:buFont typeface="Arial"/>
              <a:buChar char="•"/>
            </a:pPr>
            <a:r>
              <a:rPr lang="en-US" sz="3700">
                <a:solidFill>
                  <a:srgbClr val="FFFFFF"/>
                </a:solidFill>
                <a:latin typeface="Times New Roman Bold"/>
              </a:rPr>
              <a:t>On dit qu’un matériau est </a:t>
            </a:r>
            <a:r>
              <a:rPr lang="en-US" sz="3700">
                <a:solidFill>
                  <a:srgbClr val="FFDE59"/>
                </a:solidFill>
                <a:latin typeface="Times New Roman Bold"/>
              </a:rPr>
              <a:t>isolant</a:t>
            </a:r>
            <a:r>
              <a:rPr lang="en-US" sz="3700">
                <a:solidFill>
                  <a:srgbClr val="FFFFFF"/>
                </a:solidFill>
                <a:latin typeface="Times New Roman Bold"/>
              </a:rPr>
              <a:t> s’il ne laisse pas passer le courant électrique .</a:t>
            </a:r>
          </a:p>
          <a:p>
            <a:pPr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FFFFFF"/>
                </a:solidFill>
                <a:latin typeface="Times New Roman Bold"/>
              </a:rPr>
              <a:t>               </a:t>
            </a:r>
            <a:r>
              <a:rPr lang="en-US" sz="3700" u="sng">
                <a:solidFill>
                  <a:srgbClr val="5CE1E6"/>
                </a:solidFill>
                <a:latin typeface="Times New Roman Bold"/>
              </a:rPr>
              <a:t>Exemples</a:t>
            </a:r>
            <a:r>
              <a:rPr lang="en-US" sz="3700">
                <a:solidFill>
                  <a:srgbClr val="FFFFFF"/>
                </a:solidFill>
                <a:latin typeface="Times New Roman Bold"/>
              </a:rPr>
              <a:t> : plastique , bois , verre …</a:t>
            </a:r>
          </a:p>
        </p:txBody>
      </p:sp>
      <p:sp>
        <p:nvSpPr>
          <p:cNvPr id="16" name="Freeform 16"/>
          <p:cNvSpPr/>
          <p:nvPr/>
        </p:nvSpPr>
        <p:spPr>
          <a:xfrm flipH="1">
            <a:off x="14399089" y="3182614"/>
            <a:ext cx="3514176" cy="5413996"/>
          </a:xfrm>
          <a:custGeom>
            <a:avLst/>
            <a:gdLst/>
            <a:ahLst/>
            <a:cxnLst/>
            <a:rect l="l" t="t" r="r" b="b"/>
            <a:pathLst>
              <a:path w="3514176" h="5413996">
                <a:moveTo>
                  <a:pt x="3514176" y="0"/>
                </a:moveTo>
                <a:lnTo>
                  <a:pt x="0" y="0"/>
                </a:lnTo>
                <a:lnTo>
                  <a:pt x="0" y="5413996"/>
                </a:lnTo>
                <a:lnTo>
                  <a:pt x="3514176" y="5413996"/>
                </a:lnTo>
                <a:lnTo>
                  <a:pt x="351417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156177" y="1037744"/>
            <a:ext cx="1232990" cy="1963895"/>
          </a:xfrm>
          <a:custGeom>
            <a:avLst/>
            <a:gdLst/>
            <a:ahLst/>
            <a:cxnLst/>
            <a:rect l="l" t="t" r="r" b="b"/>
            <a:pathLst>
              <a:path w="1232990" h="1963895">
                <a:moveTo>
                  <a:pt x="0" y="0"/>
                </a:moveTo>
                <a:lnTo>
                  <a:pt x="1232990" y="0"/>
                </a:lnTo>
                <a:lnTo>
                  <a:pt x="1232990" y="1963895"/>
                </a:lnTo>
                <a:lnTo>
                  <a:pt x="0" y="19638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305845"/>
            <a:ext cx="6191882" cy="5959740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8650" r="-1865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6191882" y="2439429"/>
            <a:ext cx="10677818" cy="5428214"/>
            <a:chOff x="0" y="0"/>
            <a:chExt cx="2083604" cy="105922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83604" cy="1059229"/>
            </a:xfrm>
            <a:custGeom>
              <a:avLst/>
              <a:gdLst/>
              <a:ahLst/>
              <a:cxnLst/>
              <a:rect l="l" t="t" r="r" b="b"/>
              <a:pathLst>
                <a:path w="2083604" h="1059229">
                  <a:moveTo>
                    <a:pt x="16676" y="0"/>
                  </a:moveTo>
                  <a:lnTo>
                    <a:pt x="2066928" y="0"/>
                  </a:lnTo>
                  <a:cubicBezTo>
                    <a:pt x="2076138" y="0"/>
                    <a:pt x="2083604" y="7466"/>
                    <a:pt x="2083604" y="16676"/>
                  </a:cubicBezTo>
                  <a:lnTo>
                    <a:pt x="2083604" y="1042553"/>
                  </a:lnTo>
                  <a:cubicBezTo>
                    <a:pt x="2083604" y="1046975"/>
                    <a:pt x="2081847" y="1051217"/>
                    <a:pt x="2078720" y="1054344"/>
                  </a:cubicBezTo>
                  <a:cubicBezTo>
                    <a:pt x="2075592" y="1057472"/>
                    <a:pt x="2071351" y="1059229"/>
                    <a:pt x="2066928" y="1059229"/>
                  </a:cubicBezTo>
                  <a:lnTo>
                    <a:pt x="16676" y="1059229"/>
                  </a:lnTo>
                  <a:cubicBezTo>
                    <a:pt x="12253" y="1059229"/>
                    <a:pt x="8012" y="1057472"/>
                    <a:pt x="4884" y="1054344"/>
                  </a:cubicBezTo>
                  <a:cubicBezTo>
                    <a:pt x="1757" y="1051217"/>
                    <a:pt x="0" y="1046975"/>
                    <a:pt x="0" y="1042553"/>
                  </a:cubicBezTo>
                  <a:lnTo>
                    <a:pt x="0" y="16676"/>
                  </a:lnTo>
                  <a:cubicBezTo>
                    <a:pt x="0" y="12253"/>
                    <a:pt x="1757" y="8012"/>
                    <a:pt x="4884" y="4884"/>
                  </a:cubicBezTo>
                  <a:cubicBezTo>
                    <a:pt x="8012" y="1757"/>
                    <a:pt x="12253" y="0"/>
                    <a:pt x="16676" y="0"/>
                  </a:cubicBezTo>
                  <a:close/>
                </a:path>
              </a:pathLst>
            </a:custGeom>
            <a:blipFill>
              <a:blip r:embed="rId9"/>
              <a:stretch>
                <a:fillRect l="-1417" r="-1417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836255" y="156090"/>
            <a:ext cx="12749009" cy="1277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79"/>
              </a:lnSpc>
              <a:spcBef>
                <a:spcPct val="0"/>
              </a:spcBef>
            </a:pPr>
            <a:r>
              <a:rPr lang="en-US" sz="6699" u="sng">
                <a:solidFill>
                  <a:srgbClr val="FF914D"/>
                </a:solidFill>
                <a:latin typeface="Times New Roman Bold"/>
              </a:rPr>
              <a:t>II. Chaine conductrice d’une lampe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48194" y="7924794"/>
            <a:ext cx="9222645" cy="165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51"/>
              </a:lnSpc>
            </a:pPr>
            <a:r>
              <a:rPr lang="en-US" sz="4536">
                <a:solidFill>
                  <a:srgbClr val="5CE1E6"/>
                </a:solidFill>
                <a:latin typeface="Times New Roman Bold"/>
              </a:rPr>
              <a:t>Dessin simplifié d’une lampe</a:t>
            </a:r>
          </a:p>
          <a:p>
            <a:pPr>
              <a:lnSpc>
                <a:spcPts val="6351"/>
              </a:lnSpc>
              <a:spcBef>
                <a:spcPct val="0"/>
              </a:spcBef>
            </a:pPr>
            <a:endParaRPr lang="en-US" sz="4536">
              <a:solidFill>
                <a:srgbClr val="5CE1E6"/>
              </a:solidFill>
              <a:latin typeface="Times New Roman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772284" y="1441353"/>
            <a:ext cx="11097415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u="sng" dirty="0">
                <a:solidFill>
                  <a:srgbClr val="B6F61A"/>
                </a:solidFill>
                <a:latin typeface="Times New Roman Bold"/>
              </a:rPr>
              <a:t>Les </a:t>
            </a:r>
            <a:r>
              <a:rPr lang="en-US" sz="4000" u="sng" dirty="0" err="1">
                <a:solidFill>
                  <a:srgbClr val="B6F61A"/>
                </a:solidFill>
                <a:latin typeface="Times New Roman Bold"/>
              </a:rPr>
              <a:t>constituants</a:t>
            </a:r>
            <a:r>
              <a:rPr lang="en-US" sz="4000" u="sng" dirty="0">
                <a:solidFill>
                  <a:srgbClr val="B6F61A"/>
                </a:solidFill>
                <a:latin typeface="Times New Roman Bold"/>
              </a:rPr>
              <a:t> </a:t>
            </a:r>
            <a:r>
              <a:rPr lang="en-US" sz="4000" u="sng" dirty="0" err="1">
                <a:solidFill>
                  <a:srgbClr val="B6F61A"/>
                </a:solidFill>
                <a:latin typeface="Times New Roman Bold"/>
              </a:rPr>
              <a:t>d’une</a:t>
            </a:r>
            <a:r>
              <a:rPr lang="en-US" sz="4000" u="sng" dirty="0">
                <a:solidFill>
                  <a:srgbClr val="B6F61A"/>
                </a:solidFill>
                <a:latin typeface="Times New Roman Bold"/>
              </a:rPr>
              <a:t> </a:t>
            </a:r>
            <a:r>
              <a:rPr lang="en-US" sz="4000" u="sng" dirty="0" err="1">
                <a:solidFill>
                  <a:srgbClr val="B6F61A"/>
                </a:solidFill>
                <a:latin typeface="Times New Roman Bold"/>
              </a:rPr>
              <a:t>lampe</a:t>
            </a:r>
            <a:r>
              <a:rPr lang="en-US" sz="4000" u="sng" dirty="0">
                <a:solidFill>
                  <a:srgbClr val="B6F61A"/>
                </a:solidFill>
                <a:latin typeface="Times New Roman Bold"/>
              </a:rPr>
              <a:t> à incandescence: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29171" y="-190980"/>
            <a:ext cx="1193751" cy="2076089"/>
          </a:xfrm>
          <a:custGeom>
            <a:avLst/>
            <a:gdLst/>
            <a:ahLst/>
            <a:cxnLst/>
            <a:rect l="l" t="t" r="r" b="b"/>
            <a:pathLst>
              <a:path w="1193751" h="2076089">
                <a:moveTo>
                  <a:pt x="1193751" y="0"/>
                </a:moveTo>
                <a:lnTo>
                  <a:pt x="0" y="0"/>
                </a:lnTo>
                <a:lnTo>
                  <a:pt x="0" y="2076088"/>
                </a:lnTo>
                <a:lnTo>
                  <a:pt x="1193751" y="2076088"/>
                </a:lnTo>
                <a:lnTo>
                  <a:pt x="119375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508680" y="7273902"/>
            <a:ext cx="1781326" cy="3097958"/>
          </a:xfrm>
          <a:custGeom>
            <a:avLst/>
            <a:gdLst/>
            <a:ahLst/>
            <a:cxnLst/>
            <a:rect l="l" t="t" r="r" b="b"/>
            <a:pathLst>
              <a:path w="1781326" h="3097958">
                <a:moveTo>
                  <a:pt x="1781326" y="0"/>
                </a:moveTo>
                <a:lnTo>
                  <a:pt x="0" y="0"/>
                </a:lnTo>
                <a:lnTo>
                  <a:pt x="0" y="3097958"/>
                </a:lnTo>
                <a:lnTo>
                  <a:pt x="1781326" y="3097958"/>
                </a:lnTo>
                <a:lnTo>
                  <a:pt x="178132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638106" cy="1423582"/>
          </a:xfrm>
          <a:custGeom>
            <a:avLst/>
            <a:gdLst/>
            <a:ahLst/>
            <a:cxnLst/>
            <a:rect l="l" t="t" r="r" b="b"/>
            <a:pathLst>
              <a:path w="1638106" h="1423582">
                <a:moveTo>
                  <a:pt x="0" y="0"/>
                </a:moveTo>
                <a:lnTo>
                  <a:pt x="1638107" y="0"/>
                </a:lnTo>
                <a:lnTo>
                  <a:pt x="1638107" y="1423582"/>
                </a:lnTo>
                <a:lnTo>
                  <a:pt x="0" y="14235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4489351" y="7122482"/>
          <a:ext cx="11553392" cy="2943261"/>
        </p:xfrm>
        <a:graphic>
          <a:graphicData uri="http://schemas.openxmlformats.org/drawingml/2006/table">
            <a:tbl>
              <a:tblPr/>
              <a:tblGrid>
                <a:gridCol w="5420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3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8491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4770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3170269" y="685139"/>
            <a:ext cx="13339564" cy="291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51"/>
              </a:lnSpc>
            </a:pPr>
            <a:r>
              <a:rPr lang="en-US" sz="4036">
                <a:solidFill>
                  <a:srgbClr val="FFFFFF"/>
                </a:solidFill>
                <a:latin typeface="Times New Roman Bold"/>
              </a:rPr>
              <a:t>Pour que la lampe s’allume , le courant électrique passe par </a:t>
            </a:r>
            <a:r>
              <a:rPr lang="en-US" sz="4036">
                <a:solidFill>
                  <a:srgbClr val="FFDE59"/>
                </a:solidFill>
                <a:latin typeface="Times New Roman Bold"/>
              </a:rPr>
              <a:t>le plot</a:t>
            </a:r>
            <a:r>
              <a:rPr lang="en-US" sz="4036">
                <a:solidFill>
                  <a:srgbClr val="FFFFFF"/>
                </a:solidFill>
                <a:latin typeface="Times New Roman Bold"/>
              </a:rPr>
              <a:t>, </a:t>
            </a:r>
            <a:r>
              <a:rPr lang="en-US" sz="4036">
                <a:solidFill>
                  <a:srgbClr val="FFDE59"/>
                </a:solidFill>
                <a:latin typeface="Times New Roman Bold"/>
              </a:rPr>
              <a:t>la première tige</a:t>
            </a:r>
            <a:r>
              <a:rPr lang="en-US" sz="4036">
                <a:solidFill>
                  <a:srgbClr val="FFFFFF"/>
                </a:solidFill>
                <a:latin typeface="Times New Roman Bold"/>
              </a:rPr>
              <a:t> , </a:t>
            </a:r>
            <a:r>
              <a:rPr lang="en-US" sz="4036">
                <a:solidFill>
                  <a:srgbClr val="FFDE59"/>
                </a:solidFill>
                <a:latin typeface="Times New Roman Bold"/>
              </a:rPr>
              <a:t>le filament</a:t>
            </a:r>
            <a:r>
              <a:rPr lang="en-US" sz="4036">
                <a:solidFill>
                  <a:srgbClr val="FFFFFF"/>
                </a:solidFill>
                <a:latin typeface="Times New Roman Bold"/>
              </a:rPr>
              <a:t> , </a:t>
            </a:r>
            <a:r>
              <a:rPr lang="en-US" sz="4036">
                <a:solidFill>
                  <a:srgbClr val="FFDE59"/>
                </a:solidFill>
                <a:latin typeface="Times New Roman Bold"/>
              </a:rPr>
              <a:t>la</a:t>
            </a:r>
            <a:r>
              <a:rPr lang="en-US" sz="4036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036">
                <a:solidFill>
                  <a:srgbClr val="FFDE59"/>
                </a:solidFill>
                <a:latin typeface="Times New Roman Bold"/>
              </a:rPr>
              <a:t>seconde tige</a:t>
            </a:r>
            <a:r>
              <a:rPr lang="en-US" sz="4036">
                <a:solidFill>
                  <a:srgbClr val="FFFFFF"/>
                </a:solidFill>
                <a:latin typeface="Times New Roman Bold"/>
              </a:rPr>
              <a:t> et </a:t>
            </a:r>
            <a:r>
              <a:rPr lang="en-US" sz="4036">
                <a:solidFill>
                  <a:srgbClr val="FFDE59"/>
                </a:solidFill>
                <a:latin typeface="Times New Roman Bold"/>
              </a:rPr>
              <a:t>le culot</a:t>
            </a:r>
            <a:r>
              <a:rPr lang="en-US" sz="4036">
                <a:solidFill>
                  <a:srgbClr val="FFFFFF"/>
                </a:solidFill>
                <a:latin typeface="Times New Roman Bold"/>
              </a:rPr>
              <a:t> : c’est </a:t>
            </a:r>
            <a:r>
              <a:rPr lang="en-US" sz="4036">
                <a:solidFill>
                  <a:srgbClr val="5CE1E6"/>
                </a:solidFill>
                <a:latin typeface="Times New Roman Bold"/>
              </a:rPr>
              <a:t>la chaine</a:t>
            </a:r>
            <a:r>
              <a:rPr lang="en-US" sz="4036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036">
                <a:solidFill>
                  <a:srgbClr val="5CE1E6"/>
                </a:solidFill>
                <a:latin typeface="Times New Roman Bold"/>
              </a:rPr>
              <a:t>conductrice</a:t>
            </a:r>
            <a:r>
              <a:rPr lang="en-US" sz="4036">
                <a:solidFill>
                  <a:srgbClr val="FFFFFF"/>
                </a:solidFill>
                <a:latin typeface="Times New Roman Bold"/>
              </a:rPr>
              <a:t> d’une lampe à incandescence .</a:t>
            </a:r>
          </a:p>
          <a:p>
            <a:pPr>
              <a:lnSpc>
                <a:spcPts val="5651"/>
              </a:lnSpc>
              <a:spcBef>
                <a:spcPct val="0"/>
              </a:spcBef>
            </a:pPr>
            <a:endParaRPr lang="en-US" sz="4036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014722" y="3198653"/>
            <a:ext cx="5618559" cy="85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1"/>
              </a:lnSpc>
              <a:spcBef>
                <a:spcPct val="0"/>
              </a:spcBef>
            </a:pPr>
            <a:r>
              <a:rPr lang="en-US" sz="4536" u="sng">
                <a:solidFill>
                  <a:srgbClr val="B6F61A"/>
                </a:solidFill>
                <a:latin typeface="Times New Roman Bold"/>
              </a:rPr>
              <a:t>Exercice d’application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9031" y="4180035"/>
            <a:ext cx="15660269" cy="2202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1472" lvl="1" indent="-435736">
              <a:lnSpc>
                <a:spcPts val="5651"/>
              </a:lnSpc>
              <a:buFont typeface="Arial"/>
              <a:buChar char="•"/>
            </a:pPr>
            <a:r>
              <a:rPr lang="en-US" sz="4036">
                <a:solidFill>
                  <a:srgbClr val="FFFFFF"/>
                </a:solidFill>
                <a:latin typeface="Times New Roman Bold"/>
              </a:rPr>
              <a:t>Dans le tableau ci-dessous , classer les conducteurs et les isolants parmi les objets de la liste suivante : bois , paille en plastique ,  papier  tube en verre , règle en aluminium , cannette en acier , bracelet en or. 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70691" y="7112957"/>
            <a:ext cx="3209032" cy="773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1"/>
              </a:lnSpc>
              <a:spcBef>
                <a:spcPct val="0"/>
              </a:spcBef>
            </a:pPr>
            <a:r>
              <a:rPr lang="en-US" sz="4036">
                <a:solidFill>
                  <a:srgbClr val="558ED5"/>
                </a:solidFill>
                <a:latin typeface="Times New Roman Bold"/>
              </a:rPr>
              <a:t>les conducteurs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82840" y="7112957"/>
            <a:ext cx="2300883" cy="773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1"/>
              </a:lnSpc>
              <a:spcBef>
                <a:spcPct val="0"/>
              </a:spcBef>
            </a:pPr>
            <a:r>
              <a:rPr lang="en-US" sz="4036">
                <a:solidFill>
                  <a:srgbClr val="558ED5"/>
                </a:solidFill>
                <a:latin typeface="Times New Roman Bold"/>
              </a:rPr>
              <a:t>les isolants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296</Words>
  <Application>Microsoft Office PowerPoint</Application>
  <PresentationFormat>Personnalisé</PresentationFormat>
  <Paragraphs>45</Paragraphs>
  <Slides>9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Times New Roman</vt:lpstr>
      <vt:lpstr>Calibri</vt:lpstr>
      <vt:lpstr>TT Rounds Condensed Bold</vt:lpstr>
      <vt:lpstr>Open Sans Bold</vt:lpstr>
      <vt:lpstr>TT Rounds Condensed Bold Italics</vt:lpstr>
      <vt:lpstr>Arial</vt:lpstr>
      <vt:lpstr>Times New Roman Bold</vt:lpstr>
      <vt:lpstr>Arimo Bold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Conducteurs et isolants</dc:title>
  <dc:creator>hp</dc:creator>
  <cp:lastModifiedBy>hp</cp:lastModifiedBy>
  <cp:revision>6</cp:revision>
  <dcterms:created xsi:type="dcterms:W3CDTF">2006-08-16T00:00:00Z</dcterms:created>
  <dcterms:modified xsi:type="dcterms:W3CDTF">2024-05-04T18:21:44Z</dcterms:modified>
  <dc:identifier>DAF9-zF70Fw</dc:identifier>
</cp:coreProperties>
</file>