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Open Sans Bold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imes New Roman Bold Italics" panose="020B0604020202020204" charset="0"/>
      <p:regular r:id="rId16"/>
    </p:embeddedFont>
    <p:embeddedFont>
      <p:font typeface="Times New Roman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gif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22.sv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6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8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6.sv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6.svg"/><Relationship Id="rId15" Type="http://schemas.openxmlformats.org/officeDocument/2006/relationships/image" Target="../media/image33.svg"/><Relationship Id="rId10" Type="http://schemas.openxmlformats.org/officeDocument/2006/relationships/image" Target="../media/image26.svg"/><Relationship Id="rId4" Type="http://schemas.openxmlformats.org/officeDocument/2006/relationships/image" Target="../media/image4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4.png"/><Relationship Id="rId17" Type="http://schemas.openxmlformats.org/officeDocument/2006/relationships/image" Target="../media/image37.svg"/><Relationship Id="rId2" Type="http://schemas.openxmlformats.org/officeDocument/2006/relationships/image" Target="../media/image3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5" Type="http://schemas.openxmlformats.org/officeDocument/2006/relationships/image" Target="../media/image35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30.sv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5.png"/><Relationship Id="rId17" Type="http://schemas.openxmlformats.org/officeDocument/2006/relationships/image" Target="../media/image43.svg"/><Relationship Id="rId2" Type="http://schemas.openxmlformats.org/officeDocument/2006/relationships/image" Target="../media/image3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8.svg"/><Relationship Id="rId5" Type="http://schemas.openxmlformats.org/officeDocument/2006/relationships/image" Target="../media/image6.svg"/><Relationship Id="rId15" Type="http://schemas.openxmlformats.org/officeDocument/2006/relationships/image" Target="../media/image27.pn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26.svg"/><Relationship Id="rId1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7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0.png"/><Relationship Id="rId5" Type="http://schemas.openxmlformats.org/officeDocument/2006/relationships/image" Target="../media/image6.svg"/><Relationship Id="rId15" Type="http://schemas.openxmlformats.org/officeDocument/2006/relationships/image" Target="../media/image49.sv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sv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107323" y="746843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53533" r="-5353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392202" y="8068854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8" y="0"/>
                </a:lnTo>
                <a:lnTo>
                  <a:pt x="4370918" y="4398855"/>
                </a:lnTo>
                <a:lnTo>
                  <a:pt x="0" y="43988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306715" y="7987343"/>
            <a:ext cx="2097192" cy="604180"/>
            <a:chOff x="0" y="0"/>
            <a:chExt cx="7420196" cy="213768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137684"/>
            </a:xfrm>
            <a:custGeom>
              <a:avLst/>
              <a:gdLst/>
              <a:ahLst/>
              <a:cxnLst/>
              <a:rect l="l" t="t" r="r" b="b"/>
              <a:pathLst>
                <a:path w="7420197" h="2137684">
                  <a:moveTo>
                    <a:pt x="7295736" y="2137683"/>
                  </a:moveTo>
                  <a:lnTo>
                    <a:pt x="124460" y="2137683"/>
                  </a:lnTo>
                  <a:cubicBezTo>
                    <a:pt x="55880" y="2137683"/>
                    <a:pt x="0" y="2081804"/>
                    <a:pt x="0" y="201322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13224"/>
                  </a:lnTo>
                  <a:cubicBezTo>
                    <a:pt x="7420197" y="2081804"/>
                    <a:pt x="7364316" y="2137684"/>
                    <a:pt x="7295737" y="2137684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569467" y="828943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6192879" y="6423291"/>
            <a:ext cx="3385613" cy="33856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 t="152" b="152"/>
          <a:stretch>
            <a:fillRect/>
          </a:stretch>
        </p:blipFill>
        <p:spPr>
          <a:xfrm>
            <a:off x="1479819" y="2656698"/>
            <a:ext cx="6920464" cy="3633243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3392518" y="-79954"/>
            <a:ext cx="8031925" cy="1992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09"/>
              </a:lnSpc>
              <a:spcBef>
                <a:spcPct val="0"/>
              </a:spcBef>
            </a:pPr>
            <a:r>
              <a:rPr lang="en-US" sz="10435" u="sng">
                <a:solidFill>
                  <a:srgbClr val="5CE1E6"/>
                </a:solidFill>
                <a:latin typeface="Times New Roman Bold Italics"/>
              </a:rPr>
              <a:t>Chapitre 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8409" y="3684648"/>
            <a:ext cx="7061874" cy="2110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0"/>
              </a:lnSpc>
              <a:spcBef>
                <a:spcPct val="0"/>
              </a:spcBef>
            </a:pPr>
            <a:r>
              <a:rPr lang="en-US" sz="5778" u="sng">
                <a:solidFill>
                  <a:srgbClr val="FF914D"/>
                </a:solidFill>
                <a:latin typeface="Times New Roman Bold Italics"/>
              </a:rPr>
              <a:t>Les lois de la Réaction chimique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56247" y="8068473"/>
            <a:ext cx="1398128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81351" y="644291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5807" y="436726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40" y="0"/>
                </a:lnTo>
                <a:lnTo>
                  <a:pt x="2057240" y="1787825"/>
                </a:lnTo>
                <a:lnTo>
                  <a:pt x="0" y="1787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35336" y="4256811"/>
            <a:ext cx="13699356" cy="3556564"/>
          </a:xfrm>
          <a:custGeom>
            <a:avLst/>
            <a:gdLst/>
            <a:ahLst/>
            <a:cxnLst/>
            <a:rect l="l" t="t" r="r" b="b"/>
            <a:pathLst>
              <a:path w="13699356" h="3556564">
                <a:moveTo>
                  <a:pt x="0" y="0"/>
                </a:moveTo>
                <a:lnTo>
                  <a:pt x="13699356" y="0"/>
                </a:lnTo>
                <a:lnTo>
                  <a:pt x="13699356" y="3556564"/>
                </a:lnTo>
                <a:lnTo>
                  <a:pt x="0" y="35565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227" t="-143211" r="-7360" b="-370225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8585062" y="7813375"/>
            <a:ext cx="1933282" cy="193328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375917" y="7813375"/>
            <a:ext cx="1933282" cy="193328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3610741" y="7797204"/>
            <a:ext cx="1949453" cy="194945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284" r="-28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5234825" y="1823549"/>
            <a:ext cx="7106542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B6F61A"/>
                </a:solidFill>
                <a:latin typeface="Times New Roman Bold Italics"/>
              </a:rPr>
              <a:t>1- Expérience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94670" y="398459"/>
            <a:ext cx="11698660" cy="168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</a:rPr>
              <a:t>I- Loi de conservation de masse au cours d’une réaction chimique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36183" y="2498553"/>
            <a:ext cx="14615634" cy="10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 Bold"/>
              </a:rPr>
              <a:t>     On pèse 4g de soufre et 7g de poudre de fer .Après on chauffe le mélange jusqu’à l’incandescence à l’aide du bec Bensun: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454447" y="-1825452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52541" y="-277123"/>
            <a:ext cx="1181736" cy="2055194"/>
          </a:xfrm>
          <a:custGeom>
            <a:avLst/>
            <a:gdLst/>
            <a:ahLst/>
            <a:cxnLst/>
            <a:rect l="l" t="t" r="r" b="b"/>
            <a:pathLst>
              <a:path w="1181736" h="2055194">
                <a:moveTo>
                  <a:pt x="1181736" y="0"/>
                </a:moveTo>
                <a:lnTo>
                  <a:pt x="0" y="0"/>
                </a:lnTo>
                <a:lnTo>
                  <a:pt x="0" y="2055193"/>
                </a:lnTo>
                <a:lnTo>
                  <a:pt x="1181736" y="2055193"/>
                </a:lnTo>
                <a:lnTo>
                  <a:pt x="11817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9588" y="7603033"/>
            <a:ext cx="4802958" cy="4833657"/>
          </a:xfrm>
          <a:custGeom>
            <a:avLst/>
            <a:gdLst/>
            <a:ahLst/>
            <a:cxnLst/>
            <a:rect l="l" t="t" r="r" b="b"/>
            <a:pathLst>
              <a:path w="4802958" h="4833657">
                <a:moveTo>
                  <a:pt x="0" y="0"/>
                </a:moveTo>
                <a:lnTo>
                  <a:pt x="4802958" y="0"/>
                </a:lnTo>
                <a:lnTo>
                  <a:pt x="4802958" y="4833657"/>
                </a:lnTo>
                <a:lnTo>
                  <a:pt x="0" y="4833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01435" y="8698838"/>
            <a:ext cx="1129304" cy="1964007"/>
          </a:xfrm>
          <a:custGeom>
            <a:avLst/>
            <a:gdLst/>
            <a:ahLst/>
            <a:cxnLst/>
            <a:rect l="l" t="t" r="r" b="b"/>
            <a:pathLst>
              <a:path w="1129304" h="1964007">
                <a:moveTo>
                  <a:pt x="1129304" y="0"/>
                </a:moveTo>
                <a:lnTo>
                  <a:pt x="0" y="0"/>
                </a:lnTo>
                <a:lnTo>
                  <a:pt x="0" y="1964007"/>
                </a:lnTo>
                <a:lnTo>
                  <a:pt x="1129304" y="1964007"/>
                </a:lnTo>
                <a:lnTo>
                  <a:pt x="11293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83203"/>
            <a:ext cx="1733233" cy="1506251"/>
          </a:xfrm>
          <a:custGeom>
            <a:avLst/>
            <a:gdLst/>
            <a:ahLst/>
            <a:cxnLst/>
            <a:rect l="l" t="t" r="r" b="b"/>
            <a:pathLst>
              <a:path w="1733233" h="1506251">
                <a:moveTo>
                  <a:pt x="0" y="0"/>
                </a:moveTo>
                <a:lnTo>
                  <a:pt x="1733233" y="0"/>
                </a:lnTo>
                <a:lnTo>
                  <a:pt x="1733233" y="1506251"/>
                </a:lnTo>
                <a:lnTo>
                  <a:pt x="0" y="15062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3568857" y="2195081"/>
          <a:ext cx="12215310" cy="2562888"/>
        </p:xfrm>
        <a:graphic>
          <a:graphicData uri="http://schemas.openxmlformats.org/drawingml/2006/table">
            <a:tbl>
              <a:tblPr/>
              <a:tblGrid>
                <a:gridCol w="4071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4296">
                <a:tc gridSpan="2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B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B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B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9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9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FFF7AD">
                            <a:alpha val="100000"/>
                          </a:srgbClr>
                        </a:gs>
                        <a:gs pos="100000">
                          <a:srgbClr val="FFA9F9">
                            <a:alpha val="100000"/>
                          </a:srgbClr>
                        </a:gs>
                      </a:gsLst>
                      <a:lin ang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2684750" y="1028700"/>
            <a:ext cx="521991" cy="423287"/>
          </a:xfrm>
          <a:custGeom>
            <a:avLst/>
            <a:gdLst/>
            <a:ahLst/>
            <a:cxnLst/>
            <a:rect l="l" t="t" r="r" b="b"/>
            <a:pathLst>
              <a:path w="521991" h="423287">
                <a:moveTo>
                  <a:pt x="0" y="0"/>
                </a:moveTo>
                <a:lnTo>
                  <a:pt x="521990" y="0"/>
                </a:lnTo>
                <a:lnTo>
                  <a:pt x="521990" y="423287"/>
                </a:lnTo>
                <a:lnTo>
                  <a:pt x="0" y="4232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98341" y="5053244"/>
            <a:ext cx="521991" cy="423287"/>
          </a:xfrm>
          <a:custGeom>
            <a:avLst/>
            <a:gdLst/>
            <a:ahLst/>
            <a:cxnLst/>
            <a:rect l="l" t="t" r="r" b="b"/>
            <a:pathLst>
              <a:path w="521991" h="423287">
                <a:moveTo>
                  <a:pt x="0" y="0"/>
                </a:moveTo>
                <a:lnTo>
                  <a:pt x="521991" y="0"/>
                </a:lnTo>
                <a:lnTo>
                  <a:pt x="521991" y="423287"/>
                </a:lnTo>
                <a:lnTo>
                  <a:pt x="0" y="4232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917035" y="5965609"/>
            <a:ext cx="14257786" cy="3370022"/>
          </a:xfrm>
          <a:custGeom>
            <a:avLst/>
            <a:gdLst/>
            <a:ahLst/>
            <a:cxnLst/>
            <a:rect l="l" t="t" r="r" b="b"/>
            <a:pathLst>
              <a:path w="14257786" h="3370022">
                <a:moveTo>
                  <a:pt x="0" y="0"/>
                </a:moveTo>
                <a:lnTo>
                  <a:pt x="14257786" y="0"/>
                </a:lnTo>
                <a:lnTo>
                  <a:pt x="14257786" y="3370022"/>
                </a:lnTo>
                <a:lnTo>
                  <a:pt x="0" y="33700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33112" y="4840390"/>
            <a:ext cx="11442161" cy="70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FFFF"/>
                </a:solidFill>
                <a:latin typeface="Times New Roman Bold Italics"/>
              </a:rPr>
              <a:t>On dit que la masse a été conservée c.-à-d. ne change pas.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7350649" y="5603659"/>
            <a:ext cx="3390558" cy="937027"/>
          </a:xfrm>
          <a:custGeom>
            <a:avLst/>
            <a:gdLst/>
            <a:ahLst/>
            <a:cxnLst/>
            <a:rect l="l" t="t" r="r" b="b"/>
            <a:pathLst>
              <a:path w="3390558" h="937027">
                <a:moveTo>
                  <a:pt x="0" y="0"/>
                </a:moveTo>
                <a:lnTo>
                  <a:pt x="3390558" y="0"/>
                </a:lnTo>
                <a:lnTo>
                  <a:pt x="3390558" y="937027"/>
                </a:lnTo>
                <a:lnTo>
                  <a:pt x="0" y="9370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593776" y="6656537"/>
            <a:ext cx="565560" cy="505919"/>
          </a:xfrm>
          <a:custGeom>
            <a:avLst/>
            <a:gdLst/>
            <a:ahLst/>
            <a:cxnLst/>
            <a:rect l="l" t="t" r="r" b="b"/>
            <a:pathLst>
              <a:path w="565560" h="505919">
                <a:moveTo>
                  <a:pt x="0" y="0"/>
                </a:moveTo>
                <a:lnTo>
                  <a:pt x="565560" y="0"/>
                </a:lnTo>
                <a:lnTo>
                  <a:pt x="565560" y="505919"/>
                </a:lnTo>
                <a:lnTo>
                  <a:pt x="0" y="505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898341" y="6626411"/>
            <a:ext cx="12203827" cy="2020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000000"/>
                </a:solidFill>
                <a:latin typeface="Times New Roman Bold Italics"/>
              </a:rPr>
              <a:t>   Au cours d’une réaction chimique, la masse des réactifs qui disparaissent est égale à la masse</a:t>
            </a:r>
            <a:r>
              <a:rPr lang="en-US" sz="370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3700">
                <a:solidFill>
                  <a:srgbClr val="000000"/>
                </a:solidFill>
                <a:latin typeface="Times New Roman Bold Italics"/>
              </a:rPr>
              <a:t>des produits qui se forment : il y a </a:t>
            </a:r>
            <a:r>
              <a:rPr lang="en-US" sz="3700">
                <a:solidFill>
                  <a:srgbClr val="0058AA"/>
                </a:solidFill>
                <a:latin typeface="Times New Roman Bold Italics"/>
              </a:rPr>
              <a:t>conservation de la masse</a:t>
            </a:r>
            <a:r>
              <a:rPr lang="en-US" sz="3700">
                <a:solidFill>
                  <a:srgbClr val="FFFFFF"/>
                </a:solidFill>
                <a:latin typeface="Times New Roman Bold Italics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13424" y="306071"/>
            <a:ext cx="3339135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B6F61A"/>
                </a:solidFill>
                <a:latin typeface="Times New Roman Bold Italics"/>
              </a:rPr>
              <a:t>2- Observation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45745" y="952500"/>
            <a:ext cx="12614449" cy="118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3"/>
              </a:lnSpc>
            </a:pPr>
            <a:r>
              <a:rPr lang="en-US" sz="3700">
                <a:solidFill>
                  <a:srgbClr val="FFFFFF"/>
                </a:solidFill>
                <a:latin typeface="Times New Roman Bold Italics"/>
              </a:rPr>
              <a:t>    On observe que la masse du produit est égale à la somme des masses des réactifs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36038" y="3039011"/>
            <a:ext cx="1331952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Soufre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87854" y="3039011"/>
            <a:ext cx="1113592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dirty="0" err="1">
                <a:solidFill>
                  <a:srgbClr val="000000"/>
                </a:solidFill>
                <a:latin typeface="Times New Roman Bold Italics"/>
              </a:rPr>
              <a:t>Fer</a:t>
            </a:r>
            <a:endParaRPr lang="en-US" sz="3800" dirty="0">
              <a:solidFill>
                <a:srgbClr val="000000"/>
              </a:solidFill>
              <a:latin typeface="Times New Roman Bold Itali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293089" y="3157243"/>
            <a:ext cx="271450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Sulfure de fer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05606" y="2279146"/>
            <a:ext cx="1437680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Ractifs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888818" y="2279146"/>
            <a:ext cx="1523048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Produit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832752" y="4032272"/>
            <a:ext cx="15385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m1= 4g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562920" y="4032272"/>
            <a:ext cx="15385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m2= 7g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21716" y="4032272"/>
            <a:ext cx="1538526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m= 11g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782669" y="5584609"/>
            <a:ext cx="2526519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>
                <a:solidFill>
                  <a:srgbClr val="FFDE59"/>
                </a:solidFill>
                <a:latin typeface="Times New Roman Bold Italics"/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0708" y="7793454"/>
            <a:ext cx="1625640" cy="2827200"/>
          </a:xfrm>
          <a:custGeom>
            <a:avLst/>
            <a:gdLst/>
            <a:ahLst/>
            <a:cxnLst/>
            <a:rect l="l" t="t" r="r" b="b"/>
            <a:pathLst>
              <a:path w="1625640" h="2827200">
                <a:moveTo>
                  <a:pt x="1625640" y="0"/>
                </a:moveTo>
                <a:lnTo>
                  <a:pt x="0" y="0"/>
                </a:lnTo>
                <a:lnTo>
                  <a:pt x="0" y="2827200"/>
                </a:lnTo>
                <a:lnTo>
                  <a:pt x="1625640" y="2827200"/>
                </a:lnTo>
                <a:lnTo>
                  <a:pt x="16256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5807" y="436726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40" y="0"/>
                </a:lnTo>
                <a:lnTo>
                  <a:pt x="2057240" y="1787825"/>
                </a:lnTo>
                <a:lnTo>
                  <a:pt x="0" y="1787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177632" y="3814935"/>
            <a:ext cx="13493115" cy="727952"/>
          </a:xfrm>
          <a:custGeom>
            <a:avLst/>
            <a:gdLst/>
            <a:ahLst/>
            <a:cxnLst/>
            <a:rect l="l" t="t" r="r" b="b"/>
            <a:pathLst>
              <a:path w="13493115" h="727952">
                <a:moveTo>
                  <a:pt x="0" y="0"/>
                </a:moveTo>
                <a:lnTo>
                  <a:pt x="13493115" y="0"/>
                </a:lnTo>
                <a:lnTo>
                  <a:pt x="13493115" y="727952"/>
                </a:lnTo>
                <a:lnTo>
                  <a:pt x="0" y="7279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97" t="-504444" r="-5426" b="-51141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29193" y="5389348"/>
            <a:ext cx="11521555" cy="959383"/>
          </a:xfrm>
          <a:custGeom>
            <a:avLst/>
            <a:gdLst/>
            <a:ahLst/>
            <a:cxnLst/>
            <a:rect l="l" t="t" r="r" b="b"/>
            <a:pathLst>
              <a:path w="11521555" h="959383">
                <a:moveTo>
                  <a:pt x="0" y="0"/>
                </a:moveTo>
                <a:lnTo>
                  <a:pt x="11521555" y="0"/>
                </a:lnTo>
                <a:lnTo>
                  <a:pt x="11521555" y="959383"/>
                </a:lnTo>
                <a:lnTo>
                  <a:pt x="0" y="9593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06939" r="-4691" b="-500281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548090" y="7245133"/>
            <a:ext cx="8550853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Le genre des atomes ne change pas</a:t>
            </a:r>
          </a:p>
        </p:txBody>
      </p:sp>
      <p:sp>
        <p:nvSpPr>
          <p:cNvPr id="13" name="Freeform 13"/>
          <p:cNvSpPr/>
          <p:nvPr/>
        </p:nvSpPr>
        <p:spPr>
          <a:xfrm>
            <a:off x="3706625" y="7397533"/>
            <a:ext cx="521991" cy="423287"/>
          </a:xfrm>
          <a:custGeom>
            <a:avLst/>
            <a:gdLst/>
            <a:ahLst/>
            <a:cxnLst/>
            <a:rect l="l" t="t" r="r" b="b"/>
            <a:pathLst>
              <a:path w="521991" h="423287">
                <a:moveTo>
                  <a:pt x="0" y="0"/>
                </a:moveTo>
                <a:lnTo>
                  <a:pt x="521991" y="0"/>
                </a:lnTo>
                <a:lnTo>
                  <a:pt x="521991" y="423287"/>
                </a:lnTo>
                <a:lnTo>
                  <a:pt x="0" y="4232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916637" y="7958237"/>
            <a:ext cx="11145175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Le nombre d’atomes de chaque genre ne change pas.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3655641" y="8184108"/>
            <a:ext cx="521991" cy="423287"/>
          </a:xfrm>
          <a:custGeom>
            <a:avLst/>
            <a:gdLst/>
            <a:ahLst/>
            <a:cxnLst/>
            <a:rect l="l" t="t" r="r" b="b"/>
            <a:pathLst>
              <a:path w="521991" h="423287">
                <a:moveTo>
                  <a:pt x="0" y="0"/>
                </a:moveTo>
                <a:lnTo>
                  <a:pt x="521991" y="0"/>
                </a:lnTo>
                <a:lnTo>
                  <a:pt x="521991" y="423287"/>
                </a:lnTo>
                <a:lnTo>
                  <a:pt x="0" y="4232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154243" y="3173914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6" y="0"/>
                </a:lnTo>
                <a:lnTo>
                  <a:pt x="624806" y="485078"/>
                </a:lnTo>
                <a:lnTo>
                  <a:pt x="0" y="4850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297270" y="4646814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6" y="0"/>
                </a:lnTo>
                <a:lnTo>
                  <a:pt x="624806" y="485077"/>
                </a:lnTo>
                <a:lnTo>
                  <a:pt x="0" y="4850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746695" y="6663420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7" y="0"/>
                </a:lnTo>
                <a:lnTo>
                  <a:pt x="624807" y="485078"/>
                </a:lnTo>
                <a:lnTo>
                  <a:pt x="0" y="4850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159367" y="2284717"/>
            <a:ext cx="11216992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u="sng" dirty="0" err="1">
                <a:solidFill>
                  <a:srgbClr val="B6F61A"/>
                </a:solidFill>
                <a:latin typeface="Times New Roman Bold Italics"/>
              </a:rPr>
              <a:t>Exemple</a:t>
            </a:r>
            <a:r>
              <a:rPr lang="en-US" sz="3800" u="sng" dirty="0">
                <a:solidFill>
                  <a:srgbClr val="B6F61A"/>
                </a:solidFill>
                <a:latin typeface="Times New Roman Bold Italics"/>
              </a:rPr>
              <a:t> : Combustion du </a:t>
            </a:r>
            <a:r>
              <a:rPr lang="en-US" sz="3800" u="sng" dirty="0" err="1">
                <a:solidFill>
                  <a:srgbClr val="B6F61A"/>
                </a:solidFill>
                <a:latin typeface="Times New Roman Bold Italics"/>
              </a:rPr>
              <a:t>carbone</a:t>
            </a:r>
            <a:r>
              <a:rPr lang="en-US" sz="3800" u="sng" dirty="0">
                <a:solidFill>
                  <a:srgbClr val="B6F61A"/>
                </a:solidFill>
                <a:latin typeface="Times New Roman Bold Italics"/>
              </a:rPr>
              <a:t> </a:t>
            </a:r>
            <a:r>
              <a:rPr lang="en-US" sz="3800" u="sng" dirty="0" err="1">
                <a:solidFill>
                  <a:srgbClr val="B6F61A"/>
                </a:solidFill>
                <a:latin typeface="Times New Roman Bold Italics"/>
              </a:rPr>
              <a:t>dans</a:t>
            </a:r>
            <a:r>
              <a:rPr lang="en-US" sz="3800" u="sng" dirty="0">
                <a:solidFill>
                  <a:srgbClr val="B6F61A"/>
                </a:solidFill>
                <a:latin typeface="Times New Roman Bold Italics"/>
              </a:rPr>
              <a:t> le </a:t>
            </a:r>
            <a:r>
              <a:rPr lang="en-US" sz="3800" u="sng" dirty="0" err="1">
                <a:solidFill>
                  <a:srgbClr val="B6F61A"/>
                </a:solidFill>
                <a:latin typeface="Times New Roman Bold Italics"/>
              </a:rPr>
              <a:t>dioxygène</a:t>
            </a:r>
            <a:endParaRPr lang="en-US" sz="3800" u="sng" dirty="0">
              <a:solidFill>
                <a:srgbClr val="B6F61A"/>
              </a:solidFill>
              <a:latin typeface="Times New Roman Bold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916637" y="570266"/>
            <a:ext cx="11698660" cy="168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 dirty="0">
                <a:solidFill>
                  <a:srgbClr val="FF914D"/>
                </a:solidFill>
                <a:latin typeface="Times New Roman Bold Italics"/>
              </a:rPr>
              <a:t>II- </a:t>
            </a:r>
            <a:r>
              <a:rPr lang="en-US" sz="4600" u="sng" dirty="0" err="1">
                <a:solidFill>
                  <a:srgbClr val="FF914D"/>
                </a:solidFill>
                <a:latin typeface="Times New Roman Bold Italics"/>
              </a:rPr>
              <a:t>Loi</a:t>
            </a:r>
            <a:r>
              <a:rPr lang="en-US" sz="4600" u="sng" dirty="0">
                <a:solidFill>
                  <a:srgbClr val="FF914D"/>
                </a:solidFill>
                <a:latin typeface="Times New Roman Bold Italics"/>
              </a:rPr>
              <a:t> de conservation des </a:t>
            </a:r>
            <a:r>
              <a:rPr lang="en-US" sz="4600" u="sng" dirty="0" err="1">
                <a:solidFill>
                  <a:srgbClr val="FF914D"/>
                </a:solidFill>
                <a:latin typeface="Times New Roman Bold Italics"/>
              </a:rPr>
              <a:t>atomes</a:t>
            </a:r>
            <a:r>
              <a:rPr lang="en-US" sz="4600" u="sng" dirty="0">
                <a:solidFill>
                  <a:srgbClr val="FF914D"/>
                </a:solidFill>
                <a:latin typeface="Times New Roman Bold Italics"/>
              </a:rPr>
              <a:t> au </a:t>
            </a:r>
            <a:r>
              <a:rPr lang="en-US" sz="4600" u="sng" dirty="0" err="1">
                <a:solidFill>
                  <a:srgbClr val="FF914D"/>
                </a:solidFill>
                <a:latin typeface="Times New Roman Bold Italics"/>
              </a:rPr>
              <a:t>cours</a:t>
            </a:r>
            <a:r>
              <a:rPr lang="en-US" sz="4600" u="sng" dirty="0">
                <a:solidFill>
                  <a:srgbClr val="FF914D"/>
                </a:solidFill>
                <a:latin typeface="Times New Roman Bold Italics"/>
              </a:rPr>
              <a:t> </a:t>
            </a:r>
            <a:r>
              <a:rPr lang="en-US" sz="4600" u="sng" dirty="0" err="1">
                <a:solidFill>
                  <a:srgbClr val="FF914D"/>
                </a:solidFill>
                <a:latin typeface="Times New Roman Bold Italics"/>
              </a:rPr>
              <a:t>d’une</a:t>
            </a:r>
            <a:r>
              <a:rPr lang="en-US" sz="4600" u="sng" dirty="0">
                <a:solidFill>
                  <a:srgbClr val="FF914D"/>
                </a:solidFill>
                <a:latin typeface="Times New Roman Bold Italics"/>
              </a:rPr>
              <a:t> </a:t>
            </a:r>
            <a:r>
              <a:rPr lang="en-US" sz="4600" u="sng" dirty="0" err="1">
                <a:solidFill>
                  <a:srgbClr val="FF914D"/>
                </a:solidFill>
                <a:latin typeface="Times New Roman Bold Italics"/>
              </a:rPr>
              <a:t>réaction</a:t>
            </a:r>
            <a:r>
              <a:rPr lang="en-US" sz="4600" u="sng" dirty="0">
                <a:solidFill>
                  <a:srgbClr val="FF914D"/>
                </a:solidFill>
                <a:latin typeface="Times New Roman Bold Italics"/>
              </a:rPr>
              <a:t> </a:t>
            </a:r>
            <a:r>
              <a:rPr lang="en-US" sz="4600" u="sng" dirty="0" err="1">
                <a:solidFill>
                  <a:srgbClr val="FF914D"/>
                </a:solidFill>
                <a:latin typeface="Times New Roman Bold Italics"/>
              </a:rPr>
              <a:t>chimique</a:t>
            </a:r>
            <a:endParaRPr lang="en-US" sz="4600" u="sng" dirty="0">
              <a:solidFill>
                <a:srgbClr val="FF914D"/>
              </a:solidFill>
              <a:latin typeface="Times New Roman Bold Italic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966666" y="3055139"/>
            <a:ext cx="5033367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Le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bilan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de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cette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réaction</a:t>
            </a:r>
            <a:endParaRPr lang="en-US" sz="3800" dirty="0">
              <a:solidFill>
                <a:srgbClr val="FFFFFF"/>
              </a:solidFill>
              <a:latin typeface="Times New Roman Bold Itali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034609" y="4528039"/>
            <a:ext cx="4715767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Le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modèle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moléculaire</a:t>
            </a:r>
            <a:endParaRPr lang="en-US" sz="3800" dirty="0">
              <a:solidFill>
                <a:srgbClr val="FFFFFF"/>
              </a:solidFill>
              <a:latin typeface="Times New Roman Bold Italic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462462" y="5992915"/>
            <a:ext cx="2610803" cy="67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3900" u="sng" dirty="0">
                <a:solidFill>
                  <a:srgbClr val="38B6FF"/>
                </a:solidFill>
                <a:latin typeface="Times New Roman Bold Italics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09674" y="6457744"/>
            <a:ext cx="9181547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Au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cours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de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cette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réaction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</a:t>
            </a:r>
            <a:r>
              <a:rPr lang="en-US" sz="3800" dirty="0" err="1">
                <a:solidFill>
                  <a:srgbClr val="FFFFFF"/>
                </a:solidFill>
                <a:latin typeface="Times New Roman Bold Italics"/>
              </a:rPr>
              <a:t>chimique</a:t>
            </a:r>
            <a:r>
              <a:rPr lang="en-US" sz="3800" dirty="0">
                <a:solidFill>
                  <a:srgbClr val="FFFFFF"/>
                </a:solidFill>
                <a:latin typeface="Times New Roman Bold Italics"/>
              </a:rPr>
              <a:t> :</a:t>
            </a:r>
            <a:endParaRPr lang="en-US" sz="3800" dirty="0">
              <a:solidFill>
                <a:srgbClr val="FFFFFF"/>
              </a:solidFill>
              <a:latin typeface="Times New Roman Bold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454447" y="-1825452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52541" y="-277123"/>
            <a:ext cx="1181736" cy="2055194"/>
          </a:xfrm>
          <a:custGeom>
            <a:avLst/>
            <a:gdLst/>
            <a:ahLst/>
            <a:cxnLst/>
            <a:rect l="l" t="t" r="r" b="b"/>
            <a:pathLst>
              <a:path w="1181736" h="2055194">
                <a:moveTo>
                  <a:pt x="1181736" y="0"/>
                </a:moveTo>
                <a:lnTo>
                  <a:pt x="0" y="0"/>
                </a:lnTo>
                <a:lnTo>
                  <a:pt x="0" y="2055193"/>
                </a:lnTo>
                <a:lnTo>
                  <a:pt x="1181736" y="2055193"/>
                </a:lnTo>
                <a:lnTo>
                  <a:pt x="11817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9588" y="7603033"/>
            <a:ext cx="4802958" cy="4833657"/>
          </a:xfrm>
          <a:custGeom>
            <a:avLst/>
            <a:gdLst/>
            <a:ahLst/>
            <a:cxnLst/>
            <a:rect l="l" t="t" r="r" b="b"/>
            <a:pathLst>
              <a:path w="4802958" h="4833657">
                <a:moveTo>
                  <a:pt x="0" y="0"/>
                </a:moveTo>
                <a:lnTo>
                  <a:pt x="4802958" y="0"/>
                </a:lnTo>
                <a:lnTo>
                  <a:pt x="4802958" y="4833657"/>
                </a:lnTo>
                <a:lnTo>
                  <a:pt x="0" y="4833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01435" y="8698838"/>
            <a:ext cx="1129304" cy="1964007"/>
          </a:xfrm>
          <a:custGeom>
            <a:avLst/>
            <a:gdLst/>
            <a:ahLst/>
            <a:cxnLst/>
            <a:rect l="l" t="t" r="r" b="b"/>
            <a:pathLst>
              <a:path w="1129304" h="1964007">
                <a:moveTo>
                  <a:pt x="1129304" y="0"/>
                </a:moveTo>
                <a:lnTo>
                  <a:pt x="0" y="0"/>
                </a:lnTo>
                <a:lnTo>
                  <a:pt x="0" y="1964007"/>
                </a:lnTo>
                <a:lnTo>
                  <a:pt x="1129304" y="1964007"/>
                </a:lnTo>
                <a:lnTo>
                  <a:pt x="11293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83203"/>
            <a:ext cx="1733233" cy="1506251"/>
          </a:xfrm>
          <a:custGeom>
            <a:avLst/>
            <a:gdLst/>
            <a:ahLst/>
            <a:cxnLst/>
            <a:rect l="l" t="t" r="r" b="b"/>
            <a:pathLst>
              <a:path w="1733233" h="1506251">
                <a:moveTo>
                  <a:pt x="0" y="0"/>
                </a:moveTo>
                <a:lnTo>
                  <a:pt x="1733233" y="0"/>
                </a:lnTo>
                <a:lnTo>
                  <a:pt x="1733233" y="1506251"/>
                </a:lnTo>
                <a:lnTo>
                  <a:pt x="0" y="15062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43063" y="2400978"/>
            <a:ext cx="14049349" cy="5724891"/>
          </a:xfrm>
          <a:custGeom>
            <a:avLst/>
            <a:gdLst/>
            <a:ahLst/>
            <a:cxnLst/>
            <a:rect l="l" t="t" r="r" b="b"/>
            <a:pathLst>
              <a:path w="14049349" h="5724891">
                <a:moveTo>
                  <a:pt x="0" y="0"/>
                </a:moveTo>
                <a:lnTo>
                  <a:pt x="14049349" y="0"/>
                </a:lnTo>
                <a:lnTo>
                  <a:pt x="14049349" y="5724891"/>
                </a:lnTo>
                <a:lnTo>
                  <a:pt x="0" y="57248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101" r="-34271" b="-6540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933746" y="2839331"/>
            <a:ext cx="12203827" cy="2056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   Au cours d’une réaction chimique, les atomes présents dans les réactifs sont </a:t>
            </a:r>
            <a:r>
              <a:rPr lang="en-US" sz="3800">
                <a:solidFill>
                  <a:srgbClr val="0058AA"/>
                </a:solidFill>
                <a:latin typeface="Times New Roman Bold Italics"/>
              </a:rPr>
              <a:t>identiques</a:t>
            </a: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en </a:t>
            </a:r>
            <a:r>
              <a:rPr lang="en-US" sz="3800">
                <a:solidFill>
                  <a:srgbClr val="B6F61A"/>
                </a:solidFill>
                <a:latin typeface="Times New Roman Bold Italics"/>
              </a:rPr>
              <a:t>genre</a:t>
            </a: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et en </a:t>
            </a:r>
            <a:r>
              <a:rPr lang="en-US" sz="3800">
                <a:solidFill>
                  <a:srgbClr val="B6F61A"/>
                </a:solidFill>
                <a:latin typeface="Times New Roman Bold Italics"/>
              </a:rPr>
              <a:t>nombre</a:t>
            </a: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aux atomes présents dans les produits : il y a </a:t>
            </a:r>
            <a:r>
              <a:rPr lang="en-US" sz="3800">
                <a:solidFill>
                  <a:srgbClr val="0058AA"/>
                </a:solidFill>
                <a:latin typeface="Times New Roman Bold Italics"/>
              </a:rPr>
              <a:t>conservation des atomes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2714927" y="2991731"/>
            <a:ext cx="565560" cy="505919"/>
          </a:xfrm>
          <a:custGeom>
            <a:avLst/>
            <a:gdLst/>
            <a:ahLst/>
            <a:cxnLst/>
            <a:rect l="l" t="t" r="r" b="b"/>
            <a:pathLst>
              <a:path w="565560" h="505919">
                <a:moveTo>
                  <a:pt x="0" y="0"/>
                </a:moveTo>
                <a:lnTo>
                  <a:pt x="565560" y="0"/>
                </a:lnTo>
                <a:lnTo>
                  <a:pt x="565560" y="505919"/>
                </a:lnTo>
                <a:lnTo>
                  <a:pt x="0" y="50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106139" y="1559499"/>
            <a:ext cx="4359073" cy="1204689"/>
          </a:xfrm>
          <a:custGeom>
            <a:avLst/>
            <a:gdLst/>
            <a:ahLst/>
            <a:cxnLst/>
            <a:rect l="l" t="t" r="r" b="b"/>
            <a:pathLst>
              <a:path w="4359073" h="1204689">
                <a:moveTo>
                  <a:pt x="0" y="0"/>
                </a:moveTo>
                <a:lnTo>
                  <a:pt x="4359073" y="0"/>
                </a:lnTo>
                <a:lnTo>
                  <a:pt x="4359073" y="1204689"/>
                </a:lnTo>
                <a:lnTo>
                  <a:pt x="0" y="12046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860308" y="1604786"/>
            <a:ext cx="3248220" cy="9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9"/>
              </a:lnSpc>
              <a:spcBef>
                <a:spcPct val="0"/>
              </a:spcBef>
            </a:pPr>
            <a:r>
              <a:rPr lang="en-US" sz="4885" u="sng">
                <a:solidFill>
                  <a:srgbClr val="FFDE59"/>
                </a:solidFill>
                <a:latin typeface="Times New Roman Bold Italics"/>
              </a:rPr>
              <a:t>Conclusion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7707" y="4971660"/>
            <a:ext cx="12203827" cy="2722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   Au cours d'une transformation chimique, la disparition</a:t>
            </a:r>
          </a:p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des réactifs et la formation des produits correspond à un</a:t>
            </a:r>
          </a:p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réarrangement d'atomes au sein de nouvelles molécules</a:t>
            </a:r>
          </a:p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(les produits).</a:t>
            </a:r>
          </a:p>
        </p:txBody>
      </p:sp>
      <p:sp>
        <p:nvSpPr>
          <p:cNvPr id="16" name="Freeform 16"/>
          <p:cNvSpPr/>
          <p:nvPr/>
        </p:nvSpPr>
        <p:spPr>
          <a:xfrm>
            <a:off x="2854772" y="5197689"/>
            <a:ext cx="565560" cy="505919"/>
          </a:xfrm>
          <a:custGeom>
            <a:avLst/>
            <a:gdLst/>
            <a:ahLst/>
            <a:cxnLst/>
            <a:rect l="l" t="t" r="r" b="b"/>
            <a:pathLst>
              <a:path w="565560" h="505919">
                <a:moveTo>
                  <a:pt x="0" y="0"/>
                </a:moveTo>
                <a:lnTo>
                  <a:pt x="565560" y="0"/>
                </a:lnTo>
                <a:lnTo>
                  <a:pt x="565560" y="505919"/>
                </a:lnTo>
                <a:lnTo>
                  <a:pt x="0" y="50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81351" y="644291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5807" y="436726"/>
            <a:ext cx="2057239" cy="1787825"/>
          </a:xfrm>
          <a:custGeom>
            <a:avLst/>
            <a:gdLst/>
            <a:ahLst/>
            <a:cxnLst/>
            <a:rect l="l" t="t" r="r" b="b"/>
            <a:pathLst>
              <a:path w="2057239" h="1787825">
                <a:moveTo>
                  <a:pt x="0" y="0"/>
                </a:moveTo>
                <a:lnTo>
                  <a:pt x="2057240" y="0"/>
                </a:lnTo>
                <a:lnTo>
                  <a:pt x="2057240" y="1787825"/>
                </a:lnTo>
                <a:lnTo>
                  <a:pt x="0" y="1787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20798" y="3274706"/>
            <a:ext cx="11521555" cy="959383"/>
          </a:xfrm>
          <a:custGeom>
            <a:avLst/>
            <a:gdLst/>
            <a:ahLst/>
            <a:cxnLst/>
            <a:rect l="l" t="t" r="r" b="b"/>
            <a:pathLst>
              <a:path w="11521555" h="959383">
                <a:moveTo>
                  <a:pt x="0" y="0"/>
                </a:moveTo>
                <a:lnTo>
                  <a:pt x="11521554" y="0"/>
                </a:lnTo>
                <a:lnTo>
                  <a:pt x="11521554" y="959383"/>
                </a:lnTo>
                <a:lnTo>
                  <a:pt x="0" y="9593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6939" r="-4691" b="-50028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749386" y="7855398"/>
            <a:ext cx="521991" cy="423287"/>
          </a:xfrm>
          <a:custGeom>
            <a:avLst/>
            <a:gdLst/>
            <a:ahLst/>
            <a:cxnLst/>
            <a:rect l="l" t="t" r="r" b="b"/>
            <a:pathLst>
              <a:path w="521991" h="423287">
                <a:moveTo>
                  <a:pt x="0" y="0"/>
                </a:moveTo>
                <a:lnTo>
                  <a:pt x="521990" y="0"/>
                </a:lnTo>
                <a:lnTo>
                  <a:pt x="521990" y="423287"/>
                </a:lnTo>
                <a:lnTo>
                  <a:pt x="0" y="4232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054563" y="2704477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7" y="0"/>
                </a:lnTo>
                <a:lnTo>
                  <a:pt x="624807" y="485077"/>
                </a:lnTo>
                <a:lnTo>
                  <a:pt x="0" y="4850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420332" y="4714284"/>
            <a:ext cx="14569020" cy="1348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7"/>
              </a:lnSpc>
              <a:spcBef>
                <a:spcPct val="0"/>
              </a:spcBef>
            </a:pPr>
            <a:r>
              <a:rPr lang="en-US" sz="3705">
                <a:solidFill>
                  <a:srgbClr val="FFFFFF"/>
                </a:solidFill>
                <a:latin typeface="Times New Roman Bold Italics"/>
              </a:rPr>
              <a:t>    On écrit cette réaction en utilisant les symboles des atomes et les formules des molécules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3107928" y="4857159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7" y="0"/>
                </a:lnTo>
                <a:lnTo>
                  <a:pt x="624807" y="485077"/>
                </a:lnTo>
                <a:lnTo>
                  <a:pt x="0" y="4850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851937" y="6142331"/>
            <a:ext cx="10031060" cy="1109800"/>
          </a:xfrm>
          <a:custGeom>
            <a:avLst/>
            <a:gdLst/>
            <a:ahLst/>
            <a:cxnLst/>
            <a:rect l="l" t="t" r="r" b="b"/>
            <a:pathLst>
              <a:path w="10031060" h="1109800">
                <a:moveTo>
                  <a:pt x="0" y="0"/>
                </a:moveTo>
                <a:lnTo>
                  <a:pt x="10031060" y="0"/>
                </a:lnTo>
                <a:lnTo>
                  <a:pt x="10031060" y="1109800"/>
                </a:lnTo>
                <a:lnTo>
                  <a:pt x="0" y="1109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44231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976830" y="7564403"/>
            <a:ext cx="4388119" cy="1005278"/>
          </a:xfrm>
          <a:custGeom>
            <a:avLst/>
            <a:gdLst/>
            <a:ahLst/>
            <a:cxnLst/>
            <a:rect l="l" t="t" r="r" b="b"/>
            <a:pathLst>
              <a:path w="4388119" h="1005278">
                <a:moveTo>
                  <a:pt x="0" y="0"/>
                </a:moveTo>
                <a:lnTo>
                  <a:pt x="4388120" y="0"/>
                </a:lnTo>
                <a:lnTo>
                  <a:pt x="4388120" y="1005278"/>
                </a:lnTo>
                <a:lnTo>
                  <a:pt x="0" y="1005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49386" y="847725"/>
            <a:ext cx="11698660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</a:rPr>
              <a:t>L’équation de la réaction chimique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38471" y="2466925"/>
            <a:ext cx="8053745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On considére la représentation suivante 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88093" y="7652654"/>
            <a:ext cx="9744152" cy="705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7"/>
              </a:lnSpc>
              <a:spcBef>
                <a:spcPct val="0"/>
              </a:spcBef>
            </a:pPr>
            <a:r>
              <a:rPr lang="en-US" sz="3705">
                <a:solidFill>
                  <a:srgbClr val="FFFFFF"/>
                </a:solidFill>
                <a:latin typeface="Times New Roman Bold Italics"/>
              </a:rPr>
              <a:t>Cette écriture s’appelle    :     </a:t>
            </a:r>
            <a:r>
              <a:rPr lang="en-US" sz="3705">
                <a:solidFill>
                  <a:srgbClr val="000000"/>
                </a:solidFill>
                <a:latin typeface="Times New Roman Bold Italics"/>
              </a:rPr>
              <a:t>équation chimique</a:t>
            </a:r>
            <a:r>
              <a:rPr lang="en-US" sz="3705">
                <a:solidFill>
                  <a:srgbClr val="FFFFFF"/>
                </a:solidFill>
                <a:latin typeface="Times New Roman Bold Italics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0332" y="1654809"/>
            <a:ext cx="11698660" cy="70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u="sng">
                <a:solidFill>
                  <a:srgbClr val="A5E800"/>
                </a:solidFill>
                <a:latin typeface="Times New Roman Bold Italics"/>
              </a:rPr>
              <a:t>1 - L’écriture symbolique de l’équation chimique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454447" y="-1825452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652541" y="-277123"/>
            <a:ext cx="1181736" cy="2055194"/>
          </a:xfrm>
          <a:custGeom>
            <a:avLst/>
            <a:gdLst/>
            <a:ahLst/>
            <a:cxnLst/>
            <a:rect l="l" t="t" r="r" b="b"/>
            <a:pathLst>
              <a:path w="1181736" h="2055194">
                <a:moveTo>
                  <a:pt x="1181736" y="0"/>
                </a:moveTo>
                <a:lnTo>
                  <a:pt x="0" y="0"/>
                </a:lnTo>
                <a:lnTo>
                  <a:pt x="0" y="2055193"/>
                </a:lnTo>
                <a:lnTo>
                  <a:pt x="1181736" y="2055193"/>
                </a:lnTo>
                <a:lnTo>
                  <a:pt x="11817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89588" y="7603033"/>
            <a:ext cx="4802958" cy="4833657"/>
          </a:xfrm>
          <a:custGeom>
            <a:avLst/>
            <a:gdLst/>
            <a:ahLst/>
            <a:cxnLst/>
            <a:rect l="l" t="t" r="r" b="b"/>
            <a:pathLst>
              <a:path w="4802958" h="4833657">
                <a:moveTo>
                  <a:pt x="0" y="0"/>
                </a:moveTo>
                <a:lnTo>
                  <a:pt x="4802958" y="0"/>
                </a:lnTo>
                <a:lnTo>
                  <a:pt x="4802958" y="4833657"/>
                </a:lnTo>
                <a:lnTo>
                  <a:pt x="0" y="4833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101435" y="8698838"/>
            <a:ext cx="1129304" cy="1964007"/>
          </a:xfrm>
          <a:custGeom>
            <a:avLst/>
            <a:gdLst/>
            <a:ahLst/>
            <a:cxnLst/>
            <a:rect l="l" t="t" r="r" b="b"/>
            <a:pathLst>
              <a:path w="1129304" h="1964007">
                <a:moveTo>
                  <a:pt x="1129304" y="0"/>
                </a:moveTo>
                <a:lnTo>
                  <a:pt x="0" y="0"/>
                </a:lnTo>
                <a:lnTo>
                  <a:pt x="0" y="1964007"/>
                </a:lnTo>
                <a:lnTo>
                  <a:pt x="1129304" y="1964007"/>
                </a:lnTo>
                <a:lnTo>
                  <a:pt x="11293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83203"/>
            <a:ext cx="1733233" cy="1506251"/>
          </a:xfrm>
          <a:custGeom>
            <a:avLst/>
            <a:gdLst/>
            <a:ahLst/>
            <a:cxnLst/>
            <a:rect l="l" t="t" r="r" b="b"/>
            <a:pathLst>
              <a:path w="1733233" h="1506251">
                <a:moveTo>
                  <a:pt x="0" y="0"/>
                </a:moveTo>
                <a:lnTo>
                  <a:pt x="1733233" y="0"/>
                </a:lnTo>
                <a:lnTo>
                  <a:pt x="1733233" y="1506251"/>
                </a:lnTo>
                <a:lnTo>
                  <a:pt x="0" y="15062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28190" y="1878523"/>
            <a:ext cx="13957124" cy="6879007"/>
          </a:xfrm>
          <a:custGeom>
            <a:avLst/>
            <a:gdLst/>
            <a:ahLst/>
            <a:cxnLst/>
            <a:rect l="l" t="t" r="r" b="b"/>
            <a:pathLst>
              <a:path w="13957124" h="6879007">
                <a:moveTo>
                  <a:pt x="0" y="0"/>
                </a:moveTo>
                <a:lnTo>
                  <a:pt x="13957124" y="0"/>
                </a:lnTo>
                <a:lnTo>
                  <a:pt x="13957124" y="6879007"/>
                </a:lnTo>
                <a:lnTo>
                  <a:pt x="0" y="68790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19849" t="-100" r="-41073" b="-556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593020" y="2636580"/>
            <a:ext cx="13385312" cy="4056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   On écrit l’équation de la réaction chimique en mettant à gauche les symboles et les formules chimiques des réactifs séparés par un signe     et à droite les symboles et les formules chimiques des produits aussi séparés par un signe    , et on sépare entre les réactifs et les produits par une flèche (      )  indiquant le </a:t>
            </a:r>
            <a:r>
              <a:rPr lang="en-US" sz="3800">
                <a:solidFill>
                  <a:srgbClr val="4A3BCD"/>
                </a:solidFill>
                <a:latin typeface="Times New Roman Bold Italics"/>
              </a:rPr>
              <a:t>sens</a:t>
            </a: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de la réaction chimique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03920" y="2764188"/>
            <a:ext cx="565560" cy="505919"/>
          </a:xfrm>
          <a:custGeom>
            <a:avLst/>
            <a:gdLst/>
            <a:ahLst/>
            <a:cxnLst/>
            <a:rect l="l" t="t" r="r" b="b"/>
            <a:pathLst>
              <a:path w="565560" h="505919">
                <a:moveTo>
                  <a:pt x="0" y="0"/>
                </a:moveTo>
                <a:lnTo>
                  <a:pt x="565560" y="0"/>
                </a:lnTo>
                <a:lnTo>
                  <a:pt x="565560" y="505919"/>
                </a:lnTo>
                <a:lnTo>
                  <a:pt x="0" y="50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81103" y="1276179"/>
            <a:ext cx="4359073" cy="1204689"/>
          </a:xfrm>
          <a:custGeom>
            <a:avLst/>
            <a:gdLst/>
            <a:ahLst/>
            <a:cxnLst/>
            <a:rect l="l" t="t" r="r" b="b"/>
            <a:pathLst>
              <a:path w="4359073" h="1204689">
                <a:moveTo>
                  <a:pt x="0" y="0"/>
                </a:moveTo>
                <a:lnTo>
                  <a:pt x="4359073" y="0"/>
                </a:lnTo>
                <a:lnTo>
                  <a:pt x="4359073" y="1204689"/>
                </a:lnTo>
                <a:lnTo>
                  <a:pt x="0" y="12046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675759" y="4157507"/>
            <a:ext cx="445702" cy="445702"/>
          </a:xfrm>
          <a:custGeom>
            <a:avLst/>
            <a:gdLst/>
            <a:ahLst/>
            <a:cxnLst/>
            <a:rect l="l" t="t" r="r" b="b"/>
            <a:pathLst>
              <a:path w="445702" h="445702">
                <a:moveTo>
                  <a:pt x="0" y="0"/>
                </a:moveTo>
                <a:lnTo>
                  <a:pt x="445703" y="0"/>
                </a:lnTo>
                <a:lnTo>
                  <a:pt x="445703" y="445703"/>
                </a:lnTo>
                <a:lnTo>
                  <a:pt x="0" y="4457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484418" y="4740969"/>
            <a:ext cx="445702" cy="445702"/>
          </a:xfrm>
          <a:custGeom>
            <a:avLst/>
            <a:gdLst/>
            <a:ahLst/>
            <a:cxnLst/>
            <a:rect l="l" t="t" r="r" b="b"/>
            <a:pathLst>
              <a:path w="445702" h="445702">
                <a:moveTo>
                  <a:pt x="0" y="0"/>
                </a:moveTo>
                <a:lnTo>
                  <a:pt x="445703" y="0"/>
                </a:lnTo>
                <a:lnTo>
                  <a:pt x="445703" y="445702"/>
                </a:lnTo>
                <a:lnTo>
                  <a:pt x="0" y="4457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696495" y="5623555"/>
            <a:ext cx="728288" cy="206910"/>
          </a:xfrm>
          <a:custGeom>
            <a:avLst/>
            <a:gdLst/>
            <a:ahLst/>
            <a:cxnLst/>
            <a:rect l="l" t="t" r="r" b="b"/>
            <a:pathLst>
              <a:path w="728288" h="206910">
                <a:moveTo>
                  <a:pt x="0" y="0"/>
                </a:moveTo>
                <a:lnTo>
                  <a:pt x="728288" y="0"/>
                </a:lnTo>
                <a:lnTo>
                  <a:pt x="728288" y="206911"/>
                </a:lnTo>
                <a:lnTo>
                  <a:pt x="0" y="20691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623692" y="1321466"/>
            <a:ext cx="3248220" cy="92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9"/>
              </a:lnSpc>
              <a:spcBef>
                <a:spcPct val="0"/>
              </a:spcBef>
            </a:pPr>
            <a:r>
              <a:rPr lang="en-US" sz="4885" u="sng">
                <a:solidFill>
                  <a:srgbClr val="FFDE59"/>
                </a:solidFill>
                <a:latin typeface="Times New Roman Bold Italics"/>
              </a:rPr>
              <a:t>Conclusion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00002" y="6654859"/>
            <a:ext cx="13385312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 Bold Italics"/>
              </a:rPr>
              <a:t>   L’équation est correcte si on a conservation des atomes en nombre , et on dit que l’équation est en équilibre</a:t>
            </a:r>
          </a:p>
        </p:txBody>
      </p:sp>
      <p:sp>
        <p:nvSpPr>
          <p:cNvPr id="19" name="Freeform 19"/>
          <p:cNvSpPr/>
          <p:nvPr/>
        </p:nvSpPr>
        <p:spPr>
          <a:xfrm>
            <a:off x="2310240" y="6807259"/>
            <a:ext cx="565560" cy="505919"/>
          </a:xfrm>
          <a:custGeom>
            <a:avLst/>
            <a:gdLst/>
            <a:ahLst/>
            <a:cxnLst/>
            <a:rect l="l" t="t" r="r" b="b"/>
            <a:pathLst>
              <a:path w="565560" h="505919">
                <a:moveTo>
                  <a:pt x="0" y="0"/>
                </a:moveTo>
                <a:lnTo>
                  <a:pt x="565560" y="0"/>
                </a:lnTo>
                <a:lnTo>
                  <a:pt x="565560" y="505919"/>
                </a:lnTo>
                <a:lnTo>
                  <a:pt x="0" y="50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29230" y="-285190"/>
            <a:ext cx="1086839" cy="1890155"/>
          </a:xfrm>
          <a:custGeom>
            <a:avLst/>
            <a:gdLst/>
            <a:ahLst/>
            <a:cxnLst/>
            <a:rect l="l" t="t" r="r" b="b"/>
            <a:pathLst>
              <a:path w="1086839" h="1890155">
                <a:moveTo>
                  <a:pt x="1086839" y="0"/>
                </a:moveTo>
                <a:lnTo>
                  <a:pt x="0" y="0"/>
                </a:lnTo>
                <a:lnTo>
                  <a:pt x="0" y="1890155"/>
                </a:lnTo>
                <a:lnTo>
                  <a:pt x="1086839" y="1890155"/>
                </a:lnTo>
                <a:lnTo>
                  <a:pt x="108683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81351" y="644291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5807" y="436726"/>
            <a:ext cx="1450594" cy="1260625"/>
          </a:xfrm>
          <a:custGeom>
            <a:avLst/>
            <a:gdLst/>
            <a:ahLst/>
            <a:cxnLst/>
            <a:rect l="l" t="t" r="r" b="b"/>
            <a:pathLst>
              <a:path w="1450594" h="1260625">
                <a:moveTo>
                  <a:pt x="0" y="0"/>
                </a:moveTo>
                <a:lnTo>
                  <a:pt x="1450594" y="0"/>
                </a:lnTo>
                <a:lnTo>
                  <a:pt x="1450594" y="1260625"/>
                </a:lnTo>
                <a:lnTo>
                  <a:pt x="0" y="1260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59336" y="3690332"/>
            <a:ext cx="521991" cy="423287"/>
          </a:xfrm>
          <a:custGeom>
            <a:avLst/>
            <a:gdLst/>
            <a:ahLst/>
            <a:cxnLst/>
            <a:rect l="l" t="t" r="r" b="b"/>
            <a:pathLst>
              <a:path w="521991" h="423287">
                <a:moveTo>
                  <a:pt x="0" y="0"/>
                </a:moveTo>
                <a:lnTo>
                  <a:pt x="521991" y="0"/>
                </a:lnTo>
                <a:lnTo>
                  <a:pt x="521991" y="423287"/>
                </a:lnTo>
                <a:lnTo>
                  <a:pt x="0" y="4232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40971" y="2243600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7" y="0"/>
                </a:lnTo>
                <a:lnTo>
                  <a:pt x="624807" y="485077"/>
                </a:lnTo>
                <a:lnTo>
                  <a:pt x="0" y="4850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067551" y="3462641"/>
            <a:ext cx="6348194" cy="792471"/>
          </a:xfrm>
          <a:custGeom>
            <a:avLst/>
            <a:gdLst/>
            <a:ahLst/>
            <a:cxnLst/>
            <a:rect l="l" t="t" r="r" b="b"/>
            <a:pathLst>
              <a:path w="6348194" h="792471">
                <a:moveTo>
                  <a:pt x="0" y="0"/>
                </a:moveTo>
                <a:lnTo>
                  <a:pt x="6348194" y="0"/>
                </a:lnTo>
                <a:lnTo>
                  <a:pt x="6348194" y="792470"/>
                </a:lnTo>
                <a:lnTo>
                  <a:pt x="0" y="7924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976" b="-2111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895133" y="4477897"/>
            <a:ext cx="2629744" cy="828213"/>
          </a:xfrm>
          <a:custGeom>
            <a:avLst/>
            <a:gdLst/>
            <a:ahLst/>
            <a:cxnLst/>
            <a:rect l="l" t="t" r="r" b="b"/>
            <a:pathLst>
              <a:path w="2629744" h="828213">
                <a:moveTo>
                  <a:pt x="0" y="0"/>
                </a:moveTo>
                <a:lnTo>
                  <a:pt x="2629744" y="0"/>
                </a:lnTo>
                <a:lnTo>
                  <a:pt x="2629744" y="828213"/>
                </a:lnTo>
                <a:lnTo>
                  <a:pt x="0" y="8282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24877" y="6198662"/>
            <a:ext cx="9052777" cy="880811"/>
          </a:xfrm>
          <a:custGeom>
            <a:avLst/>
            <a:gdLst/>
            <a:ahLst/>
            <a:cxnLst/>
            <a:rect l="l" t="t" r="r" b="b"/>
            <a:pathLst>
              <a:path w="9052777" h="880811">
                <a:moveTo>
                  <a:pt x="0" y="0"/>
                </a:moveTo>
                <a:lnTo>
                  <a:pt x="9052778" y="0"/>
                </a:lnTo>
                <a:lnTo>
                  <a:pt x="9052778" y="880810"/>
                </a:lnTo>
                <a:lnTo>
                  <a:pt x="0" y="88081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6019" t="-1236829" r="-11148" b="-51237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334492" y="7481800"/>
            <a:ext cx="565560" cy="505919"/>
          </a:xfrm>
          <a:custGeom>
            <a:avLst/>
            <a:gdLst/>
            <a:ahLst/>
            <a:cxnLst/>
            <a:rect l="l" t="t" r="r" b="b"/>
            <a:pathLst>
              <a:path w="565560" h="505919">
                <a:moveTo>
                  <a:pt x="0" y="0"/>
                </a:moveTo>
                <a:lnTo>
                  <a:pt x="565560" y="0"/>
                </a:lnTo>
                <a:lnTo>
                  <a:pt x="565560" y="505920"/>
                </a:lnTo>
                <a:lnTo>
                  <a:pt x="0" y="5059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917137" y="3477544"/>
            <a:ext cx="11794223" cy="705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7"/>
              </a:lnSpc>
              <a:spcBef>
                <a:spcPct val="0"/>
              </a:spcBef>
            </a:pPr>
            <a:r>
              <a:rPr lang="en-US" sz="3705">
                <a:solidFill>
                  <a:srgbClr val="FFFFFF"/>
                </a:solidFill>
                <a:latin typeface="Times New Roman Bold Italics"/>
              </a:rPr>
              <a:t>Ces nombres s’ appelle    :   </a:t>
            </a:r>
            <a:r>
              <a:rPr lang="en-US" sz="3705">
                <a:solidFill>
                  <a:srgbClr val="FFDE59"/>
                </a:solidFill>
                <a:latin typeface="Times New Roman Bold Italics"/>
              </a:rPr>
              <a:t>coefficients stoechiométriques 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82203" y="2073262"/>
            <a:ext cx="15560194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      Pour équilibrer l’équation de réaction, on ajoute des nombres entiers à gauche des symboles et des formules chimiques des réactifs et des produits.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87190" y="1224903"/>
            <a:ext cx="9871355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 Italics"/>
              </a:rPr>
              <a:t>L’équilibrage d’une équation chimique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87190" y="4647358"/>
            <a:ext cx="12769343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         On considére la réaction de méthane CH4 et le dioxygène O2 qui donne le dioxyde carbone CO2 et de l’eau H2O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65778" y="4485846"/>
            <a:ext cx="2359099" cy="78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Times New Roman Bold Italics"/>
              </a:rPr>
              <a:t>Exemple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60493" y="7316659"/>
            <a:ext cx="12769343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On observe que l’équation n’est pas équilibrée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729230" y="-285190"/>
            <a:ext cx="1086839" cy="1890155"/>
          </a:xfrm>
          <a:custGeom>
            <a:avLst/>
            <a:gdLst/>
            <a:ahLst/>
            <a:cxnLst/>
            <a:rect l="l" t="t" r="r" b="b"/>
            <a:pathLst>
              <a:path w="1086839" h="1890155">
                <a:moveTo>
                  <a:pt x="1086839" y="0"/>
                </a:moveTo>
                <a:lnTo>
                  <a:pt x="0" y="0"/>
                </a:lnTo>
                <a:lnTo>
                  <a:pt x="0" y="1890155"/>
                </a:lnTo>
                <a:lnTo>
                  <a:pt x="1086839" y="1890155"/>
                </a:lnTo>
                <a:lnTo>
                  <a:pt x="108683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413102" y="6317869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81351" y="644291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5807" y="436726"/>
            <a:ext cx="1450594" cy="1260625"/>
          </a:xfrm>
          <a:custGeom>
            <a:avLst/>
            <a:gdLst/>
            <a:ahLst/>
            <a:cxnLst/>
            <a:rect l="l" t="t" r="r" b="b"/>
            <a:pathLst>
              <a:path w="1450594" h="1260625">
                <a:moveTo>
                  <a:pt x="0" y="0"/>
                </a:moveTo>
                <a:lnTo>
                  <a:pt x="1450594" y="0"/>
                </a:lnTo>
                <a:lnTo>
                  <a:pt x="1450594" y="1260625"/>
                </a:lnTo>
                <a:lnTo>
                  <a:pt x="0" y="1260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95499" y="1028700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7" y="0"/>
                </a:lnTo>
                <a:lnTo>
                  <a:pt x="624807" y="485077"/>
                </a:lnTo>
                <a:lnTo>
                  <a:pt x="0" y="4850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70692" y="6841473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7" y="0"/>
                </a:lnTo>
                <a:lnTo>
                  <a:pt x="624807" y="485078"/>
                </a:lnTo>
                <a:lnTo>
                  <a:pt x="0" y="485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507902" y="1796183"/>
            <a:ext cx="11301259" cy="932494"/>
          </a:xfrm>
          <a:custGeom>
            <a:avLst/>
            <a:gdLst/>
            <a:ahLst/>
            <a:cxnLst/>
            <a:rect l="l" t="t" r="r" b="b"/>
            <a:pathLst>
              <a:path w="11301259" h="932494">
                <a:moveTo>
                  <a:pt x="0" y="0"/>
                </a:moveTo>
                <a:lnTo>
                  <a:pt x="11301259" y="0"/>
                </a:lnTo>
                <a:lnTo>
                  <a:pt x="11301259" y="932494"/>
                </a:lnTo>
                <a:lnTo>
                  <a:pt x="0" y="9324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23934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37167" y="4229778"/>
            <a:ext cx="12302175" cy="5003578"/>
          </a:xfrm>
          <a:custGeom>
            <a:avLst/>
            <a:gdLst/>
            <a:ahLst/>
            <a:cxnLst/>
            <a:rect l="l" t="t" r="r" b="b"/>
            <a:pathLst>
              <a:path w="12302175" h="5003578">
                <a:moveTo>
                  <a:pt x="0" y="0"/>
                </a:moveTo>
                <a:lnTo>
                  <a:pt x="12302175" y="0"/>
                </a:lnTo>
                <a:lnTo>
                  <a:pt x="12302175" y="5003577"/>
                </a:lnTo>
                <a:lnTo>
                  <a:pt x="0" y="50035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3829" t="-36296" r="-13712" b="-4009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883096" y="4229778"/>
            <a:ext cx="624807" cy="485077"/>
          </a:xfrm>
          <a:custGeom>
            <a:avLst/>
            <a:gdLst/>
            <a:ahLst/>
            <a:cxnLst/>
            <a:rect l="l" t="t" r="r" b="b"/>
            <a:pathLst>
              <a:path w="624807" h="485077">
                <a:moveTo>
                  <a:pt x="0" y="0"/>
                </a:moveTo>
                <a:lnTo>
                  <a:pt x="624806" y="0"/>
                </a:lnTo>
                <a:lnTo>
                  <a:pt x="624806" y="485077"/>
                </a:lnTo>
                <a:lnTo>
                  <a:pt x="0" y="4850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576852" y="3316659"/>
            <a:ext cx="2899339" cy="913119"/>
          </a:xfrm>
          <a:custGeom>
            <a:avLst/>
            <a:gdLst/>
            <a:ahLst/>
            <a:cxnLst/>
            <a:rect l="l" t="t" r="r" b="b"/>
            <a:pathLst>
              <a:path w="2899339" h="913119">
                <a:moveTo>
                  <a:pt x="0" y="0"/>
                </a:moveTo>
                <a:lnTo>
                  <a:pt x="2899340" y="0"/>
                </a:lnTo>
                <a:lnTo>
                  <a:pt x="2899340" y="913119"/>
                </a:lnTo>
                <a:lnTo>
                  <a:pt x="0" y="9131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113698" y="876300"/>
            <a:ext cx="6362494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On équilibre cette équation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78907" y="3463915"/>
            <a:ext cx="2559248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FFFFFF"/>
                </a:solidFill>
                <a:latin typeface="Times New Roman Bold Italics"/>
              </a:rPr>
              <a:t>Application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447</Words>
  <Application>Microsoft Office PowerPoint</Application>
  <PresentationFormat>Personnalisé</PresentationFormat>
  <Paragraphs>49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Open Sans Bold</vt:lpstr>
      <vt:lpstr>Calibri</vt:lpstr>
      <vt:lpstr>Times New Roman Bold Italics</vt:lpstr>
      <vt:lpstr>Times New Roman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6</dc:title>
  <dc:creator>hp</dc:creator>
  <cp:lastModifiedBy>hp</cp:lastModifiedBy>
  <cp:revision>2</cp:revision>
  <dcterms:created xsi:type="dcterms:W3CDTF">2006-08-16T00:00:00Z</dcterms:created>
  <dcterms:modified xsi:type="dcterms:W3CDTF">2024-06-26T19:15:28Z</dcterms:modified>
  <dc:identifier>DAGJQCmx2No</dc:identifier>
</cp:coreProperties>
</file>