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Open Sans" panose="020B0606030504020204" pitchFamily="34" charset="0"/>
      <p:regular r:id="rId10"/>
    </p:embeddedFont>
    <p:embeddedFont>
      <p:font typeface="Open Sans Bold" panose="020B0806030504020204" charset="0"/>
      <p:regular r:id="rId11"/>
    </p:embeddedFont>
    <p:embeddedFont>
      <p:font typeface="Times New Roman Bold" panose="020B0604020202020204" charset="0"/>
      <p:regular r:id="rId12"/>
    </p:embeddedFont>
    <p:embeddedFont>
      <p:font typeface="Times New Roman Bold Italics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83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gif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6.jpeg"/><Relationship Id="rId5" Type="http://schemas.openxmlformats.org/officeDocument/2006/relationships/image" Target="../media/image5.png"/><Relationship Id="rId10" Type="http://schemas.openxmlformats.org/officeDocument/2006/relationships/image" Target="../media/image15.jpeg"/><Relationship Id="rId4" Type="http://schemas.openxmlformats.org/officeDocument/2006/relationships/image" Target="../media/image4.svg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24.svg"/><Relationship Id="rId4" Type="http://schemas.openxmlformats.org/officeDocument/2006/relationships/image" Target="../media/image4.sv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9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29.jpeg"/><Relationship Id="rId4" Type="http://schemas.openxmlformats.org/officeDocument/2006/relationships/image" Target="../media/image4.svg"/><Relationship Id="rId9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55197" r="-5519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2292337" y="8293820"/>
            <a:ext cx="2796257" cy="835652"/>
            <a:chOff x="0" y="0"/>
            <a:chExt cx="7420196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420197" cy="2217502"/>
            </a:xfrm>
            <a:custGeom>
              <a:avLst/>
              <a:gdLst/>
              <a:ahLst/>
              <a:cxnLst/>
              <a:rect l="l" t="t" r="r" b="b"/>
              <a:pathLst>
                <a:path w="7420197" h="2217502">
                  <a:moveTo>
                    <a:pt x="7295736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295737" y="0"/>
                  </a:lnTo>
                  <a:cubicBezTo>
                    <a:pt x="7364316" y="0"/>
                    <a:pt x="7420197" y="55880"/>
                    <a:pt x="7420197" y="124460"/>
                  </a:cubicBezTo>
                  <a:lnTo>
                    <a:pt x="7420197" y="2093042"/>
                  </a:lnTo>
                  <a:cubicBezTo>
                    <a:pt x="7420197" y="2161622"/>
                    <a:pt x="7364316" y="2217502"/>
                    <a:pt x="7295737" y="2217502"/>
                  </a:cubicBezTo>
                  <a:close/>
                </a:path>
              </a:pathLst>
            </a:custGeom>
            <a:solidFill>
              <a:srgbClr val="A5E8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AutoShape 15"/>
          <p:cNvSpPr/>
          <p:nvPr/>
        </p:nvSpPr>
        <p:spPr>
          <a:xfrm>
            <a:off x="5421689" y="8687833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7110135" y="7530058"/>
            <a:ext cx="2363175" cy="2363175"/>
          </a:xfrm>
          <a:custGeom>
            <a:avLst/>
            <a:gdLst/>
            <a:ahLst/>
            <a:cxnLst/>
            <a:rect l="l" t="t" r="r" b="b"/>
            <a:pathLst>
              <a:path w="2363175" h="2363175">
                <a:moveTo>
                  <a:pt x="0" y="0"/>
                </a:moveTo>
                <a:lnTo>
                  <a:pt x="2363175" y="0"/>
                </a:lnTo>
                <a:lnTo>
                  <a:pt x="2363175" y="2363175"/>
                </a:lnTo>
                <a:lnTo>
                  <a:pt x="0" y="23631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11"/>
          <a:srcRect t="152" b="152"/>
          <a:stretch>
            <a:fillRect/>
          </a:stretch>
        </p:blipFill>
        <p:spPr>
          <a:xfrm>
            <a:off x="1854350" y="2662957"/>
            <a:ext cx="7289650" cy="3827066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4066820" y="328818"/>
            <a:ext cx="8031925" cy="1226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70"/>
              </a:lnSpc>
              <a:spcBef>
                <a:spcPct val="0"/>
              </a:spcBef>
            </a:pPr>
            <a:r>
              <a:rPr lang="en-US" sz="6478" b="1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Chapitre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292337" y="8490685"/>
            <a:ext cx="2796257" cy="394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sz="2293" b="1">
                <a:solidFill>
                  <a:srgbClr val="003D2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PROF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388770" y="3043155"/>
            <a:ext cx="6065837" cy="2859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89"/>
              </a:lnSpc>
              <a:spcBef>
                <a:spcPct val="0"/>
              </a:spcBef>
            </a:pPr>
            <a:r>
              <a:rPr lang="en-US" sz="7778" b="1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vitesse moyenne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3913" y="1301913"/>
            <a:ext cx="7474710" cy="7194474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19064" r="-1906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0215860" y="3775762"/>
            <a:ext cx="4772174" cy="3038753"/>
            <a:chOff x="0" y="0"/>
            <a:chExt cx="1230668" cy="78364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30668" cy="783646"/>
            </a:xfrm>
            <a:custGeom>
              <a:avLst/>
              <a:gdLst/>
              <a:ahLst/>
              <a:cxnLst/>
              <a:rect l="l" t="t" r="r" b="b"/>
              <a:pathLst>
                <a:path w="1230668" h="783646">
                  <a:moveTo>
                    <a:pt x="37313" y="0"/>
                  </a:moveTo>
                  <a:lnTo>
                    <a:pt x="1193355" y="0"/>
                  </a:lnTo>
                  <a:cubicBezTo>
                    <a:pt x="1203251" y="0"/>
                    <a:pt x="1212742" y="3931"/>
                    <a:pt x="1219740" y="10929"/>
                  </a:cubicBezTo>
                  <a:cubicBezTo>
                    <a:pt x="1226737" y="17926"/>
                    <a:pt x="1230668" y="27417"/>
                    <a:pt x="1230668" y="37313"/>
                  </a:cubicBezTo>
                  <a:lnTo>
                    <a:pt x="1230668" y="746333"/>
                  </a:lnTo>
                  <a:cubicBezTo>
                    <a:pt x="1230668" y="756229"/>
                    <a:pt x="1226737" y="765720"/>
                    <a:pt x="1219740" y="772718"/>
                  </a:cubicBezTo>
                  <a:cubicBezTo>
                    <a:pt x="1212742" y="779715"/>
                    <a:pt x="1203251" y="783646"/>
                    <a:pt x="1193355" y="783646"/>
                  </a:cubicBezTo>
                  <a:lnTo>
                    <a:pt x="37313" y="783646"/>
                  </a:lnTo>
                  <a:cubicBezTo>
                    <a:pt x="27417" y="783646"/>
                    <a:pt x="17926" y="779715"/>
                    <a:pt x="10929" y="772718"/>
                  </a:cubicBezTo>
                  <a:cubicBezTo>
                    <a:pt x="3931" y="765720"/>
                    <a:pt x="0" y="756229"/>
                    <a:pt x="0" y="746333"/>
                  </a:cubicBezTo>
                  <a:lnTo>
                    <a:pt x="0" y="37313"/>
                  </a:lnTo>
                  <a:cubicBezTo>
                    <a:pt x="0" y="27417"/>
                    <a:pt x="3931" y="17926"/>
                    <a:pt x="10929" y="10929"/>
                  </a:cubicBezTo>
                  <a:cubicBezTo>
                    <a:pt x="17926" y="3931"/>
                    <a:pt x="27417" y="0"/>
                    <a:pt x="37313" y="0"/>
                  </a:cubicBezTo>
                  <a:close/>
                </a:path>
              </a:pathLst>
            </a:custGeom>
            <a:blipFill>
              <a:blip r:embed="rId9"/>
              <a:stretch>
                <a:fillRect t="-2552" b="-255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329028" y="236417"/>
            <a:ext cx="8659006" cy="1136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59"/>
              </a:lnSpc>
              <a:spcBef>
                <a:spcPct val="0"/>
              </a:spcBef>
            </a:pPr>
            <a:r>
              <a:rPr lang="en-US" sz="5899" b="1" u="sng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 - La vitesse moyenne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887582" y="1315283"/>
            <a:ext cx="8431475" cy="2223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 vitesse moyenne Vm est le quotient de la distance </a:t>
            </a:r>
            <a:r>
              <a:rPr lang="en-US" sz="3199" b="1">
                <a:solidFill>
                  <a:srgbClr val="A5E8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</a:t>
            </a: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parcourue par la durée </a:t>
            </a:r>
            <a:r>
              <a:rPr lang="en-US" sz="3199" b="1">
                <a:solidFill>
                  <a:srgbClr val="A5E8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 </a:t>
            </a: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mise pour parcourir cette distance.</a:t>
            </a:r>
          </a:p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Il s’exprime par la relation suivante: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887582" y="7123973"/>
            <a:ext cx="9299981" cy="2957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Avec : </a:t>
            </a:r>
          </a:p>
          <a:p>
            <a:pPr marL="604513" lvl="1" indent="-302256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799" b="1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</a:t>
            </a:r>
            <a:r>
              <a:rPr lang="en-US" sz="27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7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distance parcourue en mètre </a:t>
            </a:r>
            <a:r>
              <a:rPr lang="en-US" sz="2799" b="1">
                <a:solidFill>
                  <a:srgbClr val="FFDE5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(m)</a:t>
            </a:r>
            <a:r>
              <a:rPr lang="en-US" sz="27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marL="604513" lvl="1" indent="-302256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799" b="1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</a:t>
            </a:r>
            <a:r>
              <a:rPr lang="en-US" sz="27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:   </a:t>
            </a:r>
            <a:r>
              <a:rPr lang="en-US" sz="27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temps de parcourt en seconde </a:t>
            </a:r>
            <a:r>
              <a:rPr lang="en-US" sz="2799" b="1">
                <a:solidFill>
                  <a:srgbClr val="FFDE5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(s)</a:t>
            </a:r>
          </a:p>
          <a:p>
            <a:pPr marL="604513" lvl="1" indent="-302256" algn="l">
              <a:lnSpc>
                <a:spcPts val="3919"/>
              </a:lnSpc>
              <a:buFont typeface="Arial"/>
              <a:buChar char="•"/>
            </a:pPr>
            <a:r>
              <a:rPr lang="en-US" sz="2799" b="1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V</a:t>
            </a:r>
            <a:r>
              <a:rPr lang="en-US" sz="27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:</a:t>
            </a:r>
            <a:r>
              <a:rPr lang="en-US" sz="27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vitesse moyenne, son unité est mètre par</a:t>
            </a:r>
            <a:r>
              <a:rPr lang="en-US" sz="27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7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seconde  (</a:t>
            </a:r>
            <a:r>
              <a:rPr lang="en-US" sz="2799" b="1">
                <a:solidFill>
                  <a:srgbClr val="FFDE5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 / s </a:t>
            </a:r>
            <a:r>
              <a:rPr lang="en-US" sz="27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ou  </a:t>
            </a:r>
            <a:r>
              <a:rPr lang="en-US" sz="2799" b="1">
                <a:solidFill>
                  <a:srgbClr val="FFDE5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m.s-1 </a:t>
            </a:r>
            <a:r>
              <a:rPr lang="en-US" sz="27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)</a:t>
            </a:r>
          </a:p>
          <a:p>
            <a:pPr algn="l">
              <a:lnSpc>
                <a:spcPts val="3919"/>
              </a:lnSpc>
            </a:pPr>
            <a:endParaRPr lang="en-US" sz="2799" b="1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80290" y="2430685"/>
            <a:ext cx="5096343" cy="4905275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42085" r="-4208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7113305" y="5909332"/>
            <a:ext cx="8079214" cy="2173190"/>
            <a:chOff x="0" y="0"/>
            <a:chExt cx="2597623" cy="69872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597623" cy="698722"/>
            </a:xfrm>
            <a:custGeom>
              <a:avLst/>
              <a:gdLst/>
              <a:ahLst/>
              <a:cxnLst/>
              <a:rect l="l" t="t" r="r" b="b"/>
              <a:pathLst>
                <a:path w="2597623" h="698722">
                  <a:moveTo>
                    <a:pt x="22040" y="0"/>
                  </a:moveTo>
                  <a:lnTo>
                    <a:pt x="2575583" y="0"/>
                  </a:lnTo>
                  <a:cubicBezTo>
                    <a:pt x="2587756" y="0"/>
                    <a:pt x="2597623" y="9868"/>
                    <a:pt x="2597623" y="22040"/>
                  </a:cubicBezTo>
                  <a:lnTo>
                    <a:pt x="2597623" y="676683"/>
                  </a:lnTo>
                  <a:cubicBezTo>
                    <a:pt x="2597623" y="682528"/>
                    <a:pt x="2595301" y="688134"/>
                    <a:pt x="2591168" y="692267"/>
                  </a:cubicBezTo>
                  <a:cubicBezTo>
                    <a:pt x="2587035" y="696400"/>
                    <a:pt x="2581429" y="698722"/>
                    <a:pt x="2575583" y="698722"/>
                  </a:cubicBezTo>
                  <a:lnTo>
                    <a:pt x="22040" y="698722"/>
                  </a:lnTo>
                  <a:cubicBezTo>
                    <a:pt x="16194" y="698722"/>
                    <a:pt x="10589" y="696400"/>
                    <a:pt x="6455" y="692267"/>
                  </a:cubicBezTo>
                  <a:cubicBezTo>
                    <a:pt x="2322" y="688134"/>
                    <a:pt x="0" y="682528"/>
                    <a:pt x="0" y="676683"/>
                  </a:cubicBezTo>
                  <a:lnTo>
                    <a:pt x="0" y="22040"/>
                  </a:lnTo>
                  <a:cubicBezTo>
                    <a:pt x="0" y="16194"/>
                    <a:pt x="2322" y="10589"/>
                    <a:pt x="6455" y="6455"/>
                  </a:cubicBezTo>
                  <a:cubicBezTo>
                    <a:pt x="10589" y="2322"/>
                    <a:pt x="16194" y="0"/>
                    <a:pt x="22040" y="0"/>
                  </a:cubicBezTo>
                  <a:close/>
                </a:path>
              </a:pathLst>
            </a:custGeom>
            <a:blipFill>
              <a:blip r:embed="rId9"/>
              <a:stretch>
                <a:fillRect l="-2143" t="-97506" r="-5370" b="-123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976290" y="2430685"/>
            <a:ext cx="4954141" cy="3149172"/>
            <a:chOff x="-1270" y="0"/>
            <a:chExt cx="18505677" cy="11763405"/>
          </a:xfrm>
        </p:grpSpPr>
        <p:sp>
          <p:nvSpPr>
            <p:cNvPr id="15" name="Freeform 15"/>
            <p:cNvSpPr/>
            <p:nvPr/>
          </p:nvSpPr>
          <p:spPr>
            <a:xfrm>
              <a:off x="50" y="0"/>
              <a:ext cx="18505629" cy="11763406"/>
            </a:xfrm>
            <a:custGeom>
              <a:avLst/>
              <a:gdLst/>
              <a:ahLst/>
              <a:cxnLst/>
              <a:rect l="l" t="t" r="r" b="b"/>
              <a:pathLst>
                <a:path w="18505629" h="11763406">
                  <a:moveTo>
                    <a:pt x="1319" y="1102726"/>
                  </a:moveTo>
                  <a:lnTo>
                    <a:pt x="1319" y="10660680"/>
                  </a:lnTo>
                  <a:cubicBezTo>
                    <a:pt x="1319" y="11270159"/>
                    <a:pt x="438097" y="11763406"/>
                    <a:pt x="977802" y="11763406"/>
                  </a:cubicBezTo>
                  <a:lnTo>
                    <a:pt x="16864130" y="11763406"/>
                  </a:lnTo>
                  <a:cubicBezTo>
                    <a:pt x="17403835" y="11763406"/>
                    <a:pt x="17840613" y="11270159"/>
                    <a:pt x="17840613" y="10660680"/>
                  </a:cubicBezTo>
                  <a:lnTo>
                    <a:pt x="17840613" y="2375332"/>
                  </a:lnTo>
                  <a:lnTo>
                    <a:pt x="18505628" y="2005770"/>
                  </a:lnTo>
                  <a:lnTo>
                    <a:pt x="17839294" y="1634717"/>
                  </a:lnTo>
                  <a:lnTo>
                    <a:pt x="17839294" y="1102726"/>
                  </a:lnTo>
                  <a:cubicBezTo>
                    <a:pt x="17839294" y="493246"/>
                    <a:pt x="17402516" y="0"/>
                    <a:pt x="16862811" y="0"/>
                  </a:cubicBezTo>
                  <a:lnTo>
                    <a:pt x="976483" y="0"/>
                  </a:lnTo>
                  <a:cubicBezTo>
                    <a:pt x="438097" y="0"/>
                    <a:pt x="0" y="493246"/>
                    <a:pt x="1319" y="1102726"/>
                  </a:cubicBezTo>
                  <a:close/>
                </a:path>
              </a:pathLst>
            </a:custGeom>
            <a:blipFill>
              <a:blip r:embed="rId10"/>
              <a:stretch>
                <a:fillRect l="-14" t="-986" r="-14" b="-98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439596" y="2598441"/>
            <a:ext cx="5112404" cy="2981416"/>
            <a:chOff x="-1270" y="0"/>
            <a:chExt cx="18062837" cy="10533760"/>
          </a:xfrm>
        </p:grpSpPr>
        <p:sp>
          <p:nvSpPr>
            <p:cNvPr id="17" name="Freeform 17"/>
            <p:cNvSpPr/>
            <p:nvPr/>
          </p:nvSpPr>
          <p:spPr>
            <a:xfrm>
              <a:off x="18" y="0"/>
              <a:ext cx="18062819" cy="10533761"/>
            </a:xfrm>
            <a:custGeom>
              <a:avLst/>
              <a:gdLst/>
              <a:ahLst/>
              <a:cxnLst/>
              <a:rect l="l" t="t" r="r" b="b"/>
              <a:pathLst>
                <a:path w="18062819" h="10533761">
                  <a:moveTo>
                    <a:pt x="1288" y="987457"/>
                  </a:moveTo>
                  <a:lnTo>
                    <a:pt x="1288" y="9546304"/>
                  </a:lnTo>
                  <a:cubicBezTo>
                    <a:pt x="1288" y="10092074"/>
                    <a:pt x="427614" y="10533761"/>
                    <a:pt x="954404" y="10533761"/>
                  </a:cubicBezTo>
                  <a:lnTo>
                    <a:pt x="16460573" y="10533761"/>
                  </a:lnTo>
                  <a:cubicBezTo>
                    <a:pt x="16987362" y="10533761"/>
                    <a:pt x="17413688" y="10092074"/>
                    <a:pt x="17413688" y="9546304"/>
                  </a:cubicBezTo>
                  <a:lnTo>
                    <a:pt x="17413688" y="2127035"/>
                  </a:lnTo>
                  <a:lnTo>
                    <a:pt x="18062819" y="1796104"/>
                  </a:lnTo>
                  <a:lnTo>
                    <a:pt x="17412400" y="1463838"/>
                  </a:lnTo>
                  <a:lnTo>
                    <a:pt x="17412400" y="987457"/>
                  </a:lnTo>
                  <a:cubicBezTo>
                    <a:pt x="17412400" y="441687"/>
                    <a:pt x="16986074" y="0"/>
                    <a:pt x="16459284" y="0"/>
                  </a:cubicBezTo>
                  <a:lnTo>
                    <a:pt x="953116" y="0"/>
                  </a:lnTo>
                  <a:cubicBezTo>
                    <a:pt x="427614" y="0"/>
                    <a:pt x="0" y="441687"/>
                    <a:pt x="1288" y="987457"/>
                  </a:cubicBezTo>
                  <a:close/>
                </a:path>
              </a:pathLst>
            </a:custGeom>
            <a:blipFill>
              <a:blip r:embed="rId11"/>
              <a:stretch>
                <a:fillRect l="-314" r="-283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5306585" y="-9327"/>
            <a:ext cx="8659006" cy="932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60"/>
              </a:lnSpc>
              <a:spcBef>
                <a:spcPct val="0"/>
              </a:spcBef>
            </a:pPr>
            <a:r>
              <a:rPr lang="en-US" sz="4900" b="1" u="sng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Remarque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375917" y="895350"/>
            <a:ext cx="11877829" cy="1847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30"/>
              </a:lnSpc>
              <a:spcBef>
                <a:spcPct val="0"/>
              </a:spcBef>
            </a:pPr>
            <a:r>
              <a:rPr lang="en-US" sz="3378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L’unité de vitesse la plus couramment utilisée est le </a:t>
            </a:r>
            <a:r>
              <a:rPr lang="en-US" sz="3378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kilomètre par heure (km/h)</a:t>
            </a:r>
            <a:r>
              <a:rPr lang="en-US" sz="3378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, c’est l’unité usuelle. </a:t>
            </a:r>
          </a:p>
          <a:p>
            <a:pPr algn="l">
              <a:lnSpc>
                <a:spcPts val="4730"/>
              </a:lnSpc>
              <a:spcBef>
                <a:spcPct val="0"/>
              </a:spcBef>
            </a:pPr>
            <a:r>
              <a:rPr lang="en-US" sz="3378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avec 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973511" y="8347919"/>
            <a:ext cx="12464932" cy="1461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8988" lvl="1" indent="-429494" algn="l">
              <a:lnSpc>
                <a:spcPts val="5570"/>
              </a:lnSpc>
              <a:buFont typeface="Arial"/>
              <a:buChar char="•"/>
            </a:pPr>
            <a:r>
              <a:rPr lang="en-US" sz="3978" b="1" u="sng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vitesse instantanée</a:t>
            </a:r>
            <a:r>
              <a:rPr lang="en-US" sz="3978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: est la vitesse du mobile à un moment donné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3785" y="3243034"/>
            <a:ext cx="3795627" cy="3653324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19081" r="-190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7932697" flipH="1">
            <a:off x="327777" y="7888056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6" y="0"/>
                </a:moveTo>
                <a:lnTo>
                  <a:pt x="0" y="0"/>
                </a:lnTo>
                <a:lnTo>
                  <a:pt x="0" y="2437992"/>
                </a:lnTo>
                <a:lnTo>
                  <a:pt x="1401846" y="2437992"/>
                </a:lnTo>
                <a:lnTo>
                  <a:pt x="14018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80290" y="477879"/>
            <a:ext cx="2121684" cy="1843831"/>
          </a:xfrm>
          <a:custGeom>
            <a:avLst/>
            <a:gdLst/>
            <a:ahLst/>
            <a:cxnLst/>
            <a:rect l="l" t="t" r="r" b="b"/>
            <a:pathLst>
              <a:path w="2121684" h="1843831">
                <a:moveTo>
                  <a:pt x="0" y="0"/>
                </a:moveTo>
                <a:lnTo>
                  <a:pt x="2121684" y="0"/>
                </a:lnTo>
                <a:lnTo>
                  <a:pt x="2121684" y="1843831"/>
                </a:lnTo>
                <a:lnTo>
                  <a:pt x="0" y="184383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5711313" y="3003139"/>
            <a:ext cx="12278695" cy="2076520"/>
            <a:chOff x="0" y="0"/>
            <a:chExt cx="3396407" cy="57438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396407" cy="574386"/>
            </a:xfrm>
            <a:custGeom>
              <a:avLst/>
              <a:gdLst/>
              <a:ahLst/>
              <a:cxnLst/>
              <a:rect l="l" t="t" r="r" b="b"/>
              <a:pathLst>
                <a:path w="3396407" h="574386">
                  <a:moveTo>
                    <a:pt x="3193207" y="0"/>
                  </a:moveTo>
                  <a:cubicBezTo>
                    <a:pt x="3305437" y="0"/>
                    <a:pt x="3396407" y="128573"/>
                    <a:pt x="3396407" y="287193"/>
                  </a:cubicBezTo>
                  <a:cubicBezTo>
                    <a:pt x="3396407" y="445813"/>
                    <a:pt x="3305437" y="574386"/>
                    <a:pt x="3193207" y="574386"/>
                  </a:cubicBezTo>
                  <a:lnTo>
                    <a:pt x="203200" y="574386"/>
                  </a:lnTo>
                  <a:cubicBezTo>
                    <a:pt x="90970" y="574386"/>
                    <a:pt x="0" y="445813"/>
                    <a:pt x="0" y="287193"/>
                  </a:cubicBezTo>
                  <a:cubicBezTo>
                    <a:pt x="0" y="128573"/>
                    <a:pt x="90970" y="0"/>
                    <a:pt x="203200" y="0"/>
                  </a:cubicBezTo>
                  <a:lnTo>
                    <a:pt x="3193207" y="0"/>
                  </a:lnTo>
                </a:path>
              </a:pathLst>
            </a:custGeom>
            <a:blipFill>
              <a:blip r:embed="rId9"/>
              <a:stretch>
                <a:fillRect t="-74704" b="-111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877482" y="7768893"/>
            <a:ext cx="12278695" cy="2076520"/>
            <a:chOff x="0" y="0"/>
            <a:chExt cx="3396407" cy="57438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396407" cy="574386"/>
            </a:xfrm>
            <a:custGeom>
              <a:avLst/>
              <a:gdLst/>
              <a:ahLst/>
              <a:cxnLst/>
              <a:rect l="l" t="t" r="r" b="b"/>
              <a:pathLst>
                <a:path w="3396407" h="574386">
                  <a:moveTo>
                    <a:pt x="3193207" y="0"/>
                  </a:moveTo>
                  <a:cubicBezTo>
                    <a:pt x="3305437" y="0"/>
                    <a:pt x="3396407" y="128573"/>
                    <a:pt x="3396407" y="287193"/>
                  </a:cubicBezTo>
                  <a:cubicBezTo>
                    <a:pt x="3396407" y="445813"/>
                    <a:pt x="3305437" y="574386"/>
                    <a:pt x="3193207" y="574386"/>
                  </a:cubicBezTo>
                  <a:lnTo>
                    <a:pt x="203200" y="574386"/>
                  </a:lnTo>
                  <a:cubicBezTo>
                    <a:pt x="90970" y="574386"/>
                    <a:pt x="0" y="445813"/>
                    <a:pt x="0" y="287193"/>
                  </a:cubicBezTo>
                  <a:cubicBezTo>
                    <a:pt x="0" y="128573"/>
                    <a:pt x="90970" y="0"/>
                    <a:pt x="203200" y="0"/>
                  </a:cubicBezTo>
                  <a:lnTo>
                    <a:pt x="3193207" y="0"/>
                  </a:lnTo>
                </a:path>
              </a:pathLst>
            </a:custGeom>
            <a:blipFill>
              <a:blip r:embed="rId10"/>
              <a:stretch>
                <a:fillRect l="-1882" t="-96570" r="-188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5306585" y="-9327"/>
            <a:ext cx="8659006" cy="932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60"/>
              </a:lnSpc>
              <a:spcBef>
                <a:spcPct val="0"/>
              </a:spcBef>
            </a:pPr>
            <a:r>
              <a:rPr lang="en-US" sz="4900" b="1" u="sng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II -  Nature de mouvement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137028" y="1450219"/>
            <a:ext cx="13759603" cy="1847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29451" lvl="1" indent="-364726" algn="l">
              <a:lnSpc>
                <a:spcPts val="4730"/>
              </a:lnSpc>
              <a:buFont typeface="Arial"/>
              <a:buChar char="•"/>
            </a:pPr>
            <a:r>
              <a:rPr lang="en-US" sz="3378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On dit que le mouvement est </a:t>
            </a:r>
            <a:r>
              <a:rPr lang="en-US" sz="3378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uniforme</a:t>
            </a:r>
            <a:r>
              <a:rPr lang="en-US" sz="3378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, si l’objet parcourt toujours la même distance dans un intervalle de temps constant, alors </a:t>
            </a:r>
            <a:r>
              <a:rPr lang="en-US" sz="3378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sa vitesse est constante.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306585" y="880649"/>
            <a:ext cx="8659006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 b="1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1 - Mouvement uniforme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417214" y="5201721"/>
            <a:ext cx="8659006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 b="1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2 - Mouvement accéléré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420332" y="5952925"/>
            <a:ext cx="14335639" cy="1792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81" lvl="1" indent="-356241" algn="l">
              <a:lnSpc>
                <a:spcPts val="4620"/>
              </a:lnSpc>
              <a:buFont typeface="Arial"/>
              <a:buChar char="•"/>
            </a:pPr>
            <a:r>
              <a:rPr lang="en-US" sz="33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On dit que le mouvement est </a:t>
            </a:r>
            <a:r>
              <a:rPr lang="en-US" sz="3300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accéléré</a:t>
            </a:r>
            <a:r>
              <a:rPr lang="en-US" sz="33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, si l’objet parcourt  des  distances de plus en plus grandes pendant des intervalles de temps égaux, alors </a:t>
            </a:r>
            <a:r>
              <a:rPr lang="en-US" sz="3300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sa vitesse  augmente.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3785" y="3243034"/>
            <a:ext cx="3795627" cy="3653324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14155" r="-1415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2867302" flipH="1">
            <a:off x="16810403" y="-707325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8"/>
                </a:lnTo>
                <a:lnTo>
                  <a:pt x="1362984" y="2370408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7932697" flipH="1">
            <a:off x="327777" y="7888056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6" y="0"/>
                </a:moveTo>
                <a:lnTo>
                  <a:pt x="0" y="0"/>
                </a:lnTo>
                <a:lnTo>
                  <a:pt x="0" y="2437992"/>
                </a:lnTo>
                <a:lnTo>
                  <a:pt x="1401846" y="2437992"/>
                </a:lnTo>
                <a:lnTo>
                  <a:pt x="14018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80290" y="477879"/>
            <a:ext cx="1822211" cy="1583577"/>
          </a:xfrm>
          <a:custGeom>
            <a:avLst/>
            <a:gdLst/>
            <a:ahLst/>
            <a:cxnLst/>
            <a:rect l="l" t="t" r="r" b="b"/>
            <a:pathLst>
              <a:path w="1822211" h="1583577">
                <a:moveTo>
                  <a:pt x="0" y="0"/>
                </a:moveTo>
                <a:lnTo>
                  <a:pt x="1822211" y="0"/>
                </a:lnTo>
                <a:lnTo>
                  <a:pt x="1822211" y="1583577"/>
                </a:lnTo>
                <a:lnTo>
                  <a:pt x="0" y="158357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4300315" y="2993176"/>
            <a:ext cx="12278695" cy="2076520"/>
            <a:chOff x="0" y="0"/>
            <a:chExt cx="3396407" cy="57438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396407" cy="574386"/>
            </a:xfrm>
            <a:custGeom>
              <a:avLst/>
              <a:gdLst/>
              <a:ahLst/>
              <a:cxnLst/>
              <a:rect l="l" t="t" r="r" b="b"/>
              <a:pathLst>
                <a:path w="3396407" h="574386">
                  <a:moveTo>
                    <a:pt x="3193207" y="0"/>
                  </a:moveTo>
                  <a:cubicBezTo>
                    <a:pt x="3305437" y="0"/>
                    <a:pt x="3396407" y="128573"/>
                    <a:pt x="3396407" y="287193"/>
                  </a:cubicBezTo>
                  <a:cubicBezTo>
                    <a:pt x="3396407" y="445813"/>
                    <a:pt x="3305437" y="574386"/>
                    <a:pt x="3193207" y="574386"/>
                  </a:cubicBezTo>
                  <a:lnTo>
                    <a:pt x="203200" y="574386"/>
                  </a:lnTo>
                  <a:cubicBezTo>
                    <a:pt x="90970" y="574386"/>
                    <a:pt x="0" y="445813"/>
                    <a:pt x="0" y="287193"/>
                  </a:cubicBezTo>
                  <a:cubicBezTo>
                    <a:pt x="0" y="128573"/>
                    <a:pt x="90970" y="0"/>
                    <a:pt x="203200" y="0"/>
                  </a:cubicBezTo>
                  <a:lnTo>
                    <a:pt x="3193207" y="0"/>
                  </a:lnTo>
                </a:path>
              </a:pathLst>
            </a:custGeom>
            <a:blipFill>
              <a:blip r:embed="rId9"/>
              <a:stretch>
                <a:fillRect l="-438" t="-85576" r="-4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701974" y="1136317"/>
            <a:ext cx="14201553" cy="1847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29451" lvl="1" indent="-364726" algn="l">
              <a:lnSpc>
                <a:spcPts val="4730"/>
              </a:lnSpc>
              <a:buFont typeface="Arial"/>
              <a:buChar char="•"/>
            </a:pPr>
            <a:r>
              <a:rPr lang="en-US" sz="3378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On dit que le mouvement est </a:t>
            </a:r>
            <a:r>
              <a:rPr lang="en-US" sz="3378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ralenti</a:t>
            </a:r>
            <a:r>
              <a:rPr lang="en-US" sz="3378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, si le mobile parcourt des distances de plus en plus petites dans des intervalles de temps égaux, alors </a:t>
            </a:r>
            <a:r>
              <a:rPr lang="en-US" sz="3378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sa vitesse diminue.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049412" y="306071"/>
            <a:ext cx="8659006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 b="1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3. Mouvement retardé (ralenti ou décéléré)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7436" y="2728677"/>
            <a:ext cx="4904501" cy="4720625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18978" r="-1897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8312540" y="6237866"/>
            <a:ext cx="4795941" cy="1264384"/>
          </a:xfrm>
          <a:custGeom>
            <a:avLst/>
            <a:gdLst/>
            <a:ahLst/>
            <a:cxnLst/>
            <a:rect l="l" t="t" r="r" b="b"/>
            <a:pathLst>
              <a:path w="4795941" h="1264384">
                <a:moveTo>
                  <a:pt x="0" y="0"/>
                </a:moveTo>
                <a:lnTo>
                  <a:pt x="4795941" y="0"/>
                </a:lnTo>
                <a:lnTo>
                  <a:pt x="4795941" y="1264384"/>
                </a:lnTo>
                <a:lnTo>
                  <a:pt x="0" y="126438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3420332" y="123989"/>
            <a:ext cx="13049811" cy="890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80"/>
              </a:lnSpc>
              <a:spcBef>
                <a:spcPct val="0"/>
              </a:spcBef>
            </a:pPr>
            <a:r>
              <a:rPr lang="en-US" sz="4700" b="1" u="sng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III. Dangers de la vitesse et la sécurité routièr﻿e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421263" y="1048983"/>
            <a:ext cx="12734914" cy="1166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Les accidents sont souvent causés par la vitesse excessive et le non-respect du code de la route par des conducteurs.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02264" y="2963961"/>
            <a:ext cx="11667879" cy="4247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b="1" i="1" u="sng">
                <a:solidFill>
                  <a:srgbClr val="FF66C4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La distance d'arrêt</a:t>
            </a:r>
            <a:r>
              <a:rPr lang="en-US" sz="3399" b="1" i="1">
                <a:solidFill>
                  <a:srgbClr val="FF66C4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 : </a:t>
            </a:r>
            <a:r>
              <a:rPr lang="en-US" sz="3399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notée </a:t>
            </a:r>
            <a:r>
              <a:rPr lang="en-US" sz="3399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Da </a:t>
            </a:r>
            <a:r>
              <a:rPr lang="en-US" sz="3399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est la distance parcourue par la voiture ou le vélo entre le moment où le conducteur voit le danger et le moment où la voiture ou le vélo s'arrête.</a:t>
            </a:r>
          </a:p>
          <a:p>
            <a:pPr algn="l">
              <a:lnSpc>
                <a:spcPts val="4759"/>
              </a:lnSpc>
            </a:pPr>
            <a:r>
              <a:rPr lang="en-US" sz="3399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La distance d'arrêt </a:t>
            </a:r>
            <a:r>
              <a:rPr lang="en-US" sz="3399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Da </a:t>
            </a:r>
            <a:r>
              <a:rPr lang="en-US" sz="3399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est la somme de la distance de réaction </a:t>
            </a:r>
            <a:r>
              <a:rPr lang="en-US" sz="3399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Dr</a:t>
            </a:r>
            <a:r>
              <a:rPr lang="en-US" sz="3399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et de la distance de freinage </a:t>
            </a:r>
            <a:r>
              <a:rPr lang="en-US" sz="3399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Df :</a:t>
            </a:r>
          </a:p>
          <a:p>
            <a:pPr algn="l">
              <a:lnSpc>
                <a:spcPts val="4759"/>
              </a:lnSpc>
            </a:pPr>
            <a:endParaRPr lang="en-US" sz="3399" b="1">
              <a:solidFill>
                <a:srgbClr val="5CE1E6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  <a:p>
            <a:pPr algn="l">
              <a:lnSpc>
                <a:spcPts val="4759"/>
              </a:lnSpc>
            </a:pPr>
            <a:endParaRPr lang="en-US" sz="3399" b="1">
              <a:solidFill>
                <a:srgbClr val="5CE1E6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537141" y="2053101"/>
            <a:ext cx="13049811" cy="824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0"/>
              </a:lnSpc>
              <a:spcBef>
                <a:spcPct val="0"/>
              </a:spcBef>
            </a:pPr>
            <a:r>
              <a:rPr lang="en-US" sz="4300" b="1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1 - Définition de la distance d’arrêt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922787" y="6404236"/>
            <a:ext cx="3575447" cy="9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  <a:spcBef>
                <a:spcPct val="0"/>
              </a:spcBef>
            </a:pPr>
            <a:r>
              <a:rPr lang="en-US" sz="4800" b="1">
                <a:solidFill>
                  <a:srgbClr val="003D25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Da = Dr + Df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846175" y="7578450"/>
            <a:ext cx="13049811" cy="1965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600" b="1" i="1" u="sng">
                <a:solidFill>
                  <a:srgbClr val="FF66C4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La distance de réaction Dr</a:t>
            </a:r>
            <a:r>
              <a:rPr lang="en-US" sz="3600" b="1">
                <a:solidFill>
                  <a:srgbClr val="FF66C4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: </a:t>
            </a:r>
            <a:r>
              <a:rPr lang="en-US" sz="36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est la distance parcourue pendant le ‹‹temps</a:t>
            </a:r>
            <a:r>
              <a:rPr lang="en-US" sz="3600" b="1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6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de réaction›› </a:t>
            </a:r>
            <a:r>
              <a:rPr lang="en-US" sz="3600" b="1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tr</a:t>
            </a:r>
            <a:r>
              <a:rPr lang="en-US" sz="3600" b="1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6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entre l’instant où le conducteur voit l’obstacle et celui où il</a:t>
            </a:r>
            <a:r>
              <a:rPr lang="en-US" sz="3600" b="1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6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commence à freiner:     Dr = V * tr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7436" y="2728677"/>
            <a:ext cx="4904501" cy="4720625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11390" r="-113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3656323" y="155367"/>
            <a:ext cx="11667879" cy="3047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b="1" i="1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La distance de réaction dépend du temps de réaction (Le temps de réaction augmente avec : </a:t>
            </a:r>
            <a:r>
              <a:rPr lang="en-US" sz="3399" b="1" i="1">
                <a:solidFill>
                  <a:srgbClr val="FFDE59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la fatigue</a:t>
            </a:r>
            <a:r>
              <a:rPr lang="en-US" sz="3399" b="1" i="1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,</a:t>
            </a:r>
            <a:r>
              <a:rPr lang="en-US" sz="3399" b="1" i="1">
                <a:solidFill>
                  <a:srgbClr val="FFDE59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 l’alcool</a:t>
            </a:r>
            <a:r>
              <a:rPr lang="en-US" sz="3399" b="1" i="1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, </a:t>
            </a:r>
            <a:r>
              <a:rPr lang="en-US" sz="3399" b="1" i="1">
                <a:solidFill>
                  <a:srgbClr val="FFDE59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la prise de la</a:t>
            </a:r>
            <a:r>
              <a:rPr lang="en-US" sz="3399" b="1" i="1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 </a:t>
            </a:r>
            <a:r>
              <a:rPr lang="en-US" sz="3399" b="1" i="1">
                <a:solidFill>
                  <a:srgbClr val="FFDE59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drogue</a:t>
            </a:r>
            <a:r>
              <a:rPr lang="en-US" sz="3399" b="1" i="1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 ou</a:t>
            </a:r>
            <a:r>
              <a:rPr lang="en-US" sz="3399" b="1" i="1">
                <a:solidFill>
                  <a:srgbClr val="FFDE59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 la prise de certains médicaments).</a:t>
            </a:r>
          </a:p>
          <a:p>
            <a:pPr algn="l">
              <a:lnSpc>
                <a:spcPts val="4759"/>
              </a:lnSpc>
            </a:pPr>
            <a:endParaRPr lang="en-US" sz="3399" b="1" i="1">
              <a:solidFill>
                <a:srgbClr val="FFDE59"/>
              </a:solidFill>
              <a:latin typeface="Times New Roman Bold Italics"/>
              <a:ea typeface="Times New Roman Bold Italics"/>
              <a:cs typeface="Times New Roman Bold Italics"/>
              <a:sym typeface="Times New Roman Bold Italics"/>
            </a:endParaRPr>
          </a:p>
          <a:p>
            <a:pPr algn="l">
              <a:lnSpc>
                <a:spcPts val="4759"/>
              </a:lnSpc>
            </a:pPr>
            <a:endParaRPr lang="en-US" sz="3399" b="1" i="1">
              <a:solidFill>
                <a:srgbClr val="FFDE59"/>
              </a:solidFill>
              <a:latin typeface="Times New Roman Bold Italics"/>
              <a:ea typeface="Times New Roman Bold Italics"/>
              <a:cs typeface="Times New Roman Bold Italics"/>
              <a:sym typeface="Times New Roman Bold Italic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051937" y="2553771"/>
            <a:ext cx="12043653" cy="2447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 i="1" u="sng">
                <a:solidFill>
                  <a:srgbClr val="FF66C4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La distance de freinage Df</a:t>
            </a: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: est la distance parcourue, depuis le début du freinage, jusqu’à l’arrêt du véhicule.</a:t>
            </a:r>
          </a:p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distance de freinage dépend de : </a:t>
            </a:r>
            <a:r>
              <a:rPr lang="en-US" sz="3400" b="1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l’état des pneus</a:t>
            </a: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, de </a:t>
            </a:r>
            <a:r>
              <a:rPr lang="en-US" sz="3400" b="1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route</a:t>
            </a: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, </a:t>
            </a:r>
            <a:r>
              <a:rPr lang="en-US" sz="3400" b="1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des</a:t>
            </a: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400" b="1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temps pluvieux </a:t>
            </a: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(route mouillée glissante) et surtout de</a:t>
            </a:r>
            <a:r>
              <a:rPr lang="en-US" sz="3400" b="1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la vitesse.</a:t>
            </a:r>
          </a:p>
        </p:txBody>
      </p:sp>
      <p:sp>
        <p:nvSpPr>
          <p:cNvPr id="14" name="Freeform 14" descr="C:\Users\admin\Desktop\IMG-20200202-WA0036.jpg"/>
          <p:cNvSpPr/>
          <p:nvPr/>
        </p:nvSpPr>
        <p:spPr>
          <a:xfrm rot="-5400000">
            <a:off x="8940489" y="2958710"/>
            <a:ext cx="3490017" cy="8981183"/>
          </a:xfrm>
          <a:custGeom>
            <a:avLst/>
            <a:gdLst/>
            <a:ahLst/>
            <a:cxnLst/>
            <a:rect l="l" t="t" r="r" b="b"/>
            <a:pathLst>
              <a:path w="3490017" h="8981183">
                <a:moveTo>
                  <a:pt x="0" y="0"/>
                </a:moveTo>
                <a:lnTo>
                  <a:pt x="3490016" y="0"/>
                </a:lnTo>
                <a:lnTo>
                  <a:pt x="3490016" y="8981183"/>
                </a:lnTo>
                <a:lnTo>
                  <a:pt x="0" y="898118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36791" t="-7039" r="-38364" b="-33027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74473" y="1158528"/>
            <a:ext cx="3262618" cy="3140299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14216" r="-1421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2867302" flipH="1">
            <a:off x="16702051" y="-282331"/>
            <a:ext cx="1120470" cy="1948644"/>
          </a:xfrm>
          <a:custGeom>
            <a:avLst/>
            <a:gdLst/>
            <a:ahLst/>
            <a:cxnLst/>
            <a:rect l="l" t="t" r="r" b="b"/>
            <a:pathLst>
              <a:path w="1120470" h="1948644">
                <a:moveTo>
                  <a:pt x="1120471" y="0"/>
                </a:moveTo>
                <a:lnTo>
                  <a:pt x="0" y="0"/>
                </a:lnTo>
                <a:lnTo>
                  <a:pt x="0" y="1948644"/>
                </a:lnTo>
                <a:lnTo>
                  <a:pt x="1120471" y="1948644"/>
                </a:lnTo>
                <a:lnTo>
                  <a:pt x="112047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10090965">
            <a:off x="-1664922" y="7301736"/>
            <a:ext cx="4654896" cy="4684648"/>
          </a:xfrm>
          <a:custGeom>
            <a:avLst/>
            <a:gdLst/>
            <a:ahLst/>
            <a:cxnLst/>
            <a:rect l="l" t="t" r="r" b="b"/>
            <a:pathLst>
              <a:path w="4654896" h="4684648">
                <a:moveTo>
                  <a:pt x="0" y="0"/>
                </a:moveTo>
                <a:lnTo>
                  <a:pt x="4654896" y="0"/>
                </a:lnTo>
                <a:lnTo>
                  <a:pt x="4654896" y="4684649"/>
                </a:lnTo>
                <a:lnTo>
                  <a:pt x="0" y="46846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7932697" flipH="1">
            <a:off x="374935" y="8190364"/>
            <a:ext cx="1268668" cy="2206379"/>
          </a:xfrm>
          <a:custGeom>
            <a:avLst/>
            <a:gdLst/>
            <a:ahLst/>
            <a:cxnLst/>
            <a:rect l="l" t="t" r="r" b="b"/>
            <a:pathLst>
              <a:path w="1268668" h="2206379">
                <a:moveTo>
                  <a:pt x="1268668" y="0"/>
                </a:moveTo>
                <a:lnTo>
                  <a:pt x="0" y="0"/>
                </a:lnTo>
                <a:lnTo>
                  <a:pt x="0" y="2206379"/>
                </a:lnTo>
                <a:lnTo>
                  <a:pt x="1268668" y="2206379"/>
                </a:lnTo>
                <a:lnTo>
                  <a:pt x="1268668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7436" y="-96699"/>
            <a:ext cx="1454073" cy="1263649"/>
          </a:xfrm>
          <a:custGeom>
            <a:avLst/>
            <a:gdLst/>
            <a:ahLst/>
            <a:cxnLst/>
            <a:rect l="l" t="t" r="r" b="b"/>
            <a:pathLst>
              <a:path w="1454073" h="1263649">
                <a:moveTo>
                  <a:pt x="0" y="0"/>
                </a:moveTo>
                <a:lnTo>
                  <a:pt x="1454073" y="0"/>
                </a:lnTo>
                <a:lnTo>
                  <a:pt x="1454073" y="1263649"/>
                </a:lnTo>
                <a:lnTo>
                  <a:pt x="0" y="12636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3936836" y="1296352"/>
            <a:ext cx="13225721" cy="8347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1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600" b="1" u="none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6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Pour év</a:t>
            </a:r>
            <a:r>
              <a:rPr lang="en-US" sz="3600" b="1" u="none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it</a:t>
            </a:r>
            <a:r>
              <a:rPr lang="en-US" sz="36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er les risques d'</a:t>
            </a:r>
            <a:r>
              <a:rPr lang="en-US" sz="3600" b="1" u="none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</a:t>
            </a:r>
            <a:r>
              <a:rPr lang="en-US" sz="36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</a:t>
            </a:r>
            <a:r>
              <a:rPr lang="en-US" sz="3600" b="1" u="none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</a:t>
            </a:r>
            <a:r>
              <a:rPr lang="en-US" sz="36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id</a:t>
            </a:r>
            <a:r>
              <a:rPr lang="en-US" sz="3600" b="1" u="none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</a:t>
            </a:r>
            <a:r>
              <a:rPr lang="en-US" sz="36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nts</a:t>
            </a:r>
            <a:r>
              <a:rPr lang="en-US" sz="3600" b="1" u="none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de</a:t>
            </a:r>
            <a:r>
              <a:rPr lang="en-US" sz="36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la</a:t>
            </a:r>
            <a:r>
              <a:rPr lang="en-US" sz="3600" b="1" u="none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r</a:t>
            </a:r>
            <a:r>
              <a:rPr lang="en-US" sz="36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ou</a:t>
            </a:r>
            <a:r>
              <a:rPr lang="en-US" sz="3600" b="1" u="none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</a:t>
            </a:r>
            <a:r>
              <a:rPr lang="en-US" sz="36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e, le c</a:t>
            </a:r>
            <a:r>
              <a:rPr lang="en-US" sz="3600" b="1" u="none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</a:t>
            </a:r>
            <a:r>
              <a:rPr lang="en-US" sz="36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ducteu</a:t>
            </a:r>
            <a:r>
              <a:rPr lang="en-US" sz="3600" b="1" u="none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</a:t>
            </a:r>
            <a:r>
              <a:rPr lang="en-US" sz="36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doit:</a:t>
            </a:r>
          </a:p>
          <a:p>
            <a:pPr marL="777250" lvl="1" indent="-388625" algn="l">
              <a:lnSpc>
                <a:spcPts val="5040"/>
              </a:lnSpc>
              <a:buFont typeface="Arial"/>
              <a:buChar char="•"/>
            </a:pPr>
            <a:r>
              <a:rPr lang="en-US" sz="36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Respectez les limitations de vitesse ainsi que les panneaux de signalisation.</a:t>
            </a:r>
          </a:p>
          <a:p>
            <a:pPr marL="777250" lvl="1" indent="-388625" algn="l">
              <a:lnSpc>
                <a:spcPts val="5040"/>
              </a:lnSpc>
              <a:buFont typeface="Arial"/>
              <a:buChar char="•"/>
            </a:pPr>
            <a:r>
              <a:rPr lang="en-US" sz="36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Utilisez le casque de protection Casque en cas de conduite de moto ou vélo</a:t>
            </a:r>
          </a:p>
          <a:p>
            <a:pPr marL="777250" lvl="1" indent="-388625" algn="l">
              <a:lnSpc>
                <a:spcPts val="5040"/>
              </a:lnSpc>
              <a:buFont typeface="Arial"/>
              <a:buChar char="•"/>
            </a:pPr>
            <a:r>
              <a:rPr lang="en-US" sz="36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Utilisez la ceinture de sécurité.</a:t>
            </a:r>
          </a:p>
          <a:p>
            <a:pPr marL="777250" lvl="1" indent="-388625" algn="l">
              <a:lnSpc>
                <a:spcPts val="5040"/>
              </a:lnSpc>
              <a:buFont typeface="Arial"/>
              <a:buChar char="•"/>
            </a:pPr>
            <a:r>
              <a:rPr lang="en-US" sz="36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Ne pas utiliser un téléphone portable en conduisant.</a:t>
            </a:r>
          </a:p>
          <a:p>
            <a:pPr marL="777250" lvl="1" indent="-388625" algn="l">
              <a:lnSpc>
                <a:spcPts val="5040"/>
              </a:lnSpc>
              <a:buFont typeface="Arial"/>
              <a:buChar char="•"/>
            </a:pPr>
            <a:r>
              <a:rPr lang="en-US" sz="36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Surveiller l'état mécanique du véhicule avant de l'utiliser, en particulier les roues et les freins.</a:t>
            </a:r>
          </a:p>
          <a:p>
            <a:pPr marL="777250" lvl="1" indent="-388625" algn="l">
              <a:lnSpc>
                <a:spcPts val="5040"/>
              </a:lnSpc>
              <a:buFont typeface="Arial"/>
              <a:buChar char="•"/>
            </a:pPr>
            <a:r>
              <a:rPr lang="en-US" sz="36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Évitez de conduire si vous prenez des médicaments et des substances qui affectent la concentration ou qui peuvent provoquer le sommeil.</a:t>
            </a:r>
          </a:p>
          <a:p>
            <a:pPr algn="l">
              <a:lnSpc>
                <a:spcPts val="5040"/>
              </a:lnSpc>
              <a:spcBef>
                <a:spcPct val="0"/>
              </a:spcBef>
            </a:pPr>
            <a:endParaRPr lang="en-US" sz="3600" b="1">
              <a:solidFill>
                <a:srgbClr val="FFFFFF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323035" y="4620525"/>
            <a:ext cx="3262618" cy="3140299"/>
            <a:chOff x="30480" y="591820"/>
            <a:chExt cx="12736830" cy="1225931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9"/>
              <a:stretch>
                <a:fillRect l="-19064" r="-1906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5860541" y="4059612"/>
            <a:ext cx="2757416" cy="2654037"/>
            <a:chOff x="30480" y="591820"/>
            <a:chExt cx="12736830" cy="1225931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10"/>
              <a:stretch>
                <a:fillRect l="-3249" r="-3249" b="-4456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3420332" y="425648"/>
            <a:ext cx="13049811" cy="824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0"/>
              </a:lnSpc>
              <a:spcBef>
                <a:spcPct val="0"/>
              </a:spcBef>
            </a:pPr>
            <a:r>
              <a:rPr lang="en-US" sz="4300" b="1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3. Sécurité routière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560</Words>
  <Application>Microsoft Office PowerPoint</Application>
  <PresentationFormat>Custom</PresentationFormat>
  <Paragraphs>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Open Sans Bold</vt:lpstr>
      <vt:lpstr>Times New Roman Bold</vt:lpstr>
      <vt:lpstr>Open Sans</vt:lpstr>
      <vt:lpstr>Arial</vt:lpstr>
      <vt:lpstr>Calibri</vt:lpstr>
      <vt:lpstr>Times New Roman Bold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vitesse moyenne</dc:title>
  <dc:creator>PC</dc:creator>
  <cp:lastModifiedBy>AIT ELZAAR SAID</cp:lastModifiedBy>
  <cp:revision>1</cp:revision>
  <dcterms:created xsi:type="dcterms:W3CDTF">2006-08-16T00:00:00Z</dcterms:created>
  <dcterms:modified xsi:type="dcterms:W3CDTF">2025-01-25T11:05:42Z</dcterms:modified>
  <dc:identifier>DAF9tkpbuFo</dc:identifier>
</cp:coreProperties>
</file>