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Open Sans Bold" panose="020B0604020202020204" charset="0"/>
      <p:regular r:id="rId9"/>
    </p:embeddedFont>
    <p:embeddedFont>
      <p:font typeface="Times New Roman Bold" panose="020B0604020202020204" charset="0"/>
      <p:regular r:id="rId10"/>
    </p:embeddedFont>
    <p:embeddedFont>
      <p:font typeface="Times New Roman Bold Italics"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9" d="100"/>
          <a:sy n="69" d="100"/>
        </p:scale>
        <p:origin x="8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gif"/><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4.jpeg"/><Relationship Id="rId7"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5.jpe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jpeg"/><Relationship Id="rId7" Type="http://schemas.openxmlformats.org/officeDocument/2006/relationships/image" Target="../media/image6.sv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0.jpeg"/><Relationship Id="rId7"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1.jpe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24.svg"/><Relationship Id="rId4" Type="http://schemas.openxmlformats.org/officeDocument/2006/relationships/image" Target="../media/image4.sv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fr-FR"/>
          </a:p>
        </p:txBody>
      </p:sp>
      <p:grpSp>
        <p:nvGrpSpPr>
          <p:cNvPr id="3" name="Group 3"/>
          <p:cNvGrpSpPr/>
          <p:nvPr/>
        </p:nvGrpSpPr>
        <p:grpSpPr>
          <a:xfrm>
            <a:off x="10400088" y="1028700"/>
            <a:ext cx="6859212" cy="8720395"/>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43082" r="-43082"/>
              </a:stretch>
            </a:blipFill>
          </p:spPr>
          <p:txBody>
            <a:bodyPr/>
            <a:lstStyle/>
            <a:p>
              <a:endParaRPr lang="fr-FR"/>
            </a:p>
          </p:txBody>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13" name="Group 13"/>
          <p:cNvGrpSpPr/>
          <p:nvPr/>
        </p:nvGrpSpPr>
        <p:grpSpPr>
          <a:xfrm>
            <a:off x="1560352" y="7859281"/>
            <a:ext cx="2589562" cy="835652"/>
            <a:chOff x="0" y="0"/>
            <a:chExt cx="6871708" cy="2217502"/>
          </a:xfrm>
        </p:grpSpPr>
        <p:sp>
          <p:nvSpPr>
            <p:cNvPr id="14" name="Freeform 14"/>
            <p:cNvSpPr/>
            <p:nvPr/>
          </p:nvSpPr>
          <p:spPr>
            <a:xfrm>
              <a:off x="0" y="0"/>
              <a:ext cx="6871708" cy="2217502"/>
            </a:xfrm>
            <a:custGeom>
              <a:avLst/>
              <a:gdLst/>
              <a:ahLst/>
              <a:cxnLst/>
              <a:rect l="l" t="t" r="r" b="b"/>
              <a:pathLst>
                <a:path w="6871708" h="2217502">
                  <a:moveTo>
                    <a:pt x="6747249" y="2217502"/>
                  </a:moveTo>
                  <a:lnTo>
                    <a:pt x="124460" y="2217502"/>
                  </a:lnTo>
                  <a:cubicBezTo>
                    <a:pt x="55880" y="2217502"/>
                    <a:pt x="0" y="2161622"/>
                    <a:pt x="0" y="2093042"/>
                  </a:cubicBezTo>
                  <a:lnTo>
                    <a:pt x="0" y="124460"/>
                  </a:lnTo>
                  <a:cubicBezTo>
                    <a:pt x="0" y="55880"/>
                    <a:pt x="55880" y="0"/>
                    <a:pt x="124460" y="0"/>
                  </a:cubicBezTo>
                  <a:lnTo>
                    <a:pt x="6747249" y="0"/>
                  </a:lnTo>
                  <a:cubicBezTo>
                    <a:pt x="6815828" y="0"/>
                    <a:pt x="6871708" y="55880"/>
                    <a:pt x="6871708" y="124460"/>
                  </a:cubicBezTo>
                  <a:lnTo>
                    <a:pt x="6871708" y="2093042"/>
                  </a:lnTo>
                  <a:cubicBezTo>
                    <a:pt x="6871708" y="2161622"/>
                    <a:pt x="6815828" y="2217502"/>
                    <a:pt x="6747249" y="2217502"/>
                  </a:cubicBezTo>
                  <a:close/>
                </a:path>
              </a:pathLst>
            </a:custGeom>
            <a:solidFill>
              <a:srgbClr val="A5E800"/>
            </a:solidFill>
          </p:spPr>
          <p:txBody>
            <a:bodyPr/>
            <a:lstStyle/>
            <a:p>
              <a:endParaRPr lang="fr-FR"/>
            </a:p>
          </p:txBody>
        </p:sp>
      </p:grpSp>
      <p:sp>
        <p:nvSpPr>
          <p:cNvPr id="15" name="AutoShape 15"/>
          <p:cNvSpPr/>
          <p:nvPr/>
        </p:nvSpPr>
        <p:spPr>
          <a:xfrm>
            <a:off x="4697282" y="8300919"/>
            <a:ext cx="1094581" cy="0"/>
          </a:xfrm>
          <a:prstGeom prst="line">
            <a:avLst/>
          </a:prstGeom>
          <a:ln w="47625" cap="flat">
            <a:solidFill>
              <a:srgbClr val="A5E800"/>
            </a:solidFill>
            <a:prstDash val="solid"/>
            <a:headEnd type="none" w="sm" len="sm"/>
            <a:tailEnd type="arrow" w="med" len="sm"/>
          </a:ln>
        </p:spPr>
        <p:txBody>
          <a:bodyPr/>
          <a:lstStyle/>
          <a:p>
            <a:endParaRPr lang="fr-FR"/>
          </a:p>
        </p:txBody>
      </p:sp>
      <p:pic>
        <p:nvPicPr>
          <p:cNvPr id="16" name="Picture 16"/>
          <p:cNvPicPr>
            <a:picLocks noChangeAspect="1"/>
          </p:cNvPicPr>
          <p:nvPr/>
        </p:nvPicPr>
        <p:blipFill>
          <a:blip r:embed="rId10"/>
          <a:srcRect t="152" b="152"/>
          <a:stretch>
            <a:fillRect/>
          </a:stretch>
        </p:blipFill>
        <p:spPr>
          <a:xfrm>
            <a:off x="1614543" y="2066772"/>
            <a:ext cx="7819922" cy="4105459"/>
          </a:xfrm>
          <a:prstGeom prst="rect">
            <a:avLst/>
          </a:prstGeom>
        </p:spPr>
      </p:pic>
      <p:grpSp>
        <p:nvGrpSpPr>
          <p:cNvPr id="17" name="Group 17"/>
          <p:cNvGrpSpPr/>
          <p:nvPr/>
        </p:nvGrpSpPr>
        <p:grpSpPr>
          <a:xfrm>
            <a:off x="6334788" y="6564512"/>
            <a:ext cx="3425190" cy="34251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a:stretch>
            </a:blipFill>
          </p:spPr>
          <p:txBody>
            <a:bodyPr/>
            <a:lstStyle/>
            <a:p>
              <a:endParaRPr lang="fr-FR"/>
            </a:p>
          </p:txBody>
        </p:sp>
      </p:grpSp>
      <p:sp>
        <p:nvSpPr>
          <p:cNvPr id="19" name="TextBox 19"/>
          <p:cNvSpPr txBox="1"/>
          <p:nvPr/>
        </p:nvSpPr>
        <p:spPr>
          <a:xfrm>
            <a:off x="1748081" y="2716158"/>
            <a:ext cx="7552847" cy="3456073"/>
          </a:xfrm>
          <a:prstGeom prst="rect">
            <a:avLst/>
          </a:prstGeom>
        </p:spPr>
        <p:txBody>
          <a:bodyPr lIns="0" tIns="0" rIns="0" bIns="0" rtlCol="0" anchor="t">
            <a:spAutoFit/>
          </a:bodyPr>
          <a:lstStyle/>
          <a:p>
            <a:pPr algn="ctr">
              <a:lnSpc>
                <a:spcPts val="9129"/>
              </a:lnSpc>
            </a:pPr>
            <a:r>
              <a:rPr lang="en-US" sz="6521" b="1">
                <a:solidFill>
                  <a:srgbClr val="FF914D"/>
                </a:solidFill>
                <a:latin typeface="Times New Roman Bold"/>
                <a:ea typeface="Times New Roman Bold"/>
                <a:cs typeface="Times New Roman Bold"/>
                <a:sym typeface="Times New Roman Bold"/>
              </a:rPr>
              <a:t>Traitement des l’eaux</a:t>
            </a:r>
          </a:p>
          <a:p>
            <a:pPr algn="ctr">
              <a:lnSpc>
                <a:spcPts val="9129"/>
              </a:lnSpc>
            </a:pPr>
            <a:r>
              <a:rPr lang="en-US" sz="6521" b="1">
                <a:solidFill>
                  <a:srgbClr val="FF914D"/>
                </a:solidFill>
                <a:latin typeface="Times New Roman Bold"/>
                <a:ea typeface="Times New Roman Bold"/>
                <a:cs typeface="Times New Roman Bold"/>
                <a:sym typeface="Times New Roman Bold"/>
              </a:rPr>
              <a:t> </a:t>
            </a:r>
            <a:r>
              <a:rPr lang="ar-EG" sz="6521" b="1">
                <a:solidFill>
                  <a:srgbClr val="FF914D"/>
                </a:solidFill>
                <a:latin typeface="Times New Roman Bold"/>
                <a:ea typeface="Times New Roman Bold"/>
                <a:cs typeface="Times New Roman Bold"/>
                <a:sym typeface="Times New Roman Bold"/>
                <a:rtl/>
              </a:rPr>
              <a:t>معالجة المياه</a:t>
            </a:r>
          </a:p>
          <a:p>
            <a:pPr algn="ctr">
              <a:lnSpc>
                <a:spcPts val="8189"/>
              </a:lnSpc>
              <a:spcBef>
                <a:spcPct val="0"/>
              </a:spcBef>
            </a:pPr>
            <a:endParaRPr lang="ar-EG" sz="6521" b="1">
              <a:solidFill>
                <a:srgbClr val="FF914D"/>
              </a:solidFill>
              <a:latin typeface="Times New Roman Bold"/>
              <a:ea typeface="Times New Roman Bold"/>
              <a:cs typeface="Times New Roman Bold"/>
              <a:sym typeface="Times New Roman Bold"/>
              <a:rtl/>
            </a:endParaRPr>
          </a:p>
        </p:txBody>
      </p:sp>
      <p:sp>
        <p:nvSpPr>
          <p:cNvPr id="20" name="TextBox 20"/>
          <p:cNvSpPr txBox="1"/>
          <p:nvPr/>
        </p:nvSpPr>
        <p:spPr>
          <a:xfrm>
            <a:off x="3353215" y="-249198"/>
            <a:ext cx="7408413" cy="1894399"/>
          </a:xfrm>
          <a:prstGeom prst="rect">
            <a:avLst/>
          </a:prstGeom>
        </p:spPr>
        <p:txBody>
          <a:bodyPr lIns="0" tIns="0" rIns="0" bIns="0" rtlCol="0" anchor="t">
            <a:spAutoFit/>
          </a:bodyPr>
          <a:lstStyle/>
          <a:p>
            <a:pPr algn="l">
              <a:lnSpc>
                <a:spcPts val="13917"/>
              </a:lnSpc>
              <a:spcBef>
                <a:spcPct val="0"/>
              </a:spcBef>
            </a:pPr>
            <a:r>
              <a:rPr lang="en-US" sz="9941" b="1" i="1" u="sng">
                <a:solidFill>
                  <a:srgbClr val="5CE1E6"/>
                </a:solidFill>
                <a:latin typeface="Times New Roman Bold Italics"/>
                <a:ea typeface="Times New Roman Bold Italics"/>
                <a:cs typeface="Times New Roman Bold Italics"/>
                <a:sym typeface="Times New Roman Bold Italics"/>
              </a:rPr>
              <a:t>chapitre 10</a:t>
            </a:r>
          </a:p>
        </p:txBody>
      </p:sp>
      <p:sp>
        <p:nvSpPr>
          <p:cNvPr id="21" name="TextBox 21"/>
          <p:cNvSpPr txBox="1"/>
          <p:nvPr/>
        </p:nvSpPr>
        <p:spPr>
          <a:xfrm>
            <a:off x="2149710" y="7977302"/>
            <a:ext cx="1410847" cy="580559"/>
          </a:xfrm>
          <a:prstGeom prst="rect">
            <a:avLst/>
          </a:prstGeom>
        </p:spPr>
        <p:txBody>
          <a:bodyPr lIns="0" tIns="0" rIns="0" bIns="0" rtlCol="0" anchor="t">
            <a:spAutoFit/>
          </a:bodyPr>
          <a:lstStyle/>
          <a:p>
            <a:pPr algn="ctr">
              <a:lnSpc>
                <a:spcPts val="4750"/>
              </a:lnSpc>
              <a:spcBef>
                <a:spcPct val="0"/>
              </a:spcBef>
            </a:pPr>
            <a:r>
              <a:rPr lang="en-US" sz="3393" b="1">
                <a:solidFill>
                  <a:srgbClr val="003D25"/>
                </a:solidFill>
                <a:latin typeface="Open Sans Bold"/>
                <a:ea typeface="Open Sans Bold"/>
                <a:cs typeface="Open Sans Bold"/>
                <a:sym typeface="Open Sans Bold"/>
              </a:rPr>
              <a:t>Prof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0" y="1301913"/>
            <a:ext cx="5608242" cy="5812620"/>
            <a:chOff x="30480" y="591820"/>
            <a:chExt cx="10962563" cy="11362065"/>
          </a:xfrm>
        </p:grpSpPr>
        <p:sp>
          <p:nvSpPr>
            <p:cNvPr id="3" name="Freeform 3"/>
            <p:cNvSpPr/>
            <p:nvPr/>
          </p:nvSpPr>
          <p:spPr>
            <a:xfrm>
              <a:off x="0" y="0"/>
              <a:ext cx="10966809" cy="11405380"/>
            </a:xfrm>
            <a:custGeom>
              <a:avLst/>
              <a:gdLst/>
              <a:ahLst/>
              <a:cxnLst/>
              <a:rect l="l" t="t" r="r" b="b"/>
              <a:pathLst>
                <a:path w="10966809" h="11405380">
                  <a:moveTo>
                    <a:pt x="10268327" y="4001734"/>
                  </a:moveTo>
                  <a:cubicBezTo>
                    <a:pt x="9316248" y="2008988"/>
                    <a:pt x="7397882" y="544830"/>
                    <a:pt x="5353811" y="297180"/>
                  </a:cubicBezTo>
                  <a:cubicBezTo>
                    <a:pt x="3685761" y="0"/>
                    <a:pt x="2588302" y="889614"/>
                    <a:pt x="1691972" y="2054893"/>
                  </a:cubicBezTo>
                  <a:cubicBezTo>
                    <a:pt x="795641" y="3220173"/>
                    <a:pt x="319055" y="4705610"/>
                    <a:pt x="126672" y="6203995"/>
                  </a:cubicBezTo>
                  <a:cubicBezTo>
                    <a:pt x="24130" y="6994972"/>
                    <a:pt x="0" y="7834209"/>
                    <a:pt x="315776" y="8559272"/>
                  </a:cubicBezTo>
                  <a:cubicBezTo>
                    <a:pt x="710380" y="9478549"/>
                    <a:pt x="1572825" y="10063542"/>
                    <a:pt x="2450573" y="10427251"/>
                  </a:cubicBezTo>
                  <a:cubicBezTo>
                    <a:pt x="4811640" y="11405380"/>
                    <a:pt x="7710505" y="11026369"/>
                    <a:pt x="9547983" y="9152506"/>
                  </a:cubicBezTo>
                  <a:cubicBezTo>
                    <a:pt x="10122946" y="8566334"/>
                    <a:pt x="10594066" y="7831855"/>
                    <a:pt x="10762402" y="6998504"/>
                  </a:cubicBezTo>
                  <a:cubicBezTo>
                    <a:pt x="10966809" y="5987418"/>
                    <a:pt x="10707747" y="4922188"/>
                    <a:pt x="10268327" y="4001734"/>
                  </a:cubicBezTo>
                  <a:close/>
                </a:path>
              </a:pathLst>
            </a:custGeom>
            <a:blipFill>
              <a:blip r:embed="rId2"/>
              <a:stretch>
                <a:fillRect l="-37933" t="-3180" r="-38026" b="-3038"/>
              </a:stretch>
            </a:blipFill>
          </p:spPr>
          <p:txBody>
            <a:bodyPr/>
            <a:lstStyle/>
            <a:p>
              <a:endParaRPr lang="fr-FR"/>
            </a:p>
          </p:txBody>
        </p:sp>
      </p:grpSp>
      <p:sp>
        <p:nvSpPr>
          <p:cNvPr id="4" name="Freeform 4"/>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Freeform 5"/>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Freeform 6"/>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8" name="Freeform 8"/>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Freeform 9"/>
          <p:cNvSpPr/>
          <p:nvPr/>
        </p:nvSpPr>
        <p:spPr>
          <a:xfrm rot="-7932697" flipH="1">
            <a:off x="435640" y="7542903"/>
            <a:ext cx="1600331" cy="2783184"/>
          </a:xfrm>
          <a:custGeom>
            <a:avLst/>
            <a:gdLst/>
            <a:ahLst/>
            <a:cxnLst/>
            <a:rect l="l" t="t" r="r" b="b"/>
            <a:pathLst>
              <a:path w="1600331" h="2783184">
                <a:moveTo>
                  <a:pt x="1600330" y="0"/>
                </a:moveTo>
                <a:lnTo>
                  <a:pt x="0" y="0"/>
                </a:lnTo>
                <a:lnTo>
                  <a:pt x="0" y="2783184"/>
                </a:lnTo>
                <a:lnTo>
                  <a:pt x="1600330" y="2783184"/>
                </a:lnTo>
                <a:lnTo>
                  <a:pt x="160033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a:off x="452896" y="288717"/>
            <a:ext cx="1416473" cy="1230973"/>
          </a:xfrm>
          <a:custGeom>
            <a:avLst/>
            <a:gdLst/>
            <a:ahLst/>
            <a:cxnLst/>
            <a:rect l="l" t="t" r="r" b="b"/>
            <a:pathLst>
              <a:path w="1416473" h="1230973">
                <a:moveTo>
                  <a:pt x="0" y="0"/>
                </a:moveTo>
                <a:lnTo>
                  <a:pt x="1416473" y="0"/>
                </a:lnTo>
                <a:lnTo>
                  <a:pt x="1416473" y="1230974"/>
                </a:lnTo>
                <a:lnTo>
                  <a:pt x="0" y="12309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2" name="Group 12"/>
          <p:cNvGrpSpPr/>
          <p:nvPr/>
        </p:nvGrpSpPr>
        <p:grpSpPr>
          <a:xfrm>
            <a:off x="13291308" y="5637814"/>
            <a:ext cx="4537772" cy="4537772"/>
            <a:chOff x="0" y="0"/>
            <a:chExt cx="6350000" cy="6350000"/>
          </a:xfrm>
        </p:grpSpPr>
        <p:sp>
          <p:nvSpPr>
            <p:cNvPr id="13" name="Freeform 13"/>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9"/>
              <a:stretch>
                <a:fillRect l="-16666" r="-16666"/>
              </a:stretch>
            </a:blipFill>
          </p:spPr>
          <p:txBody>
            <a:bodyPr/>
            <a:lstStyle/>
            <a:p>
              <a:endParaRPr lang="fr-FR"/>
            </a:p>
          </p:txBody>
        </p:sp>
      </p:grpSp>
      <p:sp>
        <p:nvSpPr>
          <p:cNvPr id="14" name="TextBox 14"/>
          <p:cNvSpPr txBox="1"/>
          <p:nvPr/>
        </p:nvSpPr>
        <p:spPr>
          <a:xfrm>
            <a:off x="4420398" y="362170"/>
            <a:ext cx="11464719" cy="2253615"/>
          </a:xfrm>
          <a:prstGeom prst="rect">
            <a:avLst/>
          </a:prstGeom>
        </p:spPr>
        <p:txBody>
          <a:bodyPr lIns="0" tIns="0" rIns="0" bIns="0" rtlCol="0" anchor="t">
            <a:spAutoFit/>
          </a:bodyPr>
          <a:lstStyle/>
          <a:p>
            <a:pPr algn="l">
              <a:lnSpc>
                <a:spcPts val="8259"/>
              </a:lnSpc>
            </a:pPr>
            <a:r>
              <a:rPr lang="en-US" sz="5899" b="1" u="sng">
                <a:solidFill>
                  <a:srgbClr val="FF914D"/>
                </a:solidFill>
                <a:latin typeface="Times New Roman Bold"/>
                <a:ea typeface="Times New Roman Bold"/>
                <a:cs typeface="Times New Roman Bold"/>
                <a:sym typeface="Times New Roman Bold"/>
              </a:rPr>
              <a:t>I - Comment rendre une eau potable?</a:t>
            </a:r>
          </a:p>
          <a:p>
            <a:pPr algn="l">
              <a:lnSpc>
                <a:spcPts val="8959"/>
              </a:lnSpc>
              <a:spcBef>
                <a:spcPct val="0"/>
              </a:spcBef>
            </a:pPr>
            <a:endParaRPr lang="en-US" sz="5899" b="1" u="sng">
              <a:solidFill>
                <a:srgbClr val="FF914D"/>
              </a:solidFill>
              <a:latin typeface="Times New Roman Bold"/>
              <a:ea typeface="Times New Roman Bold"/>
              <a:cs typeface="Times New Roman Bold"/>
              <a:sym typeface="Times New Roman Bold"/>
            </a:endParaRPr>
          </a:p>
        </p:txBody>
      </p:sp>
      <p:sp>
        <p:nvSpPr>
          <p:cNvPr id="15" name="TextBox 15"/>
          <p:cNvSpPr txBox="1"/>
          <p:nvPr/>
        </p:nvSpPr>
        <p:spPr>
          <a:xfrm>
            <a:off x="5652522" y="2008939"/>
            <a:ext cx="12176558" cy="3915411"/>
          </a:xfrm>
          <a:prstGeom prst="rect">
            <a:avLst/>
          </a:prstGeom>
        </p:spPr>
        <p:txBody>
          <a:bodyPr lIns="0" tIns="0" rIns="0" bIns="0" rtlCol="0" anchor="t">
            <a:spAutoFit/>
          </a:bodyPr>
          <a:lstStyle/>
          <a:p>
            <a:pPr marL="734050" lvl="1" indent="-367025" algn="l">
              <a:lnSpc>
                <a:spcPts val="4759"/>
              </a:lnSpc>
              <a:buFont typeface="Arial"/>
              <a:buChar char="•"/>
            </a:pPr>
            <a:r>
              <a:rPr lang="en-US" sz="3399" b="1">
                <a:solidFill>
                  <a:srgbClr val="FFFFFF"/>
                </a:solidFill>
                <a:latin typeface="Open Sans Bold"/>
                <a:ea typeface="Open Sans Bold"/>
                <a:cs typeface="Open Sans Bold"/>
                <a:sym typeface="Open Sans Bold"/>
              </a:rPr>
              <a:t>Parmi les eaux exploitées pour l'eau potable, on trouve des eaux souterraines et des eaux de surface </a:t>
            </a:r>
          </a:p>
          <a:p>
            <a:pPr marL="734050" lvl="1" indent="-367025" algn="l">
              <a:lnSpc>
                <a:spcPts val="4759"/>
              </a:lnSpc>
              <a:buFont typeface="Arial"/>
              <a:buChar char="•"/>
            </a:pPr>
            <a:r>
              <a:rPr lang="en-US" sz="3399" b="1">
                <a:solidFill>
                  <a:srgbClr val="FFFFFF"/>
                </a:solidFill>
                <a:latin typeface="Open Sans Bold"/>
                <a:ea typeface="Open Sans Bold"/>
                <a:cs typeface="Open Sans Bold"/>
                <a:sym typeface="Open Sans Bold"/>
              </a:rPr>
              <a:t>Les eaux souterraines sont traitées de manière simple car elles sont peu polluées </a:t>
            </a:r>
          </a:p>
          <a:p>
            <a:pPr marL="734050" lvl="1" indent="-367025" algn="l">
              <a:lnSpc>
                <a:spcPts val="4759"/>
              </a:lnSpc>
              <a:buFont typeface="Arial"/>
              <a:buChar char="•"/>
            </a:pPr>
            <a:r>
              <a:rPr lang="en-US" sz="3399" b="1">
                <a:solidFill>
                  <a:srgbClr val="FFFFFF"/>
                </a:solidFill>
                <a:latin typeface="Open Sans Bold"/>
                <a:ea typeface="Open Sans Bold"/>
                <a:cs typeface="Open Sans Bold"/>
                <a:sym typeface="Open Sans Bold"/>
              </a:rPr>
              <a:t>Les eaux de surface sont traitées selon les étapes suivantes:</a:t>
            </a:r>
          </a:p>
          <a:p>
            <a:pPr algn="l">
              <a:lnSpc>
                <a:spcPts val="2519"/>
              </a:lnSpc>
              <a:spcBef>
                <a:spcPct val="0"/>
              </a:spcBef>
            </a:pPr>
            <a:endParaRPr lang="en-US" sz="3399" b="1">
              <a:solidFill>
                <a:srgbClr val="FFFFFF"/>
              </a:solidFill>
              <a:latin typeface="Open Sans Bold"/>
              <a:ea typeface="Open Sans Bold"/>
              <a:cs typeface="Open Sans Bold"/>
              <a:sym typeface="Open Sans Bold"/>
            </a:endParaRPr>
          </a:p>
        </p:txBody>
      </p:sp>
      <p:sp>
        <p:nvSpPr>
          <p:cNvPr id="16" name="TextBox 16"/>
          <p:cNvSpPr txBox="1"/>
          <p:nvPr/>
        </p:nvSpPr>
        <p:spPr>
          <a:xfrm>
            <a:off x="4942872" y="5910538"/>
            <a:ext cx="9102923" cy="872834"/>
          </a:xfrm>
          <a:prstGeom prst="rect">
            <a:avLst/>
          </a:prstGeom>
        </p:spPr>
        <p:txBody>
          <a:bodyPr lIns="0" tIns="0" rIns="0" bIns="0" rtlCol="0" anchor="t">
            <a:spAutoFit/>
          </a:bodyPr>
          <a:lstStyle/>
          <a:p>
            <a:pPr algn="ctr">
              <a:lnSpc>
                <a:spcPts val="6491"/>
              </a:lnSpc>
              <a:spcBef>
                <a:spcPct val="0"/>
              </a:spcBef>
            </a:pPr>
            <a:r>
              <a:rPr lang="en-US" sz="4636" b="1" i="1" u="sng">
                <a:solidFill>
                  <a:srgbClr val="5CE1E6"/>
                </a:solidFill>
                <a:latin typeface="Times New Roman Bold Italics"/>
                <a:ea typeface="Times New Roman Bold Italics"/>
                <a:cs typeface="Times New Roman Bold Italics"/>
                <a:sym typeface="Times New Roman Bold Italics"/>
              </a:rPr>
              <a:t>Étape 1 </a:t>
            </a:r>
            <a:r>
              <a:rPr lang="en-US" sz="4636" b="1" i="1" u="sng">
                <a:solidFill>
                  <a:srgbClr val="FFFFFF"/>
                </a:solidFill>
                <a:latin typeface="Times New Roman Bold Italics"/>
                <a:ea typeface="Times New Roman Bold Italics"/>
                <a:cs typeface="Times New Roman Bold Italics"/>
                <a:sym typeface="Times New Roman Bold Italics"/>
              </a:rPr>
              <a:t>: </a:t>
            </a:r>
            <a:r>
              <a:rPr lang="en-US" sz="4636" b="1" i="1" u="sng">
                <a:solidFill>
                  <a:srgbClr val="FFDE59"/>
                </a:solidFill>
                <a:latin typeface="Times New Roman Bold Italics"/>
                <a:ea typeface="Times New Roman Bold Italics"/>
                <a:cs typeface="Times New Roman Bold Italics"/>
                <a:sym typeface="Times New Roman Bold Italics"/>
              </a:rPr>
              <a:t>le tamisage ou le  dégrillage</a:t>
            </a:r>
          </a:p>
        </p:txBody>
      </p:sp>
      <p:sp>
        <p:nvSpPr>
          <p:cNvPr id="17" name="TextBox 17"/>
          <p:cNvSpPr txBox="1"/>
          <p:nvPr/>
        </p:nvSpPr>
        <p:spPr>
          <a:xfrm>
            <a:off x="3420332" y="6788611"/>
            <a:ext cx="9635796" cy="2083779"/>
          </a:xfrm>
          <a:prstGeom prst="rect">
            <a:avLst/>
          </a:prstGeom>
        </p:spPr>
        <p:txBody>
          <a:bodyPr lIns="0" tIns="0" rIns="0" bIns="0" rtlCol="0" anchor="t">
            <a:spAutoFit/>
          </a:bodyPr>
          <a:lstStyle/>
          <a:p>
            <a:pPr algn="l">
              <a:lnSpc>
                <a:spcPts val="5371"/>
              </a:lnSpc>
              <a:spcBef>
                <a:spcPct val="0"/>
              </a:spcBef>
            </a:pPr>
            <a:r>
              <a:rPr lang="en-US" sz="3836" b="1">
                <a:solidFill>
                  <a:srgbClr val="FFFFFF"/>
                </a:solidFill>
                <a:latin typeface="Times New Roman Bold"/>
                <a:ea typeface="Times New Roman Bold"/>
                <a:cs typeface="Times New Roman Bold"/>
                <a:sym typeface="Times New Roman Bold"/>
              </a:rPr>
              <a:t>Pendant cette phase, les trous sont utilisés pour séparer les gros objets solides tels que les pierres, le gravier et les branches du mélange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3099589" y="7110971"/>
            <a:ext cx="3219468" cy="3219455"/>
            <a:chOff x="0" y="0"/>
            <a:chExt cx="6350000" cy="6349975"/>
          </a:xfrm>
        </p:grpSpPr>
        <p:sp>
          <p:nvSpPr>
            <p:cNvPr id="3" name="Freeform 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74893" r="-74893"/>
              </a:stretch>
            </a:blipFill>
          </p:spPr>
          <p:txBody>
            <a:bodyPr/>
            <a:lstStyle/>
            <a:p>
              <a:endParaRPr lang="fr-FR"/>
            </a:p>
          </p:txBody>
        </p:sp>
      </p:grpSp>
      <p:grpSp>
        <p:nvGrpSpPr>
          <p:cNvPr id="4" name="Group 4"/>
          <p:cNvGrpSpPr/>
          <p:nvPr/>
        </p:nvGrpSpPr>
        <p:grpSpPr>
          <a:xfrm>
            <a:off x="13329997" y="338070"/>
            <a:ext cx="3219468" cy="3219455"/>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t="-1232" b="-1232"/>
              </a:stretch>
            </a:blipFill>
          </p:spPr>
          <p:txBody>
            <a:bodyPr/>
            <a:lstStyle/>
            <a:p>
              <a:endParaRPr lang="fr-FR"/>
            </a:p>
          </p:txBody>
        </p:sp>
      </p:grpSp>
      <p:grpSp>
        <p:nvGrpSpPr>
          <p:cNvPr id="6" name="Group 6"/>
          <p:cNvGrpSpPr/>
          <p:nvPr/>
        </p:nvGrpSpPr>
        <p:grpSpPr>
          <a:xfrm>
            <a:off x="14786590" y="3891516"/>
            <a:ext cx="3219468" cy="3219455"/>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t="-1431" b="-1431"/>
              </a:stretch>
            </a:blipFill>
          </p:spPr>
          <p:txBody>
            <a:bodyPr/>
            <a:lstStyle/>
            <a:p>
              <a:endParaRPr lang="fr-FR"/>
            </a:p>
          </p:txBody>
        </p:sp>
      </p:grpSp>
      <p:sp>
        <p:nvSpPr>
          <p:cNvPr id="8" name="Freeform 8"/>
          <p:cNvSpPr/>
          <p:nvPr/>
        </p:nvSpPr>
        <p:spPr>
          <a:xfrm rot="-709034">
            <a:off x="16053834" y="-1850842"/>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9" name="Freeform 9"/>
          <p:cNvSpPr/>
          <p:nvPr/>
        </p:nvSpPr>
        <p:spPr>
          <a:xfrm rot="2867302" flipH="1">
            <a:off x="17187431" y="-314962"/>
            <a:ext cx="736602" cy="1281047"/>
          </a:xfrm>
          <a:custGeom>
            <a:avLst/>
            <a:gdLst/>
            <a:ahLst/>
            <a:cxnLst/>
            <a:rect l="l" t="t" r="r" b="b"/>
            <a:pathLst>
              <a:path w="736602" h="1281047">
                <a:moveTo>
                  <a:pt x="736602" y="0"/>
                </a:moveTo>
                <a:lnTo>
                  <a:pt x="0" y="0"/>
                </a:lnTo>
                <a:lnTo>
                  <a:pt x="0" y="1281048"/>
                </a:lnTo>
                <a:lnTo>
                  <a:pt x="736602" y="1281048"/>
                </a:lnTo>
                <a:lnTo>
                  <a:pt x="73660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0" name="Freeform 10"/>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1" name="Freeform 11"/>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2" name="Freeform 12"/>
          <p:cNvSpPr/>
          <p:nvPr/>
        </p:nvSpPr>
        <p:spPr>
          <a:xfrm rot="10090965">
            <a:off x="-1594522" y="7586885"/>
            <a:ext cx="4728788" cy="4759013"/>
          </a:xfrm>
          <a:custGeom>
            <a:avLst/>
            <a:gdLst/>
            <a:ahLst/>
            <a:cxnLst/>
            <a:rect l="l" t="t" r="r" b="b"/>
            <a:pathLst>
              <a:path w="4728788" h="4759013">
                <a:moveTo>
                  <a:pt x="0" y="0"/>
                </a:moveTo>
                <a:lnTo>
                  <a:pt x="4728788" y="0"/>
                </a:lnTo>
                <a:lnTo>
                  <a:pt x="4728788" y="4759013"/>
                </a:lnTo>
                <a:lnTo>
                  <a:pt x="0" y="47590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3" name="Freeform 13"/>
          <p:cNvSpPr/>
          <p:nvPr/>
        </p:nvSpPr>
        <p:spPr>
          <a:xfrm rot="-7932697" flipH="1">
            <a:off x="141776" y="8304204"/>
            <a:ext cx="1256191" cy="2184681"/>
          </a:xfrm>
          <a:custGeom>
            <a:avLst/>
            <a:gdLst/>
            <a:ahLst/>
            <a:cxnLst/>
            <a:rect l="l" t="t" r="r" b="b"/>
            <a:pathLst>
              <a:path w="1256191" h="2184681">
                <a:moveTo>
                  <a:pt x="1256192" y="0"/>
                </a:moveTo>
                <a:lnTo>
                  <a:pt x="0" y="0"/>
                </a:lnTo>
                <a:lnTo>
                  <a:pt x="0" y="2184680"/>
                </a:lnTo>
                <a:lnTo>
                  <a:pt x="1256192" y="2184680"/>
                </a:lnTo>
                <a:lnTo>
                  <a:pt x="125619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4" name="Freeform 14"/>
          <p:cNvSpPr/>
          <p:nvPr/>
        </p:nvSpPr>
        <p:spPr>
          <a:xfrm rot="-5339161">
            <a:off x="-3044929" y="-3103530"/>
            <a:ext cx="5688012" cy="5724368"/>
          </a:xfrm>
          <a:custGeom>
            <a:avLst/>
            <a:gdLst/>
            <a:ahLst/>
            <a:cxnLst/>
            <a:rect l="l" t="t" r="r" b="b"/>
            <a:pathLst>
              <a:path w="5688012" h="5724368">
                <a:moveTo>
                  <a:pt x="0" y="0"/>
                </a:moveTo>
                <a:lnTo>
                  <a:pt x="5688013" y="0"/>
                </a:lnTo>
                <a:lnTo>
                  <a:pt x="5688013" y="5724368"/>
                </a:lnTo>
                <a:lnTo>
                  <a:pt x="0" y="57243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5" name="Freeform 15"/>
          <p:cNvSpPr/>
          <p:nvPr/>
        </p:nvSpPr>
        <p:spPr>
          <a:xfrm>
            <a:off x="311105" y="338070"/>
            <a:ext cx="1347273" cy="1170836"/>
          </a:xfrm>
          <a:custGeom>
            <a:avLst/>
            <a:gdLst/>
            <a:ahLst/>
            <a:cxnLst/>
            <a:rect l="l" t="t" r="r" b="b"/>
            <a:pathLst>
              <a:path w="1347273" h="1170836">
                <a:moveTo>
                  <a:pt x="0" y="0"/>
                </a:moveTo>
                <a:lnTo>
                  <a:pt x="1347273" y="0"/>
                </a:lnTo>
                <a:lnTo>
                  <a:pt x="1347273" y="1170835"/>
                </a:lnTo>
                <a:lnTo>
                  <a:pt x="0" y="117083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6" name="TextBox 16"/>
          <p:cNvSpPr txBox="1"/>
          <p:nvPr/>
        </p:nvSpPr>
        <p:spPr>
          <a:xfrm>
            <a:off x="984741" y="1561773"/>
            <a:ext cx="12345256" cy="2373631"/>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Au cours de cette phase, nous ajoutons des produits chimiques qui précipitent les objets suspendus dans l'eau, ce que l'on appelle une floculation , puis le processus de décantation est utilisé pour séparer les objets solides</a:t>
            </a:r>
          </a:p>
        </p:txBody>
      </p:sp>
      <p:sp>
        <p:nvSpPr>
          <p:cNvPr id="17" name="TextBox 17"/>
          <p:cNvSpPr txBox="1"/>
          <p:nvPr/>
        </p:nvSpPr>
        <p:spPr>
          <a:xfrm>
            <a:off x="2444351" y="602235"/>
            <a:ext cx="9697058" cy="151510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2</a:t>
            </a:r>
            <a:r>
              <a:rPr lang="en-US" sz="4400" b="1" u="sng">
                <a:solidFill>
                  <a:srgbClr val="B6F61A"/>
                </a:solidFill>
                <a:latin typeface="Times New Roman Bold"/>
                <a:ea typeface="Times New Roman Bold"/>
                <a:cs typeface="Times New Roman Bold"/>
                <a:sym typeface="Times New Roman Bold"/>
              </a:rPr>
              <a:t> :</a:t>
            </a:r>
            <a:r>
              <a:rPr lang="en-US" sz="4400" b="1" u="sng">
                <a:solidFill>
                  <a:srgbClr val="FFDE59"/>
                </a:solidFill>
                <a:latin typeface="Times New Roman Bold"/>
                <a:ea typeface="Times New Roman Bold"/>
                <a:cs typeface="Times New Roman Bold"/>
                <a:sym typeface="Times New Roman Bold"/>
              </a:rPr>
              <a:t> la floculation et la décantation</a:t>
            </a:r>
          </a:p>
          <a:p>
            <a:pPr algn="l">
              <a:lnSpc>
                <a:spcPts val="5320"/>
              </a:lnSpc>
              <a:spcBef>
                <a:spcPct val="0"/>
              </a:spcBef>
            </a:pPr>
            <a:endParaRPr lang="en-US" sz="4400" b="1" u="sng">
              <a:solidFill>
                <a:srgbClr val="FFDE59"/>
              </a:solidFill>
              <a:latin typeface="Times New Roman Bold"/>
              <a:ea typeface="Times New Roman Bold"/>
              <a:cs typeface="Times New Roman Bold"/>
              <a:sym typeface="Times New Roman Bold"/>
            </a:endParaRPr>
          </a:p>
        </p:txBody>
      </p:sp>
      <p:sp>
        <p:nvSpPr>
          <p:cNvPr id="18" name="TextBox 18"/>
          <p:cNvSpPr txBox="1"/>
          <p:nvPr/>
        </p:nvSpPr>
        <p:spPr>
          <a:xfrm>
            <a:off x="3471161" y="4002002"/>
            <a:ext cx="10140475" cy="229615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3</a:t>
            </a:r>
            <a:r>
              <a:rPr lang="en-US" sz="4400" b="1" u="sng">
                <a:solidFill>
                  <a:srgbClr val="B6F61A"/>
                </a:solidFill>
                <a:latin typeface="Times New Roman Bold"/>
                <a:ea typeface="Times New Roman Bold"/>
                <a:cs typeface="Times New Roman Bold"/>
                <a:sym typeface="Times New Roman Bold"/>
              </a:rPr>
              <a:t> :</a:t>
            </a:r>
            <a:r>
              <a:rPr lang="en-US" sz="4400" b="1" u="sng">
                <a:solidFill>
                  <a:srgbClr val="FFDE59"/>
                </a:solidFill>
                <a:latin typeface="Times New Roman Bold"/>
                <a:ea typeface="Times New Roman Bold"/>
                <a:cs typeface="Times New Roman Bold"/>
                <a:sym typeface="Times New Roman Bold"/>
              </a:rPr>
              <a:t> la filtration sur sable.</a:t>
            </a: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FFDE59"/>
              </a:solidFill>
              <a:latin typeface="Times New Roman Bold"/>
              <a:ea typeface="Times New Roman Bold"/>
              <a:cs typeface="Times New Roman Bold"/>
              <a:sym typeface="Times New Roman Bold"/>
            </a:endParaRPr>
          </a:p>
        </p:txBody>
      </p:sp>
      <p:sp>
        <p:nvSpPr>
          <p:cNvPr id="19" name="TextBox 19"/>
          <p:cNvSpPr txBox="1"/>
          <p:nvPr/>
        </p:nvSpPr>
        <p:spPr>
          <a:xfrm>
            <a:off x="2599672" y="5010150"/>
            <a:ext cx="11660513" cy="1211581"/>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L'eau est transférée à travers cette étape vers le bassin de filtration pour s'infiltrer à travers une couche de sable fin.</a:t>
            </a:r>
          </a:p>
        </p:txBody>
      </p:sp>
      <p:sp>
        <p:nvSpPr>
          <p:cNvPr id="20" name="TextBox 20"/>
          <p:cNvSpPr txBox="1"/>
          <p:nvPr/>
        </p:nvSpPr>
        <p:spPr>
          <a:xfrm>
            <a:off x="1897241" y="6573092"/>
            <a:ext cx="10140475" cy="307720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4</a:t>
            </a:r>
            <a:r>
              <a:rPr lang="en-US" sz="4400" b="1" u="sng">
                <a:solidFill>
                  <a:srgbClr val="B6F61A"/>
                </a:solidFill>
                <a:latin typeface="Times New Roman Bold"/>
                <a:ea typeface="Times New Roman Bold"/>
                <a:cs typeface="Times New Roman Bold"/>
                <a:sym typeface="Times New Roman Bold"/>
              </a:rPr>
              <a:t> :</a:t>
            </a:r>
            <a:r>
              <a:rPr lang="en-US" sz="4400" b="1" u="sng">
                <a:solidFill>
                  <a:srgbClr val="FFDE59"/>
                </a:solidFill>
                <a:latin typeface="Times New Roman Bold"/>
                <a:ea typeface="Times New Roman Bold"/>
                <a:cs typeface="Times New Roman Bold"/>
                <a:sym typeface="Times New Roman Bold"/>
              </a:rPr>
              <a:t> la Stérilisation à l'ozone</a:t>
            </a: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FFDE59"/>
              </a:solidFill>
              <a:latin typeface="Times New Roman Bold"/>
              <a:ea typeface="Times New Roman Bold"/>
              <a:cs typeface="Times New Roman Bold"/>
              <a:sym typeface="Times New Roman Bold"/>
            </a:endParaRPr>
          </a:p>
        </p:txBody>
      </p:sp>
      <p:sp>
        <p:nvSpPr>
          <p:cNvPr id="21" name="TextBox 21"/>
          <p:cNvSpPr txBox="1"/>
          <p:nvPr/>
        </p:nvSpPr>
        <p:spPr>
          <a:xfrm>
            <a:off x="1164726" y="7537341"/>
            <a:ext cx="10577664" cy="1792606"/>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L'eau filtrée est transférée dans un bassin et passe le gaz d'ozone pour éliminer les microbes et éliminer les odeurs et le goût.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2763671" y="613850"/>
            <a:ext cx="4398886" cy="4398868"/>
            <a:chOff x="0" y="0"/>
            <a:chExt cx="6350000" cy="6349975"/>
          </a:xfrm>
        </p:grpSpPr>
        <p:sp>
          <p:nvSpPr>
            <p:cNvPr id="3" name="Freeform 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41159" r="-41159"/>
              </a:stretch>
            </a:blipFill>
          </p:spPr>
          <p:txBody>
            <a:bodyPr/>
            <a:lstStyle/>
            <a:p>
              <a:endParaRPr lang="fr-FR"/>
            </a:p>
          </p:txBody>
        </p:sp>
      </p:grpSp>
      <p:grpSp>
        <p:nvGrpSpPr>
          <p:cNvPr id="4" name="Group 4"/>
          <p:cNvGrpSpPr/>
          <p:nvPr/>
        </p:nvGrpSpPr>
        <p:grpSpPr>
          <a:xfrm>
            <a:off x="13137001" y="5634011"/>
            <a:ext cx="4122299" cy="4122282"/>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a:stretch>
            </a:blipFill>
          </p:spPr>
          <p:txBody>
            <a:bodyPr/>
            <a:lstStyle/>
            <a:p>
              <a:endParaRPr lang="fr-FR"/>
            </a:p>
          </p:txBody>
        </p:sp>
      </p:grpSp>
      <p:sp>
        <p:nvSpPr>
          <p:cNvPr id="6" name="Freeform 6"/>
          <p:cNvSpPr/>
          <p:nvPr/>
        </p:nvSpPr>
        <p:spPr>
          <a:xfrm rot="-709034">
            <a:off x="16053834" y="-1850842"/>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7" name="Freeform 7"/>
          <p:cNvSpPr/>
          <p:nvPr/>
        </p:nvSpPr>
        <p:spPr>
          <a:xfrm rot="2867302" flipH="1">
            <a:off x="17187431" y="-314962"/>
            <a:ext cx="736602" cy="1281047"/>
          </a:xfrm>
          <a:custGeom>
            <a:avLst/>
            <a:gdLst/>
            <a:ahLst/>
            <a:cxnLst/>
            <a:rect l="l" t="t" r="r" b="b"/>
            <a:pathLst>
              <a:path w="736602" h="1281047">
                <a:moveTo>
                  <a:pt x="736602" y="0"/>
                </a:moveTo>
                <a:lnTo>
                  <a:pt x="0" y="0"/>
                </a:lnTo>
                <a:lnTo>
                  <a:pt x="0" y="1281048"/>
                </a:lnTo>
                <a:lnTo>
                  <a:pt x="736602" y="1281048"/>
                </a:lnTo>
                <a:lnTo>
                  <a:pt x="73660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8" name="Freeform 8"/>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9" name="Freeform 9"/>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0" name="Freeform 10"/>
          <p:cNvSpPr/>
          <p:nvPr/>
        </p:nvSpPr>
        <p:spPr>
          <a:xfrm rot="10090965">
            <a:off x="-1594522" y="7586885"/>
            <a:ext cx="4728788" cy="4759013"/>
          </a:xfrm>
          <a:custGeom>
            <a:avLst/>
            <a:gdLst/>
            <a:ahLst/>
            <a:cxnLst/>
            <a:rect l="l" t="t" r="r" b="b"/>
            <a:pathLst>
              <a:path w="4728788" h="4759013">
                <a:moveTo>
                  <a:pt x="0" y="0"/>
                </a:moveTo>
                <a:lnTo>
                  <a:pt x="4728788" y="0"/>
                </a:lnTo>
                <a:lnTo>
                  <a:pt x="4728788" y="4759013"/>
                </a:lnTo>
                <a:lnTo>
                  <a:pt x="0" y="47590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1" name="Freeform 11"/>
          <p:cNvSpPr/>
          <p:nvPr/>
        </p:nvSpPr>
        <p:spPr>
          <a:xfrm rot="-7932697" flipH="1">
            <a:off x="141776" y="8304204"/>
            <a:ext cx="1256191" cy="2184681"/>
          </a:xfrm>
          <a:custGeom>
            <a:avLst/>
            <a:gdLst/>
            <a:ahLst/>
            <a:cxnLst/>
            <a:rect l="l" t="t" r="r" b="b"/>
            <a:pathLst>
              <a:path w="1256191" h="2184681">
                <a:moveTo>
                  <a:pt x="1256192" y="0"/>
                </a:moveTo>
                <a:lnTo>
                  <a:pt x="0" y="0"/>
                </a:lnTo>
                <a:lnTo>
                  <a:pt x="0" y="2184680"/>
                </a:lnTo>
                <a:lnTo>
                  <a:pt x="1256192" y="2184680"/>
                </a:lnTo>
                <a:lnTo>
                  <a:pt x="125619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2" name="Freeform 12"/>
          <p:cNvSpPr/>
          <p:nvPr/>
        </p:nvSpPr>
        <p:spPr>
          <a:xfrm rot="-5339161">
            <a:off x="-3044929" y="-3103530"/>
            <a:ext cx="5688012" cy="5724368"/>
          </a:xfrm>
          <a:custGeom>
            <a:avLst/>
            <a:gdLst/>
            <a:ahLst/>
            <a:cxnLst/>
            <a:rect l="l" t="t" r="r" b="b"/>
            <a:pathLst>
              <a:path w="5688012" h="5724368">
                <a:moveTo>
                  <a:pt x="0" y="0"/>
                </a:moveTo>
                <a:lnTo>
                  <a:pt x="5688013" y="0"/>
                </a:lnTo>
                <a:lnTo>
                  <a:pt x="5688013" y="5724368"/>
                </a:lnTo>
                <a:lnTo>
                  <a:pt x="0" y="5724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3" name="Freeform 13"/>
          <p:cNvSpPr/>
          <p:nvPr/>
        </p:nvSpPr>
        <p:spPr>
          <a:xfrm>
            <a:off x="311105" y="338070"/>
            <a:ext cx="1347273" cy="1170836"/>
          </a:xfrm>
          <a:custGeom>
            <a:avLst/>
            <a:gdLst/>
            <a:ahLst/>
            <a:cxnLst/>
            <a:rect l="l" t="t" r="r" b="b"/>
            <a:pathLst>
              <a:path w="1347273" h="1170836">
                <a:moveTo>
                  <a:pt x="0" y="0"/>
                </a:moveTo>
                <a:lnTo>
                  <a:pt x="1347273" y="0"/>
                </a:lnTo>
                <a:lnTo>
                  <a:pt x="1347273" y="1170835"/>
                </a:lnTo>
                <a:lnTo>
                  <a:pt x="0" y="11708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4" name="TextBox 14"/>
          <p:cNvSpPr txBox="1"/>
          <p:nvPr/>
        </p:nvSpPr>
        <p:spPr>
          <a:xfrm>
            <a:off x="1028700" y="2679934"/>
            <a:ext cx="12345256" cy="1211581"/>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L'eau se déplace vers un bassin où elle est déposée à travers des morceaux de carbone pour la purger des impuretés</a:t>
            </a:r>
          </a:p>
        </p:txBody>
      </p:sp>
      <p:sp>
        <p:nvSpPr>
          <p:cNvPr id="15" name="TextBox 15"/>
          <p:cNvSpPr txBox="1"/>
          <p:nvPr/>
        </p:nvSpPr>
        <p:spPr>
          <a:xfrm>
            <a:off x="3571455" y="1337455"/>
            <a:ext cx="9697058" cy="229615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5</a:t>
            </a:r>
            <a:r>
              <a:rPr lang="en-US" sz="4400" b="1" u="sng">
                <a:solidFill>
                  <a:srgbClr val="B6F61A"/>
                </a:solidFill>
                <a:latin typeface="Times New Roman Bold"/>
                <a:ea typeface="Times New Roman Bold"/>
                <a:cs typeface="Times New Roman Bold"/>
                <a:sym typeface="Times New Roman Bold"/>
              </a:rPr>
              <a:t> :</a:t>
            </a:r>
            <a:r>
              <a:rPr lang="en-US" sz="4400" b="1" u="sng">
                <a:solidFill>
                  <a:srgbClr val="FFDE59"/>
                </a:solidFill>
                <a:latin typeface="Times New Roman Bold"/>
                <a:ea typeface="Times New Roman Bold"/>
                <a:cs typeface="Times New Roman Bold"/>
                <a:sym typeface="Times New Roman Bold"/>
              </a:rPr>
              <a:t>la filtration sur charbon</a:t>
            </a: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FFDE59"/>
              </a:solidFill>
              <a:latin typeface="Times New Roman Bold"/>
              <a:ea typeface="Times New Roman Bold"/>
              <a:cs typeface="Times New Roman Bold"/>
              <a:sym typeface="Times New Roman Bold"/>
            </a:endParaRPr>
          </a:p>
        </p:txBody>
      </p:sp>
      <p:sp>
        <p:nvSpPr>
          <p:cNvPr id="16" name="TextBox 16"/>
          <p:cNvSpPr txBox="1"/>
          <p:nvPr/>
        </p:nvSpPr>
        <p:spPr>
          <a:xfrm>
            <a:off x="4344029" y="4617943"/>
            <a:ext cx="10140475" cy="307720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6</a:t>
            </a:r>
            <a:r>
              <a:rPr lang="en-US" sz="4400" b="1" u="sng">
                <a:solidFill>
                  <a:srgbClr val="B6F61A"/>
                </a:solidFill>
                <a:latin typeface="Times New Roman Bold"/>
                <a:ea typeface="Times New Roman Bold"/>
                <a:cs typeface="Times New Roman Bold"/>
                <a:sym typeface="Times New Roman Bold"/>
              </a:rPr>
              <a:t> :</a:t>
            </a:r>
            <a:r>
              <a:rPr lang="en-US" sz="4400" b="1" u="sng">
                <a:solidFill>
                  <a:srgbClr val="FFDE59"/>
                </a:solidFill>
                <a:latin typeface="Times New Roman Bold"/>
                <a:ea typeface="Times New Roman Bold"/>
                <a:cs typeface="Times New Roman Bold"/>
                <a:sym typeface="Times New Roman Bold"/>
              </a:rPr>
              <a:t>la Chloration</a:t>
            </a: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FFDE59"/>
              </a:solidFill>
              <a:latin typeface="Times New Roman Bold"/>
              <a:ea typeface="Times New Roman Bold"/>
              <a:cs typeface="Times New Roman Bold"/>
              <a:sym typeface="Times New Roman Bold"/>
            </a:endParaRPr>
          </a:p>
        </p:txBody>
      </p:sp>
      <p:sp>
        <p:nvSpPr>
          <p:cNvPr id="17" name="TextBox 17"/>
          <p:cNvSpPr txBox="1"/>
          <p:nvPr/>
        </p:nvSpPr>
        <p:spPr>
          <a:xfrm>
            <a:off x="1183794" y="5690924"/>
            <a:ext cx="11660513" cy="1211581"/>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L'eau chlorée est stérilisée puis stockée jusqu'à sa distribution au consommateur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0" y="1301913"/>
            <a:ext cx="5608242" cy="5812620"/>
            <a:chOff x="30480" y="591820"/>
            <a:chExt cx="10962563" cy="11362065"/>
          </a:xfrm>
        </p:grpSpPr>
        <p:sp>
          <p:nvSpPr>
            <p:cNvPr id="3" name="Freeform 3"/>
            <p:cNvSpPr/>
            <p:nvPr/>
          </p:nvSpPr>
          <p:spPr>
            <a:xfrm>
              <a:off x="0" y="0"/>
              <a:ext cx="10966809" cy="11405380"/>
            </a:xfrm>
            <a:custGeom>
              <a:avLst/>
              <a:gdLst/>
              <a:ahLst/>
              <a:cxnLst/>
              <a:rect l="l" t="t" r="r" b="b"/>
              <a:pathLst>
                <a:path w="10966809" h="11405380">
                  <a:moveTo>
                    <a:pt x="10268327" y="4001734"/>
                  </a:moveTo>
                  <a:cubicBezTo>
                    <a:pt x="9316248" y="2008988"/>
                    <a:pt x="7397882" y="544830"/>
                    <a:pt x="5353811" y="297180"/>
                  </a:cubicBezTo>
                  <a:cubicBezTo>
                    <a:pt x="3685761" y="0"/>
                    <a:pt x="2588302" y="889614"/>
                    <a:pt x="1691972" y="2054893"/>
                  </a:cubicBezTo>
                  <a:cubicBezTo>
                    <a:pt x="795641" y="3220173"/>
                    <a:pt x="319055" y="4705610"/>
                    <a:pt x="126672" y="6203995"/>
                  </a:cubicBezTo>
                  <a:cubicBezTo>
                    <a:pt x="24130" y="6994972"/>
                    <a:pt x="0" y="7834209"/>
                    <a:pt x="315776" y="8559272"/>
                  </a:cubicBezTo>
                  <a:cubicBezTo>
                    <a:pt x="710380" y="9478549"/>
                    <a:pt x="1572825" y="10063542"/>
                    <a:pt x="2450573" y="10427251"/>
                  </a:cubicBezTo>
                  <a:cubicBezTo>
                    <a:pt x="4811640" y="11405380"/>
                    <a:pt x="7710505" y="11026369"/>
                    <a:pt x="9547983" y="9152506"/>
                  </a:cubicBezTo>
                  <a:cubicBezTo>
                    <a:pt x="10122946" y="8566334"/>
                    <a:pt x="10594066" y="7831855"/>
                    <a:pt x="10762402" y="6998504"/>
                  </a:cubicBezTo>
                  <a:cubicBezTo>
                    <a:pt x="10966809" y="5987418"/>
                    <a:pt x="10707747" y="4922188"/>
                    <a:pt x="10268327" y="4001734"/>
                  </a:cubicBezTo>
                  <a:close/>
                </a:path>
              </a:pathLst>
            </a:custGeom>
            <a:blipFill>
              <a:blip r:embed="rId2"/>
              <a:stretch>
                <a:fillRect l="-37933" t="-3180" r="-38026" b="-3038"/>
              </a:stretch>
            </a:blipFill>
          </p:spPr>
          <p:txBody>
            <a:bodyPr/>
            <a:lstStyle/>
            <a:p>
              <a:endParaRPr lang="fr-FR"/>
            </a:p>
          </p:txBody>
        </p:sp>
      </p:grpSp>
      <p:sp>
        <p:nvSpPr>
          <p:cNvPr id="4" name="Freeform 4"/>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Freeform 5"/>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Freeform 6"/>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8" name="Freeform 8"/>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Freeform 9"/>
          <p:cNvSpPr/>
          <p:nvPr/>
        </p:nvSpPr>
        <p:spPr>
          <a:xfrm rot="-7932697" flipH="1">
            <a:off x="991225" y="7551203"/>
            <a:ext cx="1756287" cy="3054413"/>
          </a:xfrm>
          <a:custGeom>
            <a:avLst/>
            <a:gdLst/>
            <a:ahLst/>
            <a:cxnLst/>
            <a:rect l="l" t="t" r="r" b="b"/>
            <a:pathLst>
              <a:path w="1756287" h="3054413">
                <a:moveTo>
                  <a:pt x="1756288" y="0"/>
                </a:moveTo>
                <a:lnTo>
                  <a:pt x="0" y="0"/>
                </a:lnTo>
                <a:lnTo>
                  <a:pt x="0" y="3054413"/>
                </a:lnTo>
                <a:lnTo>
                  <a:pt x="1756288" y="3054413"/>
                </a:lnTo>
                <a:lnTo>
                  <a:pt x="1756288"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a:off x="580290" y="477879"/>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2" name="Group 12"/>
          <p:cNvGrpSpPr/>
          <p:nvPr/>
        </p:nvGrpSpPr>
        <p:grpSpPr>
          <a:xfrm>
            <a:off x="13291308" y="5924350"/>
            <a:ext cx="4537772" cy="4537772"/>
            <a:chOff x="0" y="0"/>
            <a:chExt cx="6350000" cy="6350000"/>
          </a:xfrm>
        </p:grpSpPr>
        <p:sp>
          <p:nvSpPr>
            <p:cNvPr id="13" name="Freeform 13"/>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9"/>
              <a:stretch>
                <a:fillRect l="-6132" r="-6132"/>
              </a:stretch>
            </a:blipFill>
          </p:spPr>
          <p:txBody>
            <a:bodyPr/>
            <a:lstStyle/>
            <a:p>
              <a:endParaRPr lang="fr-FR"/>
            </a:p>
          </p:txBody>
        </p:sp>
      </p:grpSp>
      <p:sp>
        <p:nvSpPr>
          <p:cNvPr id="14" name="TextBox 14"/>
          <p:cNvSpPr txBox="1"/>
          <p:nvPr/>
        </p:nvSpPr>
        <p:spPr>
          <a:xfrm>
            <a:off x="4420398" y="362170"/>
            <a:ext cx="11464719" cy="3301365"/>
          </a:xfrm>
          <a:prstGeom prst="rect">
            <a:avLst/>
          </a:prstGeom>
        </p:spPr>
        <p:txBody>
          <a:bodyPr lIns="0" tIns="0" rIns="0" bIns="0" rtlCol="0" anchor="t">
            <a:spAutoFit/>
          </a:bodyPr>
          <a:lstStyle/>
          <a:p>
            <a:pPr algn="l">
              <a:lnSpc>
                <a:spcPts val="8259"/>
              </a:lnSpc>
            </a:pPr>
            <a:r>
              <a:rPr lang="en-US" sz="5899" b="1" u="sng">
                <a:solidFill>
                  <a:srgbClr val="FF914D"/>
                </a:solidFill>
                <a:latin typeface="Times New Roman Bold"/>
                <a:ea typeface="Times New Roman Bold"/>
                <a:cs typeface="Times New Roman Bold"/>
                <a:sym typeface="Times New Roman Bold"/>
              </a:rPr>
              <a:t>II-Traitement des eaux usées:</a:t>
            </a:r>
          </a:p>
          <a:p>
            <a:pPr algn="l">
              <a:lnSpc>
                <a:spcPts val="8259"/>
              </a:lnSpc>
            </a:pPr>
            <a:endParaRPr lang="en-US" sz="5899" b="1" u="sng">
              <a:solidFill>
                <a:srgbClr val="FF914D"/>
              </a:solidFill>
              <a:latin typeface="Times New Roman Bold"/>
              <a:ea typeface="Times New Roman Bold"/>
              <a:cs typeface="Times New Roman Bold"/>
              <a:sym typeface="Times New Roman Bold"/>
            </a:endParaRPr>
          </a:p>
          <a:p>
            <a:pPr algn="l">
              <a:lnSpc>
                <a:spcPts val="8959"/>
              </a:lnSpc>
              <a:spcBef>
                <a:spcPct val="0"/>
              </a:spcBef>
            </a:pPr>
            <a:endParaRPr lang="en-US" sz="5899" b="1" u="sng">
              <a:solidFill>
                <a:srgbClr val="FF914D"/>
              </a:solidFill>
              <a:latin typeface="Times New Roman Bold"/>
              <a:ea typeface="Times New Roman Bold"/>
              <a:cs typeface="Times New Roman Bold"/>
              <a:sym typeface="Times New Roman Bold"/>
            </a:endParaRPr>
          </a:p>
        </p:txBody>
      </p:sp>
      <p:sp>
        <p:nvSpPr>
          <p:cNvPr id="15" name="TextBox 15"/>
          <p:cNvSpPr txBox="1"/>
          <p:nvPr/>
        </p:nvSpPr>
        <p:spPr>
          <a:xfrm>
            <a:off x="5813450" y="2060478"/>
            <a:ext cx="12176558" cy="4515486"/>
          </a:xfrm>
          <a:prstGeom prst="rect">
            <a:avLst/>
          </a:prstGeom>
        </p:spPr>
        <p:txBody>
          <a:bodyPr lIns="0" tIns="0" rIns="0" bIns="0" rtlCol="0" anchor="t">
            <a:spAutoFit/>
          </a:bodyPr>
          <a:lstStyle/>
          <a:p>
            <a:pPr marL="734050" lvl="1" indent="-367025" algn="l">
              <a:lnSpc>
                <a:spcPts val="4759"/>
              </a:lnSpc>
              <a:buFont typeface="Arial"/>
              <a:buChar char="•"/>
            </a:pPr>
            <a:r>
              <a:rPr lang="en-US" sz="3399" b="1">
                <a:solidFill>
                  <a:srgbClr val="FFFFFF"/>
                </a:solidFill>
                <a:latin typeface="Open Sans Bold"/>
                <a:ea typeface="Open Sans Bold"/>
                <a:cs typeface="Open Sans Bold"/>
                <a:sym typeface="Open Sans Bold"/>
              </a:rPr>
              <a:t>L'eau est généralement contaminée lorsqu'elle est utilisée et varie en fonction du type d'utilisation (domestique, industrielle, agricole) Ces polluants sont classés comme physiques, biologiques et chimiques, et sont éliminés avant d'être éliminés dans la nature. </a:t>
            </a:r>
          </a:p>
          <a:p>
            <a:pPr marL="734050" lvl="1" indent="-367025" algn="l">
              <a:lnSpc>
                <a:spcPts val="4759"/>
              </a:lnSpc>
              <a:buFont typeface="Arial"/>
              <a:buChar char="•"/>
            </a:pPr>
            <a:r>
              <a:rPr lang="en-US" sz="3399" b="1">
                <a:solidFill>
                  <a:srgbClr val="FFFFFF"/>
                </a:solidFill>
                <a:latin typeface="Open Sans Bold"/>
                <a:ea typeface="Open Sans Bold"/>
                <a:cs typeface="Open Sans Bold"/>
                <a:sym typeface="Open Sans Bold"/>
              </a:rPr>
              <a:t>Ceci est fait selon les étapes suivantes:</a:t>
            </a:r>
          </a:p>
          <a:p>
            <a:pPr algn="l">
              <a:lnSpc>
                <a:spcPts val="2519"/>
              </a:lnSpc>
              <a:spcBef>
                <a:spcPct val="0"/>
              </a:spcBef>
            </a:pPr>
            <a:endParaRPr lang="en-US" sz="3399" b="1">
              <a:solidFill>
                <a:srgbClr val="FFFFFF"/>
              </a:solidFill>
              <a:latin typeface="Open Sans Bold"/>
              <a:ea typeface="Open Sans Bold"/>
              <a:cs typeface="Open Sans Bold"/>
              <a:sym typeface="Open Sans Bold"/>
            </a:endParaRPr>
          </a:p>
        </p:txBody>
      </p:sp>
      <p:sp>
        <p:nvSpPr>
          <p:cNvPr id="16" name="TextBox 16"/>
          <p:cNvSpPr txBox="1"/>
          <p:nvPr/>
        </p:nvSpPr>
        <p:spPr>
          <a:xfrm>
            <a:off x="5165077" y="6656866"/>
            <a:ext cx="6245696" cy="1691984"/>
          </a:xfrm>
          <a:prstGeom prst="rect">
            <a:avLst/>
          </a:prstGeom>
        </p:spPr>
        <p:txBody>
          <a:bodyPr lIns="0" tIns="0" rIns="0" bIns="0" rtlCol="0" anchor="t">
            <a:spAutoFit/>
          </a:bodyPr>
          <a:lstStyle/>
          <a:p>
            <a:pPr algn="ctr">
              <a:lnSpc>
                <a:spcPts val="6491"/>
              </a:lnSpc>
              <a:spcBef>
                <a:spcPct val="0"/>
              </a:spcBef>
            </a:pPr>
            <a:r>
              <a:rPr lang="en-US" sz="4636" b="1" u="sng">
                <a:solidFill>
                  <a:srgbClr val="5CE1E6"/>
                </a:solidFill>
                <a:latin typeface="Times New Roman Bold"/>
                <a:ea typeface="Times New Roman Bold"/>
                <a:cs typeface="Times New Roman Bold"/>
                <a:sym typeface="Times New Roman Bold"/>
              </a:rPr>
              <a:t>Étape 1 </a:t>
            </a:r>
            <a:r>
              <a:rPr lang="en-US" sz="4636" b="1" u="sng">
                <a:solidFill>
                  <a:srgbClr val="FFDE59"/>
                </a:solidFill>
                <a:latin typeface="Times New Roman Bold"/>
                <a:ea typeface="Times New Roman Bold"/>
                <a:cs typeface="Times New Roman Bold"/>
                <a:sym typeface="Times New Roman Bold"/>
              </a:rPr>
              <a:t>:le dégrillage</a:t>
            </a:r>
          </a:p>
          <a:p>
            <a:pPr algn="ctr">
              <a:lnSpc>
                <a:spcPts val="6491"/>
              </a:lnSpc>
              <a:spcBef>
                <a:spcPct val="0"/>
              </a:spcBef>
            </a:pPr>
            <a:endParaRPr lang="en-US" sz="4636" b="1" u="sng">
              <a:solidFill>
                <a:srgbClr val="FFDE59"/>
              </a:solidFill>
              <a:latin typeface="Times New Roman Bold"/>
              <a:ea typeface="Times New Roman Bold"/>
              <a:cs typeface="Times New Roman Bold"/>
              <a:sym typeface="Times New Roman Bold"/>
            </a:endParaRPr>
          </a:p>
        </p:txBody>
      </p:sp>
      <p:sp>
        <p:nvSpPr>
          <p:cNvPr id="17" name="TextBox 17"/>
          <p:cNvSpPr txBox="1"/>
          <p:nvPr/>
        </p:nvSpPr>
        <p:spPr>
          <a:xfrm>
            <a:off x="3170269" y="7568899"/>
            <a:ext cx="9635796" cy="1407504"/>
          </a:xfrm>
          <a:prstGeom prst="rect">
            <a:avLst/>
          </a:prstGeom>
        </p:spPr>
        <p:txBody>
          <a:bodyPr lIns="0" tIns="0" rIns="0" bIns="0" rtlCol="0" anchor="t">
            <a:spAutoFit/>
          </a:bodyPr>
          <a:lstStyle/>
          <a:p>
            <a:pPr algn="l">
              <a:lnSpc>
                <a:spcPts val="5371"/>
              </a:lnSpc>
              <a:spcBef>
                <a:spcPct val="0"/>
              </a:spcBef>
            </a:pPr>
            <a:r>
              <a:rPr lang="en-US" sz="3836" b="1">
                <a:solidFill>
                  <a:srgbClr val="FFFFFF"/>
                </a:solidFill>
                <a:latin typeface="Times New Roman Bold"/>
                <a:ea typeface="Times New Roman Bold"/>
                <a:cs typeface="Times New Roman Bold"/>
                <a:sym typeface="Times New Roman Bold"/>
              </a:rPr>
              <a:t>Pendant cette phase, une grille de fer est utilisée pour arrêter les déchets à grande échelle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3614398" y="7153112"/>
            <a:ext cx="3219468" cy="3219455"/>
            <a:chOff x="0" y="0"/>
            <a:chExt cx="6350000" cy="6349975"/>
          </a:xfrm>
        </p:grpSpPr>
        <p:sp>
          <p:nvSpPr>
            <p:cNvPr id="3" name="Freeform 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10210" r="-10210"/>
              </a:stretch>
            </a:blipFill>
          </p:spPr>
          <p:txBody>
            <a:bodyPr/>
            <a:lstStyle/>
            <a:p>
              <a:endParaRPr lang="fr-FR"/>
            </a:p>
          </p:txBody>
        </p:sp>
      </p:grpSp>
      <p:grpSp>
        <p:nvGrpSpPr>
          <p:cNvPr id="4" name="Group 4"/>
          <p:cNvGrpSpPr/>
          <p:nvPr/>
        </p:nvGrpSpPr>
        <p:grpSpPr>
          <a:xfrm>
            <a:off x="13614398" y="433615"/>
            <a:ext cx="3219468" cy="3219455"/>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16666" r="-16666"/>
              </a:stretch>
            </a:blipFill>
          </p:spPr>
          <p:txBody>
            <a:bodyPr/>
            <a:lstStyle/>
            <a:p>
              <a:endParaRPr lang="fr-FR"/>
            </a:p>
          </p:txBody>
        </p:sp>
      </p:grpSp>
      <p:grpSp>
        <p:nvGrpSpPr>
          <p:cNvPr id="6" name="Group 6"/>
          <p:cNvGrpSpPr/>
          <p:nvPr/>
        </p:nvGrpSpPr>
        <p:grpSpPr>
          <a:xfrm>
            <a:off x="14885006" y="3822756"/>
            <a:ext cx="3219468" cy="3219455"/>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6666" r="-16666"/>
              </a:stretch>
            </a:blipFill>
          </p:spPr>
          <p:txBody>
            <a:bodyPr/>
            <a:lstStyle/>
            <a:p>
              <a:endParaRPr lang="fr-FR"/>
            </a:p>
          </p:txBody>
        </p:sp>
      </p:grpSp>
      <p:sp>
        <p:nvSpPr>
          <p:cNvPr id="8" name="Freeform 8"/>
          <p:cNvSpPr/>
          <p:nvPr/>
        </p:nvSpPr>
        <p:spPr>
          <a:xfrm rot="-709034">
            <a:off x="16053834" y="-1850842"/>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9" name="Freeform 9"/>
          <p:cNvSpPr/>
          <p:nvPr/>
        </p:nvSpPr>
        <p:spPr>
          <a:xfrm rot="2867302" flipH="1">
            <a:off x="17187431" y="-314962"/>
            <a:ext cx="736602" cy="1281047"/>
          </a:xfrm>
          <a:custGeom>
            <a:avLst/>
            <a:gdLst/>
            <a:ahLst/>
            <a:cxnLst/>
            <a:rect l="l" t="t" r="r" b="b"/>
            <a:pathLst>
              <a:path w="736602" h="1281047">
                <a:moveTo>
                  <a:pt x="736602" y="0"/>
                </a:moveTo>
                <a:lnTo>
                  <a:pt x="0" y="0"/>
                </a:lnTo>
                <a:lnTo>
                  <a:pt x="0" y="1281048"/>
                </a:lnTo>
                <a:lnTo>
                  <a:pt x="736602" y="1281048"/>
                </a:lnTo>
                <a:lnTo>
                  <a:pt x="73660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0" name="Freeform 10"/>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1" name="Freeform 11"/>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2" name="Freeform 12"/>
          <p:cNvSpPr/>
          <p:nvPr/>
        </p:nvSpPr>
        <p:spPr>
          <a:xfrm rot="10090965">
            <a:off x="-1594522" y="7586885"/>
            <a:ext cx="4728788" cy="4759013"/>
          </a:xfrm>
          <a:custGeom>
            <a:avLst/>
            <a:gdLst/>
            <a:ahLst/>
            <a:cxnLst/>
            <a:rect l="l" t="t" r="r" b="b"/>
            <a:pathLst>
              <a:path w="4728788" h="4759013">
                <a:moveTo>
                  <a:pt x="0" y="0"/>
                </a:moveTo>
                <a:lnTo>
                  <a:pt x="4728788" y="0"/>
                </a:lnTo>
                <a:lnTo>
                  <a:pt x="4728788" y="4759013"/>
                </a:lnTo>
                <a:lnTo>
                  <a:pt x="0" y="47590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3" name="Freeform 13"/>
          <p:cNvSpPr/>
          <p:nvPr/>
        </p:nvSpPr>
        <p:spPr>
          <a:xfrm rot="-7932697" flipH="1">
            <a:off x="141776" y="8304204"/>
            <a:ext cx="1256191" cy="2184681"/>
          </a:xfrm>
          <a:custGeom>
            <a:avLst/>
            <a:gdLst/>
            <a:ahLst/>
            <a:cxnLst/>
            <a:rect l="l" t="t" r="r" b="b"/>
            <a:pathLst>
              <a:path w="1256191" h="2184681">
                <a:moveTo>
                  <a:pt x="1256192" y="0"/>
                </a:moveTo>
                <a:lnTo>
                  <a:pt x="0" y="0"/>
                </a:lnTo>
                <a:lnTo>
                  <a:pt x="0" y="2184680"/>
                </a:lnTo>
                <a:lnTo>
                  <a:pt x="1256192" y="2184680"/>
                </a:lnTo>
                <a:lnTo>
                  <a:pt x="125619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4" name="Freeform 14"/>
          <p:cNvSpPr/>
          <p:nvPr/>
        </p:nvSpPr>
        <p:spPr>
          <a:xfrm rot="-5339161">
            <a:off x="-3044929" y="-3103530"/>
            <a:ext cx="5688012" cy="5724368"/>
          </a:xfrm>
          <a:custGeom>
            <a:avLst/>
            <a:gdLst/>
            <a:ahLst/>
            <a:cxnLst/>
            <a:rect l="l" t="t" r="r" b="b"/>
            <a:pathLst>
              <a:path w="5688012" h="5724368">
                <a:moveTo>
                  <a:pt x="0" y="0"/>
                </a:moveTo>
                <a:lnTo>
                  <a:pt x="5688013" y="0"/>
                </a:lnTo>
                <a:lnTo>
                  <a:pt x="5688013" y="5724368"/>
                </a:lnTo>
                <a:lnTo>
                  <a:pt x="0" y="57243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5" name="Freeform 15"/>
          <p:cNvSpPr/>
          <p:nvPr/>
        </p:nvSpPr>
        <p:spPr>
          <a:xfrm>
            <a:off x="311105" y="338070"/>
            <a:ext cx="1347273" cy="1170836"/>
          </a:xfrm>
          <a:custGeom>
            <a:avLst/>
            <a:gdLst/>
            <a:ahLst/>
            <a:cxnLst/>
            <a:rect l="l" t="t" r="r" b="b"/>
            <a:pathLst>
              <a:path w="1347273" h="1170836">
                <a:moveTo>
                  <a:pt x="0" y="0"/>
                </a:moveTo>
                <a:lnTo>
                  <a:pt x="1347273" y="0"/>
                </a:lnTo>
                <a:lnTo>
                  <a:pt x="1347273" y="1170835"/>
                </a:lnTo>
                <a:lnTo>
                  <a:pt x="0" y="117083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6" name="TextBox 16"/>
          <p:cNvSpPr txBox="1"/>
          <p:nvPr/>
        </p:nvSpPr>
        <p:spPr>
          <a:xfrm>
            <a:off x="984741" y="1561773"/>
            <a:ext cx="12345256" cy="1792606"/>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Transférer le mélange dans le bassin de décantation pour séparer les objets solides suspendus par le liquide, et les huiles qui flottent à la surface</a:t>
            </a:r>
          </a:p>
        </p:txBody>
      </p:sp>
      <p:sp>
        <p:nvSpPr>
          <p:cNvPr id="17" name="TextBox 17"/>
          <p:cNvSpPr txBox="1"/>
          <p:nvPr/>
        </p:nvSpPr>
        <p:spPr>
          <a:xfrm>
            <a:off x="2444351" y="602235"/>
            <a:ext cx="9697058" cy="229615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2</a:t>
            </a:r>
            <a:r>
              <a:rPr lang="en-US" sz="4400" b="1" u="sng">
                <a:solidFill>
                  <a:srgbClr val="B6F61A"/>
                </a:solidFill>
                <a:latin typeface="Times New Roman Bold"/>
                <a:ea typeface="Times New Roman Bold"/>
                <a:cs typeface="Times New Roman Bold"/>
                <a:sym typeface="Times New Roman Bold"/>
              </a:rPr>
              <a:t> :la décantation</a:t>
            </a:r>
          </a:p>
          <a:p>
            <a:pPr algn="l">
              <a:lnSpc>
                <a:spcPts val="6160"/>
              </a:lnSpc>
            </a:pPr>
            <a:endParaRPr lang="en-US" sz="4400" b="1" u="sng">
              <a:solidFill>
                <a:srgbClr val="B6F61A"/>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B6F61A"/>
              </a:solidFill>
              <a:latin typeface="Times New Roman Bold"/>
              <a:ea typeface="Times New Roman Bold"/>
              <a:cs typeface="Times New Roman Bold"/>
              <a:sym typeface="Times New Roman Bold"/>
            </a:endParaRPr>
          </a:p>
        </p:txBody>
      </p:sp>
      <p:sp>
        <p:nvSpPr>
          <p:cNvPr id="18" name="TextBox 18"/>
          <p:cNvSpPr txBox="1"/>
          <p:nvPr/>
        </p:nvSpPr>
        <p:spPr>
          <a:xfrm>
            <a:off x="3093976" y="3720066"/>
            <a:ext cx="10140475" cy="307720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3</a:t>
            </a:r>
            <a:r>
              <a:rPr lang="en-US" sz="4400" b="1" u="sng">
                <a:solidFill>
                  <a:srgbClr val="B6F61A"/>
                </a:solidFill>
                <a:latin typeface="Times New Roman Bold"/>
                <a:ea typeface="Times New Roman Bold"/>
                <a:cs typeface="Times New Roman Bold"/>
                <a:sym typeface="Times New Roman Bold"/>
              </a:rPr>
              <a:t> :le traitement biologique</a:t>
            </a:r>
          </a:p>
          <a:p>
            <a:pPr algn="l">
              <a:lnSpc>
                <a:spcPts val="6160"/>
              </a:lnSpc>
            </a:pPr>
            <a:endParaRPr lang="en-US" sz="4400" b="1" u="sng">
              <a:solidFill>
                <a:srgbClr val="B6F61A"/>
              </a:solidFill>
              <a:latin typeface="Times New Roman Bold"/>
              <a:ea typeface="Times New Roman Bold"/>
              <a:cs typeface="Times New Roman Bold"/>
              <a:sym typeface="Times New Roman Bold"/>
            </a:endParaRPr>
          </a:p>
          <a:p>
            <a:pPr algn="l">
              <a:lnSpc>
                <a:spcPts val="6160"/>
              </a:lnSpc>
            </a:pPr>
            <a:endParaRPr lang="en-US" sz="4400" b="1" u="sng">
              <a:solidFill>
                <a:srgbClr val="B6F61A"/>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B6F61A"/>
              </a:solidFill>
              <a:latin typeface="Times New Roman Bold"/>
              <a:ea typeface="Times New Roman Bold"/>
              <a:cs typeface="Times New Roman Bold"/>
              <a:sym typeface="Times New Roman Bold"/>
            </a:endParaRPr>
          </a:p>
        </p:txBody>
      </p:sp>
      <p:sp>
        <p:nvSpPr>
          <p:cNvPr id="19" name="TextBox 19"/>
          <p:cNvSpPr txBox="1"/>
          <p:nvPr/>
        </p:nvSpPr>
        <p:spPr>
          <a:xfrm>
            <a:off x="1658378" y="4584930"/>
            <a:ext cx="11660513" cy="1792606"/>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Ventilation de l'eau après l'ajout de bactéries, pour permettre à celle-ci d'éliminer les objets contaminés susceptibles de polluer l'environnement..</a:t>
            </a:r>
          </a:p>
        </p:txBody>
      </p:sp>
      <p:sp>
        <p:nvSpPr>
          <p:cNvPr id="20" name="TextBox 20"/>
          <p:cNvSpPr txBox="1"/>
          <p:nvPr/>
        </p:nvSpPr>
        <p:spPr>
          <a:xfrm>
            <a:off x="1897241" y="6573092"/>
            <a:ext cx="10140475" cy="3858259"/>
          </a:xfrm>
          <a:prstGeom prst="rect">
            <a:avLst/>
          </a:prstGeom>
        </p:spPr>
        <p:txBody>
          <a:bodyPr lIns="0" tIns="0" rIns="0" bIns="0" rtlCol="0" anchor="t">
            <a:spAutoFit/>
          </a:bodyPr>
          <a:lstStyle/>
          <a:p>
            <a:pPr algn="l">
              <a:lnSpc>
                <a:spcPts val="6160"/>
              </a:lnSpc>
            </a:pPr>
            <a:r>
              <a:rPr lang="en-US" sz="4400" b="1" u="sng">
                <a:solidFill>
                  <a:srgbClr val="5CE1E6"/>
                </a:solidFill>
                <a:latin typeface="Times New Roman Bold"/>
                <a:ea typeface="Times New Roman Bold"/>
                <a:cs typeface="Times New Roman Bold"/>
                <a:sym typeface="Times New Roman Bold"/>
              </a:rPr>
              <a:t>Étape 4</a:t>
            </a:r>
            <a:r>
              <a:rPr lang="en-US" sz="4400" b="1" u="sng">
                <a:solidFill>
                  <a:srgbClr val="B6F61A"/>
                </a:solidFill>
                <a:latin typeface="Times New Roman Bold"/>
                <a:ea typeface="Times New Roman Bold"/>
                <a:cs typeface="Times New Roman Bold"/>
                <a:sym typeface="Times New Roman Bold"/>
              </a:rPr>
              <a:t> :</a:t>
            </a:r>
            <a:r>
              <a:rPr lang="en-US" sz="4400" b="1" u="sng">
                <a:solidFill>
                  <a:srgbClr val="FFDE59"/>
                </a:solidFill>
                <a:latin typeface="Times New Roman Bold"/>
                <a:ea typeface="Times New Roman Bold"/>
                <a:cs typeface="Times New Roman Bold"/>
                <a:sym typeface="Times New Roman Bold"/>
              </a:rPr>
              <a:t> la clarification</a:t>
            </a: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6160"/>
              </a:lnSpc>
            </a:pPr>
            <a:endParaRPr lang="en-US" sz="4400" b="1" u="sng">
              <a:solidFill>
                <a:srgbClr val="FFDE59"/>
              </a:solidFill>
              <a:latin typeface="Times New Roman Bold"/>
              <a:ea typeface="Times New Roman Bold"/>
              <a:cs typeface="Times New Roman Bold"/>
              <a:sym typeface="Times New Roman Bold"/>
            </a:endParaRPr>
          </a:p>
          <a:p>
            <a:pPr algn="l">
              <a:lnSpc>
                <a:spcPts val="5320"/>
              </a:lnSpc>
              <a:spcBef>
                <a:spcPct val="0"/>
              </a:spcBef>
            </a:pPr>
            <a:endParaRPr lang="en-US" sz="4400" b="1" u="sng">
              <a:solidFill>
                <a:srgbClr val="FFDE59"/>
              </a:solidFill>
              <a:latin typeface="Times New Roman Bold"/>
              <a:ea typeface="Times New Roman Bold"/>
              <a:cs typeface="Times New Roman Bold"/>
              <a:sym typeface="Times New Roman Bold"/>
            </a:endParaRPr>
          </a:p>
        </p:txBody>
      </p:sp>
      <p:sp>
        <p:nvSpPr>
          <p:cNvPr id="21" name="TextBox 21"/>
          <p:cNvSpPr txBox="1"/>
          <p:nvPr/>
        </p:nvSpPr>
        <p:spPr>
          <a:xfrm>
            <a:off x="2444351" y="7334456"/>
            <a:ext cx="11533119" cy="2373631"/>
          </a:xfrm>
          <a:prstGeom prst="rect">
            <a:avLst/>
          </a:prstGeom>
        </p:spPr>
        <p:txBody>
          <a:bodyPr lIns="0" tIns="0" rIns="0" bIns="0" rtlCol="0" anchor="t">
            <a:spAutoFit/>
          </a:bodyPr>
          <a:lstStyle/>
          <a:p>
            <a:pPr marL="712460" lvl="1" indent="-356230" algn="l">
              <a:lnSpc>
                <a:spcPts val="4619"/>
              </a:lnSpc>
              <a:buFont typeface="Arial"/>
              <a:buChar char="•"/>
            </a:pPr>
            <a:r>
              <a:rPr lang="en-US" sz="3299" b="1">
                <a:solidFill>
                  <a:srgbClr val="FFFFFF"/>
                </a:solidFill>
                <a:latin typeface="Times New Roman Bold"/>
                <a:ea typeface="Times New Roman Bold"/>
                <a:cs typeface="Times New Roman Bold"/>
                <a:sym typeface="Times New Roman Bold"/>
              </a:rPr>
              <a:t>Le mélange est transféré dans un réservoir pour séparer le liquide de la boue et enlève le liquide qui a été purifié des polluants dans la nature et traite la boue pour extraire les engrais agricoles.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423953" y="-1505648"/>
            <a:ext cx="15382945" cy="6649148"/>
            <a:chOff x="0" y="0"/>
            <a:chExt cx="12407900" cy="5363210"/>
          </a:xfrm>
        </p:grpSpPr>
        <p:sp>
          <p:nvSpPr>
            <p:cNvPr id="3" name="Freeform 3"/>
            <p:cNvSpPr/>
            <p:nvPr/>
          </p:nvSpPr>
          <p:spPr>
            <a:xfrm>
              <a:off x="-1188720" y="-1299210"/>
              <a:ext cx="14579600" cy="7821930"/>
            </a:xfrm>
            <a:custGeom>
              <a:avLst/>
              <a:gdLst/>
              <a:ahLst/>
              <a:cxnLst/>
              <a:rect l="l" t="t" r="r" b="b"/>
              <a:pathLst>
                <a:path w="14579600" h="7821930">
                  <a:moveTo>
                    <a:pt x="1446530" y="2216150"/>
                  </a:moveTo>
                  <a:cubicBezTo>
                    <a:pt x="2578100" y="0"/>
                    <a:pt x="6996430" y="2960370"/>
                    <a:pt x="8751570" y="1879600"/>
                  </a:cubicBezTo>
                  <a:cubicBezTo>
                    <a:pt x="11271250" y="328930"/>
                    <a:pt x="14579600" y="2044700"/>
                    <a:pt x="13321030" y="5191760"/>
                  </a:cubicBezTo>
                  <a:cubicBezTo>
                    <a:pt x="12679680" y="6795770"/>
                    <a:pt x="9763760" y="5523230"/>
                    <a:pt x="8426450" y="6164580"/>
                  </a:cubicBezTo>
                  <a:cubicBezTo>
                    <a:pt x="4964430" y="7821930"/>
                    <a:pt x="0" y="5048250"/>
                    <a:pt x="1446530" y="2216150"/>
                  </a:cubicBezTo>
                  <a:close/>
                </a:path>
              </a:pathLst>
            </a:custGeom>
            <a:blipFill>
              <a:blip r:embed="rId2"/>
              <a:stretch>
                <a:fillRect t="-27161" b="-27161"/>
              </a:stretch>
            </a:blipFill>
          </p:spPr>
          <p:txBody>
            <a:bodyPr/>
            <a:lstStyle/>
            <a:p>
              <a:endParaRPr lang="fr-FR"/>
            </a:p>
          </p:txBody>
        </p:sp>
      </p:grpSp>
      <p:sp>
        <p:nvSpPr>
          <p:cNvPr id="4" name="Freeform 4"/>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Freeform 5"/>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Freeform 6"/>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8" name="Freeform 8"/>
          <p:cNvSpPr/>
          <p:nvPr/>
        </p:nvSpPr>
        <p:spPr>
          <a:xfrm rot="-709034">
            <a:off x="14868560" y="-2239030"/>
            <a:ext cx="5414219" cy="5448824"/>
          </a:xfrm>
          <a:custGeom>
            <a:avLst/>
            <a:gdLst/>
            <a:ahLst/>
            <a:cxnLst/>
            <a:rect l="l" t="t" r="r" b="b"/>
            <a:pathLst>
              <a:path w="5414219" h="5448824">
                <a:moveTo>
                  <a:pt x="0" y="0"/>
                </a:moveTo>
                <a:lnTo>
                  <a:pt x="5414219" y="0"/>
                </a:lnTo>
                <a:lnTo>
                  <a:pt x="5414219" y="5448824"/>
                </a:lnTo>
                <a:lnTo>
                  <a:pt x="0" y="5448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Freeform 9"/>
          <p:cNvSpPr/>
          <p:nvPr/>
        </p:nvSpPr>
        <p:spPr>
          <a:xfrm rot="2867302" flipH="1">
            <a:off x="15420242" y="-582893"/>
            <a:ext cx="2192191" cy="3812507"/>
          </a:xfrm>
          <a:custGeom>
            <a:avLst/>
            <a:gdLst/>
            <a:ahLst/>
            <a:cxnLst/>
            <a:rect l="l" t="t" r="r" b="b"/>
            <a:pathLst>
              <a:path w="2192191" h="3812507">
                <a:moveTo>
                  <a:pt x="2192191" y="0"/>
                </a:moveTo>
                <a:lnTo>
                  <a:pt x="0" y="0"/>
                </a:lnTo>
                <a:lnTo>
                  <a:pt x="0" y="3812507"/>
                </a:lnTo>
                <a:lnTo>
                  <a:pt x="2192191" y="3812507"/>
                </a:lnTo>
                <a:lnTo>
                  <a:pt x="219219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a:off x="580290" y="477879"/>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2" name="Freeform 12"/>
          <p:cNvSpPr/>
          <p:nvPr/>
        </p:nvSpPr>
        <p:spPr>
          <a:xfrm>
            <a:off x="16526733" y="6236149"/>
            <a:ext cx="1479325" cy="2624609"/>
          </a:xfrm>
          <a:custGeom>
            <a:avLst/>
            <a:gdLst/>
            <a:ahLst/>
            <a:cxnLst/>
            <a:rect l="l" t="t" r="r" b="b"/>
            <a:pathLst>
              <a:path w="1479325" h="2624609">
                <a:moveTo>
                  <a:pt x="0" y="0"/>
                </a:moveTo>
                <a:lnTo>
                  <a:pt x="1479325" y="0"/>
                </a:lnTo>
                <a:lnTo>
                  <a:pt x="1479325" y="2624609"/>
                </a:lnTo>
                <a:lnTo>
                  <a:pt x="0" y="26246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3" name="TextBox 13"/>
          <p:cNvSpPr txBox="1"/>
          <p:nvPr/>
        </p:nvSpPr>
        <p:spPr>
          <a:xfrm>
            <a:off x="5967515" y="5244569"/>
            <a:ext cx="6894514" cy="1041400"/>
          </a:xfrm>
          <a:prstGeom prst="rect">
            <a:avLst/>
          </a:prstGeom>
        </p:spPr>
        <p:txBody>
          <a:bodyPr lIns="0" tIns="0" rIns="0" bIns="0" rtlCol="0" anchor="t">
            <a:spAutoFit/>
          </a:bodyPr>
          <a:lstStyle/>
          <a:p>
            <a:pPr algn="l">
              <a:lnSpc>
                <a:spcPts val="7699"/>
              </a:lnSpc>
              <a:spcBef>
                <a:spcPct val="0"/>
              </a:spcBef>
            </a:pPr>
            <a:r>
              <a:rPr lang="en-US" sz="5499" b="1" i="1" u="sng">
                <a:solidFill>
                  <a:srgbClr val="0CC0DF"/>
                </a:solidFill>
                <a:latin typeface="Times New Roman Bold Italics"/>
                <a:ea typeface="Times New Roman Bold Italics"/>
                <a:cs typeface="Times New Roman Bold Italics"/>
                <a:sym typeface="Times New Roman Bold Italics"/>
              </a:rPr>
              <a:t>CONCLUSION</a:t>
            </a:r>
          </a:p>
        </p:txBody>
      </p:sp>
      <p:sp>
        <p:nvSpPr>
          <p:cNvPr id="14" name="TextBox 14"/>
          <p:cNvSpPr txBox="1"/>
          <p:nvPr/>
        </p:nvSpPr>
        <p:spPr>
          <a:xfrm>
            <a:off x="1777589" y="6444188"/>
            <a:ext cx="14675672" cy="2056131"/>
          </a:xfrm>
          <a:prstGeom prst="rect">
            <a:avLst/>
          </a:prstGeom>
        </p:spPr>
        <p:txBody>
          <a:bodyPr lIns="0" tIns="0" rIns="0" bIns="0" rtlCol="0" anchor="t">
            <a:spAutoFit/>
          </a:bodyPr>
          <a:lstStyle/>
          <a:p>
            <a:pPr algn="l">
              <a:lnSpc>
                <a:spcPts val="5319"/>
              </a:lnSpc>
              <a:spcBef>
                <a:spcPct val="0"/>
              </a:spcBef>
            </a:pPr>
            <a:r>
              <a:rPr lang="en-US" sz="3799" b="1">
                <a:solidFill>
                  <a:srgbClr val="FFFFFF"/>
                </a:solidFill>
                <a:latin typeface="Times New Roman Bold"/>
                <a:ea typeface="Times New Roman Bold"/>
                <a:cs typeface="Times New Roman Bold"/>
                <a:sym typeface="Times New Roman Bold"/>
              </a:rPr>
              <a:t>Les étapes du traitement de l'eau à partir des sources naturelles et après l'utilisation et le rejet dans la nature est coûteuse, par conséquent, nous devons rationaliser et utiliser et ne pas polluer ses sources</a:t>
            </a:r>
          </a:p>
        </p:txBody>
      </p:sp>
      <p:sp>
        <p:nvSpPr>
          <p:cNvPr id="15" name="Freeform 15"/>
          <p:cNvSpPr/>
          <p:nvPr/>
        </p:nvSpPr>
        <p:spPr>
          <a:xfrm flipH="1">
            <a:off x="-72044" y="6094476"/>
            <a:ext cx="1495997" cy="2654188"/>
          </a:xfrm>
          <a:custGeom>
            <a:avLst/>
            <a:gdLst/>
            <a:ahLst/>
            <a:cxnLst/>
            <a:rect l="l" t="t" r="r" b="b"/>
            <a:pathLst>
              <a:path w="1495997" h="2654188">
                <a:moveTo>
                  <a:pt x="1495997" y="0"/>
                </a:moveTo>
                <a:lnTo>
                  <a:pt x="0" y="0"/>
                </a:lnTo>
                <a:lnTo>
                  <a:pt x="0" y="2654189"/>
                </a:lnTo>
                <a:lnTo>
                  <a:pt x="1495997" y="2654189"/>
                </a:lnTo>
                <a:lnTo>
                  <a:pt x="1495997"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460</Words>
  <Application>Microsoft Office PowerPoint</Application>
  <PresentationFormat>Personnalisé</PresentationFormat>
  <Paragraphs>38</Paragraphs>
  <Slides>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Times New Roman Bold Italics</vt:lpstr>
      <vt:lpstr>Arial</vt:lpstr>
      <vt:lpstr>Times New Roman Bold</vt:lpstr>
      <vt:lpstr>Calibri</vt:lpstr>
      <vt:lpstr>Open Sans 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TRAITEMENT DES L’EAUX</dc:title>
  <dc:creator>PC</dc:creator>
  <cp:lastModifiedBy>AIT ELZAAR SAID</cp:lastModifiedBy>
  <cp:revision>1</cp:revision>
  <dcterms:created xsi:type="dcterms:W3CDTF">2006-08-16T00:00:00Z</dcterms:created>
  <dcterms:modified xsi:type="dcterms:W3CDTF">2024-10-01T17:39:23Z</dcterms:modified>
  <dc:identifier>DAF9U0uYLjQ</dc:identifier>
</cp:coreProperties>
</file>