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77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5" r:id="rId10"/>
    <p:sldId id="267" r:id="rId11"/>
    <p:sldId id="268" r:id="rId12"/>
    <p:sldId id="270" r:id="rId13"/>
    <p:sldId id="271" r:id="rId14"/>
    <p:sldId id="272" r:id="rId15"/>
    <p:sldId id="273" r:id="rId16"/>
    <p:sldId id="274" r:id="rId17"/>
    <p:sldId id="275" r:id="rId18"/>
  </p:sldIdLst>
  <p:sldSz cx="18288000" cy="10287000"/>
  <p:notesSz cx="6858000" cy="9144000"/>
  <p:embeddedFontLst>
    <p:embeddedFont>
      <p:font typeface="Open Sauce" panose="020B0604020202020204" charset="0"/>
      <p:regular r:id="rId19"/>
    </p:embeddedFont>
    <p:embeddedFont>
      <p:font typeface="Open Sauce Bold" panose="020B0604020202020204" charset="0"/>
      <p:regular r:id="rId20"/>
    </p:embeddedFont>
    <p:embeddedFont>
      <p:font typeface="Times New Roman Bold" panose="020B0604020202020204" charset="0"/>
      <p:regular r:id="rId21"/>
    </p:embeddedFont>
    <p:embeddedFont>
      <p:font typeface="Times New Roman Bold Italics" panose="020B0604020202020204" charset="0"/>
      <p:regular r:id="rId22"/>
    </p:embeddedFont>
    <p:embeddedFont>
      <p:font typeface="Times New Roman Italics" panose="020B0604020202020204" charset="0"/>
      <p:regular r:id="rId2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1" d="100"/>
          <a:sy n="71" d="100"/>
        </p:scale>
        <p:origin x="762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font" Target="fonts/font3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5.fntdata"/><Relationship Id="rId10" Type="http://schemas.openxmlformats.org/officeDocument/2006/relationships/slide" Target="slides/slide9.xml"/><Relationship Id="rId19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4.fntdata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6/12/2024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6/12/2024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6/12/2024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6/12/2024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11" Type="http://schemas.openxmlformats.org/officeDocument/2006/relationships/image" Target="../media/image10.gif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svg"/><Relationship Id="rId9" Type="http://schemas.openxmlformats.org/officeDocument/2006/relationships/image" Target="../media/image8.gif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444676" y="76292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333" b="-9333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 rot="-709034">
            <a:off x="15098243" y="-2271957"/>
            <a:ext cx="5079707" cy="5323751"/>
          </a:xfrm>
          <a:custGeom>
            <a:avLst/>
            <a:gdLst/>
            <a:ahLst/>
            <a:cxnLst/>
            <a:rect l="l" t="t" r="r" b="b"/>
            <a:pathLst>
              <a:path w="5843512" h="5880861">
                <a:moveTo>
                  <a:pt x="0" y="0"/>
                </a:moveTo>
                <a:lnTo>
                  <a:pt x="5843511" y="0"/>
                </a:lnTo>
                <a:lnTo>
                  <a:pt x="5843511" y="5880861"/>
                </a:lnTo>
                <a:lnTo>
                  <a:pt x="0" y="588086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 rot="2867302" flipH="1">
            <a:off x="15814096" y="-401250"/>
            <a:ext cx="1748148" cy="2668089"/>
          </a:xfrm>
          <a:custGeom>
            <a:avLst/>
            <a:gdLst/>
            <a:ahLst/>
            <a:cxnLst/>
            <a:rect l="l" t="t" r="r" b="b"/>
            <a:pathLst>
              <a:path w="2366010" h="4114800">
                <a:moveTo>
                  <a:pt x="2366010" y="0"/>
                </a:moveTo>
                <a:lnTo>
                  <a:pt x="0" y="0"/>
                </a:lnTo>
                <a:lnTo>
                  <a:pt x="0" y="4114800"/>
                </a:lnTo>
                <a:lnTo>
                  <a:pt x="2366010" y="4114800"/>
                </a:lnTo>
                <a:lnTo>
                  <a:pt x="236601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 rot="-5339161">
            <a:off x="-2921756" y="-2940431"/>
            <a:ext cx="5843512" cy="5880861"/>
          </a:xfrm>
          <a:custGeom>
            <a:avLst/>
            <a:gdLst/>
            <a:ahLst/>
            <a:cxnLst/>
            <a:rect l="l" t="t" r="r" b="b"/>
            <a:pathLst>
              <a:path w="5843512" h="5880861">
                <a:moveTo>
                  <a:pt x="0" y="0"/>
                </a:moveTo>
                <a:lnTo>
                  <a:pt x="5843512" y="0"/>
                </a:lnTo>
                <a:lnTo>
                  <a:pt x="5843512" y="5880862"/>
                </a:lnTo>
                <a:lnTo>
                  <a:pt x="0" y="588086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Freeform 8"/>
          <p:cNvSpPr/>
          <p:nvPr/>
        </p:nvSpPr>
        <p:spPr>
          <a:xfrm>
            <a:off x="395661" y="329621"/>
            <a:ext cx="1693979" cy="1472137"/>
          </a:xfrm>
          <a:custGeom>
            <a:avLst/>
            <a:gdLst/>
            <a:ahLst/>
            <a:cxnLst/>
            <a:rect l="l" t="t" r="r" b="b"/>
            <a:pathLst>
              <a:path w="1693979" h="1472137">
                <a:moveTo>
                  <a:pt x="0" y="0"/>
                </a:moveTo>
                <a:lnTo>
                  <a:pt x="1693979" y="0"/>
                </a:lnTo>
                <a:lnTo>
                  <a:pt x="1693979" y="1472137"/>
                </a:lnTo>
                <a:lnTo>
                  <a:pt x="0" y="1472137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Freeform 9"/>
          <p:cNvSpPr/>
          <p:nvPr/>
        </p:nvSpPr>
        <p:spPr>
          <a:xfrm rot="10090965">
            <a:off x="-1783347" y="8087572"/>
            <a:ext cx="4370918" cy="4398856"/>
          </a:xfrm>
          <a:custGeom>
            <a:avLst/>
            <a:gdLst/>
            <a:ahLst/>
            <a:cxnLst/>
            <a:rect l="l" t="t" r="r" b="b"/>
            <a:pathLst>
              <a:path w="4370918" h="4398856">
                <a:moveTo>
                  <a:pt x="0" y="0"/>
                </a:moveTo>
                <a:lnTo>
                  <a:pt x="4370919" y="0"/>
                </a:lnTo>
                <a:lnTo>
                  <a:pt x="4370919" y="4398856"/>
                </a:lnTo>
                <a:lnTo>
                  <a:pt x="0" y="439885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Freeform 10"/>
          <p:cNvSpPr/>
          <p:nvPr/>
        </p:nvSpPr>
        <p:spPr>
          <a:xfrm rot="-7932697" flipH="1">
            <a:off x="467093" y="8687001"/>
            <a:ext cx="1123215" cy="1953417"/>
          </a:xfrm>
          <a:custGeom>
            <a:avLst/>
            <a:gdLst/>
            <a:ahLst/>
            <a:cxnLst/>
            <a:rect l="l" t="t" r="r" b="b"/>
            <a:pathLst>
              <a:path w="1123215" h="1953417">
                <a:moveTo>
                  <a:pt x="1123214" y="0"/>
                </a:moveTo>
                <a:lnTo>
                  <a:pt x="0" y="0"/>
                </a:lnTo>
                <a:lnTo>
                  <a:pt x="0" y="1953417"/>
                </a:lnTo>
                <a:lnTo>
                  <a:pt x="1123214" y="1953417"/>
                </a:lnTo>
                <a:lnTo>
                  <a:pt x="1123214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rot="5460838">
            <a:off x="15407327" y="7332615"/>
            <a:ext cx="5974316" cy="5812815"/>
          </a:xfrm>
          <a:custGeom>
            <a:avLst/>
            <a:gdLst/>
            <a:ahLst/>
            <a:cxnLst/>
            <a:rect l="l" t="t" r="r" b="b"/>
            <a:pathLst>
              <a:path w="6392809" h="6433669">
                <a:moveTo>
                  <a:pt x="0" y="0"/>
                </a:moveTo>
                <a:lnTo>
                  <a:pt x="6392808" y="0"/>
                </a:lnTo>
                <a:lnTo>
                  <a:pt x="6392808" y="6433669"/>
                </a:lnTo>
                <a:lnTo>
                  <a:pt x="0" y="643366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2" name="Freeform 12"/>
          <p:cNvSpPr/>
          <p:nvPr/>
        </p:nvSpPr>
        <p:spPr>
          <a:xfrm rot="-10800000">
            <a:off x="15064977" y="7412911"/>
            <a:ext cx="2589979" cy="2250798"/>
          </a:xfrm>
          <a:custGeom>
            <a:avLst/>
            <a:gdLst/>
            <a:ahLst/>
            <a:cxnLst/>
            <a:rect l="l" t="t" r="r" b="b"/>
            <a:pathLst>
              <a:path w="2589979" h="2250798">
                <a:moveTo>
                  <a:pt x="0" y="0"/>
                </a:moveTo>
                <a:lnTo>
                  <a:pt x="2589979" y="0"/>
                </a:lnTo>
                <a:lnTo>
                  <a:pt x="2589979" y="2250798"/>
                </a:lnTo>
                <a:lnTo>
                  <a:pt x="0" y="2250798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13" name="Group 13"/>
          <p:cNvGrpSpPr/>
          <p:nvPr/>
        </p:nvGrpSpPr>
        <p:grpSpPr>
          <a:xfrm>
            <a:off x="2038632" y="8342786"/>
            <a:ext cx="2303833" cy="662538"/>
            <a:chOff x="0" y="0"/>
            <a:chExt cx="7420196" cy="2217502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7420197" cy="2217502"/>
            </a:xfrm>
            <a:custGeom>
              <a:avLst/>
              <a:gdLst/>
              <a:ahLst/>
              <a:cxnLst/>
              <a:rect l="l" t="t" r="r" b="b"/>
              <a:pathLst>
                <a:path w="7420197" h="2217502">
                  <a:moveTo>
                    <a:pt x="7295736" y="2217502"/>
                  </a:moveTo>
                  <a:lnTo>
                    <a:pt x="124460" y="2217502"/>
                  </a:lnTo>
                  <a:cubicBezTo>
                    <a:pt x="55880" y="2217502"/>
                    <a:pt x="0" y="2161622"/>
                    <a:pt x="0" y="2093042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7295737" y="0"/>
                  </a:lnTo>
                  <a:cubicBezTo>
                    <a:pt x="7364316" y="0"/>
                    <a:pt x="7420197" y="55880"/>
                    <a:pt x="7420197" y="124460"/>
                  </a:cubicBezTo>
                  <a:lnTo>
                    <a:pt x="7420197" y="2093042"/>
                  </a:lnTo>
                  <a:cubicBezTo>
                    <a:pt x="7420197" y="2161622"/>
                    <a:pt x="7364316" y="2217502"/>
                    <a:pt x="7295737" y="2217502"/>
                  </a:cubicBezTo>
                  <a:close/>
                </a:path>
              </a:pathLst>
            </a:custGeom>
            <a:solidFill>
              <a:srgbClr val="A5E800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5" name="AutoShape 15"/>
          <p:cNvSpPr/>
          <p:nvPr/>
        </p:nvSpPr>
        <p:spPr>
          <a:xfrm>
            <a:off x="4887548" y="8645484"/>
            <a:ext cx="901824" cy="0"/>
          </a:xfrm>
          <a:prstGeom prst="line">
            <a:avLst/>
          </a:prstGeom>
          <a:ln w="38100" cap="flat">
            <a:solidFill>
              <a:srgbClr val="A5E800"/>
            </a:solidFill>
            <a:prstDash val="solid"/>
            <a:headEnd type="none" w="sm" len="sm"/>
            <a:tailEnd type="arrow" w="med" len="sm"/>
          </a:ln>
        </p:spPr>
        <p:txBody>
          <a:bodyPr/>
          <a:lstStyle/>
          <a:p>
            <a:endParaRPr lang="en-US"/>
          </a:p>
        </p:txBody>
      </p:sp>
      <p:pic>
        <p:nvPicPr>
          <p:cNvPr id="16" name="Picture 16"/>
          <p:cNvPicPr>
            <a:picLocks noChangeAspect="1"/>
          </p:cNvPicPr>
          <p:nvPr/>
        </p:nvPicPr>
        <p:blipFill>
          <a:blip r:embed="rId9"/>
          <a:srcRect t="152" b="152"/>
          <a:stretch>
            <a:fillRect/>
          </a:stretch>
        </p:blipFill>
        <p:spPr>
          <a:xfrm>
            <a:off x="777105" y="2260453"/>
            <a:ext cx="8773899" cy="4606297"/>
          </a:xfrm>
          <a:prstGeom prst="rect">
            <a:avLst/>
          </a:prstGeom>
        </p:spPr>
      </p:pic>
      <p:sp>
        <p:nvSpPr>
          <p:cNvPr id="17" name="Freeform 17"/>
          <p:cNvSpPr/>
          <p:nvPr/>
        </p:nvSpPr>
        <p:spPr>
          <a:xfrm>
            <a:off x="6284672" y="7331335"/>
            <a:ext cx="2520376" cy="2520376"/>
          </a:xfrm>
          <a:custGeom>
            <a:avLst/>
            <a:gdLst/>
            <a:ahLst/>
            <a:cxnLst/>
            <a:rect l="l" t="t" r="r" b="b"/>
            <a:pathLst>
              <a:path w="2520376" h="2520376">
                <a:moveTo>
                  <a:pt x="0" y="0"/>
                </a:moveTo>
                <a:lnTo>
                  <a:pt x="2520377" y="0"/>
                </a:lnTo>
                <a:lnTo>
                  <a:pt x="2520377" y="2520376"/>
                </a:lnTo>
                <a:lnTo>
                  <a:pt x="0" y="2520376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8" name="TextBox 18"/>
          <p:cNvSpPr txBox="1"/>
          <p:nvPr/>
        </p:nvSpPr>
        <p:spPr>
          <a:xfrm>
            <a:off x="3167870" y="154781"/>
            <a:ext cx="7604915" cy="170899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14609"/>
              </a:lnSpc>
              <a:spcBef>
                <a:spcPct val="0"/>
              </a:spcBef>
            </a:pPr>
            <a:r>
              <a:rPr lang="en-US" sz="10435" u="sng" dirty="0" err="1">
                <a:solidFill>
                  <a:srgbClr val="5CE1E6"/>
                </a:solidFill>
                <a:latin typeface="Times New Roman Italics"/>
              </a:rPr>
              <a:t>Chapitre</a:t>
            </a:r>
            <a:r>
              <a:rPr lang="en-US" sz="10435" u="sng" dirty="0">
                <a:solidFill>
                  <a:srgbClr val="5CE1E6"/>
                </a:solidFill>
                <a:latin typeface="Times New Roman Italics"/>
              </a:rPr>
              <a:t> 5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374364" y="2912076"/>
            <a:ext cx="8031925" cy="30008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830"/>
              </a:lnSpc>
            </a:pPr>
            <a:r>
              <a:rPr lang="en-US" sz="6600" dirty="0">
                <a:solidFill>
                  <a:srgbClr val="FFC000"/>
                </a:solidFill>
                <a:latin typeface="Open Sauce Bold"/>
              </a:rPr>
              <a:t>Les solutions </a:t>
            </a:r>
            <a:r>
              <a:rPr lang="en-US" sz="6600" dirty="0" err="1">
                <a:solidFill>
                  <a:srgbClr val="FFC000"/>
                </a:solidFill>
                <a:latin typeface="Open Sauce Bold"/>
              </a:rPr>
              <a:t>acides</a:t>
            </a:r>
            <a:r>
              <a:rPr lang="en-US" sz="6600" dirty="0">
                <a:solidFill>
                  <a:srgbClr val="FFC000"/>
                </a:solidFill>
                <a:latin typeface="Open Sauce Bold"/>
              </a:rPr>
              <a:t> et les</a:t>
            </a:r>
          </a:p>
          <a:p>
            <a:pPr algn="ctr">
              <a:lnSpc>
                <a:spcPts val="7830"/>
              </a:lnSpc>
            </a:pPr>
            <a:r>
              <a:rPr lang="en-US" sz="6600" dirty="0">
                <a:solidFill>
                  <a:srgbClr val="FFC000"/>
                </a:solidFill>
                <a:latin typeface="Open Sauce Bold"/>
              </a:rPr>
              <a:t>solutions </a:t>
            </a:r>
            <a:r>
              <a:rPr lang="en-US" sz="6600" dirty="0" err="1">
                <a:solidFill>
                  <a:srgbClr val="FFC000"/>
                </a:solidFill>
                <a:latin typeface="Open Sauce Bold"/>
              </a:rPr>
              <a:t>basiques</a:t>
            </a:r>
            <a:endParaRPr lang="en-US" sz="6600" dirty="0">
              <a:solidFill>
                <a:srgbClr val="FFC000"/>
              </a:solidFill>
              <a:latin typeface="Open Sauce Bold"/>
            </a:endParaRPr>
          </a:p>
        </p:txBody>
      </p:sp>
      <p:sp>
        <p:nvSpPr>
          <p:cNvPr id="20" name="TextBox 20"/>
          <p:cNvSpPr txBox="1"/>
          <p:nvPr/>
        </p:nvSpPr>
        <p:spPr>
          <a:xfrm>
            <a:off x="2089640" y="8427042"/>
            <a:ext cx="2303833" cy="3871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45"/>
              </a:lnSpc>
              <a:spcBef>
                <a:spcPct val="0"/>
              </a:spcBef>
            </a:pPr>
            <a:r>
              <a:rPr lang="en-US" sz="2389" b="1" dirty="0">
                <a:solidFill>
                  <a:srgbClr val="003D25"/>
                </a:solidFill>
                <a:latin typeface="Times New Roman Bold"/>
              </a:rPr>
              <a:t>PROF</a:t>
            </a:r>
          </a:p>
        </p:txBody>
      </p:sp>
      <p:pic>
        <p:nvPicPr>
          <p:cNvPr id="21" name="Picture 21"/>
          <p:cNvPicPr>
            <a:picLocks noChangeAspect="1"/>
          </p:cNvPicPr>
          <p:nvPr/>
        </p:nvPicPr>
        <p:blipFill>
          <a:blip r:embed="rId11"/>
          <a:srcRect/>
          <a:stretch>
            <a:fillRect/>
          </a:stretch>
        </p:blipFill>
        <p:spPr>
          <a:xfrm>
            <a:off x="8937538" y="8645065"/>
            <a:ext cx="1333311" cy="1206647"/>
          </a:xfrm>
          <a:prstGeom prst="rect">
            <a:avLst/>
          </a:prstGeom>
        </p:spPr>
      </p:pic>
      <p:grpSp>
        <p:nvGrpSpPr>
          <p:cNvPr id="22" name="Group 9">
            <a:extLst>
              <a:ext uri="{FF2B5EF4-FFF2-40B4-BE49-F238E27FC236}">
                <a16:creationId xmlns:a16="http://schemas.microsoft.com/office/drawing/2014/main" id="{6CCD0591-9C35-F499-14C1-5C7CB4CD3EB2}"/>
              </a:ext>
            </a:extLst>
          </p:cNvPr>
          <p:cNvGrpSpPr/>
          <p:nvPr/>
        </p:nvGrpSpPr>
        <p:grpSpPr>
          <a:xfrm>
            <a:off x="9730045" y="1584648"/>
            <a:ext cx="6227912" cy="7089407"/>
            <a:chOff x="0" y="0"/>
            <a:chExt cx="8603361" cy="10286746"/>
          </a:xfrm>
        </p:grpSpPr>
        <p:sp>
          <p:nvSpPr>
            <p:cNvPr id="23" name="Freeform 10">
              <a:extLst>
                <a:ext uri="{FF2B5EF4-FFF2-40B4-BE49-F238E27FC236}">
                  <a16:creationId xmlns:a16="http://schemas.microsoft.com/office/drawing/2014/main" id="{92894154-2608-8DAA-D47A-30BAA76AA8DE}"/>
                </a:ext>
              </a:extLst>
            </p:cNvPr>
            <p:cNvSpPr/>
            <p:nvPr/>
          </p:nvSpPr>
          <p:spPr>
            <a:xfrm>
              <a:off x="-2794" y="-127"/>
              <a:ext cx="8606155" cy="10286873"/>
            </a:xfrm>
            <a:custGeom>
              <a:avLst/>
              <a:gdLst/>
              <a:ahLst/>
              <a:cxnLst/>
              <a:rect l="l" t="t" r="r" b="b"/>
              <a:pathLst>
                <a:path w="8606155" h="10286873">
                  <a:moveTo>
                    <a:pt x="8606155" y="10251440"/>
                  </a:moveTo>
                  <a:cubicBezTo>
                    <a:pt x="8606155" y="10284587"/>
                    <a:pt x="8595487" y="10286873"/>
                    <a:pt x="8567674" y="10286873"/>
                  </a:cubicBezTo>
                  <a:cubicBezTo>
                    <a:pt x="5713095" y="10286238"/>
                    <a:pt x="2858643" y="10286238"/>
                    <a:pt x="4064" y="10286238"/>
                  </a:cubicBezTo>
                  <a:cubicBezTo>
                    <a:pt x="0" y="10272395"/>
                    <a:pt x="6350" y="10259822"/>
                    <a:pt x="9271" y="10246995"/>
                  </a:cubicBezTo>
                  <a:cubicBezTo>
                    <a:pt x="134747" y="9685401"/>
                    <a:pt x="260350" y="9123934"/>
                    <a:pt x="386207" y="8562467"/>
                  </a:cubicBezTo>
                  <a:cubicBezTo>
                    <a:pt x="565658" y="7761986"/>
                    <a:pt x="745490" y="6961632"/>
                    <a:pt x="924814" y="6161151"/>
                  </a:cubicBezTo>
                  <a:cubicBezTo>
                    <a:pt x="1146302" y="5172583"/>
                    <a:pt x="1367282" y="4184015"/>
                    <a:pt x="1588643" y="3195574"/>
                  </a:cubicBezTo>
                  <a:cubicBezTo>
                    <a:pt x="1813560" y="2191385"/>
                    <a:pt x="2038604" y="1187323"/>
                    <a:pt x="2264156" y="183261"/>
                  </a:cubicBezTo>
                  <a:cubicBezTo>
                    <a:pt x="2277872" y="122174"/>
                    <a:pt x="2286635" y="59690"/>
                    <a:pt x="2308860" y="635"/>
                  </a:cubicBezTo>
                  <a:cubicBezTo>
                    <a:pt x="4395216" y="635"/>
                    <a:pt x="6481572" y="635"/>
                    <a:pt x="8567928" y="0"/>
                  </a:cubicBezTo>
                  <a:cubicBezTo>
                    <a:pt x="8596249" y="0"/>
                    <a:pt x="8605901" y="3429"/>
                    <a:pt x="8605901" y="35814"/>
                  </a:cubicBezTo>
                  <a:cubicBezTo>
                    <a:pt x="8605139" y="3441065"/>
                    <a:pt x="8605139" y="6846316"/>
                    <a:pt x="8606155" y="10251440"/>
                  </a:cubicBezTo>
                  <a:close/>
                </a:path>
              </a:pathLst>
            </a:custGeom>
            <a:blipFill>
              <a:blip r:embed="rId12"/>
              <a:stretch>
                <a:fillRect l="-9783" r="-9783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0963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613917" y="1473621"/>
            <a:ext cx="6829708" cy="8183042"/>
            <a:chOff x="0" y="0"/>
            <a:chExt cx="8585708" cy="10287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585708" cy="10287000"/>
            </a:xfrm>
            <a:custGeom>
              <a:avLst/>
              <a:gdLst/>
              <a:ahLst/>
              <a:cxnLst/>
              <a:rect l="l" t="t" r="r" b="b"/>
              <a:pathLst>
                <a:path w="8585708" h="10287000">
                  <a:moveTo>
                    <a:pt x="8585708" y="762"/>
                  </a:moveTo>
                  <a:cubicBezTo>
                    <a:pt x="8581644" y="20447"/>
                    <a:pt x="8577961" y="40132"/>
                    <a:pt x="8573515" y="59690"/>
                  </a:cubicBezTo>
                  <a:cubicBezTo>
                    <a:pt x="8478139" y="485521"/>
                    <a:pt x="8382635" y="911225"/>
                    <a:pt x="8287258" y="1337056"/>
                  </a:cubicBezTo>
                  <a:cubicBezTo>
                    <a:pt x="8146288" y="1966722"/>
                    <a:pt x="8005699" y="2596388"/>
                    <a:pt x="7864601" y="3225927"/>
                  </a:cubicBezTo>
                  <a:cubicBezTo>
                    <a:pt x="7691247" y="3999103"/>
                    <a:pt x="7517384" y="4772152"/>
                    <a:pt x="7344028" y="5545328"/>
                  </a:cubicBezTo>
                  <a:cubicBezTo>
                    <a:pt x="7194676" y="6211443"/>
                    <a:pt x="7045578" y="6877558"/>
                    <a:pt x="6896353" y="7543800"/>
                  </a:cubicBezTo>
                  <a:cubicBezTo>
                    <a:pt x="6765289" y="8129016"/>
                    <a:pt x="6634480" y="8714105"/>
                    <a:pt x="6503162" y="9299194"/>
                  </a:cubicBezTo>
                  <a:cubicBezTo>
                    <a:pt x="6429375" y="9628251"/>
                    <a:pt x="6354953" y="9957181"/>
                    <a:pt x="6280785" y="10286238"/>
                  </a:cubicBezTo>
                  <a:cubicBezTo>
                    <a:pt x="4199382" y="10286238"/>
                    <a:pt x="2118106" y="10286111"/>
                    <a:pt x="36830" y="10287000"/>
                  </a:cubicBezTo>
                  <a:cubicBezTo>
                    <a:pt x="6731" y="10287000"/>
                    <a:pt x="0" y="10280269"/>
                    <a:pt x="0" y="10250043"/>
                  </a:cubicBezTo>
                  <a:cubicBezTo>
                    <a:pt x="762" y="6845681"/>
                    <a:pt x="762" y="3441319"/>
                    <a:pt x="0" y="36957"/>
                  </a:cubicBezTo>
                  <a:cubicBezTo>
                    <a:pt x="0" y="6731"/>
                    <a:pt x="6731" y="0"/>
                    <a:pt x="36830" y="0"/>
                  </a:cubicBezTo>
                  <a:cubicBezTo>
                    <a:pt x="2886456" y="762"/>
                    <a:pt x="5736082" y="762"/>
                    <a:pt x="8585708" y="762"/>
                  </a:cubicBezTo>
                  <a:close/>
                </a:path>
              </a:pathLst>
            </a:custGeom>
            <a:solidFill>
              <a:srgbClr val="153B0D"/>
            </a:solidFill>
            <a:ln w="12700">
              <a:solidFill>
                <a:srgbClr val="000000"/>
              </a:solidFill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1028700" y="846058"/>
            <a:ext cx="6495367" cy="7782450"/>
            <a:chOff x="0" y="0"/>
            <a:chExt cx="8585708" cy="102870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8585708" cy="10287000"/>
            </a:xfrm>
            <a:custGeom>
              <a:avLst/>
              <a:gdLst/>
              <a:ahLst/>
              <a:cxnLst/>
              <a:rect l="l" t="t" r="r" b="b"/>
              <a:pathLst>
                <a:path w="8585708" h="10287000">
                  <a:moveTo>
                    <a:pt x="8585708" y="762"/>
                  </a:moveTo>
                  <a:cubicBezTo>
                    <a:pt x="8581644" y="20447"/>
                    <a:pt x="8577961" y="40132"/>
                    <a:pt x="8573515" y="59690"/>
                  </a:cubicBezTo>
                  <a:cubicBezTo>
                    <a:pt x="8478139" y="485521"/>
                    <a:pt x="8382635" y="911225"/>
                    <a:pt x="8287258" y="1337056"/>
                  </a:cubicBezTo>
                  <a:cubicBezTo>
                    <a:pt x="8146288" y="1966722"/>
                    <a:pt x="8005699" y="2596388"/>
                    <a:pt x="7864601" y="3225927"/>
                  </a:cubicBezTo>
                  <a:cubicBezTo>
                    <a:pt x="7691247" y="3999103"/>
                    <a:pt x="7517384" y="4772152"/>
                    <a:pt x="7344028" y="5545328"/>
                  </a:cubicBezTo>
                  <a:cubicBezTo>
                    <a:pt x="7194676" y="6211443"/>
                    <a:pt x="7045578" y="6877558"/>
                    <a:pt x="6896353" y="7543800"/>
                  </a:cubicBezTo>
                  <a:cubicBezTo>
                    <a:pt x="6765289" y="8129016"/>
                    <a:pt x="6634480" y="8714105"/>
                    <a:pt x="6503162" y="9299194"/>
                  </a:cubicBezTo>
                  <a:cubicBezTo>
                    <a:pt x="6429375" y="9628251"/>
                    <a:pt x="6354953" y="9957181"/>
                    <a:pt x="6280785" y="10286238"/>
                  </a:cubicBezTo>
                  <a:cubicBezTo>
                    <a:pt x="4199382" y="10286238"/>
                    <a:pt x="2118106" y="10286111"/>
                    <a:pt x="36830" y="10287000"/>
                  </a:cubicBezTo>
                  <a:cubicBezTo>
                    <a:pt x="6731" y="10287000"/>
                    <a:pt x="0" y="10280269"/>
                    <a:pt x="0" y="10250043"/>
                  </a:cubicBezTo>
                  <a:cubicBezTo>
                    <a:pt x="762" y="6845681"/>
                    <a:pt x="762" y="3441319"/>
                    <a:pt x="0" y="36957"/>
                  </a:cubicBezTo>
                  <a:cubicBezTo>
                    <a:pt x="0" y="6731"/>
                    <a:pt x="6731" y="0"/>
                    <a:pt x="36830" y="0"/>
                  </a:cubicBezTo>
                  <a:cubicBezTo>
                    <a:pt x="2886456" y="762"/>
                    <a:pt x="5736082" y="762"/>
                    <a:pt x="8585708" y="762"/>
                  </a:cubicBezTo>
                  <a:close/>
                </a:path>
              </a:pathLst>
            </a:custGeom>
            <a:blipFill>
              <a:blip r:embed="rId2"/>
              <a:stretch>
                <a:fillRect l="-29876" r="-29876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9379222" y="585037"/>
            <a:ext cx="9399053" cy="9167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7560"/>
              </a:lnSpc>
            </a:pPr>
            <a:r>
              <a:rPr lang="en-US" sz="6300" i="1" u="sng" dirty="0">
                <a:solidFill>
                  <a:srgbClr val="FFC000"/>
                </a:solidFill>
                <a:latin typeface="Open Sauce Bold"/>
              </a:rPr>
              <a:t>I -Solution </a:t>
            </a:r>
            <a:r>
              <a:rPr lang="en-US" sz="6300" i="1" u="sng" dirty="0" err="1">
                <a:solidFill>
                  <a:srgbClr val="FFC000"/>
                </a:solidFill>
                <a:latin typeface="Open Sauce Bold"/>
              </a:rPr>
              <a:t>aqueuse</a:t>
            </a:r>
            <a:r>
              <a:rPr lang="en-US" sz="6300" i="1" u="sng" dirty="0">
                <a:solidFill>
                  <a:srgbClr val="FFC000"/>
                </a:solidFill>
                <a:latin typeface="Open Sauce Bold"/>
              </a:rPr>
              <a:t> 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020226" y="1872888"/>
            <a:ext cx="9399053" cy="7371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400"/>
              </a:lnSpc>
            </a:pPr>
            <a:r>
              <a:rPr lang="en-US" sz="4500" dirty="0">
                <a:solidFill>
                  <a:srgbClr val="004AAD"/>
                </a:solidFill>
                <a:latin typeface="Times New Roman Bold Italics"/>
              </a:rPr>
              <a:t> </a:t>
            </a:r>
            <a:r>
              <a:rPr lang="en-US" sz="6000" u="sng" dirty="0">
                <a:solidFill>
                  <a:srgbClr val="0070C0"/>
                </a:solidFill>
                <a:highlight>
                  <a:srgbClr val="808000"/>
                </a:highlight>
                <a:latin typeface="Times New Roman Bold Italics"/>
              </a:rPr>
              <a:t>Definition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860247" y="3620962"/>
            <a:ext cx="10245852" cy="39814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863617" lvl="1" indent="-431809" algn="ctr">
              <a:lnSpc>
                <a:spcPts val="4800"/>
              </a:lnSpc>
              <a:buFont typeface="Arial"/>
              <a:buChar char="•"/>
            </a:pPr>
            <a:r>
              <a:rPr lang="en-US" sz="4000" dirty="0">
                <a:solidFill>
                  <a:srgbClr val="000000"/>
                </a:solidFill>
                <a:latin typeface="Times New Roman Bold Italics"/>
              </a:rPr>
              <a:t> Une solution </a:t>
            </a:r>
            <a:r>
              <a:rPr lang="en-US" sz="4000" dirty="0" err="1">
                <a:solidFill>
                  <a:srgbClr val="000000"/>
                </a:solidFill>
                <a:latin typeface="Times New Roman Bold Italics"/>
              </a:rPr>
              <a:t>est</a:t>
            </a:r>
            <a:r>
              <a:rPr lang="en-US" sz="4000" dirty="0">
                <a:solidFill>
                  <a:srgbClr val="000000"/>
                </a:solidFill>
                <a:latin typeface="Times New Roman Bold Italics"/>
              </a:rPr>
              <a:t> un mélange </a:t>
            </a:r>
            <a:r>
              <a:rPr lang="en-US" sz="4000" dirty="0" err="1">
                <a:solidFill>
                  <a:srgbClr val="000000"/>
                </a:solidFill>
                <a:latin typeface="Times New Roman Bold Italics"/>
              </a:rPr>
              <a:t>homogène</a:t>
            </a:r>
            <a:r>
              <a:rPr lang="en-US" sz="4000" dirty="0">
                <a:solidFill>
                  <a:srgbClr val="000000"/>
                </a:solidFill>
                <a:latin typeface="Times New Roman Bold Italics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Times New Roman Bold Italics"/>
              </a:rPr>
              <a:t>obtenu</a:t>
            </a:r>
            <a:r>
              <a:rPr lang="en-US" sz="4000" dirty="0">
                <a:solidFill>
                  <a:srgbClr val="000000"/>
                </a:solidFill>
                <a:latin typeface="Times New Roman Bold Italics"/>
              </a:rPr>
              <a:t> par dissolution de </a:t>
            </a:r>
            <a:r>
              <a:rPr lang="en-US" sz="4000" dirty="0" err="1">
                <a:solidFill>
                  <a:srgbClr val="000000"/>
                </a:solidFill>
                <a:latin typeface="Times New Roman Bold Italics"/>
              </a:rPr>
              <a:t>soluté</a:t>
            </a:r>
            <a:r>
              <a:rPr lang="en-US" sz="4000" dirty="0">
                <a:solidFill>
                  <a:srgbClr val="000000"/>
                </a:solidFill>
                <a:latin typeface="Times New Roman Bold Italics"/>
              </a:rPr>
              <a:t> dans un </a:t>
            </a:r>
            <a:r>
              <a:rPr lang="en-US" sz="4000" dirty="0" err="1">
                <a:solidFill>
                  <a:srgbClr val="000000"/>
                </a:solidFill>
                <a:latin typeface="Times New Roman Bold Italics"/>
              </a:rPr>
              <a:t>solvant</a:t>
            </a:r>
            <a:r>
              <a:rPr lang="en-US" sz="4000" dirty="0">
                <a:solidFill>
                  <a:srgbClr val="000000"/>
                </a:solidFill>
                <a:latin typeface="Times New Roman Bold Italics"/>
              </a:rPr>
              <a:t> </a:t>
            </a:r>
          </a:p>
          <a:p>
            <a:pPr marL="863617" lvl="1" indent="-431809" algn="ctr">
              <a:lnSpc>
                <a:spcPts val="4800"/>
              </a:lnSpc>
              <a:buFont typeface="Arial"/>
              <a:buChar char="•"/>
            </a:pPr>
            <a:r>
              <a:rPr lang="en-US" sz="4000" dirty="0">
                <a:solidFill>
                  <a:srgbClr val="000000"/>
                </a:solidFill>
                <a:latin typeface="Times New Roman Bold Italics"/>
              </a:rPr>
              <a:t>Une solution </a:t>
            </a:r>
            <a:r>
              <a:rPr lang="en-US" sz="4000" dirty="0" err="1">
                <a:solidFill>
                  <a:srgbClr val="000000"/>
                </a:solidFill>
                <a:latin typeface="Times New Roman Bold Italics"/>
              </a:rPr>
              <a:t>électriquement</a:t>
            </a:r>
            <a:r>
              <a:rPr lang="en-US" sz="4000" dirty="0">
                <a:solidFill>
                  <a:srgbClr val="000000"/>
                </a:solidFill>
                <a:latin typeface="Times New Roman Bold Italics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Times New Roman Bold Italics"/>
              </a:rPr>
              <a:t>neutre</a:t>
            </a:r>
            <a:r>
              <a:rPr lang="en-US" sz="4000" dirty="0">
                <a:solidFill>
                  <a:srgbClr val="000000"/>
                </a:solidFill>
                <a:latin typeface="Times New Roman Bold Italics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Times New Roman Bold Italics"/>
              </a:rPr>
              <a:t>si</a:t>
            </a:r>
            <a:r>
              <a:rPr lang="en-US" sz="4000" dirty="0">
                <a:solidFill>
                  <a:srgbClr val="000000"/>
                </a:solidFill>
                <a:latin typeface="Times New Roman Bold Italics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Times New Roman Bold Italics"/>
              </a:rPr>
              <a:t>elle</a:t>
            </a:r>
            <a:r>
              <a:rPr lang="en-US" sz="4000" dirty="0">
                <a:solidFill>
                  <a:srgbClr val="000000"/>
                </a:solidFill>
                <a:latin typeface="Times New Roman Bold Italics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Times New Roman Bold Italics"/>
              </a:rPr>
              <a:t>contient</a:t>
            </a:r>
            <a:r>
              <a:rPr lang="en-US" sz="4000" dirty="0">
                <a:solidFill>
                  <a:srgbClr val="000000"/>
                </a:solidFill>
                <a:latin typeface="Times New Roman Bold Italics"/>
              </a:rPr>
              <a:t> des cations. </a:t>
            </a:r>
            <a:r>
              <a:rPr lang="en-US" sz="4000" dirty="0" err="1">
                <a:solidFill>
                  <a:srgbClr val="000000"/>
                </a:solidFill>
                <a:latin typeface="Times New Roman Bold Italics"/>
              </a:rPr>
              <a:t>elle</a:t>
            </a:r>
            <a:r>
              <a:rPr lang="en-US" sz="4000" dirty="0">
                <a:solidFill>
                  <a:srgbClr val="000000"/>
                </a:solidFill>
                <a:latin typeface="Times New Roman Bold Italics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Times New Roman Bold Italics"/>
              </a:rPr>
              <a:t>contient</a:t>
            </a:r>
            <a:r>
              <a:rPr lang="en-US" sz="4000" dirty="0">
                <a:solidFill>
                  <a:srgbClr val="000000"/>
                </a:solidFill>
                <a:latin typeface="Times New Roman Bold Italics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Times New Roman Bold Italics"/>
              </a:rPr>
              <a:t>nécessairement</a:t>
            </a:r>
            <a:r>
              <a:rPr lang="en-US" sz="4000" dirty="0">
                <a:solidFill>
                  <a:srgbClr val="000000"/>
                </a:solidFill>
                <a:latin typeface="Times New Roman Bold Italics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Times New Roman Bold Italics"/>
              </a:rPr>
              <a:t>aussi</a:t>
            </a:r>
            <a:r>
              <a:rPr lang="en-US" sz="4000" dirty="0">
                <a:solidFill>
                  <a:srgbClr val="000000"/>
                </a:solidFill>
                <a:latin typeface="Times New Roman Bold Italics"/>
              </a:rPr>
              <a:t> des anions</a:t>
            </a:r>
          </a:p>
          <a:p>
            <a:pPr algn="ctr">
              <a:lnSpc>
                <a:spcPts val="1920"/>
              </a:lnSpc>
            </a:pPr>
            <a:endParaRPr lang="en-US" sz="4000" dirty="0">
              <a:solidFill>
                <a:srgbClr val="000000"/>
              </a:solidFill>
              <a:latin typeface="Times New Roman Bold Italics"/>
            </a:endParaRPr>
          </a:p>
        </p:txBody>
      </p:sp>
      <p:grpSp>
        <p:nvGrpSpPr>
          <p:cNvPr id="9" name="Group 9"/>
          <p:cNvGrpSpPr/>
          <p:nvPr/>
        </p:nvGrpSpPr>
        <p:grpSpPr>
          <a:xfrm>
            <a:off x="9732818" y="1891938"/>
            <a:ext cx="1014168" cy="685800"/>
            <a:chOff x="0" y="0"/>
            <a:chExt cx="6221730" cy="4207256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6221730" cy="4207256"/>
            </a:xfrm>
            <a:custGeom>
              <a:avLst/>
              <a:gdLst/>
              <a:ahLst/>
              <a:cxnLst/>
              <a:rect l="l" t="t" r="r" b="b"/>
              <a:pathLst>
                <a:path w="6221730" h="4207256">
                  <a:moveTo>
                    <a:pt x="6221730" y="0"/>
                  </a:moveTo>
                  <a:lnTo>
                    <a:pt x="3877818" y="3979799"/>
                  </a:lnTo>
                  <a:cubicBezTo>
                    <a:pt x="3799239" y="4120238"/>
                    <a:pt x="3650888" y="4207238"/>
                    <a:pt x="3489960" y="4207256"/>
                  </a:cubicBezTo>
                  <a:lnTo>
                    <a:pt x="0" y="420725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2A54B"/>
            </a:solidFill>
            <a:ln w="12700">
              <a:solidFill>
                <a:srgbClr val="000000"/>
              </a:solidFill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9890071" y="1968138"/>
            <a:ext cx="699661" cy="5334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500" dirty="0">
                <a:solidFill>
                  <a:srgbClr val="FFFF00"/>
                </a:solidFill>
                <a:latin typeface="Open Sauce Bold"/>
              </a:rPr>
              <a:t>01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0963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613917" y="1473621"/>
            <a:ext cx="6829708" cy="8183042"/>
            <a:chOff x="0" y="0"/>
            <a:chExt cx="8585708" cy="10287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585708" cy="10287000"/>
            </a:xfrm>
            <a:custGeom>
              <a:avLst/>
              <a:gdLst/>
              <a:ahLst/>
              <a:cxnLst/>
              <a:rect l="l" t="t" r="r" b="b"/>
              <a:pathLst>
                <a:path w="8585708" h="10287000">
                  <a:moveTo>
                    <a:pt x="8585708" y="762"/>
                  </a:moveTo>
                  <a:cubicBezTo>
                    <a:pt x="8581644" y="20447"/>
                    <a:pt x="8577961" y="40132"/>
                    <a:pt x="8573515" y="59690"/>
                  </a:cubicBezTo>
                  <a:cubicBezTo>
                    <a:pt x="8478139" y="485521"/>
                    <a:pt x="8382635" y="911225"/>
                    <a:pt x="8287258" y="1337056"/>
                  </a:cubicBezTo>
                  <a:cubicBezTo>
                    <a:pt x="8146288" y="1966722"/>
                    <a:pt x="8005699" y="2596388"/>
                    <a:pt x="7864601" y="3225927"/>
                  </a:cubicBezTo>
                  <a:cubicBezTo>
                    <a:pt x="7691247" y="3999103"/>
                    <a:pt x="7517384" y="4772152"/>
                    <a:pt x="7344028" y="5545328"/>
                  </a:cubicBezTo>
                  <a:cubicBezTo>
                    <a:pt x="7194676" y="6211443"/>
                    <a:pt x="7045578" y="6877558"/>
                    <a:pt x="6896353" y="7543800"/>
                  </a:cubicBezTo>
                  <a:cubicBezTo>
                    <a:pt x="6765289" y="8129016"/>
                    <a:pt x="6634480" y="8714105"/>
                    <a:pt x="6503162" y="9299194"/>
                  </a:cubicBezTo>
                  <a:cubicBezTo>
                    <a:pt x="6429375" y="9628251"/>
                    <a:pt x="6354953" y="9957181"/>
                    <a:pt x="6280785" y="10286238"/>
                  </a:cubicBezTo>
                  <a:cubicBezTo>
                    <a:pt x="4199382" y="10286238"/>
                    <a:pt x="2118106" y="10286111"/>
                    <a:pt x="36830" y="10287000"/>
                  </a:cubicBezTo>
                  <a:cubicBezTo>
                    <a:pt x="6731" y="10287000"/>
                    <a:pt x="0" y="10280269"/>
                    <a:pt x="0" y="10250043"/>
                  </a:cubicBezTo>
                  <a:cubicBezTo>
                    <a:pt x="762" y="6845681"/>
                    <a:pt x="762" y="3441319"/>
                    <a:pt x="0" y="36957"/>
                  </a:cubicBezTo>
                  <a:cubicBezTo>
                    <a:pt x="0" y="6731"/>
                    <a:pt x="6731" y="0"/>
                    <a:pt x="36830" y="0"/>
                  </a:cubicBezTo>
                  <a:cubicBezTo>
                    <a:pt x="2886456" y="762"/>
                    <a:pt x="5736082" y="762"/>
                    <a:pt x="8585708" y="762"/>
                  </a:cubicBezTo>
                  <a:close/>
                </a:path>
              </a:pathLst>
            </a:custGeom>
            <a:solidFill>
              <a:srgbClr val="153B0D"/>
            </a:solidFill>
            <a:ln w="12700">
              <a:solidFill>
                <a:srgbClr val="000000"/>
              </a:solidFill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1028700" y="846058"/>
            <a:ext cx="6495367" cy="7782450"/>
            <a:chOff x="0" y="0"/>
            <a:chExt cx="8585708" cy="102870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8585708" cy="10287000"/>
            </a:xfrm>
            <a:custGeom>
              <a:avLst/>
              <a:gdLst/>
              <a:ahLst/>
              <a:cxnLst/>
              <a:rect l="l" t="t" r="r" b="b"/>
              <a:pathLst>
                <a:path w="8585708" h="10287000">
                  <a:moveTo>
                    <a:pt x="8585708" y="762"/>
                  </a:moveTo>
                  <a:cubicBezTo>
                    <a:pt x="8581644" y="20447"/>
                    <a:pt x="8577961" y="40132"/>
                    <a:pt x="8573515" y="59690"/>
                  </a:cubicBezTo>
                  <a:cubicBezTo>
                    <a:pt x="8478139" y="485521"/>
                    <a:pt x="8382635" y="911225"/>
                    <a:pt x="8287258" y="1337056"/>
                  </a:cubicBezTo>
                  <a:cubicBezTo>
                    <a:pt x="8146288" y="1966722"/>
                    <a:pt x="8005699" y="2596388"/>
                    <a:pt x="7864601" y="3225927"/>
                  </a:cubicBezTo>
                  <a:cubicBezTo>
                    <a:pt x="7691247" y="3999103"/>
                    <a:pt x="7517384" y="4772152"/>
                    <a:pt x="7344028" y="5545328"/>
                  </a:cubicBezTo>
                  <a:cubicBezTo>
                    <a:pt x="7194676" y="6211443"/>
                    <a:pt x="7045578" y="6877558"/>
                    <a:pt x="6896353" y="7543800"/>
                  </a:cubicBezTo>
                  <a:cubicBezTo>
                    <a:pt x="6765289" y="8129016"/>
                    <a:pt x="6634480" y="8714105"/>
                    <a:pt x="6503162" y="9299194"/>
                  </a:cubicBezTo>
                  <a:cubicBezTo>
                    <a:pt x="6429375" y="9628251"/>
                    <a:pt x="6354953" y="9957181"/>
                    <a:pt x="6280785" y="10286238"/>
                  </a:cubicBezTo>
                  <a:cubicBezTo>
                    <a:pt x="4199382" y="10286238"/>
                    <a:pt x="2118106" y="10286111"/>
                    <a:pt x="36830" y="10287000"/>
                  </a:cubicBezTo>
                  <a:cubicBezTo>
                    <a:pt x="6731" y="10287000"/>
                    <a:pt x="0" y="10280269"/>
                    <a:pt x="0" y="10250043"/>
                  </a:cubicBezTo>
                  <a:cubicBezTo>
                    <a:pt x="762" y="6845681"/>
                    <a:pt x="762" y="3441319"/>
                    <a:pt x="0" y="36957"/>
                  </a:cubicBezTo>
                  <a:cubicBezTo>
                    <a:pt x="0" y="6731"/>
                    <a:pt x="6731" y="0"/>
                    <a:pt x="36830" y="0"/>
                  </a:cubicBezTo>
                  <a:cubicBezTo>
                    <a:pt x="2886456" y="762"/>
                    <a:pt x="5736082" y="762"/>
                    <a:pt x="8585708" y="762"/>
                  </a:cubicBezTo>
                  <a:close/>
                </a:path>
              </a:pathLst>
            </a:custGeom>
            <a:blipFill>
              <a:blip r:embed="rId2"/>
              <a:stretch>
                <a:fillRect l="-29876" r="-29876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6" name="Freeform 6"/>
          <p:cNvSpPr/>
          <p:nvPr/>
        </p:nvSpPr>
        <p:spPr>
          <a:xfrm>
            <a:off x="8590735" y="2282189"/>
            <a:ext cx="9263706" cy="6346318"/>
          </a:xfrm>
          <a:custGeom>
            <a:avLst/>
            <a:gdLst/>
            <a:ahLst/>
            <a:cxnLst/>
            <a:rect l="l" t="t" r="r" b="b"/>
            <a:pathLst>
              <a:path w="9263706" h="6346318">
                <a:moveTo>
                  <a:pt x="0" y="0"/>
                </a:moveTo>
                <a:lnTo>
                  <a:pt x="9263706" y="0"/>
                </a:lnTo>
                <a:lnTo>
                  <a:pt x="9263706" y="6346318"/>
                </a:lnTo>
                <a:lnTo>
                  <a:pt x="0" y="634631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TextBox 7"/>
          <p:cNvSpPr txBox="1"/>
          <p:nvPr/>
        </p:nvSpPr>
        <p:spPr>
          <a:xfrm>
            <a:off x="8716186" y="1035471"/>
            <a:ext cx="9399053" cy="6924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400"/>
              </a:lnSpc>
            </a:pPr>
            <a:r>
              <a:rPr lang="en-US" sz="4500" b="1" u="sng" dirty="0"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Bold Italics"/>
              </a:rPr>
              <a:t>EXEMLES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0963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 rot="-3927272">
            <a:off x="-3241856" y="-2748938"/>
            <a:ext cx="17250020" cy="14010489"/>
          </a:xfrm>
          <a:prstGeom prst="rect">
            <a:avLst/>
          </a:prstGeom>
          <a:solidFill>
            <a:srgbClr val="153B0D"/>
          </a:solidFill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/>
          <p:nvPr/>
        </p:nvGrpSpPr>
        <p:grpSpPr>
          <a:xfrm>
            <a:off x="1892093" y="700098"/>
            <a:ext cx="1184846" cy="801216"/>
            <a:chOff x="0" y="0"/>
            <a:chExt cx="6221730" cy="4207256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6221730" cy="4207256"/>
            </a:xfrm>
            <a:custGeom>
              <a:avLst/>
              <a:gdLst/>
              <a:ahLst/>
              <a:cxnLst/>
              <a:rect l="l" t="t" r="r" b="b"/>
              <a:pathLst>
                <a:path w="6221730" h="4207256">
                  <a:moveTo>
                    <a:pt x="6221730" y="0"/>
                  </a:moveTo>
                  <a:lnTo>
                    <a:pt x="3877818" y="3979799"/>
                  </a:lnTo>
                  <a:cubicBezTo>
                    <a:pt x="3799239" y="4120238"/>
                    <a:pt x="3650888" y="4207238"/>
                    <a:pt x="3489960" y="4207256"/>
                  </a:cubicBezTo>
                  <a:lnTo>
                    <a:pt x="0" y="420725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2A54B"/>
            </a:solidFill>
            <a:ln w="12700">
              <a:solidFill>
                <a:srgbClr val="000000"/>
              </a:solidFill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5" name="Group 5"/>
          <p:cNvGrpSpPr>
            <a:grpSpLocks noChangeAspect="1"/>
          </p:cNvGrpSpPr>
          <p:nvPr/>
        </p:nvGrpSpPr>
        <p:grpSpPr>
          <a:xfrm>
            <a:off x="12386975" y="4554617"/>
            <a:ext cx="4440702" cy="5732383"/>
            <a:chOff x="0" y="0"/>
            <a:chExt cx="1934210" cy="2496820"/>
          </a:xfrm>
        </p:grpSpPr>
        <p:sp>
          <p:nvSpPr>
            <p:cNvPr id="6" name="Freeform 6"/>
            <p:cNvSpPr/>
            <p:nvPr/>
          </p:nvSpPr>
          <p:spPr>
            <a:xfrm>
              <a:off x="0" y="31750"/>
              <a:ext cx="1934210" cy="2346960"/>
            </a:xfrm>
            <a:custGeom>
              <a:avLst/>
              <a:gdLst/>
              <a:ahLst/>
              <a:cxnLst/>
              <a:rect l="l" t="t" r="r" b="b"/>
              <a:pathLst>
                <a:path w="1934210" h="2346960">
                  <a:moveTo>
                    <a:pt x="1934210" y="2346960"/>
                  </a:moveTo>
                  <a:lnTo>
                    <a:pt x="15240" y="2259330"/>
                  </a:lnTo>
                  <a:lnTo>
                    <a:pt x="0" y="74930"/>
                  </a:lnTo>
                  <a:lnTo>
                    <a:pt x="1934210" y="0"/>
                  </a:lnTo>
                  <a:close/>
                </a:path>
              </a:pathLst>
            </a:custGeom>
            <a:solidFill>
              <a:srgbClr val="BFBFB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Freeform 7"/>
            <p:cNvSpPr/>
            <p:nvPr/>
          </p:nvSpPr>
          <p:spPr>
            <a:xfrm>
              <a:off x="1789430" y="1270"/>
              <a:ext cx="125730" cy="2494280"/>
            </a:xfrm>
            <a:custGeom>
              <a:avLst/>
              <a:gdLst/>
              <a:ahLst/>
              <a:cxnLst/>
              <a:rect l="l" t="t" r="r" b="b"/>
              <a:pathLst>
                <a:path w="125730" h="2494280">
                  <a:moveTo>
                    <a:pt x="0" y="2494280"/>
                  </a:moveTo>
                  <a:lnTo>
                    <a:pt x="125730" y="2373630"/>
                  </a:lnTo>
                  <a:lnTo>
                    <a:pt x="125730" y="3175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AFAFA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Freeform 8"/>
            <p:cNvSpPr/>
            <p:nvPr/>
          </p:nvSpPr>
          <p:spPr>
            <a:xfrm>
              <a:off x="0" y="0"/>
              <a:ext cx="1812290" cy="2496820"/>
            </a:xfrm>
            <a:custGeom>
              <a:avLst/>
              <a:gdLst/>
              <a:ahLst/>
              <a:cxnLst/>
              <a:rect l="l" t="t" r="r" b="b"/>
              <a:pathLst>
                <a:path w="1812290" h="2496820">
                  <a:moveTo>
                    <a:pt x="1812290" y="2496820"/>
                  </a:moveTo>
                  <a:lnTo>
                    <a:pt x="0" y="2404110"/>
                  </a:lnTo>
                  <a:lnTo>
                    <a:pt x="0" y="92710"/>
                  </a:lnTo>
                  <a:lnTo>
                    <a:pt x="1812290" y="0"/>
                  </a:lnTo>
                  <a:close/>
                </a:path>
              </a:pathLst>
            </a:custGeom>
            <a:solidFill>
              <a:srgbClr val="E9E9E9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Freeform 9"/>
            <p:cNvSpPr/>
            <p:nvPr/>
          </p:nvSpPr>
          <p:spPr>
            <a:xfrm>
              <a:off x="31750" y="88900"/>
              <a:ext cx="31750" cy="2319020"/>
            </a:xfrm>
            <a:custGeom>
              <a:avLst/>
              <a:gdLst/>
              <a:ahLst/>
              <a:cxnLst/>
              <a:rect l="l" t="t" r="r" b="b"/>
              <a:pathLst>
                <a:path w="31750" h="2319020">
                  <a:moveTo>
                    <a:pt x="31750" y="2319020"/>
                  </a:moveTo>
                  <a:lnTo>
                    <a:pt x="0" y="2316480"/>
                  </a:lnTo>
                  <a:lnTo>
                    <a:pt x="0" y="2540"/>
                  </a:lnTo>
                  <a:lnTo>
                    <a:pt x="31750" y="0"/>
                  </a:lnTo>
                  <a:close/>
                </a:path>
              </a:pathLst>
            </a:custGeom>
            <a:solidFill>
              <a:srgbClr val="CCCCCC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Freeform 10"/>
            <p:cNvSpPr/>
            <p:nvPr/>
          </p:nvSpPr>
          <p:spPr>
            <a:xfrm>
              <a:off x="114300" y="54610"/>
              <a:ext cx="1637030" cy="2387600"/>
            </a:xfrm>
            <a:custGeom>
              <a:avLst/>
              <a:gdLst/>
              <a:ahLst/>
              <a:cxnLst/>
              <a:rect l="l" t="t" r="r" b="b"/>
              <a:pathLst>
                <a:path w="1637030" h="2387600">
                  <a:moveTo>
                    <a:pt x="1637030" y="2387600"/>
                  </a:moveTo>
                  <a:lnTo>
                    <a:pt x="0" y="2307590"/>
                  </a:lnTo>
                  <a:lnTo>
                    <a:pt x="0" y="80010"/>
                  </a:lnTo>
                  <a:lnTo>
                    <a:pt x="1637030" y="0"/>
                  </a:lnTo>
                  <a:close/>
                </a:path>
              </a:pathLst>
            </a:custGeom>
            <a:blipFill>
              <a:blip r:embed="rId2"/>
              <a:stretch>
                <a:fillRect l="-22924" r="-22924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1" name="Group 11"/>
          <p:cNvGrpSpPr>
            <a:grpSpLocks noChangeAspect="1"/>
          </p:cNvGrpSpPr>
          <p:nvPr/>
        </p:nvGrpSpPr>
        <p:grpSpPr>
          <a:xfrm>
            <a:off x="822855" y="5776670"/>
            <a:ext cx="6783316" cy="4444027"/>
            <a:chOff x="0" y="0"/>
            <a:chExt cx="6138841" cy="4021805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6138841" cy="4021805"/>
            </a:xfrm>
            <a:custGeom>
              <a:avLst/>
              <a:gdLst/>
              <a:ahLst/>
              <a:cxnLst/>
              <a:rect l="l" t="t" r="r" b="b"/>
              <a:pathLst>
                <a:path w="6138841" h="4021805">
                  <a:moveTo>
                    <a:pt x="6138841" y="3637556"/>
                  </a:moveTo>
                  <a:lnTo>
                    <a:pt x="0" y="4021805"/>
                  </a:lnTo>
                  <a:lnTo>
                    <a:pt x="0" y="384249"/>
                  </a:lnTo>
                  <a:lnTo>
                    <a:pt x="6138841" y="0"/>
                  </a:lnTo>
                  <a:lnTo>
                    <a:pt x="6138841" y="3637556"/>
                  </a:lnTo>
                  <a:close/>
                </a:path>
              </a:pathLst>
            </a:custGeom>
            <a:solidFill>
              <a:srgbClr val="F9D548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Freeform 13"/>
            <p:cNvSpPr/>
            <p:nvPr/>
          </p:nvSpPr>
          <p:spPr>
            <a:xfrm>
              <a:off x="0" y="0"/>
              <a:ext cx="6138841" cy="4021805"/>
            </a:xfrm>
            <a:custGeom>
              <a:avLst/>
              <a:gdLst/>
              <a:ahLst/>
              <a:cxnLst/>
              <a:rect l="l" t="t" r="r" b="b"/>
              <a:pathLst>
                <a:path w="6138841" h="4021805">
                  <a:moveTo>
                    <a:pt x="6138841" y="3637556"/>
                  </a:moveTo>
                  <a:lnTo>
                    <a:pt x="0" y="4021805"/>
                  </a:lnTo>
                  <a:lnTo>
                    <a:pt x="0" y="384249"/>
                  </a:lnTo>
                  <a:lnTo>
                    <a:pt x="6138841" y="0"/>
                  </a:lnTo>
                  <a:lnTo>
                    <a:pt x="6138841" y="3637556"/>
                  </a:lnTo>
                  <a:close/>
                </a:path>
              </a:pathLst>
            </a:custGeom>
            <a:blipFill>
              <a:blip r:embed="rId3"/>
              <a:stretch>
                <a:fillRect t="-26319" b="-26319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4" name="TextBox 14"/>
          <p:cNvSpPr txBox="1"/>
          <p:nvPr/>
        </p:nvSpPr>
        <p:spPr>
          <a:xfrm>
            <a:off x="1727606" y="1964403"/>
            <a:ext cx="12008034" cy="15316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040"/>
              </a:lnSpc>
            </a:pPr>
            <a:r>
              <a:rPr lang="en-US" sz="3366" dirty="0">
                <a:solidFill>
                  <a:srgbClr val="FFFFFF"/>
                </a:solidFill>
                <a:latin typeface="Open Sauce"/>
              </a:rPr>
              <a:t> Le </a:t>
            </a:r>
            <a:r>
              <a:rPr lang="en-US" sz="3366" dirty="0" err="1">
                <a:solidFill>
                  <a:srgbClr val="FFFFFF"/>
                </a:solidFill>
                <a:latin typeface="Open Sauce"/>
              </a:rPr>
              <a:t>taux</a:t>
            </a:r>
            <a:r>
              <a:rPr lang="en-US" sz="3366" dirty="0">
                <a:solidFill>
                  <a:srgbClr val="FFFFFF"/>
                </a:solidFill>
                <a:latin typeface="Open Sauce"/>
              </a:rPr>
              <a:t> </a:t>
            </a:r>
            <a:r>
              <a:rPr lang="en-US" sz="3366" dirty="0" err="1">
                <a:solidFill>
                  <a:srgbClr val="FFFFFF"/>
                </a:solidFill>
                <a:latin typeface="Open Sauce"/>
              </a:rPr>
              <a:t>d’ion</a:t>
            </a:r>
            <a:r>
              <a:rPr lang="en-US" sz="3366" dirty="0">
                <a:solidFill>
                  <a:srgbClr val="FFFFFF"/>
                </a:solidFill>
                <a:latin typeface="Open Sauce"/>
              </a:rPr>
              <a:t> </a:t>
            </a:r>
            <a:r>
              <a:rPr lang="en-US" sz="3366" dirty="0" err="1">
                <a:solidFill>
                  <a:srgbClr val="FFFFFF"/>
                </a:solidFill>
                <a:latin typeface="Open Sauce"/>
              </a:rPr>
              <a:t>d’hydrogène</a:t>
            </a:r>
            <a:r>
              <a:rPr lang="en-US" sz="3366" dirty="0">
                <a:solidFill>
                  <a:srgbClr val="FFFFFF"/>
                </a:solidFill>
                <a:latin typeface="Open Sauce"/>
              </a:rPr>
              <a:t> </a:t>
            </a:r>
            <a:r>
              <a:rPr lang="en-US" sz="3366" dirty="0" err="1">
                <a:solidFill>
                  <a:srgbClr val="FFFFFF"/>
                </a:solidFill>
                <a:latin typeface="Open Sauce"/>
              </a:rPr>
              <a:t>s’évalue</a:t>
            </a:r>
            <a:r>
              <a:rPr lang="en-US" sz="3366" dirty="0">
                <a:solidFill>
                  <a:srgbClr val="FFFFFF"/>
                </a:solidFill>
                <a:latin typeface="Open Sauce"/>
              </a:rPr>
              <a:t> </a:t>
            </a:r>
            <a:r>
              <a:rPr lang="en-US" sz="3366" dirty="0" err="1">
                <a:solidFill>
                  <a:srgbClr val="FFFFFF"/>
                </a:solidFill>
                <a:latin typeface="Open Sauce"/>
              </a:rPr>
              <a:t>en</a:t>
            </a:r>
            <a:r>
              <a:rPr lang="en-US" sz="3366" dirty="0">
                <a:solidFill>
                  <a:srgbClr val="FFFFFF"/>
                </a:solidFill>
                <a:latin typeface="Open Sauce"/>
              </a:rPr>
              <a:t> </a:t>
            </a:r>
            <a:r>
              <a:rPr lang="en-US" sz="3366" dirty="0" err="1">
                <a:solidFill>
                  <a:srgbClr val="FFFFFF"/>
                </a:solidFill>
                <a:latin typeface="Open Sauce"/>
              </a:rPr>
              <a:t>mesurant</a:t>
            </a:r>
            <a:r>
              <a:rPr lang="en-US" sz="3366" dirty="0">
                <a:solidFill>
                  <a:srgbClr val="FFFFFF"/>
                </a:solidFill>
                <a:latin typeface="Open Sauce"/>
              </a:rPr>
              <a:t> le pH (</a:t>
            </a:r>
            <a:r>
              <a:rPr lang="en-US" sz="3366" dirty="0" err="1">
                <a:solidFill>
                  <a:srgbClr val="FFFFFF"/>
                </a:solidFill>
                <a:latin typeface="Open Sauce"/>
              </a:rPr>
              <a:t>potentiel</a:t>
            </a:r>
            <a:r>
              <a:rPr lang="en-US" sz="3366" dirty="0">
                <a:solidFill>
                  <a:srgbClr val="FFFFFF"/>
                </a:solidFill>
                <a:latin typeface="Open Sauce"/>
              </a:rPr>
              <a:t> </a:t>
            </a:r>
            <a:r>
              <a:rPr lang="en-US" sz="3366" dirty="0" err="1">
                <a:solidFill>
                  <a:srgbClr val="FFFFFF"/>
                </a:solidFill>
                <a:latin typeface="Open Sauce"/>
              </a:rPr>
              <a:t>d’hydrogène</a:t>
            </a:r>
            <a:r>
              <a:rPr lang="en-US" sz="3366" dirty="0">
                <a:solidFill>
                  <a:srgbClr val="FFFFFF"/>
                </a:solidFill>
                <a:latin typeface="Open Sauce"/>
              </a:rPr>
              <a:t>) </a:t>
            </a:r>
            <a:r>
              <a:rPr lang="en-US" sz="3366" dirty="0" err="1">
                <a:solidFill>
                  <a:srgbClr val="FFFFFF"/>
                </a:solidFill>
                <a:latin typeface="Open Sauce"/>
              </a:rPr>
              <a:t>c’est</a:t>
            </a:r>
            <a:r>
              <a:rPr lang="en-US" sz="3366" dirty="0">
                <a:solidFill>
                  <a:srgbClr val="FFFFFF"/>
                </a:solidFill>
                <a:latin typeface="Open Sauce"/>
              </a:rPr>
              <a:t> </a:t>
            </a:r>
            <a:r>
              <a:rPr lang="en-US" sz="3366" dirty="0" err="1">
                <a:solidFill>
                  <a:srgbClr val="FFFFFF"/>
                </a:solidFill>
                <a:latin typeface="Open Sauce"/>
              </a:rPr>
              <a:t>une</a:t>
            </a:r>
            <a:r>
              <a:rPr lang="en-US" sz="3366" dirty="0">
                <a:solidFill>
                  <a:srgbClr val="FFFFFF"/>
                </a:solidFill>
                <a:latin typeface="Open Sauce"/>
              </a:rPr>
              <a:t> grandeur sans </a:t>
            </a:r>
            <a:r>
              <a:rPr lang="en-US" sz="3366" dirty="0" err="1">
                <a:solidFill>
                  <a:srgbClr val="FFFFFF"/>
                </a:solidFill>
                <a:latin typeface="Open Sauce"/>
              </a:rPr>
              <a:t>unité</a:t>
            </a:r>
            <a:r>
              <a:rPr lang="en-US" sz="3366" dirty="0">
                <a:solidFill>
                  <a:srgbClr val="FFFFFF"/>
                </a:solidFill>
                <a:latin typeface="Open Sauce"/>
              </a:rPr>
              <a:t> qui varier entre 0 et 14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3555576" y="762000"/>
            <a:ext cx="7844242" cy="6000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769"/>
              </a:lnSpc>
            </a:pPr>
            <a:r>
              <a:rPr lang="en-US" sz="3974" u="sng" dirty="0">
                <a:solidFill>
                  <a:srgbClr val="0070C0"/>
                </a:solidFill>
                <a:highlight>
                  <a:srgbClr val="FFFF00"/>
                </a:highlight>
                <a:latin typeface="Open Sauce Bold"/>
              </a:rPr>
              <a:t>Notion de pH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938787" y="828675"/>
            <a:ext cx="699661" cy="5334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500">
                <a:solidFill>
                  <a:srgbClr val="FFFFFF"/>
                </a:solidFill>
                <a:latin typeface="Open Sauce Bold"/>
              </a:rPr>
              <a:t>02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3555576" y="3722906"/>
            <a:ext cx="7844242" cy="6000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769"/>
              </a:lnSpc>
            </a:pPr>
            <a:r>
              <a:rPr lang="en-US" sz="3974" u="sng" dirty="0" err="1">
                <a:solidFill>
                  <a:srgbClr val="0070C0"/>
                </a:solidFill>
                <a:highlight>
                  <a:srgbClr val="FFFF00"/>
                </a:highlight>
                <a:latin typeface="Open Sauce Bold"/>
              </a:rPr>
              <a:t>Mesure</a:t>
            </a:r>
            <a:r>
              <a:rPr lang="en-US" sz="3974" u="sng" dirty="0">
                <a:solidFill>
                  <a:srgbClr val="0070C0"/>
                </a:solidFill>
                <a:highlight>
                  <a:srgbClr val="FFFF00"/>
                </a:highlight>
                <a:latin typeface="Open Sauce Bold"/>
              </a:rPr>
              <a:t> de pH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299758" y="4671770"/>
            <a:ext cx="10980532" cy="8953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570"/>
              </a:lnSpc>
            </a:pPr>
            <a:r>
              <a:rPr lang="en-US" sz="2975">
                <a:solidFill>
                  <a:srgbClr val="FFFFFF"/>
                </a:solidFill>
                <a:latin typeface="Open Sauce Bold"/>
              </a:rPr>
              <a:t>Pour mesurer le pH d’une solution on utilise le </a:t>
            </a:r>
            <a:r>
              <a:rPr lang="en-US" sz="2975">
                <a:solidFill>
                  <a:srgbClr val="F9D548"/>
                </a:solidFill>
                <a:latin typeface="Open Sauce Bold"/>
              </a:rPr>
              <a:t>papier pH</a:t>
            </a:r>
            <a:r>
              <a:rPr lang="en-US" sz="2975">
                <a:solidFill>
                  <a:srgbClr val="737373"/>
                </a:solidFill>
                <a:latin typeface="Open Sauce Bold"/>
              </a:rPr>
              <a:t> </a:t>
            </a:r>
            <a:r>
              <a:rPr lang="en-US" sz="2975">
                <a:solidFill>
                  <a:srgbClr val="FFFFFF"/>
                </a:solidFill>
                <a:latin typeface="Open Sauce Bold"/>
              </a:rPr>
              <a:t>ou </a:t>
            </a:r>
            <a:r>
              <a:rPr lang="en-US" sz="2975">
                <a:solidFill>
                  <a:srgbClr val="F9D548"/>
                </a:solidFill>
                <a:latin typeface="Open Sauce Bold"/>
              </a:rPr>
              <a:t>pH-mètre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1892093" y="3638123"/>
            <a:ext cx="1138153" cy="769641"/>
            <a:chOff x="0" y="0"/>
            <a:chExt cx="6221730" cy="4207256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6221730" cy="4207256"/>
            </a:xfrm>
            <a:custGeom>
              <a:avLst/>
              <a:gdLst/>
              <a:ahLst/>
              <a:cxnLst/>
              <a:rect l="l" t="t" r="r" b="b"/>
              <a:pathLst>
                <a:path w="6221730" h="4207256">
                  <a:moveTo>
                    <a:pt x="6221730" y="0"/>
                  </a:moveTo>
                  <a:lnTo>
                    <a:pt x="3877818" y="3979799"/>
                  </a:lnTo>
                  <a:cubicBezTo>
                    <a:pt x="3799239" y="4120238"/>
                    <a:pt x="3650888" y="4207238"/>
                    <a:pt x="3489960" y="4207256"/>
                  </a:cubicBezTo>
                  <a:lnTo>
                    <a:pt x="0" y="420725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2A54B"/>
            </a:solidFill>
            <a:ln w="12700">
              <a:solidFill>
                <a:srgbClr val="000000"/>
              </a:solidFill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1" name="TextBox 21"/>
          <p:cNvSpPr txBox="1"/>
          <p:nvPr/>
        </p:nvSpPr>
        <p:spPr>
          <a:xfrm>
            <a:off x="1938787" y="3722906"/>
            <a:ext cx="699661" cy="5334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500">
                <a:solidFill>
                  <a:srgbClr val="FFFFFF"/>
                </a:solidFill>
                <a:latin typeface="Open Sauce Bold"/>
              </a:rPr>
              <a:t>03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0963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 rot="-3927272">
            <a:off x="-3036326" y="-2938069"/>
            <a:ext cx="17250020" cy="14010489"/>
          </a:xfrm>
          <a:prstGeom prst="rect">
            <a:avLst/>
          </a:prstGeom>
          <a:solidFill>
            <a:srgbClr val="153B0D"/>
          </a:solidFill>
        </p:spPr>
        <p:txBody>
          <a:bodyPr/>
          <a:lstStyle/>
          <a:p>
            <a:endParaRPr lang="en-US"/>
          </a:p>
        </p:txBody>
      </p:sp>
      <p:graphicFrame>
        <p:nvGraphicFramePr>
          <p:cNvPr id="3" name="Table 3"/>
          <p:cNvGraphicFramePr>
            <a:graphicFrameLocks noGrp="1"/>
          </p:cNvGraphicFramePr>
          <p:nvPr/>
        </p:nvGraphicFramePr>
        <p:xfrm>
          <a:off x="621545" y="4521896"/>
          <a:ext cx="12572091" cy="2447595"/>
        </p:xfrm>
        <a:graphic>
          <a:graphicData uri="http://schemas.openxmlformats.org/drawingml/2006/table">
            <a:tbl>
              <a:tblPr/>
              <a:tblGrid>
                <a:gridCol w="490735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3924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8370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04178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280427">
                <a:tc>
                  <a:txBody>
                    <a:bodyPr/>
                    <a:lstStyle/>
                    <a:p>
                      <a:pPr algn="ctr">
                        <a:lnSpc>
                          <a:spcPts val="4759"/>
                        </a:lnSpc>
                        <a:defRPr/>
                      </a:pPr>
                      <a:r>
                        <a:rPr lang="en-US" sz="3399">
                          <a:solidFill>
                            <a:srgbClr val="000000"/>
                          </a:solidFill>
                          <a:latin typeface="Open Sauce Bold"/>
                        </a:rPr>
                        <a:t>liquide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6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079"/>
                        </a:lnSpc>
                        <a:defRPr/>
                      </a:pPr>
                      <a:r>
                        <a:rPr lang="en-US" sz="2199">
                          <a:solidFill>
                            <a:srgbClr val="000000"/>
                          </a:solidFill>
                          <a:latin typeface="Open Sauce Bold"/>
                        </a:rPr>
                        <a:t>lait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6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079"/>
                        </a:lnSpc>
                        <a:defRPr/>
                      </a:pPr>
                      <a:r>
                        <a:rPr lang="en-US" sz="2199">
                          <a:solidFill>
                            <a:srgbClr val="000000"/>
                          </a:solidFill>
                          <a:latin typeface="Open Sauce Bold"/>
                        </a:rPr>
                        <a:t>Jus d’orange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6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079"/>
                        </a:lnSpc>
                        <a:defRPr/>
                      </a:pPr>
                      <a:r>
                        <a:rPr lang="en-US" sz="2199">
                          <a:solidFill>
                            <a:srgbClr val="000000"/>
                          </a:solidFill>
                          <a:latin typeface="Open Sauce Bold"/>
                        </a:rPr>
                        <a:t>L’eau pur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6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67167">
                <a:tc>
                  <a:txBody>
                    <a:bodyPr/>
                    <a:lstStyle/>
                    <a:p>
                      <a:pPr algn="ctr">
                        <a:lnSpc>
                          <a:spcPts val="5179"/>
                        </a:lnSpc>
                        <a:defRPr/>
                      </a:pPr>
                      <a:r>
                        <a:rPr lang="en-US" sz="3699">
                          <a:solidFill>
                            <a:srgbClr val="000000"/>
                          </a:solidFill>
                          <a:latin typeface="Open Sauce Bold"/>
                        </a:rPr>
                        <a:t>Le pH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C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639"/>
                        </a:lnSpc>
                        <a:defRPr/>
                      </a:pPr>
                      <a:r>
                        <a:rPr lang="en-US" sz="2599">
                          <a:solidFill>
                            <a:srgbClr val="000000"/>
                          </a:solidFill>
                          <a:latin typeface="Open Sauce"/>
                        </a:rPr>
                        <a:t>6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4E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639"/>
                        </a:lnSpc>
                        <a:defRPr/>
                      </a:pPr>
                      <a:r>
                        <a:rPr lang="en-US" sz="2599">
                          <a:solidFill>
                            <a:srgbClr val="000000"/>
                          </a:solidFill>
                          <a:latin typeface="Open Sauce"/>
                        </a:rPr>
                        <a:t>3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4E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639"/>
                        </a:lnSpc>
                        <a:defRPr/>
                      </a:pPr>
                      <a:r>
                        <a:rPr lang="en-US" sz="2599">
                          <a:solidFill>
                            <a:srgbClr val="000000"/>
                          </a:solidFill>
                          <a:latin typeface="Open Sauce"/>
                        </a:rPr>
                        <a:t>7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4E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pSp>
        <p:nvGrpSpPr>
          <p:cNvPr id="4" name="Group 4"/>
          <p:cNvGrpSpPr>
            <a:grpSpLocks noChangeAspect="1"/>
          </p:cNvGrpSpPr>
          <p:nvPr/>
        </p:nvGrpSpPr>
        <p:grpSpPr>
          <a:xfrm>
            <a:off x="13704361" y="3312951"/>
            <a:ext cx="3903992" cy="5246370"/>
            <a:chOff x="0" y="0"/>
            <a:chExt cx="3663950" cy="4923790"/>
          </a:xfrm>
        </p:grpSpPr>
        <p:sp>
          <p:nvSpPr>
            <p:cNvPr id="5" name="Freeform 5"/>
            <p:cNvSpPr/>
            <p:nvPr/>
          </p:nvSpPr>
          <p:spPr>
            <a:xfrm>
              <a:off x="31750" y="31750"/>
              <a:ext cx="3600450" cy="4859020"/>
            </a:xfrm>
            <a:custGeom>
              <a:avLst/>
              <a:gdLst/>
              <a:ahLst/>
              <a:cxnLst/>
              <a:rect l="l" t="t" r="r" b="b"/>
              <a:pathLst>
                <a:path w="3600450" h="4859020">
                  <a:moveTo>
                    <a:pt x="3600450" y="4499610"/>
                  </a:moveTo>
                  <a:cubicBezTo>
                    <a:pt x="3600450" y="4699000"/>
                    <a:pt x="3439160" y="4859020"/>
                    <a:pt x="3241040" y="4859020"/>
                  </a:cubicBezTo>
                  <a:lnTo>
                    <a:pt x="359410" y="4859020"/>
                  </a:lnTo>
                  <a:cubicBezTo>
                    <a:pt x="160020" y="4859020"/>
                    <a:pt x="0" y="4697730"/>
                    <a:pt x="0" y="4499610"/>
                  </a:cubicBezTo>
                  <a:lnTo>
                    <a:pt x="0" y="359410"/>
                  </a:lnTo>
                  <a:cubicBezTo>
                    <a:pt x="0" y="160020"/>
                    <a:pt x="161290" y="0"/>
                    <a:pt x="359410" y="0"/>
                  </a:cubicBezTo>
                  <a:lnTo>
                    <a:pt x="3239770" y="0"/>
                  </a:lnTo>
                  <a:cubicBezTo>
                    <a:pt x="3439160" y="0"/>
                    <a:pt x="3599180" y="161290"/>
                    <a:pt x="3599180" y="359410"/>
                  </a:cubicBezTo>
                  <a:lnTo>
                    <a:pt x="3600450" y="4499610"/>
                  </a:lnTo>
                  <a:close/>
                </a:path>
              </a:pathLst>
            </a:custGeom>
            <a:blipFill>
              <a:blip r:embed="rId2"/>
              <a:stretch>
                <a:fillRect l="-17477" r="-17477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6" name="Freeform 6"/>
            <p:cNvSpPr/>
            <p:nvPr/>
          </p:nvSpPr>
          <p:spPr>
            <a:xfrm>
              <a:off x="0" y="0"/>
              <a:ext cx="3663950" cy="4923790"/>
            </a:xfrm>
            <a:custGeom>
              <a:avLst/>
              <a:gdLst/>
              <a:ahLst/>
              <a:cxnLst/>
              <a:rect l="l" t="t" r="r" b="b"/>
              <a:pathLst>
                <a:path w="3663950" h="4923790">
                  <a:moveTo>
                    <a:pt x="3271520" y="4923790"/>
                  </a:moveTo>
                  <a:lnTo>
                    <a:pt x="391160" y="4923790"/>
                  </a:lnTo>
                  <a:cubicBezTo>
                    <a:pt x="175260" y="4923790"/>
                    <a:pt x="0" y="4748530"/>
                    <a:pt x="0" y="4532630"/>
                  </a:cubicBezTo>
                  <a:lnTo>
                    <a:pt x="0" y="392430"/>
                  </a:lnTo>
                  <a:cubicBezTo>
                    <a:pt x="0" y="175260"/>
                    <a:pt x="175260" y="0"/>
                    <a:pt x="391160" y="0"/>
                  </a:cubicBezTo>
                  <a:lnTo>
                    <a:pt x="3271520" y="0"/>
                  </a:lnTo>
                  <a:cubicBezTo>
                    <a:pt x="3487420" y="0"/>
                    <a:pt x="3662680" y="175260"/>
                    <a:pt x="3662680" y="391160"/>
                  </a:cubicBezTo>
                  <a:lnTo>
                    <a:pt x="3662680" y="4531360"/>
                  </a:lnTo>
                  <a:cubicBezTo>
                    <a:pt x="3663950" y="4747260"/>
                    <a:pt x="3487420" y="4923790"/>
                    <a:pt x="3271520" y="4923790"/>
                  </a:cubicBezTo>
                  <a:close/>
                  <a:moveTo>
                    <a:pt x="391160" y="63500"/>
                  </a:moveTo>
                  <a:cubicBezTo>
                    <a:pt x="210820" y="63500"/>
                    <a:pt x="63500" y="210820"/>
                    <a:pt x="63500" y="391160"/>
                  </a:cubicBezTo>
                  <a:lnTo>
                    <a:pt x="63500" y="4531360"/>
                  </a:lnTo>
                  <a:cubicBezTo>
                    <a:pt x="63500" y="4712970"/>
                    <a:pt x="210820" y="4859020"/>
                    <a:pt x="391160" y="4859020"/>
                  </a:cubicBezTo>
                  <a:lnTo>
                    <a:pt x="3271520" y="4859020"/>
                  </a:lnTo>
                  <a:cubicBezTo>
                    <a:pt x="3453130" y="4859020"/>
                    <a:pt x="3599180" y="4711700"/>
                    <a:pt x="3599180" y="4531360"/>
                  </a:cubicBezTo>
                  <a:lnTo>
                    <a:pt x="3599180" y="391160"/>
                  </a:lnTo>
                  <a:cubicBezTo>
                    <a:pt x="3599180" y="209550"/>
                    <a:pt x="3451860" y="63500"/>
                    <a:pt x="3271520" y="63500"/>
                  </a:cubicBezTo>
                  <a:lnTo>
                    <a:pt x="391160" y="63500"/>
                  </a:lnTo>
                  <a:close/>
                </a:path>
              </a:pathLst>
            </a:custGeom>
            <a:solidFill>
              <a:srgbClr val="02A54B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815059" y="1948721"/>
            <a:ext cx="12541203" cy="15316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040"/>
              </a:lnSpc>
            </a:pPr>
            <a:r>
              <a:rPr lang="en-US" sz="3366">
                <a:solidFill>
                  <a:srgbClr val="FFFFFF"/>
                </a:solidFill>
                <a:latin typeface="Open Sauce"/>
              </a:rPr>
              <a:t> on dépose une goute de solution sur un morceau de papier pH. et on compare sa couleur avec le nuancier de la boite et note le pH correspondant 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938787" y="728662"/>
            <a:ext cx="7844242" cy="6000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769"/>
              </a:lnSpc>
            </a:pPr>
            <a:r>
              <a:rPr lang="en-US" sz="3974" u="sng">
                <a:solidFill>
                  <a:srgbClr val="F9D548"/>
                </a:solidFill>
                <a:latin typeface="Open Sauce Bold"/>
              </a:rPr>
              <a:t>a. La papier pH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0963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 rot="-3927272">
            <a:off x="-3036326" y="-2938069"/>
            <a:ext cx="17250020" cy="14010489"/>
          </a:xfrm>
          <a:prstGeom prst="rect">
            <a:avLst/>
          </a:prstGeom>
          <a:solidFill>
            <a:srgbClr val="153B0D"/>
          </a:solidFill>
        </p:spPr>
        <p:txBody>
          <a:bodyPr/>
          <a:lstStyle/>
          <a:p>
            <a:endParaRPr lang="en-US"/>
          </a:p>
        </p:txBody>
      </p:sp>
      <p:graphicFrame>
        <p:nvGraphicFramePr>
          <p:cNvPr id="3" name="Table 3"/>
          <p:cNvGraphicFramePr>
            <a:graphicFrameLocks noGrp="1"/>
          </p:cNvGraphicFramePr>
          <p:nvPr/>
        </p:nvGraphicFramePr>
        <p:xfrm>
          <a:off x="621545" y="4521896"/>
          <a:ext cx="12572091" cy="2447595"/>
        </p:xfrm>
        <a:graphic>
          <a:graphicData uri="http://schemas.openxmlformats.org/drawingml/2006/table">
            <a:tbl>
              <a:tblPr/>
              <a:tblGrid>
                <a:gridCol w="490735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3924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8370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04178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280427">
                <a:tc>
                  <a:txBody>
                    <a:bodyPr/>
                    <a:lstStyle/>
                    <a:p>
                      <a:pPr algn="ctr">
                        <a:lnSpc>
                          <a:spcPts val="4759"/>
                        </a:lnSpc>
                        <a:defRPr/>
                      </a:pPr>
                      <a:r>
                        <a:rPr lang="en-US" sz="3399">
                          <a:solidFill>
                            <a:srgbClr val="000000"/>
                          </a:solidFill>
                          <a:latin typeface="Open Sauce Bold"/>
                        </a:rPr>
                        <a:t>liquide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6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079"/>
                        </a:lnSpc>
                        <a:defRPr/>
                      </a:pPr>
                      <a:r>
                        <a:rPr lang="en-US" sz="2199">
                          <a:solidFill>
                            <a:srgbClr val="000000"/>
                          </a:solidFill>
                          <a:latin typeface="Open Sauce Bold"/>
                        </a:rPr>
                        <a:t>lait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6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079"/>
                        </a:lnSpc>
                        <a:defRPr/>
                      </a:pPr>
                      <a:r>
                        <a:rPr lang="en-US" sz="2199">
                          <a:solidFill>
                            <a:srgbClr val="000000"/>
                          </a:solidFill>
                          <a:latin typeface="Open Sauce Bold"/>
                        </a:rPr>
                        <a:t>Jus d’orange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6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079"/>
                        </a:lnSpc>
                        <a:defRPr/>
                      </a:pPr>
                      <a:r>
                        <a:rPr lang="en-US" sz="2199">
                          <a:solidFill>
                            <a:srgbClr val="000000"/>
                          </a:solidFill>
                          <a:latin typeface="Open Sauce Bold"/>
                        </a:rPr>
                        <a:t>L’eau pur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6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67167">
                <a:tc>
                  <a:txBody>
                    <a:bodyPr/>
                    <a:lstStyle/>
                    <a:p>
                      <a:pPr algn="ctr">
                        <a:lnSpc>
                          <a:spcPts val="5179"/>
                        </a:lnSpc>
                        <a:defRPr/>
                      </a:pPr>
                      <a:r>
                        <a:rPr lang="en-US" sz="3699">
                          <a:solidFill>
                            <a:srgbClr val="000000"/>
                          </a:solidFill>
                          <a:latin typeface="Open Sauce Bold"/>
                        </a:rPr>
                        <a:t>Le pH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C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639"/>
                        </a:lnSpc>
                        <a:defRPr/>
                      </a:pPr>
                      <a:r>
                        <a:rPr lang="en-US" sz="2599">
                          <a:solidFill>
                            <a:srgbClr val="000000"/>
                          </a:solidFill>
                          <a:latin typeface="Open Sauce"/>
                        </a:rPr>
                        <a:t>6.48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4E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639"/>
                        </a:lnSpc>
                        <a:defRPr/>
                      </a:pPr>
                      <a:r>
                        <a:rPr lang="en-US" sz="2599">
                          <a:solidFill>
                            <a:srgbClr val="000000"/>
                          </a:solidFill>
                          <a:latin typeface="Open Sauce"/>
                        </a:rPr>
                        <a:t>3.84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4E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639"/>
                        </a:lnSpc>
                        <a:defRPr/>
                      </a:pPr>
                      <a:r>
                        <a:rPr lang="en-US" sz="2599">
                          <a:solidFill>
                            <a:srgbClr val="000000"/>
                          </a:solidFill>
                          <a:latin typeface="Open Sauce"/>
                        </a:rPr>
                        <a:t>7.04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4E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pSp>
        <p:nvGrpSpPr>
          <p:cNvPr id="4" name="Group 4"/>
          <p:cNvGrpSpPr>
            <a:grpSpLocks noChangeAspect="1"/>
          </p:cNvGrpSpPr>
          <p:nvPr/>
        </p:nvGrpSpPr>
        <p:grpSpPr>
          <a:xfrm>
            <a:off x="13704361" y="3312951"/>
            <a:ext cx="3903992" cy="5246370"/>
            <a:chOff x="0" y="0"/>
            <a:chExt cx="3663950" cy="4923790"/>
          </a:xfrm>
        </p:grpSpPr>
        <p:sp>
          <p:nvSpPr>
            <p:cNvPr id="5" name="Freeform 5"/>
            <p:cNvSpPr/>
            <p:nvPr/>
          </p:nvSpPr>
          <p:spPr>
            <a:xfrm>
              <a:off x="31750" y="31750"/>
              <a:ext cx="3600450" cy="4859020"/>
            </a:xfrm>
            <a:custGeom>
              <a:avLst/>
              <a:gdLst/>
              <a:ahLst/>
              <a:cxnLst/>
              <a:rect l="l" t="t" r="r" b="b"/>
              <a:pathLst>
                <a:path w="3600450" h="4859020">
                  <a:moveTo>
                    <a:pt x="3600450" y="4499610"/>
                  </a:moveTo>
                  <a:cubicBezTo>
                    <a:pt x="3600450" y="4699000"/>
                    <a:pt x="3439160" y="4859020"/>
                    <a:pt x="3241040" y="4859020"/>
                  </a:cubicBezTo>
                  <a:lnTo>
                    <a:pt x="359410" y="4859020"/>
                  </a:lnTo>
                  <a:cubicBezTo>
                    <a:pt x="160020" y="4859020"/>
                    <a:pt x="0" y="4697730"/>
                    <a:pt x="0" y="4499610"/>
                  </a:cubicBezTo>
                  <a:lnTo>
                    <a:pt x="0" y="359410"/>
                  </a:lnTo>
                  <a:cubicBezTo>
                    <a:pt x="0" y="160020"/>
                    <a:pt x="161290" y="0"/>
                    <a:pt x="359410" y="0"/>
                  </a:cubicBezTo>
                  <a:lnTo>
                    <a:pt x="3239770" y="0"/>
                  </a:lnTo>
                  <a:cubicBezTo>
                    <a:pt x="3439160" y="0"/>
                    <a:pt x="3599180" y="161290"/>
                    <a:pt x="3599180" y="359410"/>
                  </a:cubicBezTo>
                  <a:lnTo>
                    <a:pt x="3600450" y="4499610"/>
                  </a:lnTo>
                  <a:close/>
                </a:path>
              </a:pathLst>
            </a:custGeom>
            <a:blipFill>
              <a:blip r:embed="rId2"/>
              <a:stretch>
                <a:fillRect l="-36293" r="-36293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6" name="Freeform 6"/>
            <p:cNvSpPr/>
            <p:nvPr/>
          </p:nvSpPr>
          <p:spPr>
            <a:xfrm>
              <a:off x="0" y="0"/>
              <a:ext cx="3663950" cy="4923790"/>
            </a:xfrm>
            <a:custGeom>
              <a:avLst/>
              <a:gdLst/>
              <a:ahLst/>
              <a:cxnLst/>
              <a:rect l="l" t="t" r="r" b="b"/>
              <a:pathLst>
                <a:path w="3663950" h="4923790">
                  <a:moveTo>
                    <a:pt x="3271520" y="4923790"/>
                  </a:moveTo>
                  <a:lnTo>
                    <a:pt x="391160" y="4923790"/>
                  </a:lnTo>
                  <a:cubicBezTo>
                    <a:pt x="175260" y="4923790"/>
                    <a:pt x="0" y="4748530"/>
                    <a:pt x="0" y="4532630"/>
                  </a:cubicBezTo>
                  <a:lnTo>
                    <a:pt x="0" y="392430"/>
                  </a:lnTo>
                  <a:cubicBezTo>
                    <a:pt x="0" y="175260"/>
                    <a:pt x="175260" y="0"/>
                    <a:pt x="391160" y="0"/>
                  </a:cubicBezTo>
                  <a:lnTo>
                    <a:pt x="3271520" y="0"/>
                  </a:lnTo>
                  <a:cubicBezTo>
                    <a:pt x="3487420" y="0"/>
                    <a:pt x="3662680" y="175260"/>
                    <a:pt x="3662680" y="391160"/>
                  </a:cubicBezTo>
                  <a:lnTo>
                    <a:pt x="3662680" y="4531360"/>
                  </a:lnTo>
                  <a:cubicBezTo>
                    <a:pt x="3663950" y="4747260"/>
                    <a:pt x="3487420" y="4923790"/>
                    <a:pt x="3271520" y="4923790"/>
                  </a:cubicBezTo>
                  <a:close/>
                  <a:moveTo>
                    <a:pt x="391160" y="63500"/>
                  </a:moveTo>
                  <a:cubicBezTo>
                    <a:pt x="210820" y="63500"/>
                    <a:pt x="63500" y="210820"/>
                    <a:pt x="63500" y="391160"/>
                  </a:cubicBezTo>
                  <a:lnTo>
                    <a:pt x="63500" y="4531360"/>
                  </a:lnTo>
                  <a:cubicBezTo>
                    <a:pt x="63500" y="4712970"/>
                    <a:pt x="210820" y="4859020"/>
                    <a:pt x="391160" y="4859020"/>
                  </a:cubicBezTo>
                  <a:lnTo>
                    <a:pt x="3271520" y="4859020"/>
                  </a:lnTo>
                  <a:cubicBezTo>
                    <a:pt x="3453130" y="4859020"/>
                    <a:pt x="3599180" y="4711700"/>
                    <a:pt x="3599180" y="4531360"/>
                  </a:cubicBezTo>
                  <a:lnTo>
                    <a:pt x="3599180" y="391160"/>
                  </a:lnTo>
                  <a:cubicBezTo>
                    <a:pt x="3599180" y="209550"/>
                    <a:pt x="3451860" y="63500"/>
                    <a:pt x="3271520" y="63500"/>
                  </a:cubicBezTo>
                  <a:lnTo>
                    <a:pt x="391160" y="63500"/>
                  </a:lnTo>
                  <a:close/>
                </a:path>
              </a:pathLst>
            </a:custGeom>
            <a:solidFill>
              <a:srgbClr val="02A54B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830741" y="1781304"/>
            <a:ext cx="12541203" cy="20390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26926" lvl="1" indent="-363463">
              <a:lnSpc>
                <a:spcPts val="4040"/>
              </a:lnSpc>
              <a:buFont typeface="Arial"/>
              <a:buChar char="•"/>
            </a:pPr>
            <a:r>
              <a:rPr lang="en-US" sz="3366">
                <a:solidFill>
                  <a:srgbClr val="FFFFFF"/>
                </a:solidFill>
                <a:latin typeface="Open Sauce"/>
              </a:rPr>
              <a:t> Emerge l’extrémité de la sonde de pH-mètre dans la solution.</a:t>
            </a:r>
          </a:p>
          <a:p>
            <a:pPr marL="726926" lvl="1" indent="-363463">
              <a:lnSpc>
                <a:spcPts val="4040"/>
              </a:lnSpc>
              <a:buFont typeface="Arial"/>
              <a:buChar char="•"/>
            </a:pPr>
            <a:r>
              <a:rPr lang="en-US" sz="3366">
                <a:solidFill>
                  <a:srgbClr val="FFFFFF"/>
                </a:solidFill>
                <a:latin typeface="Open Sauce"/>
              </a:rPr>
              <a:t>après quelques instant noté le pH </a:t>
            </a:r>
          </a:p>
          <a:p>
            <a:pPr>
              <a:lnSpc>
                <a:spcPts val="4040"/>
              </a:lnSpc>
            </a:pPr>
            <a:endParaRPr lang="en-US" sz="3366">
              <a:solidFill>
                <a:srgbClr val="FFFFFF"/>
              </a:solidFill>
              <a:latin typeface="Open Sauce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1938787" y="728662"/>
            <a:ext cx="7844242" cy="6000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769"/>
              </a:lnSpc>
            </a:pPr>
            <a:r>
              <a:rPr lang="en-US" sz="3974" u="sng">
                <a:solidFill>
                  <a:srgbClr val="F9D548"/>
                </a:solidFill>
                <a:latin typeface="Open Sauce Bold"/>
              </a:rPr>
              <a:t>b. Le pH mètre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0963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 rot="-3927272">
            <a:off x="-1468181" y="-2969432"/>
            <a:ext cx="17250020" cy="14010489"/>
          </a:xfrm>
          <a:prstGeom prst="rect">
            <a:avLst/>
          </a:prstGeom>
          <a:solidFill>
            <a:srgbClr val="153B0D"/>
          </a:solid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-1419098" y="0"/>
            <a:ext cx="20000723" cy="10287000"/>
          </a:xfrm>
          <a:custGeom>
            <a:avLst/>
            <a:gdLst/>
            <a:ahLst/>
            <a:cxnLst/>
            <a:rect l="l" t="t" r="r" b="b"/>
            <a:pathLst>
              <a:path w="20000723" h="10287000">
                <a:moveTo>
                  <a:pt x="0" y="0"/>
                </a:moveTo>
                <a:lnTo>
                  <a:pt x="20000723" y="0"/>
                </a:lnTo>
                <a:lnTo>
                  <a:pt x="20000723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25097" b="-25097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TextBox 4"/>
          <p:cNvSpPr txBox="1"/>
          <p:nvPr/>
        </p:nvSpPr>
        <p:spPr>
          <a:xfrm>
            <a:off x="3293146" y="2288582"/>
            <a:ext cx="12225931" cy="52387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964409" lvl="1" indent="-482205">
              <a:lnSpc>
                <a:spcPts val="5360"/>
              </a:lnSpc>
              <a:buFont typeface="Arial"/>
              <a:buChar char="•"/>
            </a:pPr>
            <a:r>
              <a:rPr lang="en-US" sz="4466">
                <a:solidFill>
                  <a:srgbClr val="FFFFFF"/>
                </a:solidFill>
                <a:latin typeface="Open Sauce"/>
              </a:rPr>
              <a:t> le pH solution aqueuse est grandeur sans unité qui varier entre 0 et 14 </a:t>
            </a:r>
          </a:p>
          <a:p>
            <a:pPr>
              <a:lnSpc>
                <a:spcPts val="5360"/>
              </a:lnSpc>
            </a:pPr>
            <a:endParaRPr lang="en-US" sz="4466">
              <a:solidFill>
                <a:srgbClr val="FFFFFF"/>
              </a:solidFill>
              <a:latin typeface="Open Sauce"/>
            </a:endParaRPr>
          </a:p>
          <a:p>
            <a:pPr marL="964409" lvl="1" indent="-482205">
              <a:lnSpc>
                <a:spcPts val="5360"/>
              </a:lnSpc>
              <a:buFont typeface="Arial"/>
              <a:buChar char="•"/>
            </a:pPr>
            <a:r>
              <a:rPr lang="en-US" sz="4466">
                <a:solidFill>
                  <a:srgbClr val="FFFFFF"/>
                </a:solidFill>
                <a:latin typeface="Open Sauce"/>
              </a:rPr>
              <a:t>Pour mesurer le pH d’une solution aqueuse avec précision, on utilise </a:t>
            </a:r>
            <a:r>
              <a:rPr lang="en-US" sz="4466">
                <a:solidFill>
                  <a:srgbClr val="C86964"/>
                </a:solidFill>
                <a:latin typeface="Open Sauce Bold"/>
              </a:rPr>
              <a:t>pH-</a:t>
            </a:r>
            <a:r>
              <a:rPr lang="en-US" sz="4466">
                <a:solidFill>
                  <a:srgbClr val="FFFFFF"/>
                </a:solidFill>
                <a:latin typeface="Open Sauce"/>
              </a:rPr>
              <a:t> </a:t>
            </a:r>
            <a:r>
              <a:rPr lang="en-US" sz="4466">
                <a:solidFill>
                  <a:srgbClr val="C86964"/>
                </a:solidFill>
                <a:latin typeface="Open Sauce Bold"/>
              </a:rPr>
              <a:t>mètre</a:t>
            </a:r>
            <a:r>
              <a:rPr lang="en-US" sz="4466">
                <a:solidFill>
                  <a:srgbClr val="FFFFFF"/>
                </a:solidFill>
                <a:latin typeface="Open Sauce"/>
              </a:rPr>
              <a:t>  </a:t>
            </a:r>
          </a:p>
          <a:p>
            <a:pPr>
              <a:lnSpc>
                <a:spcPts val="5360"/>
              </a:lnSpc>
            </a:pPr>
            <a:endParaRPr lang="en-US" sz="4466">
              <a:solidFill>
                <a:srgbClr val="FFFFFF"/>
              </a:solidFill>
              <a:latin typeface="Open Sauce"/>
            </a:endParaRPr>
          </a:p>
          <a:p>
            <a:pPr>
              <a:lnSpc>
                <a:spcPts val="4040"/>
              </a:lnSpc>
            </a:pPr>
            <a:endParaRPr lang="en-US" sz="4466">
              <a:solidFill>
                <a:srgbClr val="FFFFFF"/>
              </a:solidFill>
              <a:latin typeface="Open Sauce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2581163" y="901158"/>
            <a:ext cx="8377411" cy="6000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4769"/>
              </a:lnSpc>
            </a:pPr>
            <a:r>
              <a:rPr lang="en-US" sz="3974" u="sng">
                <a:solidFill>
                  <a:srgbClr val="F9D548"/>
                </a:solidFill>
                <a:latin typeface="Open Sauce Bold"/>
              </a:rPr>
              <a:t>CONLUSION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0963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 rot="-3927272">
            <a:off x="-3036326" y="-2938069"/>
            <a:ext cx="17250020" cy="14010489"/>
          </a:xfrm>
          <a:prstGeom prst="rect">
            <a:avLst/>
          </a:prstGeom>
          <a:solidFill>
            <a:srgbClr val="153B0D"/>
          </a:solidFill>
        </p:spPr>
        <p:txBody>
          <a:bodyPr/>
          <a:lstStyle/>
          <a:p>
            <a:endParaRPr lang="en-US"/>
          </a:p>
        </p:txBody>
      </p:sp>
      <p:graphicFrame>
        <p:nvGraphicFramePr>
          <p:cNvPr id="3" name="Table 3"/>
          <p:cNvGraphicFramePr>
            <a:graphicFrameLocks noGrp="1"/>
          </p:cNvGraphicFramePr>
          <p:nvPr/>
        </p:nvGraphicFramePr>
        <p:xfrm>
          <a:off x="918930" y="4982037"/>
          <a:ext cx="16225869" cy="2447594"/>
        </p:xfrm>
        <a:graphic>
          <a:graphicData uri="http://schemas.openxmlformats.org/drawingml/2006/table">
            <a:tbl>
              <a:tblPr/>
              <a:tblGrid>
                <a:gridCol w="457989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7819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9711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79570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52915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54581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1280427">
                <a:tc>
                  <a:txBody>
                    <a:bodyPr/>
                    <a:lstStyle/>
                    <a:p>
                      <a:pPr algn="ctr">
                        <a:lnSpc>
                          <a:spcPts val="4759"/>
                        </a:lnSpc>
                        <a:defRPr/>
                      </a:pPr>
                      <a:r>
                        <a:rPr lang="en-US" sz="3399">
                          <a:solidFill>
                            <a:srgbClr val="00B050"/>
                          </a:solidFill>
                          <a:latin typeface="Open Sauce Bold"/>
                        </a:rPr>
                        <a:t>Solution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6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079"/>
                        </a:lnSpc>
                        <a:defRPr/>
                      </a:pPr>
                      <a:r>
                        <a:rPr lang="en-US" sz="2199">
                          <a:solidFill>
                            <a:srgbClr val="000000"/>
                          </a:solidFill>
                          <a:latin typeface="Open Sauce Bold"/>
                        </a:rPr>
                        <a:t>lait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6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079"/>
                        </a:lnSpc>
                        <a:defRPr/>
                      </a:pPr>
                      <a:r>
                        <a:rPr lang="en-US" sz="2199">
                          <a:solidFill>
                            <a:srgbClr val="000000"/>
                          </a:solidFill>
                          <a:latin typeface="Open Sauce Bold"/>
                        </a:rPr>
                        <a:t>souda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6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079"/>
                        </a:lnSpc>
                        <a:defRPr/>
                      </a:pPr>
                      <a:r>
                        <a:rPr lang="en-US" sz="2199">
                          <a:solidFill>
                            <a:srgbClr val="000000"/>
                          </a:solidFill>
                          <a:latin typeface="Open Sauce Bold"/>
                        </a:rPr>
                        <a:t>L’eau pur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6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079"/>
                        </a:lnSpc>
                        <a:defRPr/>
                      </a:pPr>
                      <a:r>
                        <a:rPr lang="en-US" sz="2199">
                          <a:solidFill>
                            <a:srgbClr val="000000"/>
                          </a:solidFill>
                          <a:latin typeface="Open Sauce Bold"/>
                        </a:rPr>
                        <a:t>L’eau de javel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6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079"/>
                        </a:lnSpc>
                        <a:defRPr/>
                      </a:pPr>
                      <a:r>
                        <a:rPr lang="en-US" sz="2199">
                          <a:solidFill>
                            <a:srgbClr val="000000"/>
                          </a:solidFill>
                          <a:latin typeface="Open Sauce Bold"/>
                        </a:rPr>
                        <a:t>Jus d’orange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6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67167">
                <a:tc>
                  <a:txBody>
                    <a:bodyPr/>
                    <a:lstStyle/>
                    <a:p>
                      <a:pPr algn="ctr">
                        <a:lnSpc>
                          <a:spcPts val="5179"/>
                        </a:lnSpc>
                        <a:defRPr/>
                      </a:pPr>
                      <a:r>
                        <a:rPr lang="en-US" sz="3699">
                          <a:solidFill>
                            <a:srgbClr val="00B050"/>
                          </a:solidFill>
                          <a:latin typeface="Open Sauce Bold"/>
                        </a:rPr>
                        <a:t>Le pH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C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639"/>
                        </a:lnSpc>
                        <a:defRPr/>
                      </a:pPr>
                      <a:r>
                        <a:rPr lang="en-US" sz="2599">
                          <a:solidFill>
                            <a:srgbClr val="000000"/>
                          </a:solidFill>
                          <a:latin typeface="Open Sauce"/>
                        </a:rPr>
                        <a:t>6.48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4E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639"/>
                        </a:lnSpc>
                        <a:defRPr/>
                      </a:pPr>
                      <a:r>
                        <a:rPr lang="en-US" sz="2599">
                          <a:solidFill>
                            <a:srgbClr val="000000"/>
                          </a:solidFill>
                          <a:latin typeface="Open Sauce"/>
                        </a:rPr>
                        <a:t>12.5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4E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639"/>
                        </a:lnSpc>
                        <a:defRPr/>
                      </a:pPr>
                      <a:r>
                        <a:rPr lang="en-US" sz="2599">
                          <a:solidFill>
                            <a:srgbClr val="000000"/>
                          </a:solidFill>
                          <a:latin typeface="Open Sauce"/>
                        </a:rPr>
                        <a:t>7.00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4E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639"/>
                        </a:lnSpc>
                        <a:defRPr/>
                      </a:pPr>
                      <a:r>
                        <a:rPr lang="en-US" sz="2599">
                          <a:solidFill>
                            <a:srgbClr val="000000"/>
                          </a:solidFill>
                          <a:latin typeface="Open Sauce"/>
                        </a:rPr>
                        <a:t>11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4E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639"/>
                        </a:lnSpc>
                        <a:defRPr/>
                      </a:pPr>
                      <a:r>
                        <a:rPr lang="en-US" sz="2599">
                          <a:solidFill>
                            <a:srgbClr val="000000"/>
                          </a:solidFill>
                          <a:latin typeface="Open Sauce"/>
                        </a:rPr>
                        <a:t>3.84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4E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4" name="TextBox 4"/>
          <p:cNvSpPr txBox="1"/>
          <p:nvPr/>
        </p:nvSpPr>
        <p:spPr>
          <a:xfrm>
            <a:off x="1028700" y="2946590"/>
            <a:ext cx="16575029" cy="18002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856462" lvl="1" indent="-428231">
              <a:lnSpc>
                <a:spcPts val="4760"/>
              </a:lnSpc>
              <a:buFont typeface="Arial"/>
              <a:buChar char="•"/>
            </a:pPr>
            <a:r>
              <a:rPr lang="en-US" sz="3966">
                <a:solidFill>
                  <a:srgbClr val="FFFFFF"/>
                </a:solidFill>
                <a:latin typeface="Open Sauce"/>
              </a:rPr>
              <a:t>On mesure le pH des solutions avec le papier pH et on trouve les résultats suivants</a:t>
            </a:r>
          </a:p>
          <a:p>
            <a:pPr>
              <a:lnSpc>
                <a:spcPts val="4760"/>
              </a:lnSpc>
            </a:pPr>
            <a:endParaRPr lang="en-US" sz="3966">
              <a:solidFill>
                <a:srgbClr val="FFFFFF"/>
              </a:solidFill>
              <a:latin typeface="Open Sauce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1938787" y="728662"/>
            <a:ext cx="10431681" cy="6000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769"/>
              </a:lnSpc>
            </a:pPr>
            <a:r>
              <a:rPr lang="en-US" sz="3974" u="sng">
                <a:solidFill>
                  <a:srgbClr val="C86964"/>
                </a:solidFill>
                <a:latin typeface="Open Sauce Bold"/>
              </a:rPr>
              <a:t>II - les solution acides et basiques :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824681" y="1730084"/>
            <a:ext cx="10431681" cy="6000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769"/>
              </a:lnSpc>
            </a:pPr>
            <a:r>
              <a:rPr lang="en-US" sz="3974" u="sng">
                <a:solidFill>
                  <a:srgbClr val="00B0F0"/>
                </a:solidFill>
                <a:latin typeface="Open Sauce Bold"/>
              </a:rPr>
              <a:t>  Expérience 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1531420" y="1629513"/>
            <a:ext cx="1184846" cy="801216"/>
            <a:chOff x="0" y="0"/>
            <a:chExt cx="6221730" cy="4207256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6221730" cy="4207256"/>
            </a:xfrm>
            <a:custGeom>
              <a:avLst/>
              <a:gdLst/>
              <a:ahLst/>
              <a:cxnLst/>
              <a:rect l="l" t="t" r="r" b="b"/>
              <a:pathLst>
                <a:path w="6221730" h="4207256">
                  <a:moveTo>
                    <a:pt x="6221730" y="0"/>
                  </a:moveTo>
                  <a:lnTo>
                    <a:pt x="3877818" y="3979799"/>
                  </a:lnTo>
                  <a:cubicBezTo>
                    <a:pt x="3799239" y="4120238"/>
                    <a:pt x="3650888" y="4207238"/>
                    <a:pt x="3489960" y="4207256"/>
                  </a:cubicBezTo>
                  <a:lnTo>
                    <a:pt x="0" y="420725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2A54B"/>
            </a:solidFill>
            <a:ln w="12700">
              <a:solidFill>
                <a:srgbClr val="000000"/>
              </a:solidFill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1588956" y="1730084"/>
            <a:ext cx="699661" cy="5334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500">
                <a:solidFill>
                  <a:srgbClr val="FFFFFF"/>
                </a:solidFill>
                <a:latin typeface="Open Sauce Bold"/>
              </a:rPr>
              <a:t>01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0963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 rot="-3927272">
            <a:off x="-1468181" y="-2969432"/>
            <a:ext cx="17250020" cy="14010489"/>
          </a:xfrm>
          <a:prstGeom prst="rect">
            <a:avLst/>
          </a:prstGeom>
          <a:solidFill>
            <a:srgbClr val="153B0D"/>
          </a:solid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-1419098" y="0"/>
            <a:ext cx="20000723" cy="10287000"/>
          </a:xfrm>
          <a:custGeom>
            <a:avLst/>
            <a:gdLst/>
            <a:ahLst/>
            <a:cxnLst/>
            <a:rect l="l" t="t" r="r" b="b"/>
            <a:pathLst>
              <a:path w="20000723" h="10287000">
                <a:moveTo>
                  <a:pt x="0" y="0"/>
                </a:moveTo>
                <a:lnTo>
                  <a:pt x="20000723" y="0"/>
                </a:lnTo>
                <a:lnTo>
                  <a:pt x="20000723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25097" b="-25097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TextBox 4"/>
          <p:cNvSpPr txBox="1"/>
          <p:nvPr/>
        </p:nvSpPr>
        <p:spPr>
          <a:xfrm>
            <a:off x="3042242" y="960979"/>
            <a:ext cx="13262816" cy="75057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086"/>
              </a:lnSpc>
            </a:pPr>
            <a:r>
              <a:rPr lang="en-US" sz="4239">
                <a:solidFill>
                  <a:srgbClr val="FFFFFF"/>
                </a:solidFill>
                <a:latin typeface="Open Sauce"/>
              </a:rPr>
              <a:t>On classe les solutions en trois types selon le pH :</a:t>
            </a:r>
          </a:p>
          <a:p>
            <a:pPr>
              <a:lnSpc>
                <a:spcPts val="5086"/>
              </a:lnSpc>
            </a:pPr>
            <a:endParaRPr lang="en-US" sz="4239">
              <a:solidFill>
                <a:srgbClr val="FFFFFF"/>
              </a:solidFill>
              <a:latin typeface="Open Sauce"/>
            </a:endParaRPr>
          </a:p>
          <a:p>
            <a:pPr marL="915224" lvl="1" indent="-457612">
              <a:lnSpc>
                <a:spcPts val="5086"/>
              </a:lnSpc>
              <a:buFont typeface="Arial"/>
              <a:buChar char="•"/>
            </a:pPr>
            <a:r>
              <a:rPr lang="en-US" sz="4239">
                <a:solidFill>
                  <a:srgbClr val="FFFFFF"/>
                </a:solidFill>
                <a:latin typeface="Open Sauce"/>
              </a:rPr>
              <a:t>si le pH est inférieur à 7 </a:t>
            </a:r>
            <a:r>
              <a:rPr lang="en-US" sz="4239">
                <a:solidFill>
                  <a:srgbClr val="C86964"/>
                </a:solidFill>
                <a:latin typeface="Open Sauce Bold"/>
              </a:rPr>
              <a:t>(pH &lt; 7)</a:t>
            </a:r>
            <a:r>
              <a:rPr lang="en-US" sz="4239">
                <a:solidFill>
                  <a:srgbClr val="FFFFFF"/>
                </a:solidFill>
                <a:latin typeface="Open Sauce"/>
              </a:rPr>
              <a:t> la solution est </a:t>
            </a:r>
            <a:r>
              <a:rPr lang="en-US" sz="4239" u="sng">
                <a:solidFill>
                  <a:srgbClr val="00B0F0"/>
                </a:solidFill>
                <a:latin typeface="Open Sauce"/>
              </a:rPr>
              <a:t>acide</a:t>
            </a:r>
            <a:r>
              <a:rPr lang="en-US" sz="4239" u="sng">
                <a:solidFill>
                  <a:srgbClr val="FFFFFF"/>
                </a:solidFill>
                <a:latin typeface="Open Sauce"/>
              </a:rPr>
              <a:t> </a:t>
            </a:r>
            <a:r>
              <a:rPr lang="en-US" sz="4239">
                <a:solidFill>
                  <a:srgbClr val="FFFFFF"/>
                </a:solidFill>
                <a:latin typeface="Open Sauce"/>
              </a:rPr>
              <a:t>(pH est compris entre 0 et 7 )</a:t>
            </a:r>
          </a:p>
          <a:p>
            <a:pPr>
              <a:lnSpc>
                <a:spcPts val="5086"/>
              </a:lnSpc>
            </a:pPr>
            <a:r>
              <a:rPr lang="en-US" sz="4239">
                <a:solidFill>
                  <a:srgbClr val="FFFFFF"/>
                </a:solidFill>
                <a:latin typeface="Open Sauce"/>
              </a:rPr>
              <a:t> </a:t>
            </a:r>
          </a:p>
          <a:p>
            <a:pPr marL="915224" lvl="1" indent="-457612">
              <a:lnSpc>
                <a:spcPts val="5086"/>
              </a:lnSpc>
              <a:buFont typeface="Arial"/>
              <a:buChar char="•"/>
            </a:pPr>
            <a:r>
              <a:rPr lang="en-US" sz="4239">
                <a:solidFill>
                  <a:srgbClr val="FFFFFF"/>
                </a:solidFill>
                <a:latin typeface="Open Sauce"/>
              </a:rPr>
              <a:t>si le pH est supérieur à 7 </a:t>
            </a:r>
            <a:r>
              <a:rPr lang="en-US" sz="4239">
                <a:solidFill>
                  <a:srgbClr val="C86964"/>
                </a:solidFill>
                <a:latin typeface="Open Sauce Bold"/>
              </a:rPr>
              <a:t>(pH &gt; 7)</a:t>
            </a:r>
            <a:r>
              <a:rPr lang="en-US" sz="4239">
                <a:solidFill>
                  <a:srgbClr val="FFFFFF"/>
                </a:solidFill>
                <a:latin typeface="Open Sauce"/>
              </a:rPr>
              <a:t> la solution est </a:t>
            </a:r>
            <a:r>
              <a:rPr lang="en-US" sz="4239" u="sng">
                <a:solidFill>
                  <a:srgbClr val="00B0F0"/>
                </a:solidFill>
                <a:latin typeface="Open Sauce"/>
              </a:rPr>
              <a:t>basique</a:t>
            </a:r>
            <a:r>
              <a:rPr lang="en-US" sz="4239">
                <a:solidFill>
                  <a:srgbClr val="FFFFFF"/>
                </a:solidFill>
                <a:latin typeface="Open Sauce"/>
              </a:rPr>
              <a:t> (pH est compris entre 7et 14 )</a:t>
            </a:r>
          </a:p>
          <a:p>
            <a:pPr>
              <a:lnSpc>
                <a:spcPts val="5086"/>
              </a:lnSpc>
            </a:pPr>
            <a:endParaRPr lang="en-US" sz="4239">
              <a:solidFill>
                <a:srgbClr val="FFFFFF"/>
              </a:solidFill>
              <a:latin typeface="Open Sauce"/>
            </a:endParaRPr>
          </a:p>
          <a:p>
            <a:pPr marL="915224" lvl="1" indent="-457612">
              <a:lnSpc>
                <a:spcPts val="5086"/>
              </a:lnSpc>
              <a:buFont typeface="Arial"/>
              <a:buChar char="•"/>
            </a:pPr>
            <a:r>
              <a:rPr lang="en-US" sz="4239">
                <a:solidFill>
                  <a:srgbClr val="FFFFFF"/>
                </a:solidFill>
                <a:latin typeface="Open Sauce"/>
              </a:rPr>
              <a:t>si le pH est égal à 7 </a:t>
            </a:r>
            <a:r>
              <a:rPr lang="en-US" sz="4239">
                <a:solidFill>
                  <a:srgbClr val="C86964"/>
                </a:solidFill>
                <a:latin typeface="Open Sauce"/>
              </a:rPr>
              <a:t>(pH = 7)</a:t>
            </a:r>
            <a:r>
              <a:rPr lang="en-US" sz="4239">
                <a:solidFill>
                  <a:srgbClr val="FFFFFF"/>
                </a:solidFill>
                <a:latin typeface="Open Sauce"/>
              </a:rPr>
              <a:t> la solution est </a:t>
            </a:r>
            <a:r>
              <a:rPr lang="en-US" sz="4239" u="sng">
                <a:solidFill>
                  <a:srgbClr val="00B0F0"/>
                </a:solidFill>
                <a:latin typeface="Open Sauce"/>
              </a:rPr>
              <a:t>neutre</a:t>
            </a:r>
            <a:r>
              <a:rPr lang="en-US" sz="4239" u="sng">
                <a:solidFill>
                  <a:srgbClr val="FFFFFF"/>
                </a:solidFill>
                <a:latin typeface="Open Sauce"/>
              </a:rPr>
              <a:t>.</a:t>
            </a:r>
            <a:r>
              <a:rPr lang="en-US" sz="4239">
                <a:solidFill>
                  <a:srgbClr val="FFFFFF"/>
                </a:solidFill>
                <a:latin typeface="Open Sauce"/>
              </a:rPr>
              <a:t>  </a:t>
            </a:r>
          </a:p>
          <a:p>
            <a:pPr>
              <a:lnSpc>
                <a:spcPts val="5086"/>
              </a:lnSpc>
            </a:pPr>
            <a:endParaRPr lang="en-US" sz="4239">
              <a:solidFill>
                <a:srgbClr val="FFFFFF"/>
              </a:solidFill>
              <a:latin typeface="Open Sauce"/>
            </a:endParaRPr>
          </a:p>
          <a:p>
            <a:pPr>
              <a:lnSpc>
                <a:spcPts val="3913"/>
              </a:lnSpc>
            </a:pPr>
            <a:endParaRPr lang="en-US" sz="4239">
              <a:solidFill>
                <a:srgbClr val="FFFFFF"/>
              </a:solidFill>
              <a:latin typeface="Open Sauce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2392986" y="256129"/>
            <a:ext cx="8377411" cy="695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5489"/>
              </a:lnSpc>
            </a:pPr>
            <a:r>
              <a:rPr lang="en-US" sz="4574" u="sng">
                <a:solidFill>
                  <a:srgbClr val="F9D548"/>
                </a:solidFill>
                <a:latin typeface="Open Sauce Bold"/>
              </a:rPr>
              <a:t>CONLUSION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0963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 rot="-3927272">
            <a:off x="-850420" y="-3000795"/>
            <a:ext cx="17250020" cy="14010489"/>
          </a:xfrm>
          <a:prstGeom prst="rect">
            <a:avLst/>
          </a:prstGeom>
          <a:solidFill>
            <a:srgbClr val="153B0D"/>
          </a:solidFill>
        </p:spPr>
        <p:txBody>
          <a:bodyPr/>
          <a:lstStyle/>
          <a:p>
            <a:endParaRPr lang="en-US"/>
          </a:p>
        </p:txBody>
      </p:sp>
      <p:sp>
        <p:nvSpPr>
          <p:cNvPr id="3" name="TextBox 3"/>
          <p:cNvSpPr txBox="1"/>
          <p:nvPr/>
        </p:nvSpPr>
        <p:spPr>
          <a:xfrm>
            <a:off x="684271" y="1764441"/>
            <a:ext cx="16575029" cy="6448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1029177" lvl="1" indent="-514589">
              <a:lnSpc>
                <a:spcPts val="5720"/>
              </a:lnSpc>
              <a:buFont typeface="Arial"/>
              <a:buChar char="•"/>
            </a:pPr>
            <a:r>
              <a:rPr lang="en-US" sz="4766">
                <a:solidFill>
                  <a:srgbClr val="FFFFFF"/>
                </a:solidFill>
                <a:latin typeface="Open Sauce"/>
              </a:rPr>
              <a:t>Une solution acide contient plus d’ions Hydrogène </a:t>
            </a:r>
            <a:r>
              <a:rPr lang="en-US" sz="4766">
                <a:solidFill>
                  <a:srgbClr val="00B0F0"/>
                </a:solidFill>
                <a:latin typeface="Open Sauce"/>
              </a:rPr>
              <a:t>H⁺</a:t>
            </a:r>
            <a:r>
              <a:rPr lang="en-US" sz="4766">
                <a:solidFill>
                  <a:srgbClr val="FFFFFF"/>
                </a:solidFill>
                <a:latin typeface="Open Sauce"/>
              </a:rPr>
              <a:t> que d’ions hydroxyle </a:t>
            </a:r>
            <a:r>
              <a:rPr lang="en-US" sz="4766">
                <a:solidFill>
                  <a:srgbClr val="00B0F0"/>
                </a:solidFill>
                <a:latin typeface="Open Sauce"/>
              </a:rPr>
              <a:t>OH−</a:t>
            </a:r>
          </a:p>
          <a:p>
            <a:pPr>
              <a:lnSpc>
                <a:spcPts val="5720"/>
              </a:lnSpc>
            </a:pPr>
            <a:endParaRPr lang="en-US" sz="4766">
              <a:solidFill>
                <a:srgbClr val="00B0F0"/>
              </a:solidFill>
              <a:latin typeface="Open Sauce"/>
            </a:endParaRPr>
          </a:p>
          <a:p>
            <a:pPr marL="1029177" lvl="1" indent="-514589">
              <a:lnSpc>
                <a:spcPts val="5720"/>
              </a:lnSpc>
              <a:buFont typeface="Arial"/>
              <a:buChar char="•"/>
            </a:pPr>
            <a:r>
              <a:rPr lang="en-US" sz="4766">
                <a:solidFill>
                  <a:srgbClr val="FFFFFF"/>
                </a:solidFill>
                <a:latin typeface="Open Sauce"/>
              </a:rPr>
              <a:t>Une solution basique contient moins d’ions Hydrogène </a:t>
            </a:r>
            <a:r>
              <a:rPr lang="en-US" sz="4766">
                <a:solidFill>
                  <a:srgbClr val="00B0F0"/>
                </a:solidFill>
                <a:latin typeface="Open Sauce"/>
              </a:rPr>
              <a:t>H⁺</a:t>
            </a:r>
            <a:r>
              <a:rPr lang="en-US" sz="4766">
                <a:solidFill>
                  <a:srgbClr val="FFFFFF"/>
                </a:solidFill>
                <a:latin typeface="Open Sauce"/>
              </a:rPr>
              <a:t> que d’ions hydroxyle </a:t>
            </a:r>
            <a:r>
              <a:rPr lang="en-US" sz="4766">
                <a:solidFill>
                  <a:srgbClr val="00B0F0"/>
                </a:solidFill>
                <a:latin typeface="Open Sauce"/>
              </a:rPr>
              <a:t>OH−</a:t>
            </a:r>
          </a:p>
          <a:p>
            <a:pPr>
              <a:lnSpc>
                <a:spcPts val="6200"/>
              </a:lnSpc>
            </a:pPr>
            <a:endParaRPr lang="en-US" sz="4766">
              <a:solidFill>
                <a:srgbClr val="00B0F0"/>
              </a:solidFill>
              <a:latin typeface="Open Sauce"/>
            </a:endParaRPr>
          </a:p>
          <a:p>
            <a:pPr marL="1029177" lvl="1" indent="-514589">
              <a:lnSpc>
                <a:spcPts val="5720"/>
              </a:lnSpc>
              <a:buFont typeface="Arial"/>
              <a:buChar char="•"/>
            </a:pPr>
            <a:r>
              <a:rPr lang="en-US" sz="4766">
                <a:solidFill>
                  <a:srgbClr val="FFFFFF"/>
                </a:solidFill>
                <a:latin typeface="Open Sauce"/>
              </a:rPr>
              <a:t>Une solution neutre contient autant d’ions Hydrogène </a:t>
            </a:r>
            <a:r>
              <a:rPr lang="en-US" sz="4766">
                <a:solidFill>
                  <a:srgbClr val="00B0F0"/>
                </a:solidFill>
                <a:latin typeface="Open Sauce"/>
              </a:rPr>
              <a:t>H⁺</a:t>
            </a:r>
            <a:r>
              <a:rPr lang="en-US" sz="4766">
                <a:solidFill>
                  <a:srgbClr val="FFFFFF"/>
                </a:solidFill>
                <a:latin typeface="Open Sauce"/>
              </a:rPr>
              <a:t> que d’ions hydroxyle </a:t>
            </a:r>
            <a:r>
              <a:rPr lang="en-US" sz="4766">
                <a:solidFill>
                  <a:srgbClr val="00B0F0"/>
                </a:solidFill>
                <a:latin typeface="Open Sauce"/>
              </a:rPr>
              <a:t>OH−</a:t>
            </a:r>
          </a:p>
          <a:p>
            <a:pPr>
              <a:lnSpc>
                <a:spcPts val="4760"/>
              </a:lnSpc>
            </a:pPr>
            <a:endParaRPr lang="en-US" sz="4766">
              <a:solidFill>
                <a:srgbClr val="00B0F0"/>
              </a:solidFill>
              <a:latin typeface="Open Sauce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1938787" y="728662"/>
            <a:ext cx="10431681" cy="6000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69"/>
              </a:lnSpc>
            </a:pPr>
            <a:r>
              <a:rPr lang="en-US" sz="3974" u="sng">
                <a:solidFill>
                  <a:srgbClr val="C86964"/>
                </a:solidFill>
                <a:latin typeface="Open Sauce Bold"/>
              </a:rPr>
              <a:t>REMARQUE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0963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 rot="-3927272">
            <a:off x="-3036326" y="-2938069"/>
            <a:ext cx="17250020" cy="14010489"/>
          </a:xfrm>
          <a:prstGeom prst="rect">
            <a:avLst/>
          </a:prstGeom>
          <a:solidFill>
            <a:srgbClr val="153B0D"/>
          </a:solidFill>
        </p:spPr>
        <p:txBody>
          <a:bodyPr/>
          <a:lstStyle/>
          <a:p>
            <a:endParaRPr lang="en-US"/>
          </a:p>
        </p:txBody>
      </p:sp>
      <p:sp>
        <p:nvSpPr>
          <p:cNvPr id="3" name="TextBox 3"/>
          <p:cNvSpPr txBox="1"/>
          <p:nvPr/>
        </p:nvSpPr>
        <p:spPr>
          <a:xfrm>
            <a:off x="1028700" y="2830779"/>
            <a:ext cx="16951384" cy="3009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40567" lvl="1" indent="-320284">
              <a:lnSpc>
                <a:spcPts val="3560"/>
              </a:lnSpc>
              <a:buFont typeface="Arial"/>
              <a:buChar char="•"/>
            </a:pPr>
            <a:r>
              <a:rPr lang="en-US" sz="2966">
                <a:solidFill>
                  <a:srgbClr val="FFFFFF"/>
                </a:solidFill>
                <a:latin typeface="Open Sauce"/>
              </a:rPr>
              <a:t>Dans un bécher (A), on verse 10 mL d’une solution d’acide chlorhydrique et mesurons son pH.</a:t>
            </a:r>
          </a:p>
          <a:p>
            <a:pPr marL="640567" lvl="1" indent="-320284">
              <a:lnSpc>
                <a:spcPts val="3560"/>
              </a:lnSpc>
              <a:buFont typeface="Arial"/>
              <a:buChar char="•"/>
            </a:pPr>
            <a:r>
              <a:rPr lang="en-US" sz="2966">
                <a:solidFill>
                  <a:srgbClr val="FFFFFF"/>
                </a:solidFill>
                <a:latin typeface="Open Sauce"/>
              </a:rPr>
              <a:t>Dans un bécher (B), on verse 90 mL d’eau distillée et on ajoute le contenu du bécher (A).</a:t>
            </a:r>
          </a:p>
          <a:p>
            <a:pPr>
              <a:lnSpc>
                <a:spcPts val="3680"/>
              </a:lnSpc>
            </a:pPr>
            <a:r>
              <a:rPr lang="en-US" sz="3066">
                <a:solidFill>
                  <a:srgbClr val="FFFFFF"/>
                </a:solidFill>
                <a:latin typeface="Open Sauce"/>
              </a:rPr>
              <a:t>         Mesurons le pH de la solution obtenue.</a:t>
            </a:r>
          </a:p>
          <a:p>
            <a:pPr>
              <a:lnSpc>
                <a:spcPts val="4760"/>
              </a:lnSpc>
            </a:pPr>
            <a:endParaRPr lang="en-US" sz="3066">
              <a:solidFill>
                <a:srgbClr val="FFFFFF"/>
              </a:solidFill>
              <a:latin typeface="Open Sauce"/>
            </a:endParaRPr>
          </a:p>
          <a:p>
            <a:pPr>
              <a:lnSpc>
                <a:spcPts val="4760"/>
              </a:lnSpc>
            </a:pPr>
            <a:endParaRPr lang="en-US" sz="3066">
              <a:solidFill>
                <a:srgbClr val="FFFFFF"/>
              </a:solidFill>
              <a:latin typeface="Open Sauce"/>
            </a:endParaRPr>
          </a:p>
        </p:txBody>
      </p:sp>
      <p:grpSp>
        <p:nvGrpSpPr>
          <p:cNvPr id="4" name="Group 4"/>
          <p:cNvGrpSpPr/>
          <p:nvPr/>
        </p:nvGrpSpPr>
        <p:grpSpPr>
          <a:xfrm>
            <a:off x="1028700" y="961836"/>
            <a:ext cx="1184846" cy="801216"/>
            <a:chOff x="0" y="0"/>
            <a:chExt cx="6221730" cy="4207256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6221730" cy="4207256"/>
            </a:xfrm>
            <a:custGeom>
              <a:avLst/>
              <a:gdLst/>
              <a:ahLst/>
              <a:cxnLst/>
              <a:rect l="l" t="t" r="r" b="b"/>
              <a:pathLst>
                <a:path w="6221730" h="4207256">
                  <a:moveTo>
                    <a:pt x="6221730" y="0"/>
                  </a:moveTo>
                  <a:lnTo>
                    <a:pt x="3877818" y="3979799"/>
                  </a:lnTo>
                  <a:cubicBezTo>
                    <a:pt x="3799239" y="4120238"/>
                    <a:pt x="3650888" y="4207238"/>
                    <a:pt x="3489960" y="4207256"/>
                  </a:cubicBezTo>
                  <a:lnTo>
                    <a:pt x="0" y="420725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2A54B"/>
            </a:solidFill>
            <a:ln w="12700">
              <a:solidFill>
                <a:srgbClr val="000000"/>
              </a:solidFill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" name="Group 6"/>
          <p:cNvGrpSpPr>
            <a:grpSpLocks noChangeAspect="1"/>
          </p:cNvGrpSpPr>
          <p:nvPr/>
        </p:nvGrpSpPr>
        <p:grpSpPr>
          <a:xfrm>
            <a:off x="4071051" y="5143500"/>
            <a:ext cx="10548040" cy="4635064"/>
            <a:chOff x="0" y="0"/>
            <a:chExt cx="24173180" cy="10622280"/>
          </a:xfrm>
        </p:grpSpPr>
        <p:sp>
          <p:nvSpPr>
            <p:cNvPr id="7" name="Freeform 7"/>
            <p:cNvSpPr/>
            <p:nvPr/>
          </p:nvSpPr>
          <p:spPr>
            <a:xfrm>
              <a:off x="31750" y="31750"/>
              <a:ext cx="24109680" cy="10558780"/>
            </a:xfrm>
            <a:custGeom>
              <a:avLst/>
              <a:gdLst/>
              <a:ahLst/>
              <a:cxnLst/>
              <a:rect l="l" t="t" r="r" b="b"/>
              <a:pathLst>
                <a:path w="24109680" h="10558780">
                  <a:moveTo>
                    <a:pt x="24109680" y="0"/>
                  </a:moveTo>
                  <a:lnTo>
                    <a:pt x="24109680" y="10007600"/>
                  </a:lnTo>
                  <a:lnTo>
                    <a:pt x="15308580" y="10209530"/>
                  </a:lnTo>
                  <a:lnTo>
                    <a:pt x="14665961" y="10223500"/>
                  </a:lnTo>
                  <a:lnTo>
                    <a:pt x="8352790" y="10368280"/>
                  </a:lnTo>
                  <a:lnTo>
                    <a:pt x="7725410" y="10382250"/>
                  </a:lnTo>
                  <a:lnTo>
                    <a:pt x="0" y="10558780"/>
                  </a:lnTo>
                  <a:lnTo>
                    <a:pt x="0" y="551180"/>
                  </a:lnTo>
                  <a:lnTo>
                    <a:pt x="511810" y="539750"/>
                  </a:lnTo>
                  <a:lnTo>
                    <a:pt x="1120140" y="525780"/>
                  </a:lnTo>
                  <a:lnTo>
                    <a:pt x="8624570" y="354330"/>
                  </a:lnTo>
                  <a:lnTo>
                    <a:pt x="9253220" y="339090"/>
                  </a:lnTo>
                  <a:lnTo>
                    <a:pt x="13439139" y="243840"/>
                  </a:lnTo>
                  <a:lnTo>
                    <a:pt x="14022070" y="231140"/>
                  </a:lnTo>
                  <a:lnTo>
                    <a:pt x="14930120" y="209550"/>
                  </a:lnTo>
                  <a:lnTo>
                    <a:pt x="15566389" y="195580"/>
                  </a:lnTo>
                  <a:lnTo>
                    <a:pt x="15774670" y="190500"/>
                  </a:lnTo>
                  <a:lnTo>
                    <a:pt x="16209011" y="180340"/>
                  </a:lnTo>
                  <a:close/>
                </a:path>
              </a:pathLst>
            </a:custGeom>
            <a:blipFill>
              <a:blip r:embed="rId2"/>
              <a:stretch>
                <a:fillRect l="-3161" r="-3161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Freeform 8"/>
            <p:cNvSpPr/>
            <p:nvPr/>
          </p:nvSpPr>
          <p:spPr>
            <a:xfrm>
              <a:off x="0" y="0"/>
              <a:ext cx="24173182" cy="10622280"/>
            </a:xfrm>
            <a:custGeom>
              <a:avLst/>
              <a:gdLst/>
              <a:ahLst/>
              <a:cxnLst/>
              <a:rect l="l" t="t" r="r" b="b"/>
              <a:pathLst>
                <a:path w="24173182" h="10622280">
                  <a:moveTo>
                    <a:pt x="31750" y="10622280"/>
                  </a:moveTo>
                  <a:cubicBezTo>
                    <a:pt x="22860" y="10622280"/>
                    <a:pt x="15240" y="10618470"/>
                    <a:pt x="10160" y="10613390"/>
                  </a:cubicBezTo>
                  <a:cubicBezTo>
                    <a:pt x="3810" y="10607040"/>
                    <a:pt x="0" y="10599420"/>
                    <a:pt x="0" y="10590530"/>
                  </a:cubicBezTo>
                  <a:lnTo>
                    <a:pt x="0" y="582930"/>
                  </a:lnTo>
                  <a:cubicBezTo>
                    <a:pt x="0" y="565150"/>
                    <a:pt x="13970" y="551180"/>
                    <a:pt x="30480" y="551180"/>
                  </a:cubicBezTo>
                  <a:lnTo>
                    <a:pt x="24140161" y="0"/>
                  </a:lnTo>
                  <a:cubicBezTo>
                    <a:pt x="24149050" y="0"/>
                    <a:pt x="24156671" y="2540"/>
                    <a:pt x="24163021" y="8890"/>
                  </a:cubicBezTo>
                  <a:cubicBezTo>
                    <a:pt x="24169371" y="15240"/>
                    <a:pt x="24173182" y="22860"/>
                    <a:pt x="24173182" y="31750"/>
                  </a:cubicBezTo>
                  <a:lnTo>
                    <a:pt x="24173182" y="10039350"/>
                  </a:lnTo>
                  <a:cubicBezTo>
                    <a:pt x="24173182" y="10057130"/>
                    <a:pt x="24159212" y="10071100"/>
                    <a:pt x="24142702" y="10071100"/>
                  </a:cubicBezTo>
                  <a:lnTo>
                    <a:pt x="15341602" y="10271760"/>
                  </a:lnTo>
                  <a:lnTo>
                    <a:pt x="14698982" y="10287000"/>
                  </a:lnTo>
                  <a:lnTo>
                    <a:pt x="8385812" y="10431780"/>
                  </a:lnTo>
                  <a:lnTo>
                    <a:pt x="7758432" y="10445750"/>
                  </a:lnTo>
                  <a:lnTo>
                    <a:pt x="31750" y="10622280"/>
                  </a:lnTo>
                  <a:cubicBezTo>
                    <a:pt x="31750" y="10622280"/>
                    <a:pt x="31750" y="10622280"/>
                    <a:pt x="31750" y="10622280"/>
                  </a:cubicBezTo>
                  <a:close/>
                  <a:moveTo>
                    <a:pt x="63500" y="613410"/>
                  </a:moveTo>
                  <a:lnTo>
                    <a:pt x="63500" y="10557510"/>
                  </a:lnTo>
                  <a:lnTo>
                    <a:pt x="7755890" y="10380980"/>
                  </a:lnTo>
                  <a:lnTo>
                    <a:pt x="8383270" y="10367010"/>
                  </a:lnTo>
                  <a:lnTo>
                    <a:pt x="14696441" y="10222230"/>
                  </a:lnTo>
                  <a:lnTo>
                    <a:pt x="15339061" y="10206989"/>
                  </a:lnTo>
                  <a:lnTo>
                    <a:pt x="24108411" y="10006330"/>
                  </a:lnTo>
                  <a:lnTo>
                    <a:pt x="24108411" y="64770"/>
                  </a:lnTo>
                  <a:lnTo>
                    <a:pt x="16240761" y="245110"/>
                  </a:lnTo>
                  <a:lnTo>
                    <a:pt x="8657590" y="417830"/>
                  </a:lnTo>
                  <a:lnTo>
                    <a:pt x="63500" y="613410"/>
                  </a:lnTo>
                  <a:close/>
                </a:path>
              </a:pathLst>
            </a:custGeom>
            <a:solidFill>
              <a:srgbClr val="00B050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4980151" y="5733302"/>
            <a:ext cx="925711" cy="406911"/>
            <a:chOff x="0" y="0"/>
            <a:chExt cx="1849097" cy="81280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849097" cy="812800"/>
            </a:xfrm>
            <a:custGeom>
              <a:avLst/>
              <a:gdLst/>
              <a:ahLst/>
              <a:cxnLst/>
              <a:rect l="l" t="t" r="r" b="b"/>
              <a:pathLst>
                <a:path w="1849097" h="812800">
                  <a:moveTo>
                    <a:pt x="192354" y="0"/>
                  </a:moveTo>
                  <a:lnTo>
                    <a:pt x="1656743" y="0"/>
                  </a:lnTo>
                  <a:cubicBezTo>
                    <a:pt x="1707759" y="0"/>
                    <a:pt x="1756684" y="20266"/>
                    <a:pt x="1792758" y="56339"/>
                  </a:cubicBezTo>
                  <a:cubicBezTo>
                    <a:pt x="1828831" y="92413"/>
                    <a:pt x="1849097" y="141339"/>
                    <a:pt x="1849097" y="192354"/>
                  </a:cubicBezTo>
                  <a:lnTo>
                    <a:pt x="1849097" y="620446"/>
                  </a:lnTo>
                  <a:cubicBezTo>
                    <a:pt x="1849097" y="726680"/>
                    <a:pt x="1762977" y="812800"/>
                    <a:pt x="1656743" y="812800"/>
                  </a:cubicBezTo>
                  <a:lnTo>
                    <a:pt x="192354" y="812800"/>
                  </a:lnTo>
                  <a:cubicBezTo>
                    <a:pt x="141339" y="812800"/>
                    <a:pt x="92413" y="792534"/>
                    <a:pt x="56339" y="756461"/>
                  </a:cubicBezTo>
                  <a:cubicBezTo>
                    <a:pt x="20266" y="720387"/>
                    <a:pt x="0" y="671461"/>
                    <a:pt x="0" y="620446"/>
                  </a:cubicBezTo>
                  <a:lnTo>
                    <a:pt x="0" y="192354"/>
                  </a:lnTo>
                  <a:cubicBezTo>
                    <a:pt x="0" y="141339"/>
                    <a:pt x="20266" y="92413"/>
                    <a:pt x="56339" y="56339"/>
                  </a:cubicBezTo>
                  <a:cubicBezTo>
                    <a:pt x="92413" y="20266"/>
                    <a:pt x="141339" y="0"/>
                    <a:pt x="192354" y="0"/>
                  </a:cubicBezTo>
                  <a:close/>
                </a:path>
              </a:pathLst>
            </a:custGeom>
            <a:blipFill>
              <a:blip r:embed="rId3"/>
              <a:stretch>
                <a:fillRect t="-25927" b="-25927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1204288" y="130677"/>
            <a:ext cx="10431681" cy="6000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769"/>
              </a:lnSpc>
            </a:pPr>
            <a:r>
              <a:rPr lang="en-US" sz="3974" u="sng">
                <a:solidFill>
                  <a:srgbClr val="C86964"/>
                </a:solidFill>
                <a:latin typeface="Open Sauce Bold"/>
              </a:rPr>
              <a:t>III. Dilution d’une solution aqueuse :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809000" y="1963262"/>
            <a:ext cx="10431681" cy="6000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769"/>
              </a:lnSpc>
            </a:pPr>
            <a:r>
              <a:rPr lang="en-US" sz="3974">
                <a:solidFill>
                  <a:srgbClr val="F9D548"/>
                </a:solidFill>
                <a:latin typeface="Open Sauce Bold"/>
              </a:rPr>
              <a:t>  a - experience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204288" y="1095744"/>
            <a:ext cx="699661" cy="5334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500">
                <a:solidFill>
                  <a:srgbClr val="FFFFFF"/>
                </a:solidFill>
                <a:latin typeface="Open Sauce Bold"/>
              </a:rPr>
              <a:t>01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389134" y="1095744"/>
            <a:ext cx="10431681" cy="6000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769"/>
              </a:lnSpc>
            </a:pPr>
            <a:r>
              <a:rPr lang="en-US" sz="3974" u="sng">
                <a:solidFill>
                  <a:srgbClr val="00B0F0"/>
                </a:solidFill>
                <a:latin typeface="Open Sauce Bold"/>
              </a:rPr>
              <a:t>La dilution d’une solution acide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10239458" y="5733302"/>
            <a:ext cx="1018750" cy="382444"/>
            <a:chOff x="0" y="0"/>
            <a:chExt cx="1082565" cy="406400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1082565" cy="406400"/>
            </a:xfrm>
            <a:custGeom>
              <a:avLst/>
              <a:gdLst/>
              <a:ahLst/>
              <a:cxnLst/>
              <a:rect l="l" t="t" r="r" b="b"/>
              <a:pathLst>
                <a:path w="1082565" h="406400">
                  <a:moveTo>
                    <a:pt x="174787" y="0"/>
                  </a:moveTo>
                  <a:lnTo>
                    <a:pt x="907778" y="0"/>
                  </a:lnTo>
                  <a:cubicBezTo>
                    <a:pt x="954134" y="0"/>
                    <a:pt x="998592" y="18415"/>
                    <a:pt x="1031371" y="51194"/>
                  </a:cubicBezTo>
                  <a:cubicBezTo>
                    <a:pt x="1064150" y="83973"/>
                    <a:pt x="1082565" y="128431"/>
                    <a:pt x="1082565" y="174787"/>
                  </a:cubicBezTo>
                  <a:lnTo>
                    <a:pt x="1082565" y="231613"/>
                  </a:lnTo>
                  <a:cubicBezTo>
                    <a:pt x="1082565" y="277969"/>
                    <a:pt x="1064150" y="322427"/>
                    <a:pt x="1031371" y="355206"/>
                  </a:cubicBezTo>
                  <a:cubicBezTo>
                    <a:pt x="998592" y="387985"/>
                    <a:pt x="954134" y="406400"/>
                    <a:pt x="907778" y="406400"/>
                  </a:cubicBezTo>
                  <a:lnTo>
                    <a:pt x="174787" y="406400"/>
                  </a:lnTo>
                  <a:cubicBezTo>
                    <a:pt x="128431" y="406400"/>
                    <a:pt x="83973" y="387985"/>
                    <a:pt x="51194" y="355206"/>
                  </a:cubicBezTo>
                  <a:cubicBezTo>
                    <a:pt x="18415" y="322427"/>
                    <a:pt x="0" y="277969"/>
                    <a:pt x="0" y="231613"/>
                  </a:cubicBezTo>
                  <a:lnTo>
                    <a:pt x="0" y="174787"/>
                  </a:lnTo>
                  <a:cubicBezTo>
                    <a:pt x="0" y="128431"/>
                    <a:pt x="18415" y="83973"/>
                    <a:pt x="51194" y="51194"/>
                  </a:cubicBezTo>
                  <a:cubicBezTo>
                    <a:pt x="83973" y="18415"/>
                    <a:pt x="128431" y="0"/>
                    <a:pt x="174787" y="0"/>
                  </a:cubicBezTo>
                  <a:close/>
                </a:path>
              </a:pathLst>
            </a:custGeom>
            <a:blipFill>
              <a:blip r:embed="rId4"/>
              <a:stretch>
                <a:fillRect t="-38904" b="-38904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0963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 rot="-3927272">
            <a:off x="-1320863" y="-2195887"/>
            <a:ext cx="17250020" cy="14010489"/>
          </a:xfrm>
          <a:prstGeom prst="rect">
            <a:avLst/>
          </a:prstGeom>
          <a:solidFill>
            <a:srgbClr val="153B0D"/>
          </a:solid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540029" y="4809357"/>
            <a:ext cx="2284652" cy="2076539"/>
          </a:xfrm>
          <a:custGeom>
            <a:avLst/>
            <a:gdLst/>
            <a:ahLst/>
            <a:cxnLst/>
            <a:rect l="l" t="t" r="r" b="b"/>
            <a:pathLst>
              <a:path w="2284652" h="2076539">
                <a:moveTo>
                  <a:pt x="0" y="0"/>
                </a:moveTo>
                <a:lnTo>
                  <a:pt x="2284652" y="0"/>
                </a:lnTo>
                <a:lnTo>
                  <a:pt x="2284652" y="2076539"/>
                </a:lnTo>
                <a:lnTo>
                  <a:pt x="0" y="207653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3431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TextBox 4"/>
          <p:cNvSpPr txBox="1"/>
          <p:nvPr/>
        </p:nvSpPr>
        <p:spPr>
          <a:xfrm>
            <a:off x="2716266" y="2877824"/>
            <a:ext cx="16951384" cy="16478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560"/>
              </a:lnSpc>
            </a:pPr>
            <a:r>
              <a:rPr lang="en-US" sz="2966">
                <a:solidFill>
                  <a:srgbClr val="FFFFFF"/>
                </a:solidFill>
                <a:latin typeface="Open Sauce"/>
              </a:rPr>
              <a:t>Lors de la dilution de la solution acide, l’acidité diminue et le pH augmente.</a:t>
            </a:r>
          </a:p>
          <a:p>
            <a:pPr>
              <a:lnSpc>
                <a:spcPts val="4760"/>
              </a:lnSpc>
            </a:pPr>
            <a:endParaRPr lang="en-US" sz="2966">
              <a:solidFill>
                <a:srgbClr val="FFFFFF"/>
              </a:solidFill>
              <a:latin typeface="Open Sauce"/>
            </a:endParaRPr>
          </a:p>
          <a:p>
            <a:pPr>
              <a:lnSpc>
                <a:spcPts val="4760"/>
              </a:lnSpc>
            </a:pPr>
            <a:endParaRPr lang="en-US" sz="2966">
              <a:solidFill>
                <a:srgbClr val="FFFFFF"/>
              </a:solidFill>
              <a:latin typeface="Open Sauce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2824681" y="1730084"/>
            <a:ext cx="10431681" cy="6000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769"/>
              </a:lnSpc>
            </a:pPr>
            <a:r>
              <a:rPr lang="en-US" sz="3974" u="sng">
                <a:solidFill>
                  <a:srgbClr val="F9D548"/>
                </a:solidFill>
                <a:latin typeface="Open Sauce Bold"/>
              </a:rPr>
              <a:t>b - Interprétation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3175202" y="5676753"/>
            <a:ext cx="14851707" cy="9334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730"/>
              </a:lnSpc>
              <a:spcBef>
                <a:spcPct val="0"/>
              </a:spcBef>
            </a:pPr>
            <a:r>
              <a:rPr lang="en-US" sz="3109">
                <a:solidFill>
                  <a:srgbClr val="FFFFFF"/>
                </a:solidFill>
                <a:latin typeface="Open Sauce Bold"/>
              </a:rPr>
              <a:t>Ne jamais verser de l’eau dans un acide concentré, mais toujours de l’acide</a:t>
            </a:r>
          </a:p>
          <a:p>
            <a:pPr>
              <a:lnSpc>
                <a:spcPts val="3730"/>
              </a:lnSpc>
              <a:spcBef>
                <a:spcPct val="0"/>
              </a:spcBef>
            </a:pPr>
            <a:r>
              <a:rPr lang="en-US" sz="3109">
                <a:solidFill>
                  <a:srgbClr val="FFFFFF"/>
                </a:solidFill>
                <a:latin typeface="Open Sauce Bold"/>
              </a:rPr>
              <a:t>dans l’eau.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7856319" y="4543425"/>
            <a:ext cx="10431681" cy="6000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769"/>
              </a:lnSpc>
            </a:pPr>
            <a:r>
              <a:rPr lang="en-US" sz="3974" u="sng">
                <a:solidFill>
                  <a:srgbClr val="C86964"/>
                </a:solidFill>
                <a:latin typeface="Open Sauce Bold"/>
              </a:rPr>
              <a:t>Remarque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0963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 rot="-3927272">
            <a:off x="-3036326" y="-2938069"/>
            <a:ext cx="17250020" cy="14010489"/>
          </a:xfrm>
          <a:prstGeom prst="rect">
            <a:avLst/>
          </a:prstGeom>
          <a:solidFill>
            <a:srgbClr val="153B0D"/>
          </a:solidFill>
        </p:spPr>
        <p:txBody>
          <a:bodyPr/>
          <a:lstStyle/>
          <a:p>
            <a:endParaRPr lang="en-US"/>
          </a:p>
        </p:txBody>
      </p:sp>
      <p:sp>
        <p:nvSpPr>
          <p:cNvPr id="3" name="TextBox 3"/>
          <p:cNvSpPr txBox="1"/>
          <p:nvPr/>
        </p:nvSpPr>
        <p:spPr>
          <a:xfrm>
            <a:off x="1028700" y="2830779"/>
            <a:ext cx="16951384" cy="3009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40567" lvl="1" indent="-320284">
              <a:lnSpc>
                <a:spcPts val="3560"/>
              </a:lnSpc>
              <a:buFont typeface="Arial"/>
              <a:buChar char="•"/>
            </a:pPr>
            <a:r>
              <a:rPr lang="en-US" sz="2966">
                <a:solidFill>
                  <a:srgbClr val="FFFFFF"/>
                </a:solidFill>
                <a:latin typeface="Open Sauce"/>
              </a:rPr>
              <a:t>Dans un bécher (A), on verse 10 mL d’une solution d’hydroxyde de sodium et mesurons</a:t>
            </a:r>
          </a:p>
          <a:p>
            <a:pPr marL="640567" lvl="1" indent="-320284">
              <a:lnSpc>
                <a:spcPts val="3560"/>
              </a:lnSpc>
              <a:buFont typeface="Arial"/>
              <a:buChar char="•"/>
            </a:pPr>
            <a:r>
              <a:rPr lang="en-US" sz="2966">
                <a:solidFill>
                  <a:srgbClr val="FFFFFF"/>
                </a:solidFill>
                <a:latin typeface="Open Sauce"/>
              </a:rPr>
              <a:t>son pH.</a:t>
            </a:r>
          </a:p>
          <a:p>
            <a:pPr marL="640567" lvl="1" indent="-320284">
              <a:lnSpc>
                <a:spcPts val="3560"/>
              </a:lnSpc>
              <a:buFont typeface="Arial"/>
              <a:buChar char="•"/>
            </a:pPr>
            <a:r>
              <a:rPr lang="en-US" sz="2966">
                <a:solidFill>
                  <a:srgbClr val="FFFFFF"/>
                </a:solidFill>
                <a:latin typeface="Open Sauce"/>
              </a:rPr>
              <a:t>Dans un bécher (B), on verse 90 mL d’eau distillée et on ajoute le contenu du bécher (A).</a:t>
            </a:r>
          </a:p>
          <a:p>
            <a:pPr>
              <a:lnSpc>
                <a:spcPts val="3680"/>
              </a:lnSpc>
            </a:pPr>
            <a:r>
              <a:rPr lang="en-US" sz="3066">
                <a:solidFill>
                  <a:srgbClr val="FFFFFF"/>
                </a:solidFill>
                <a:latin typeface="Open Sauce"/>
              </a:rPr>
              <a:t>          Mesurons le pH de la solution obtenue.</a:t>
            </a:r>
          </a:p>
          <a:p>
            <a:pPr>
              <a:lnSpc>
                <a:spcPts val="4760"/>
              </a:lnSpc>
            </a:pPr>
            <a:endParaRPr lang="en-US" sz="3066">
              <a:solidFill>
                <a:srgbClr val="FFFFFF"/>
              </a:solidFill>
              <a:latin typeface="Open Sauce"/>
            </a:endParaRPr>
          </a:p>
          <a:p>
            <a:pPr>
              <a:lnSpc>
                <a:spcPts val="4760"/>
              </a:lnSpc>
            </a:pPr>
            <a:endParaRPr lang="en-US" sz="3066">
              <a:solidFill>
                <a:srgbClr val="FFFFFF"/>
              </a:solidFill>
              <a:latin typeface="Open Sauce"/>
            </a:endParaRPr>
          </a:p>
        </p:txBody>
      </p:sp>
      <p:grpSp>
        <p:nvGrpSpPr>
          <p:cNvPr id="4" name="Group 4"/>
          <p:cNvGrpSpPr/>
          <p:nvPr/>
        </p:nvGrpSpPr>
        <p:grpSpPr>
          <a:xfrm>
            <a:off x="1028700" y="961836"/>
            <a:ext cx="1184846" cy="801216"/>
            <a:chOff x="0" y="0"/>
            <a:chExt cx="6221730" cy="4207256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6221730" cy="4207256"/>
            </a:xfrm>
            <a:custGeom>
              <a:avLst/>
              <a:gdLst/>
              <a:ahLst/>
              <a:cxnLst/>
              <a:rect l="l" t="t" r="r" b="b"/>
              <a:pathLst>
                <a:path w="6221730" h="4207256">
                  <a:moveTo>
                    <a:pt x="6221730" y="0"/>
                  </a:moveTo>
                  <a:lnTo>
                    <a:pt x="3877818" y="3979799"/>
                  </a:lnTo>
                  <a:cubicBezTo>
                    <a:pt x="3799239" y="4120238"/>
                    <a:pt x="3650888" y="4207238"/>
                    <a:pt x="3489960" y="4207256"/>
                  </a:cubicBezTo>
                  <a:lnTo>
                    <a:pt x="0" y="420725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2A54B"/>
            </a:solidFill>
            <a:ln w="12700">
              <a:solidFill>
                <a:srgbClr val="000000"/>
              </a:solidFill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" name="Group 6"/>
          <p:cNvGrpSpPr>
            <a:grpSpLocks noChangeAspect="1"/>
          </p:cNvGrpSpPr>
          <p:nvPr/>
        </p:nvGrpSpPr>
        <p:grpSpPr>
          <a:xfrm>
            <a:off x="4230372" y="5033730"/>
            <a:ext cx="10548040" cy="4635064"/>
            <a:chOff x="0" y="0"/>
            <a:chExt cx="24173180" cy="10622280"/>
          </a:xfrm>
        </p:grpSpPr>
        <p:sp>
          <p:nvSpPr>
            <p:cNvPr id="7" name="Freeform 7"/>
            <p:cNvSpPr/>
            <p:nvPr/>
          </p:nvSpPr>
          <p:spPr>
            <a:xfrm>
              <a:off x="31750" y="31750"/>
              <a:ext cx="24109680" cy="10558780"/>
            </a:xfrm>
            <a:custGeom>
              <a:avLst/>
              <a:gdLst/>
              <a:ahLst/>
              <a:cxnLst/>
              <a:rect l="l" t="t" r="r" b="b"/>
              <a:pathLst>
                <a:path w="24109680" h="10558780">
                  <a:moveTo>
                    <a:pt x="24109680" y="0"/>
                  </a:moveTo>
                  <a:lnTo>
                    <a:pt x="24109680" y="10007600"/>
                  </a:lnTo>
                  <a:lnTo>
                    <a:pt x="15308580" y="10209530"/>
                  </a:lnTo>
                  <a:lnTo>
                    <a:pt x="14665961" y="10223500"/>
                  </a:lnTo>
                  <a:lnTo>
                    <a:pt x="8352790" y="10368280"/>
                  </a:lnTo>
                  <a:lnTo>
                    <a:pt x="7725410" y="10382250"/>
                  </a:lnTo>
                  <a:lnTo>
                    <a:pt x="0" y="10558780"/>
                  </a:lnTo>
                  <a:lnTo>
                    <a:pt x="0" y="551180"/>
                  </a:lnTo>
                  <a:lnTo>
                    <a:pt x="511810" y="539750"/>
                  </a:lnTo>
                  <a:lnTo>
                    <a:pt x="1120140" y="525780"/>
                  </a:lnTo>
                  <a:lnTo>
                    <a:pt x="8624570" y="354330"/>
                  </a:lnTo>
                  <a:lnTo>
                    <a:pt x="9253220" y="339090"/>
                  </a:lnTo>
                  <a:lnTo>
                    <a:pt x="13439139" y="243840"/>
                  </a:lnTo>
                  <a:lnTo>
                    <a:pt x="14022070" y="231140"/>
                  </a:lnTo>
                  <a:lnTo>
                    <a:pt x="14930120" y="209550"/>
                  </a:lnTo>
                  <a:lnTo>
                    <a:pt x="15566389" y="195580"/>
                  </a:lnTo>
                  <a:lnTo>
                    <a:pt x="15774670" y="190500"/>
                  </a:lnTo>
                  <a:lnTo>
                    <a:pt x="16209011" y="180340"/>
                  </a:lnTo>
                  <a:close/>
                </a:path>
              </a:pathLst>
            </a:custGeom>
            <a:blipFill>
              <a:blip r:embed="rId2"/>
              <a:stretch>
                <a:fillRect l="-3161" r="-3161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Freeform 8"/>
            <p:cNvSpPr/>
            <p:nvPr/>
          </p:nvSpPr>
          <p:spPr>
            <a:xfrm>
              <a:off x="0" y="0"/>
              <a:ext cx="24173182" cy="10622280"/>
            </a:xfrm>
            <a:custGeom>
              <a:avLst/>
              <a:gdLst/>
              <a:ahLst/>
              <a:cxnLst/>
              <a:rect l="l" t="t" r="r" b="b"/>
              <a:pathLst>
                <a:path w="24173182" h="10622280">
                  <a:moveTo>
                    <a:pt x="31750" y="10622280"/>
                  </a:moveTo>
                  <a:cubicBezTo>
                    <a:pt x="22860" y="10622280"/>
                    <a:pt x="15240" y="10618470"/>
                    <a:pt x="10160" y="10613390"/>
                  </a:cubicBezTo>
                  <a:cubicBezTo>
                    <a:pt x="3810" y="10607040"/>
                    <a:pt x="0" y="10599420"/>
                    <a:pt x="0" y="10590530"/>
                  </a:cubicBezTo>
                  <a:lnTo>
                    <a:pt x="0" y="582930"/>
                  </a:lnTo>
                  <a:cubicBezTo>
                    <a:pt x="0" y="565150"/>
                    <a:pt x="13970" y="551180"/>
                    <a:pt x="30480" y="551180"/>
                  </a:cubicBezTo>
                  <a:lnTo>
                    <a:pt x="24140161" y="0"/>
                  </a:lnTo>
                  <a:cubicBezTo>
                    <a:pt x="24149050" y="0"/>
                    <a:pt x="24156671" y="2540"/>
                    <a:pt x="24163021" y="8890"/>
                  </a:cubicBezTo>
                  <a:cubicBezTo>
                    <a:pt x="24169371" y="15240"/>
                    <a:pt x="24173182" y="22860"/>
                    <a:pt x="24173182" y="31750"/>
                  </a:cubicBezTo>
                  <a:lnTo>
                    <a:pt x="24173182" y="10039350"/>
                  </a:lnTo>
                  <a:cubicBezTo>
                    <a:pt x="24173182" y="10057130"/>
                    <a:pt x="24159212" y="10071100"/>
                    <a:pt x="24142702" y="10071100"/>
                  </a:cubicBezTo>
                  <a:lnTo>
                    <a:pt x="15341602" y="10271760"/>
                  </a:lnTo>
                  <a:lnTo>
                    <a:pt x="14698982" y="10287000"/>
                  </a:lnTo>
                  <a:lnTo>
                    <a:pt x="8385812" y="10431780"/>
                  </a:lnTo>
                  <a:lnTo>
                    <a:pt x="7758432" y="10445750"/>
                  </a:lnTo>
                  <a:lnTo>
                    <a:pt x="31750" y="10622280"/>
                  </a:lnTo>
                  <a:cubicBezTo>
                    <a:pt x="31750" y="10622280"/>
                    <a:pt x="31750" y="10622280"/>
                    <a:pt x="31750" y="10622280"/>
                  </a:cubicBezTo>
                  <a:close/>
                  <a:moveTo>
                    <a:pt x="63500" y="613410"/>
                  </a:moveTo>
                  <a:lnTo>
                    <a:pt x="63500" y="10557510"/>
                  </a:lnTo>
                  <a:lnTo>
                    <a:pt x="7755890" y="10380980"/>
                  </a:lnTo>
                  <a:lnTo>
                    <a:pt x="8383270" y="10367010"/>
                  </a:lnTo>
                  <a:lnTo>
                    <a:pt x="14696441" y="10222230"/>
                  </a:lnTo>
                  <a:lnTo>
                    <a:pt x="15339061" y="10206989"/>
                  </a:lnTo>
                  <a:lnTo>
                    <a:pt x="24108411" y="10006330"/>
                  </a:lnTo>
                  <a:lnTo>
                    <a:pt x="24108411" y="64770"/>
                  </a:lnTo>
                  <a:lnTo>
                    <a:pt x="16240761" y="245110"/>
                  </a:lnTo>
                  <a:lnTo>
                    <a:pt x="8657590" y="417830"/>
                  </a:lnTo>
                  <a:lnTo>
                    <a:pt x="63500" y="613410"/>
                  </a:lnTo>
                  <a:close/>
                </a:path>
              </a:pathLst>
            </a:custGeom>
            <a:solidFill>
              <a:srgbClr val="00B050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167662" y="5632968"/>
            <a:ext cx="842044" cy="415423"/>
            <a:chOff x="0" y="0"/>
            <a:chExt cx="1647509" cy="81280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647509" cy="812800"/>
            </a:xfrm>
            <a:custGeom>
              <a:avLst/>
              <a:gdLst/>
              <a:ahLst/>
              <a:cxnLst/>
              <a:rect l="l" t="t" r="r" b="b"/>
              <a:pathLst>
                <a:path w="1647509" h="812800">
                  <a:moveTo>
                    <a:pt x="211467" y="0"/>
                  </a:moveTo>
                  <a:lnTo>
                    <a:pt x="1436042" y="0"/>
                  </a:lnTo>
                  <a:cubicBezTo>
                    <a:pt x="1492127" y="0"/>
                    <a:pt x="1545914" y="22279"/>
                    <a:pt x="1585572" y="61937"/>
                  </a:cubicBezTo>
                  <a:cubicBezTo>
                    <a:pt x="1625229" y="101595"/>
                    <a:pt x="1647509" y="155382"/>
                    <a:pt x="1647509" y="211467"/>
                  </a:cubicBezTo>
                  <a:lnTo>
                    <a:pt x="1647509" y="601333"/>
                  </a:lnTo>
                  <a:cubicBezTo>
                    <a:pt x="1647509" y="657418"/>
                    <a:pt x="1625229" y="711205"/>
                    <a:pt x="1585572" y="750863"/>
                  </a:cubicBezTo>
                  <a:cubicBezTo>
                    <a:pt x="1545914" y="790521"/>
                    <a:pt x="1492127" y="812800"/>
                    <a:pt x="1436042" y="812800"/>
                  </a:cubicBezTo>
                  <a:lnTo>
                    <a:pt x="211467" y="812800"/>
                  </a:lnTo>
                  <a:cubicBezTo>
                    <a:pt x="155382" y="812800"/>
                    <a:pt x="101595" y="790521"/>
                    <a:pt x="61937" y="750863"/>
                  </a:cubicBezTo>
                  <a:cubicBezTo>
                    <a:pt x="22279" y="711205"/>
                    <a:pt x="0" y="657418"/>
                    <a:pt x="0" y="601333"/>
                  </a:cubicBezTo>
                  <a:lnTo>
                    <a:pt x="0" y="211467"/>
                  </a:lnTo>
                  <a:cubicBezTo>
                    <a:pt x="0" y="155382"/>
                    <a:pt x="22279" y="101595"/>
                    <a:pt x="61937" y="61937"/>
                  </a:cubicBezTo>
                  <a:cubicBezTo>
                    <a:pt x="101595" y="22279"/>
                    <a:pt x="155382" y="0"/>
                    <a:pt x="211467" y="0"/>
                  </a:cubicBezTo>
                  <a:close/>
                </a:path>
              </a:pathLst>
            </a:custGeom>
            <a:blipFill>
              <a:blip r:embed="rId3"/>
              <a:stretch>
                <a:fillRect t="-17649" b="-17649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0500445" y="5632968"/>
            <a:ext cx="796904" cy="415423"/>
            <a:chOff x="0" y="0"/>
            <a:chExt cx="1559190" cy="81280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1559190" cy="812800"/>
            </a:xfrm>
            <a:custGeom>
              <a:avLst/>
              <a:gdLst/>
              <a:ahLst/>
              <a:cxnLst/>
              <a:rect l="l" t="t" r="r" b="b"/>
              <a:pathLst>
                <a:path w="1559190" h="812800">
                  <a:moveTo>
                    <a:pt x="223445" y="0"/>
                  </a:moveTo>
                  <a:lnTo>
                    <a:pt x="1335745" y="0"/>
                  </a:lnTo>
                  <a:cubicBezTo>
                    <a:pt x="1459150" y="0"/>
                    <a:pt x="1559190" y="100040"/>
                    <a:pt x="1559190" y="223445"/>
                  </a:cubicBezTo>
                  <a:lnTo>
                    <a:pt x="1559190" y="589355"/>
                  </a:lnTo>
                  <a:cubicBezTo>
                    <a:pt x="1559190" y="648616"/>
                    <a:pt x="1535649" y="705450"/>
                    <a:pt x="1493744" y="747355"/>
                  </a:cubicBezTo>
                  <a:cubicBezTo>
                    <a:pt x="1451840" y="789259"/>
                    <a:pt x="1395006" y="812800"/>
                    <a:pt x="1335745" y="812800"/>
                  </a:cubicBezTo>
                  <a:lnTo>
                    <a:pt x="223445" y="812800"/>
                  </a:lnTo>
                  <a:cubicBezTo>
                    <a:pt x="164184" y="812800"/>
                    <a:pt x="107350" y="789259"/>
                    <a:pt x="65445" y="747355"/>
                  </a:cubicBezTo>
                  <a:cubicBezTo>
                    <a:pt x="23541" y="705450"/>
                    <a:pt x="0" y="648616"/>
                    <a:pt x="0" y="589355"/>
                  </a:cubicBezTo>
                  <a:lnTo>
                    <a:pt x="0" y="223445"/>
                  </a:lnTo>
                  <a:cubicBezTo>
                    <a:pt x="0" y="164184"/>
                    <a:pt x="23541" y="107350"/>
                    <a:pt x="65445" y="65445"/>
                  </a:cubicBezTo>
                  <a:cubicBezTo>
                    <a:pt x="107350" y="23541"/>
                    <a:pt x="164184" y="0"/>
                    <a:pt x="223445" y="0"/>
                  </a:cubicBezTo>
                  <a:close/>
                </a:path>
              </a:pathLst>
            </a:custGeom>
            <a:blipFill>
              <a:blip r:embed="rId4"/>
              <a:stretch>
                <a:fillRect t="-14023" b="-14023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3" name="TextBox 13"/>
          <p:cNvSpPr txBox="1"/>
          <p:nvPr/>
        </p:nvSpPr>
        <p:spPr>
          <a:xfrm>
            <a:off x="2809000" y="1963262"/>
            <a:ext cx="10431681" cy="6000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769"/>
              </a:lnSpc>
            </a:pPr>
            <a:r>
              <a:rPr lang="en-US" sz="3974">
                <a:solidFill>
                  <a:srgbClr val="F9D548"/>
                </a:solidFill>
                <a:latin typeface="Open Sauce Bold"/>
              </a:rPr>
              <a:t>  a - experience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204288" y="1095744"/>
            <a:ext cx="699661" cy="5334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500">
                <a:solidFill>
                  <a:srgbClr val="FFFFFF"/>
                </a:solidFill>
                <a:latin typeface="Open Sauce Bold"/>
              </a:rPr>
              <a:t>02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2389134" y="1095744"/>
            <a:ext cx="10431681" cy="6000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769"/>
              </a:lnSpc>
            </a:pPr>
            <a:r>
              <a:rPr lang="en-US" sz="3974" u="sng">
                <a:solidFill>
                  <a:srgbClr val="00B0F0"/>
                </a:solidFill>
                <a:latin typeface="Open Sauce Bold"/>
              </a:rPr>
              <a:t>La dilution d’une solution basique :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0963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 rot="-3927272">
            <a:off x="-1468181" y="-2969432"/>
            <a:ext cx="17250020" cy="14010489"/>
          </a:xfrm>
          <a:prstGeom prst="rect">
            <a:avLst/>
          </a:prstGeom>
          <a:solidFill>
            <a:srgbClr val="153B0D"/>
          </a:solid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-1419098" y="0"/>
            <a:ext cx="20000723" cy="10287000"/>
          </a:xfrm>
          <a:custGeom>
            <a:avLst/>
            <a:gdLst/>
            <a:ahLst/>
            <a:cxnLst/>
            <a:rect l="l" t="t" r="r" b="b"/>
            <a:pathLst>
              <a:path w="20000723" h="10287000">
                <a:moveTo>
                  <a:pt x="0" y="0"/>
                </a:moveTo>
                <a:lnTo>
                  <a:pt x="20000723" y="0"/>
                </a:lnTo>
                <a:lnTo>
                  <a:pt x="20000723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25097" b="-25097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TextBox 4"/>
          <p:cNvSpPr txBox="1"/>
          <p:nvPr/>
        </p:nvSpPr>
        <p:spPr>
          <a:xfrm>
            <a:off x="3465641" y="3219108"/>
            <a:ext cx="13262816" cy="5591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086"/>
              </a:lnSpc>
            </a:pPr>
            <a:endParaRPr/>
          </a:p>
          <a:p>
            <a:pPr marL="915224" lvl="1" indent="-457612">
              <a:lnSpc>
                <a:spcPts val="5086"/>
              </a:lnSpc>
              <a:buFont typeface="Arial"/>
              <a:buChar char="•"/>
            </a:pPr>
            <a:r>
              <a:rPr lang="en-US" sz="4239">
                <a:solidFill>
                  <a:srgbClr val="FFFFFF"/>
                </a:solidFill>
                <a:latin typeface="Open Sauce"/>
              </a:rPr>
              <a:t> Quand on dilue une solution acide, l’acidité </a:t>
            </a:r>
            <a:r>
              <a:rPr lang="en-US" sz="4239">
                <a:solidFill>
                  <a:srgbClr val="8C52FF"/>
                </a:solidFill>
                <a:latin typeface="Open Sauce"/>
              </a:rPr>
              <a:t>diminue</a:t>
            </a:r>
            <a:r>
              <a:rPr lang="en-US" sz="4239">
                <a:solidFill>
                  <a:srgbClr val="FFFFFF"/>
                </a:solidFill>
                <a:latin typeface="Open Sauce"/>
              </a:rPr>
              <a:t> et la valeur du pH </a:t>
            </a:r>
            <a:r>
              <a:rPr lang="en-US" sz="4239">
                <a:solidFill>
                  <a:srgbClr val="8C52FF"/>
                </a:solidFill>
                <a:latin typeface="Open Sauce"/>
              </a:rPr>
              <a:t>augmente</a:t>
            </a:r>
            <a:r>
              <a:rPr lang="en-US" sz="4239">
                <a:solidFill>
                  <a:srgbClr val="FFFFFF"/>
                </a:solidFill>
                <a:latin typeface="Open Sauce"/>
              </a:rPr>
              <a:t> et se rapproche de 7.</a:t>
            </a:r>
          </a:p>
          <a:p>
            <a:pPr marL="915224" lvl="1" indent="-457612">
              <a:lnSpc>
                <a:spcPts val="5086"/>
              </a:lnSpc>
              <a:buFont typeface="Arial"/>
              <a:buChar char="•"/>
            </a:pPr>
            <a:r>
              <a:rPr lang="en-US" sz="4239">
                <a:solidFill>
                  <a:srgbClr val="FFFFFF"/>
                </a:solidFill>
                <a:latin typeface="Open Sauce"/>
              </a:rPr>
              <a:t> Quand on dilue une solution basique, la basicité </a:t>
            </a:r>
            <a:r>
              <a:rPr lang="en-US" sz="4239">
                <a:solidFill>
                  <a:srgbClr val="8C52FF"/>
                </a:solidFill>
                <a:latin typeface="Open Sauce"/>
              </a:rPr>
              <a:t>diminue</a:t>
            </a:r>
            <a:r>
              <a:rPr lang="en-US" sz="4239">
                <a:solidFill>
                  <a:srgbClr val="FFFFFF"/>
                </a:solidFill>
                <a:latin typeface="Open Sauce"/>
              </a:rPr>
              <a:t> et la valeur du pH </a:t>
            </a:r>
            <a:r>
              <a:rPr lang="en-US" sz="4239">
                <a:solidFill>
                  <a:srgbClr val="8C52FF"/>
                </a:solidFill>
                <a:latin typeface="Open Sauce"/>
              </a:rPr>
              <a:t>diminue</a:t>
            </a:r>
            <a:r>
              <a:rPr lang="en-US" sz="4239">
                <a:solidFill>
                  <a:srgbClr val="FFFFFF"/>
                </a:solidFill>
                <a:latin typeface="Open Sauce"/>
              </a:rPr>
              <a:t> et se rapproche de 7</a:t>
            </a:r>
          </a:p>
          <a:p>
            <a:pPr>
              <a:lnSpc>
                <a:spcPts val="5086"/>
              </a:lnSpc>
            </a:pPr>
            <a:endParaRPr lang="en-US" sz="4239">
              <a:solidFill>
                <a:srgbClr val="FFFFFF"/>
              </a:solidFill>
              <a:latin typeface="Open Sauce"/>
            </a:endParaRPr>
          </a:p>
          <a:p>
            <a:pPr>
              <a:lnSpc>
                <a:spcPts val="3913"/>
              </a:lnSpc>
            </a:pPr>
            <a:endParaRPr lang="en-US" sz="4239">
              <a:solidFill>
                <a:srgbClr val="FFFFFF"/>
              </a:solidFill>
              <a:latin typeface="Open Sauce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3349554" y="2753659"/>
            <a:ext cx="8377411" cy="695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5489"/>
              </a:lnSpc>
            </a:pPr>
            <a:r>
              <a:rPr lang="en-US" sz="4574" u="sng">
                <a:solidFill>
                  <a:srgbClr val="FAA93A"/>
                </a:solidFill>
                <a:latin typeface="Open Sauce Bold"/>
              </a:rPr>
              <a:t>CONLUSION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7325257" y="428625"/>
            <a:ext cx="10431681" cy="6000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769"/>
              </a:lnSpc>
            </a:pPr>
            <a:r>
              <a:rPr lang="en-US" sz="3974" u="sng">
                <a:solidFill>
                  <a:srgbClr val="F9D548"/>
                </a:solidFill>
                <a:latin typeface="Open Sauce Bold"/>
              </a:rPr>
              <a:t>b - Interprétation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3211311" y="1371602"/>
            <a:ext cx="12883653" cy="20574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782"/>
              </a:lnSpc>
            </a:pPr>
            <a:r>
              <a:rPr lang="en-US" sz="3152">
                <a:solidFill>
                  <a:srgbClr val="FFFFFF"/>
                </a:solidFill>
                <a:latin typeface="Open Sauce"/>
              </a:rPr>
              <a:t>Lors de la dilution de la solution basique, la basicité diminue et le pH diminue.</a:t>
            </a:r>
          </a:p>
          <a:p>
            <a:pPr>
              <a:lnSpc>
                <a:spcPts val="4407"/>
              </a:lnSpc>
            </a:pPr>
            <a:endParaRPr lang="en-US" sz="3152">
              <a:solidFill>
                <a:srgbClr val="FFFFFF"/>
              </a:solidFill>
              <a:latin typeface="Open Sauce"/>
            </a:endParaRPr>
          </a:p>
          <a:p>
            <a:pPr>
              <a:lnSpc>
                <a:spcPts val="4407"/>
              </a:lnSpc>
            </a:pPr>
            <a:endParaRPr lang="en-US" sz="3152">
              <a:solidFill>
                <a:srgbClr val="FFFFFF"/>
              </a:solidFill>
              <a:latin typeface="Open Sauce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0963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941832" y="2520315"/>
            <a:ext cx="14733647" cy="5246370"/>
            <a:chOff x="0" y="0"/>
            <a:chExt cx="2282627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282628" cy="812800"/>
            </a:xfrm>
            <a:custGeom>
              <a:avLst/>
              <a:gdLst/>
              <a:ahLst/>
              <a:cxnLst/>
              <a:rect l="l" t="t" r="r" b="b"/>
              <a:pathLst>
                <a:path w="2282628" h="812800">
                  <a:moveTo>
                    <a:pt x="12086" y="0"/>
                  </a:moveTo>
                  <a:lnTo>
                    <a:pt x="2270542" y="0"/>
                  </a:lnTo>
                  <a:cubicBezTo>
                    <a:pt x="2277217" y="0"/>
                    <a:pt x="2282628" y="5411"/>
                    <a:pt x="2282628" y="12086"/>
                  </a:cubicBezTo>
                  <a:lnTo>
                    <a:pt x="2282628" y="800714"/>
                  </a:lnTo>
                  <a:cubicBezTo>
                    <a:pt x="2282628" y="807389"/>
                    <a:pt x="2277217" y="812800"/>
                    <a:pt x="2270542" y="812800"/>
                  </a:cubicBezTo>
                  <a:lnTo>
                    <a:pt x="12086" y="812800"/>
                  </a:lnTo>
                  <a:cubicBezTo>
                    <a:pt x="5411" y="812800"/>
                    <a:pt x="0" y="807389"/>
                    <a:pt x="0" y="800714"/>
                  </a:cubicBezTo>
                  <a:lnTo>
                    <a:pt x="0" y="12086"/>
                  </a:lnTo>
                  <a:cubicBezTo>
                    <a:pt x="0" y="5411"/>
                    <a:pt x="5411" y="0"/>
                    <a:pt x="12086" y="0"/>
                  </a:cubicBezTo>
                  <a:close/>
                </a:path>
              </a:pathLst>
            </a:custGeom>
            <a:blipFill>
              <a:blip r:embed="rId2"/>
              <a:stretch>
                <a:fillRect t="-5977" b="-5977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2087653" y="1667459"/>
            <a:ext cx="12768217" cy="1200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769"/>
              </a:lnSpc>
            </a:pPr>
            <a:r>
              <a:rPr lang="en-US" sz="3974" u="sng">
                <a:solidFill>
                  <a:srgbClr val="F9D548"/>
                </a:solidFill>
                <a:latin typeface="Open Sauce Bold"/>
              </a:rPr>
              <a:t>L'échelle de pH </a:t>
            </a:r>
          </a:p>
          <a:p>
            <a:pPr>
              <a:lnSpc>
                <a:spcPts val="4769"/>
              </a:lnSpc>
            </a:pPr>
            <a:endParaRPr lang="en-US" sz="3974" u="sng">
              <a:solidFill>
                <a:srgbClr val="F9D548"/>
              </a:solidFill>
              <a:latin typeface="Open Sauce Bold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0963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194310" y="1421675"/>
            <a:ext cx="15339903" cy="7443650"/>
            <a:chOff x="0" y="0"/>
            <a:chExt cx="1850445" cy="89792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850445" cy="897924"/>
            </a:xfrm>
            <a:custGeom>
              <a:avLst/>
              <a:gdLst/>
              <a:ahLst/>
              <a:cxnLst/>
              <a:rect l="l" t="t" r="r" b="b"/>
              <a:pathLst>
                <a:path w="1850445" h="897924">
                  <a:moveTo>
                    <a:pt x="11608" y="0"/>
                  </a:moveTo>
                  <a:lnTo>
                    <a:pt x="1838838" y="0"/>
                  </a:lnTo>
                  <a:cubicBezTo>
                    <a:pt x="1845248" y="0"/>
                    <a:pt x="1850445" y="5197"/>
                    <a:pt x="1850445" y="11608"/>
                  </a:cubicBezTo>
                  <a:lnTo>
                    <a:pt x="1850445" y="886316"/>
                  </a:lnTo>
                  <a:cubicBezTo>
                    <a:pt x="1850445" y="892727"/>
                    <a:pt x="1845248" y="897924"/>
                    <a:pt x="1838838" y="897924"/>
                  </a:cubicBezTo>
                  <a:lnTo>
                    <a:pt x="11608" y="897924"/>
                  </a:lnTo>
                  <a:cubicBezTo>
                    <a:pt x="5197" y="897924"/>
                    <a:pt x="0" y="892727"/>
                    <a:pt x="0" y="886316"/>
                  </a:cubicBezTo>
                  <a:lnTo>
                    <a:pt x="0" y="11608"/>
                  </a:lnTo>
                  <a:cubicBezTo>
                    <a:pt x="0" y="5197"/>
                    <a:pt x="5197" y="0"/>
                    <a:pt x="11608" y="0"/>
                  </a:cubicBezTo>
                  <a:close/>
                </a:path>
              </a:pathLst>
            </a:custGeom>
            <a:blipFill>
              <a:blip r:embed="rId2"/>
              <a:stretch>
                <a:fillRect t="-1944" r="-3603" b="-1944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194310" y="428625"/>
            <a:ext cx="12324011" cy="6000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69"/>
              </a:lnSpc>
              <a:spcBef>
                <a:spcPct val="0"/>
              </a:spcBef>
            </a:pPr>
            <a:r>
              <a:rPr lang="en-US" sz="3974">
                <a:solidFill>
                  <a:srgbClr val="C00000"/>
                </a:solidFill>
                <a:latin typeface="Open Sauce Bold"/>
              </a:rPr>
              <a:t>IV- Dangerosité des solutions acides et basiques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0963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 rot="-3927272">
            <a:off x="253437" y="-2865357"/>
            <a:ext cx="17250020" cy="14010489"/>
          </a:xfrm>
          <a:prstGeom prst="rect">
            <a:avLst/>
          </a:prstGeom>
          <a:solidFill>
            <a:srgbClr val="153B0D"/>
          </a:solidFill>
        </p:spPr>
        <p:txBody>
          <a:bodyPr/>
          <a:lstStyle/>
          <a:p>
            <a:endParaRPr lang="en-US"/>
          </a:p>
        </p:txBody>
      </p:sp>
      <p:sp>
        <p:nvSpPr>
          <p:cNvPr id="3" name="TextBox 3"/>
          <p:cNvSpPr txBox="1"/>
          <p:nvPr/>
        </p:nvSpPr>
        <p:spPr>
          <a:xfrm>
            <a:off x="1028700" y="1821136"/>
            <a:ext cx="17491384" cy="42005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769"/>
              </a:lnSpc>
            </a:pPr>
            <a:r>
              <a:rPr lang="en-US" sz="3974">
                <a:solidFill>
                  <a:srgbClr val="FFFFFF"/>
                </a:solidFill>
                <a:latin typeface="Open Sauce Bold"/>
              </a:rPr>
              <a:t>Lors de l’utilisation des solutions acides ou basiques il est nécessaire de respecter des consignes de sécurités comme :</a:t>
            </a:r>
          </a:p>
          <a:p>
            <a:pPr marL="858199" lvl="1" indent="-429100">
              <a:lnSpc>
                <a:spcPts val="4769"/>
              </a:lnSpc>
              <a:buFont typeface="Arial"/>
              <a:buChar char="•"/>
            </a:pPr>
            <a:r>
              <a:rPr lang="en-US" sz="3974">
                <a:solidFill>
                  <a:srgbClr val="FFFFFF"/>
                </a:solidFill>
                <a:latin typeface="Open Sauce Bold"/>
              </a:rPr>
              <a:t>Lire attentivement les étiquettes des produits avant de les utiliser.</a:t>
            </a:r>
          </a:p>
          <a:p>
            <a:pPr marL="858199" lvl="1" indent="-429100">
              <a:lnSpc>
                <a:spcPts val="4769"/>
              </a:lnSpc>
              <a:buFont typeface="Arial"/>
              <a:buChar char="•"/>
            </a:pPr>
            <a:r>
              <a:rPr lang="en-US" sz="3974">
                <a:solidFill>
                  <a:srgbClr val="FFFFFF"/>
                </a:solidFill>
                <a:latin typeface="Open Sauce Bold"/>
              </a:rPr>
              <a:t>Diluée une solution avant de l’utiliser.</a:t>
            </a:r>
          </a:p>
          <a:p>
            <a:pPr marL="858199" lvl="1" indent="-429100">
              <a:lnSpc>
                <a:spcPts val="4769"/>
              </a:lnSpc>
              <a:buFont typeface="Arial"/>
              <a:buChar char="•"/>
            </a:pPr>
            <a:r>
              <a:rPr lang="en-US" sz="3974">
                <a:solidFill>
                  <a:srgbClr val="FFFFFF"/>
                </a:solidFill>
                <a:latin typeface="Open Sauce Bold"/>
              </a:rPr>
              <a:t>Porter un vêtement de protection (une blouse), des lunettes de protection, des gants ; des masques.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095639" y="6297657"/>
            <a:ext cx="16163661" cy="18002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858199" lvl="1" indent="-429100">
              <a:lnSpc>
                <a:spcPts val="4769"/>
              </a:lnSpc>
              <a:buFont typeface="Arial"/>
              <a:buChar char="•"/>
            </a:pPr>
            <a:r>
              <a:rPr lang="en-US" sz="3974">
                <a:solidFill>
                  <a:srgbClr val="FFFFFF"/>
                </a:solidFill>
                <a:latin typeface="Open Sauce Bold"/>
              </a:rPr>
              <a:t>Eviter de goûter les solutions ou de respirer les vapeurs </a:t>
            </a:r>
          </a:p>
          <a:p>
            <a:pPr>
              <a:lnSpc>
                <a:spcPts val="4769"/>
              </a:lnSpc>
              <a:spcBef>
                <a:spcPct val="0"/>
              </a:spcBef>
            </a:pPr>
            <a:r>
              <a:rPr lang="en-US" sz="3974">
                <a:solidFill>
                  <a:srgbClr val="FFFFFF"/>
                </a:solidFill>
                <a:latin typeface="Open Sauce Bold"/>
              </a:rPr>
              <a:t>Lors de la dilution il faut ajouter ces solutions à l’eau et ne pas l’inverse.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</TotalTime>
  <Words>695</Words>
  <Application>Microsoft Office PowerPoint</Application>
  <PresentationFormat>Custom</PresentationFormat>
  <Paragraphs>104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5" baseType="lpstr">
      <vt:lpstr>Open Sauce Bold</vt:lpstr>
      <vt:lpstr>Arial</vt:lpstr>
      <vt:lpstr>Calibri</vt:lpstr>
      <vt:lpstr>Times New Roman Bold Italics</vt:lpstr>
      <vt:lpstr>Times New Roman Italics</vt:lpstr>
      <vt:lpstr>Times New Roman Bold</vt:lpstr>
      <vt:lpstr>Open Sauce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Les solutions acides et les solutions basiques</dc:title>
  <dc:creator>PC</dc:creator>
  <cp:lastModifiedBy>AIT ELZAAR SAID</cp:lastModifiedBy>
  <cp:revision>3</cp:revision>
  <dcterms:created xsi:type="dcterms:W3CDTF">2006-08-16T00:00:00Z</dcterms:created>
  <dcterms:modified xsi:type="dcterms:W3CDTF">2024-06-12T17:59:11Z</dcterms:modified>
  <dc:identifier>DAF3hBm1ld0</dc:identifier>
</cp:coreProperties>
</file>