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imes New Roman" panose="02020603050405020304" pitchFamily="18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Times New Roman Bold" panose="020B0604020202020204" charset="0"/>
      <p:regular r:id="rId14"/>
    </p:embeddedFont>
    <p:embeddedFont>
      <p:font typeface="Times New Roman Bold Italics" panose="020B0604020202020204" charset="0"/>
      <p:regular r:id="rId15"/>
    </p:embeddedFont>
    <p:embeddedFont>
      <p:font typeface="Bukhari Script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svg"/><Relationship Id="rId17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3.png"/><Relationship Id="rId20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6.svg"/><Relationship Id="rId15" Type="http://schemas.openxmlformats.org/officeDocument/2006/relationships/image" Target="../media/image12.png"/><Relationship Id="rId10" Type="http://schemas.openxmlformats.org/officeDocument/2006/relationships/image" Target="../media/image13.svg"/><Relationship Id="rId19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6.svg"/><Relationship Id="rId10" Type="http://schemas.openxmlformats.org/officeDocument/2006/relationships/image" Target="../media/image26.sv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3.svg"/><Relationship Id="rId18" Type="http://schemas.openxmlformats.org/officeDocument/2006/relationships/image" Target="../media/image38.svg"/><Relationship Id="rId3" Type="http://schemas.openxmlformats.org/officeDocument/2006/relationships/image" Target="../media/image4.svg"/><Relationship Id="rId21" Type="http://schemas.openxmlformats.org/officeDocument/2006/relationships/image" Target="../media/image29.png"/><Relationship Id="rId7" Type="http://schemas.openxmlformats.org/officeDocument/2006/relationships/image" Target="../media/image8.svg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image" Target="../media/image3.png"/><Relationship Id="rId16" Type="http://schemas.openxmlformats.org/officeDocument/2006/relationships/image" Target="../media/image36.svg"/><Relationship Id="rId20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6.svg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19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26.svg"/><Relationship Id="rId14" Type="http://schemas.openxmlformats.org/officeDocument/2006/relationships/image" Target="../media/image25.png"/><Relationship Id="rId22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1.png"/><Relationship Id="rId5" Type="http://schemas.openxmlformats.org/officeDocument/2006/relationships/image" Target="../media/image6.sv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hyperlink" Target="https://www.greelane.com/link?to=calculating-concentration-of-a-chemical-solution-609194&amp;lang=fr&amp;alt=https://www.thoughtco.com/calculating-concentration-of-a-chemical-solution-609194&amp;source=definition-of-mass-percentage-and-examples-605878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5" Type="http://schemas.openxmlformats.org/officeDocument/2006/relationships/image" Target="../media/image6.svg"/><Relationship Id="rId15" Type="http://schemas.openxmlformats.org/officeDocument/2006/relationships/hyperlink" Target="https://www.greelane.com/link?to=definition-of-compound-605842&amp;lang=fr&amp;alt=https://www.thoughtco.com/definition-of-compound-605842&amp;source=definition-of-mass-percentage-and-examples-605878" TargetMode="External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image" Target="../media/image26.svg"/><Relationship Id="rId14" Type="http://schemas.openxmlformats.org/officeDocument/2006/relationships/hyperlink" Target="https://www.greelane.com/link?to=definition-of-element-chemistry-604452&amp;lang=fr&amp;alt=https://www.thoughtco.com/definition-of-element-chemistry-604452&amp;source=definition-of-mass-percentage-and-examples-60587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371" r="-453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295326" y="7082957"/>
            <a:ext cx="2201897" cy="835652"/>
            <a:chOff x="0" y="0"/>
            <a:chExt cx="5842992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42992" cy="2217502"/>
            </a:xfrm>
            <a:custGeom>
              <a:avLst/>
              <a:gdLst/>
              <a:ahLst/>
              <a:cxnLst/>
              <a:rect l="l" t="t" r="r" b="b"/>
              <a:pathLst>
                <a:path w="5842992" h="2217502">
                  <a:moveTo>
                    <a:pt x="5718532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18532" y="0"/>
                  </a:lnTo>
                  <a:cubicBezTo>
                    <a:pt x="5787112" y="0"/>
                    <a:pt x="5842992" y="55880"/>
                    <a:pt x="5842992" y="124460"/>
                  </a:cubicBezTo>
                  <a:lnTo>
                    <a:pt x="5842992" y="2093042"/>
                  </a:lnTo>
                  <a:cubicBezTo>
                    <a:pt x="5842992" y="2161622"/>
                    <a:pt x="5787112" y="2217502"/>
                    <a:pt x="5718532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032366" y="747697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5967052" y="6189881"/>
            <a:ext cx="2621805" cy="262180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593546" y="2093379"/>
            <a:ext cx="7247393" cy="3804881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404799" y="62921"/>
            <a:ext cx="3139372" cy="132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1"/>
              </a:lnSpc>
              <a:spcBef>
                <a:spcPct val="0"/>
              </a:spcBef>
            </a:pPr>
            <a:r>
              <a:rPr lang="en-US" sz="6993" u="sng">
                <a:solidFill>
                  <a:srgbClr val="FFDE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Chimie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6913" y="3030211"/>
            <a:ext cx="7665647" cy="236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0"/>
              </a:lnSpc>
              <a:spcBef>
                <a:spcPct val="0"/>
              </a:spcBef>
            </a:pPr>
            <a:r>
              <a:rPr lang="en-US" sz="6478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Rappel de quelques notions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93546" y="7144781"/>
            <a:ext cx="1398128" cy="588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0"/>
              </a:lnSpc>
              <a:spcBef>
                <a:spcPct val="0"/>
              </a:spcBef>
            </a:pPr>
            <a:r>
              <a:rPr lang="en-US" sz="3093">
                <a:solidFill>
                  <a:srgbClr val="003D2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prof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693948" y="8290016"/>
            <a:ext cx="1432999" cy="968284"/>
            <a:chOff x="0" y="0"/>
            <a:chExt cx="1910665" cy="1291045"/>
          </a:xfrm>
        </p:grpSpPr>
        <p:sp>
          <p:nvSpPr>
            <p:cNvPr id="23" name="TextBox 23"/>
            <p:cNvSpPr txBox="1"/>
            <p:nvPr/>
          </p:nvSpPr>
          <p:spPr>
            <a:xfrm rot="-592460">
              <a:off x="41930" y="197618"/>
              <a:ext cx="1804693" cy="553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2"/>
                </a:lnSpc>
                <a:spcBef>
                  <a:spcPct val="0"/>
                </a:spcBef>
              </a:pPr>
              <a:r>
                <a:rPr lang="en-US" sz="2972">
                  <a:solidFill>
                    <a:srgbClr val="F6F3E4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prof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 rot="-515361">
              <a:off x="236984" y="677883"/>
              <a:ext cx="1645849" cy="493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75"/>
                </a:lnSpc>
                <a:spcBef>
                  <a:spcPct val="0"/>
                </a:spcBef>
              </a:pPr>
              <a:r>
                <a:rPr lang="en-US" sz="2675">
                  <a:solidFill>
                    <a:srgbClr val="F6F3E4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elzaar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12989" y="7376915"/>
            <a:ext cx="5008872" cy="5040887"/>
          </a:xfrm>
          <a:custGeom>
            <a:avLst/>
            <a:gdLst/>
            <a:ahLst/>
            <a:cxnLst/>
            <a:rect l="l" t="t" r="r" b="b"/>
            <a:pathLst>
              <a:path w="5008872" h="5040887">
                <a:moveTo>
                  <a:pt x="0" y="0"/>
                </a:moveTo>
                <a:lnTo>
                  <a:pt x="5008872" y="0"/>
                </a:lnTo>
                <a:lnTo>
                  <a:pt x="5008872" y="5040886"/>
                </a:lnTo>
                <a:lnTo>
                  <a:pt x="0" y="5040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502716" y="8205117"/>
            <a:ext cx="1442220" cy="2508209"/>
          </a:xfrm>
          <a:custGeom>
            <a:avLst/>
            <a:gdLst/>
            <a:ahLst/>
            <a:cxnLst/>
            <a:rect l="l" t="t" r="r" b="b"/>
            <a:pathLst>
              <a:path w="1442220" h="2508209">
                <a:moveTo>
                  <a:pt x="1442219" y="0"/>
                </a:moveTo>
                <a:lnTo>
                  <a:pt x="0" y="0"/>
                </a:lnTo>
                <a:lnTo>
                  <a:pt x="0" y="2508209"/>
                </a:lnTo>
                <a:lnTo>
                  <a:pt x="1442219" y="2508209"/>
                </a:lnTo>
                <a:lnTo>
                  <a:pt x="14422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029266" y="4143174"/>
            <a:ext cx="4530928" cy="1146727"/>
            <a:chOff x="0" y="0"/>
            <a:chExt cx="1476180" cy="3736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76180" cy="373605"/>
            </a:xfrm>
            <a:custGeom>
              <a:avLst/>
              <a:gdLst/>
              <a:ahLst/>
              <a:cxnLst/>
              <a:rect l="l" t="t" r="r" b="b"/>
              <a:pathLst>
                <a:path w="1476180" h="373605">
                  <a:moveTo>
                    <a:pt x="738090" y="0"/>
                  </a:moveTo>
                  <a:cubicBezTo>
                    <a:pt x="330454" y="0"/>
                    <a:pt x="0" y="83634"/>
                    <a:pt x="0" y="186802"/>
                  </a:cubicBezTo>
                  <a:cubicBezTo>
                    <a:pt x="0" y="289970"/>
                    <a:pt x="330454" y="373605"/>
                    <a:pt x="738090" y="373605"/>
                  </a:cubicBezTo>
                  <a:cubicBezTo>
                    <a:pt x="1145726" y="373605"/>
                    <a:pt x="1476180" y="289970"/>
                    <a:pt x="1476180" y="186802"/>
                  </a:cubicBezTo>
                  <a:cubicBezTo>
                    <a:pt x="1476180" y="83634"/>
                    <a:pt x="1145726" y="0"/>
                    <a:pt x="738090" y="0"/>
                  </a:cubicBezTo>
                  <a:close/>
                </a:path>
              </a:pathLst>
            </a:custGeom>
            <a:blipFill>
              <a:blip r:embed="rId8"/>
              <a:stretch>
                <a:fillRect l="-239147" t="-346577" b="-306951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5871915" y="3627495"/>
            <a:ext cx="7711619" cy="5370091"/>
          </a:xfrm>
          <a:custGeom>
            <a:avLst/>
            <a:gdLst/>
            <a:ahLst/>
            <a:cxnLst/>
            <a:rect l="l" t="t" r="r" b="b"/>
            <a:pathLst>
              <a:path w="7711619" h="5370091">
                <a:moveTo>
                  <a:pt x="0" y="0"/>
                </a:moveTo>
                <a:lnTo>
                  <a:pt x="7711620" y="0"/>
                </a:lnTo>
                <a:lnTo>
                  <a:pt x="7711620" y="5370091"/>
                </a:lnTo>
                <a:lnTo>
                  <a:pt x="0" y="53700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143410" y="8344122"/>
            <a:ext cx="2160831" cy="889234"/>
            <a:chOff x="0" y="0"/>
            <a:chExt cx="974674" cy="4011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74674" cy="401102"/>
            </a:xfrm>
            <a:custGeom>
              <a:avLst/>
              <a:gdLst/>
              <a:ahLst/>
              <a:cxnLst/>
              <a:rect l="l" t="t" r="r" b="b"/>
              <a:pathLst>
                <a:path w="974674" h="401102">
                  <a:moveTo>
                    <a:pt x="487337" y="0"/>
                  </a:moveTo>
                  <a:cubicBezTo>
                    <a:pt x="218188" y="0"/>
                    <a:pt x="0" y="89790"/>
                    <a:pt x="0" y="200551"/>
                  </a:cubicBezTo>
                  <a:cubicBezTo>
                    <a:pt x="0" y="311312"/>
                    <a:pt x="218188" y="401102"/>
                    <a:pt x="487337" y="401102"/>
                  </a:cubicBezTo>
                  <a:cubicBezTo>
                    <a:pt x="756486" y="401102"/>
                    <a:pt x="974674" y="311312"/>
                    <a:pt x="974674" y="200551"/>
                  </a:cubicBezTo>
                  <a:cubicBezTo>
                    <a:pt x="974674" y="89790"/>
                    <a:pt x="756486" y="0"/>
                    <a:pt x="487337" y="0"/>
                  </a:cubicBezTo>
                  <a:close/>
                </a:path>
              </a:pathLst>
            </a:custGeom>
            <a:blipFill>
              <a:blip r:embed="rId8"/>
              <a:stretch>
                <a:fillRect l="-427748" t="-1039674" r="-339655" b="-4557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6025165" y="4431226"/>
            <a:ext cx="1399690" cy="770843"/>
            <a:chOff x="0" y="0"/>
            <a:chExt cx="1043416" cy="5746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43416" cy="574635"/>
            </a:xfrm>
            <a:custGeom>
              <a:avLst/>
              <a:gdLst/>
              <a:ahLst/>
              <a:cxnLst/>
              <a:rect l="l" t="t" r="r" b="b"/>
              <a:pathLst>
                <a:path w="1043416" h="574635">
                  <a:moveTo>
                    <a:pt x="521708" y="0"/>
                  </a:moveTo>
                  <a:cubicBezTo>
                    <a:pt x="233577" y="0"/>
                    <a:pt x="0" y="128636"/>
                    <a:pt x="0" y="287317"/>
                  </a:cubicBezTo>
                  <a:cubicBezTo>
                    <a:pt x="0" y="445998"/>
                    <a:pt x="233577" y="574635"/>
                    <a:pt x="521708" y="574635"/>
                  </a:cubicBezTo>
                  <a:cubicBezTo>
                    <a:pt x="809839" y="574635"/>
                    <a:pt x="1043416" y="445998"/>
                    <a:pt x="1043416" y="287317"/>
                  </a:cubicBezTo>
                  <a:cubicBezTo>
                    <a:pt x="1043416" y="128636"/>
                    <a:pt x="809839" y="0"/>
                    <a:pt x="521708" y="0"/>
                  </a:cubicBezTo>
                  <a:close/>
                </a:path>
              </a:pathLst>
            </a:custGeom>
            <a:blipFill>
              <a:blip r:embed="rId8"/>
              <a:stretch>
                <a:fillRect l="-751821" t="-278094" r="-205903" b="-701905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1029266" y="8500316"/>
            <a:ext cx="1884621" cy="1046502"/>
            <a:chOff x="0" y="0"/>
            <a:chExt cx="974674" cy="54122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74674" cy="541222"/>
            </a:xfrm>
            <a:custGeom>
              <a:avLst/>
              <a:gdLst/>
              <a:ahLst/>
              <a:cxnLst/>
              <a:rect l="l" t="t" r="r" b="b"/>
              <a:pathLst>
                <a:path w="974674" h="541222">
                  <a:moveTo>
                    <a:pt x="487337" y="0"/>
                  </a:moveTo>
                  <a:cubicBezTo>
                    <a:pt x="218188" y="0"/>
                    <a:pt x="0" y="121157"/>
                    <a:pt x="0" y="270611"/>
                  </a:cubicBezTo>
                  <a:cubicBezTo>
                    <a:pt x="0" y="420065"/>
                    <a:pt x="218188" y="541222"/>
                    <a:pt x="487337" y="541222"/>
                  </a:cubicBezTo>
                  <a:cubicBezTo>
                    <a:pt x="756486" y="541222"/>
                    <a:pt x="974674" y="420065"/>
                    <a:pt x="974674" y="270611"/>
                  </a:cubicBezTo>
                  <a:cubicBezTo>
                    <a:pt x="974674" y="121157"/>
                    <a:pt x="756486" y="0"/>
                    <a:pt x="487337" y="0"/>
                  </a:cubicBezTo>
                  <a:close/>
                </a:path>
              </a:pathLst>
            </a:custGeom>
            <a:blipFill>
              <a:blip r:embed="rId8"/>
              <a:stretch>
                <a:fillRect l="-402508" t="-751643" r="-550195" b="-214401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8681588" y="5266403"/>
            <a:ext cx="2092274" cy="2092274"/>
          </a:xfrm>
          <a:custGeom>
            <a:avLst/>
            <a:gdLst/>
            <a:ahLst/>
            <a:cxnLst/>
            <a:rect l="l" t="t" r="r" b="b"/>
            <a:pathLst>
              <a:path w="2092274" h="2092274">
                <a:moveTo>
                  <a:pt x="0" y="0"/>
                </a:moveTo>
                <a:lnTo>
                  <a:pt x="2092274" y="0"/>
                </a:lnTo>
                <a:lnTo>
                  <a:pt x="2092274" y="2092274"/>
                </a:lnTo>
                <a:lnTo>
                  <a:pt x="0" y="20922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931924" y="233249"/>
            <a:ext cx="1010833" cy="836741"/>
          </a:xfrm>
          <a:custGeom>
            <a:avLst/>
            <a:gdLst/>
            <a:ahLst/>
            <a:cxnLst/>
            <a:rect l="l" t="t" r="r" b="b"/>
            <a:pathLst>
              <a:path w="1010833" h="836741">
                <a:moveTo>
                  <a:pt x="0" y="0"/>
                </a:moveTo>
                <a:lnTo>
                  <a:pt x="1010833" y="0"/>
                </a:lnTo>
                <a:lnTo>
                  <a:pt x="1010833" y="836741"/>
                </a:lnTo>
                <a:lnTo>
                  <a:pt x="0" y="836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368804" y="5211594"/>
            <a:ext cx="2552076" cy="975699"/>
          </a:xfrm>
          <a:custGeom>
            <a:avLst/>
            <a:gdLst/>
            <a:ahLst/>
            <a:cxnLst/>
            <a:rect l="l" t="t" r="r" b="b"/>
            <a:pathLst>
              <a:path w="2552076" h="975699">
                <a:moveTo>
                  <a:pt x="0" y="0"/>
                </a:moveTo>
                <a:lnTo>
                  <a:pt x="2552076" y="0"/>
                </a:lnTo>
                <a:lnTo>
                  <a:pt x="2552076" y="975699"/>
                </a:lnTo>
                <a:lnTo>
                  <a:pt x="0" y="97569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455607" t="-187334" b="-529869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612799" y="5289901"/>
            <a:ext cx="2223658" cy="972850"/>
          </a:xfrm>
          <a:custGeom>
            <a:avLst/>
            <a:gdLst/>
            <a:ahLst/>
            <a:cxnLst/>
            <a:rect l="l" t="t" r="r" b="b"/>
            <a:pathLst>
              <a:path w="2223658" h="972850">
                <a:moveTo>
                  <a:pt x="0" y="0"/>
                </a:moveTo>
                <a:lnTo>
                  <a:pt x="2223658" y="0"/>
                </a:lnTo>
                <a:lnTo>
                  <a:pt x="2223658" y="972851"/>
                </a:lnTo>
                <a:lnTo>
                  <a:pt x="0" y="97285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89034" t="-335462" r="-22000" b="-478435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913886" y="8602964"/>
            <a:ext cx="2854035" cy="943854"/>
          </a:xfrm>
          <a:custGeom>
            <a:avLst/>
            <a:gdLst/>
            <a:ahLst/>
            <a:cxnLst/>
            <a:rect l="l" t="t" r="r" b="b"/>
            <a:pathLst>
              <a:path w="2854035" h="943854">
                <a:moveTo>
                  <a:pt x="0" y="0"/>
                </a:moveTo>
                <a:lnTo>
                  <a:pt x="2854035" y="0"/>
                </a:lnTo>
                <a:lnTo>
                  <a:pt x="2854035" y="943854"/>
                </a:lnTo>
                <a:lnTo>
                  <a:pt x="0" y="94385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04787" t="-738032" r="-202798" b="-195079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519402" y="9084903"/>
            <a:ext cx="3297130" cy="415194"/>
          </a:xfrm>
          <a:custGeom>
            <a:avLst/>
            <a:gdLst/>
            <a:ahLst/>
            <a:cxnLst/>
            <a:rect l="l" t="t" r="r" b="b"/>
            <a:pathLst>
              <a:path w="3297130" h="415194">
                <a:moveTo>
                  <a:pt x="0" y="0"/>
                </a:moveTo>
                <a:lnTo>
                  <a:pt x="3297130" y="0"/>
                </a:lnTo>
                <a:lnTo>
                  <a:pt x="3297130" y="415194"/>
                </a:lnTo>
                <a:lnTo>
                  <a:pt x="0" y="41519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79561" t="-1428106" r="-4864" b="-188550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519402" y="9437250"/>
            <a:ext cx="3297130" cy="396290"/>
          </a:xfrm>
          <a:custGeom>
            <a:avLst/>
            <a:gdLst/>
            <a:ahLst/>
            <a:cxnLst/>
            <a:rect l="l" t="t" r="r" b="b"/>
            <a:pathLst>
              <a:path w="3297130" h="396290">
                <a:moveTo>
                  <a:pt x="0" y="0"/>
                </a:moveTo>
                <a:lnTo>
                  <a:pt x="3297130" y="0"/>
                </a:lnTo>
                <a:lnTo>
                  <a:pt x="3297130" y="396290"/>
                </a:lnTo>
                <a:lnTo>
                  <a:pt x="0" y="3962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44022" t="-2067344" r="-29044" b="-45910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008464" y="5040737"/>
            <a:ext cx="3075695" cy="784406"/>
          </a:xfrm>
          <a:custGeom>
            <a:avLst/>
            <a:gdLst/>
            <a:ahLst/>
            <a:cxnLst/>
            <a:rect l="l" t="t" r="r" b="b"/>
            <a:pathLst>
              <a:path w="3075695" h="784406">
                <a:moveTo>
                  <a:pt x="0" y="0"/>
                </a:moveTo>
                <a:lnTo>
                  <a:pt x="3075695" y="0"/>
                </a:lnTo>
                <a:lnTo>
                  <a:pt x="3075695" y="784406"/>
                </a:lnTo>
                <a:lnTo>
                  <a:pt x="0" y="78440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9034" t="-783419" r="-210860" b="-204363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28700" y="5825143"/>
            <a:ext cx="3055459" cy="1708645"/>
          </a:xfrm>
          <a:custGeom>
            <a:avLst/>
            <a:gdLst/>
            <a:ahLst/>
            <a:cxnLst/>
            <a:rect l="l" t="t" r="r" b="b"/>
            <a:pathLst>
              <a:path w="3055459" h="1708645">
                <a:moveTo>
                  <a:pt x="0" y="0"/>
                </a:moveTo>
                <a:lnTo>
                  <a:pt x="3055459" y="0"/>
                </a:lnTo>
                <a:lnTo>
                  <a:pt x="3055459" y="1708645"/>
                </a:lnTo>
                <a:lnTo>
                  <a:pt x="0" y="170864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21574" t="-199113" r="-19412" b="-24092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102338" y="4365974"/>
            <a:ext cx="2966789" cy="836095"/>
          </a:xfrm>
          <a:custGeom>
            <a:avLst/>
            <a:gdLst/>
            <a:ahLst/>
            <a:cxnLst/>
            <a:rect l="l" t="t" r="r" b="b"/>
            <a:pathLst>
              <a:path w="2966789" h="836095">
                <a:moveTo>
                  <a:pt x="0" y="0"/>
                </a:moveTo>
                <a:lnTo>
                  <a:pt x="2966789" y="0"/>
                </a:lnTo>
                <a:lnTo>
                  <a:pt x="2966789" y="836095"/>
                </a:lnTo>
                <a:lnTo>
                  <a:pt x="0" y="83609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8661732" y="5923462"/>
            <a:ext cx="1998191" cy="993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1"/>
              </a:lnSpc>
              <a:spcBef>
                <a:spcPct val="0"/>
              </a:spcBef>
            </a:pPr>
            <a:r>
              <a:rPr lang="en-US" sz="2700" u="sng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Quantité de matière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05865" y="98217"/>
            <a:ext cx="85086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Rappel  *grandeur physique *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293187" y="1819603"/>
            <a:ext cx="13533980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quantité de matière d'un échantillon est le nombre de moles que contient cet échantillon. C'est une grandeur notée </a:t>
            </a:r>
            <a:r>
              <a:rPr lang="en-US" sz="29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; son unité est la mole (</a:t>
            </a:r>
            <a:r>
              <a:rPr lang="en-US" sz="29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mol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) ,elle est donnée par l'une des relations suivantes: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888685" y="3776144"/>
            <a:ext cx="2592103" cy="45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7"/>
              </a:lnSpc>
              <a:spcBef>
                <a:spcPct val="0"/>
              </a:spcBef>
            </a:pPr>
            <a:r>
              <a:rPr lang="en-US" sz="2376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Espèce a état solide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75546" y="3592945"/>
            <a:ext cx="2592103" cy="828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partir d'un nombre d'entités chimique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025165" y="7996797"/>
            <a:ext cx="2285603" cy="428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9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Espèce en solution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37421" y="8087151"/>
            <a:ext cx="2592103" cy="428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9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Espèce a état gazeux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450338" y="885825"/>
            <a:ext cx="800570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La quantité de matière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41142" y="4481441"/>
            <a:ext cx="2592103" cy="47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  <a:spcBef>
                <a:spcPct val="0"/>
              </a:spcBef>
            </a:pPr>
            <a:r>
              <a:rPr lang="en-US" sz="24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gaz parfait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87440" y="1776970"/>
            <a:ext cx="1386355" cy="836753"/>
          </a:xfrm>
          <a:custGeom>
            <a:avLst/>
            <a:gdLst/>
            <a:ahLst/>
            <a:cxnLst/>
            <a:rect l="l" t="t" r="r" b="b"/>
            <a:pathLst>
              <a:path w="1386355" h="836753">
                <a:moveTo>
                  <a:pt x="0" y="0"/>
                </a:moveTo>
                <a:lnTo>
                  <a:pt x="1386355" y="0"/>
                </a:lnTo>
                <a:lnTo>
                  <a:pt x="1386355" y="836754"/>
                </a:lnTo>
                <a:lnTo>
                  <a:pt x="0" y="83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451" t="-28414" r="-10110" b="-2546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472938" y="1461771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199"/>
                </a:lnTo>
                <a:lnTo>
                  <a:pt x="0" y="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72938" y="2884327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200"/>
                </a:lnTo>
                <a:lnTo>
                  <a:pt x="0" y="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928427" y="4756143"/>
            <a:ext cx="1417099" cy="944733"/>
          </a:xfrm>
          <a:custGeom>
            <a:avLst/>
            <a:gdLst/>
            <a:ahLst/>
            <a:cxnLst/>
            <a:rect l="l" t="t" r="r" b="b"/>
            <a:pathLst>
              <a:path w="1417099" h="944733">
                <a:moveTo>
                  <a:pt x="0" y="0"/>
                </a:moveTo>
                <a:lnTo>
                  <a:pt x="1417099" y="0"/>
                </a:lnTo>
                <a:lnTo>
                  <a:pt x="1417099" y="944733"/>
                </a:lnTo>
                <a:lnTo>
                  <a:pt x="0" y="9447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141978" y="6015201"/>
            <a:ext cx="2058479" cy="894991"/>
          </a:xfrm>
          <a:custGeom>
            <a:avLst/>
            <a:gdLst/>
            <a:ahLst/>
            <a:cxnLst/>
            <a:rect l="l" t="t" r="r" b="b"/>
            <a:pathLst>
              <a:path w="2058479" h="894991">
                <a:moveTo>
                  <a:pt x="0" y="0"/>
                </a:moveTo>
                <a:lnTo>
                  <a:pt x="2058479" y="0"/>
                </a:lnTo>
                <a:lnTo>
                  <a:pt x="2058479" y="894991"/>
                </a:lnTo>
                <a:lnTo>
                  <a:pt x="0" y="8949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6252" t="-286610" r="-81904" b="-30861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217334" y="5004671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200"/>
                </a:lnTo>
                <a:lnTo>
                  <a:pt x="0" y="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763033" y="6436580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200"/>
                </a:lnTo>
                <a:lnTo>
                  <a:pt x="0" y="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4497402" y="1776970"/>
            <a:ext cx="3317550" cy="331755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3888" r="-13888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622197" y="1176895"/>
            <a:ext cx="13533980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masse volumique d'un corps solide liquide ou gazeux est le quotient de sa masse par son volume: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72408" y="2770027"/>
            <a:ext cx="13533980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L'unité de la masse volumique dans le système international est : </a:t>
            </a:r>
            <a:r>
              <a:rPr lang="en-US" sz="29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kg/m3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mais on utilise couramment:</a:t>
            </a:r>
            <a:r>
              <a:rPr lang="en-US" sz="29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g/cm3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69922" y="4824133"/>
            <a:ext cx="650834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densité d'un corps solide ou liquide: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68208" y="6189804"/>
            <a:ext cx="266786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les gaz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262059" y="283455"/>
            <a:ext cx="800570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2)La masse volumique: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362304" y="4027328"/>
            <a:ext cx="3207453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3)La densité: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33919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19200" y="1195823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199"/>
                </a:lnTo>
                <a:lnTo>
                  <a:pt x="0" y="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014337" y="6146504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200"/>
                </a:lnTo>
                <a:lnTo>
                  <a:pt x="0" y="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3271971" y="1195823"/>
            <a:ext cx="4734087" cy="2367043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10"/>
              <a:stretch>
                <a:fillRect t="-6250" b="-6250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9009164" y="7503852"/>
            <a:ext cx="3169480" cy="1248583"/>
          </a:xfrm>
          <a:custGeom>
            <a:avLst/>
            <a:gdLst/>
            <a:ahLst/>
            <a:cxnLst/>
            <a:rect l="l" t="t" r="r" b="b"/>
            <a:pathLst>
              <a:path w="3169480" h="1248583">
                <a:moveTo>
                  <a:pt x="0" y="0"/>
                </a:moveTo>
                <a:lnTo>
                  <a:pt x="3169480" y="0"/>
                </a:lnTo>
                <a:lnTo>
                  <a:pt x="3169480" y="1248583"/>
                </a:lnTo>
                <a:lnTo>
                  <a:pt x="0" y="12485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9730" t="-159037" r="-79427" b="-9673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514035" y="3750945"/>
            <a:ext cx="1677118" cy="1878645"/>
          </a:xfrm>
          <a:custGeom>
            <a:avLst/>
            <a:gdLst/>
            <a:ahLst/>
            <a:cxnLst/>
            <a:rect l="l" t="t" r="r" b="b"/>
            <a:pathLst>
              <a:path w="1677118" h="1878645">
                <a:moveTo>
                  <a:pt x="0" y="0"/>
                </a:moveTo>
                <a:lnTo>
                  <a:pt x="1677118" y="0"/>
                </a:lnTo>
                <a:lnTo>
                  <a:pt x="1677118" y="1878645"/>
                </a:lnTo>
                <a:lnTo>
                  <a:pt x="0" y="18786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837047" y="3750945"/>
            <a:ext cx="1594806" cy="1924352"/>
          </a:xfrm>
          <a:custGeom>
            <a:avLst/>
            <a:gdLst/>
            <a:ahLst/>
            <a:cxnLst/>
            <a:rect l="l" t="t" r="r" b="b"/>
            <a:pathLst>
              <a:path w="1594806" h="1924352">
                <a:moveTo>
                  <a:pt x="0" y="0"/>
                </a:moveTo>
                <a:lnTo>
                  <a:pt x="1594806" y="0"/>
                </a:lnTo>
                <a:lnTo>
                  <a:pt x="1594806" y="1924352"/>
                </a:lnTo>
                <a:lnTo>
                  <a:pt x="0" y="19243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910023" y="6861317"/>
            <a:ext cx="850108" cy="371476"/>
          </a:xfrm>
          <a:custGeom>
            <a:avLst/>
            <a:gdLst/>
            <a:ahLst/>
            <a:cxnLst/>
            <a:rect l="l" t="t" r="r" b="b"/>
            <a:pathLst>
              <a:path w="850108" h="371476">
                <a:moveTo>
                  <a:pt x="0" y="0"/>
                </a:moveTo>
                <a:lnTo>
                  <a:pt x="850108" y="0"/>
                </a:lnTo>
                <a:lnTo>
                  <a:pt x="850108" y="371476"/>
                </a:lnTo>
                <a:lnTo>
                  <a:pt x="0" y="371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779998" y="6823217"/>
            <a:ext cx="722058" cy="447676"/>
          </a:xfrm>
          <a:custGeom>
            <a:avLst/>
            <a:gdLst/>
            <a:ahLst/>
            <a:cxnLst/>
            <a:rect l="l" t="t" r="r" b="b"/>
            <a:pathLst>
              <a:path w="722058" h="447676">
                <a:moveTo>
                  <a:pt x="0" y="0"/>
                </a:moveTo>
                <a:lnTo>
                  <a:pt x="722058" y="0"/>
                </a:lnTo>
                <a:lnTo>
                  <a:pt x="722058" y="447676"/>
                </a:lnTo>
                <a:lnTo>
                  <a:pt x="0" y="44767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V="1">
            <a:off x="9009164" y="3931168"/>
            <a:ext cx="2026784" cy="1005791"/>
          </a:xfrm>
          <a:custGeom>
            <a:avLst/>
            <a:gdLst/>
            <a:ahLst/>
            <a:cxnLst/>
            <a:rect l="l" t="t" r="r" b="b"/>
            <a:pathLst>
              <a:path w="2026784" h="1005791">
                <a:moveTo>
                  <a:pt x="0" y="1005791"/>
                </a:moveTo>
                <a:lnTo>
                  <a:pt x="2026783" y="1005791"/>
                </a:lnTo>
                <a:lnTo>
                  <a:pt x="2026783" y="0"/>
                </a:lnTo>
                <a:lnTo>
                  <a:pt x="0" y="0"/>
                </a:lnTo>
                <a:lnTo>
                  <a:pt x="0" y="1005791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986773" y="6681825"/>
            <a:ext cx="2103154" cy="668144"/>
          </a:xfrm>
          <a:custGeom>
            <a:avLst/>
            <a:gdLst/>
            <a:ahLst/>
            <a:cxnLst/>
            <a:rect l="l" t="t" r="r" b="b"/>
            <a:pathLst>
              <a:path w="2103154" h="668144">
                <a:moveTo>
                  <a:pt x="0" y="0"/>
                </a:moveTo>
                <a:lnTo>
                  <a:pt x="2103155" y="0"/>
                </a:lnTo>
                <a:lnTo>
                  <a:pt x="2103155" y="668144"/>
                </a:lnTo>
                <a:lnTo>
                  <a:pt x="0" y="66814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226870" y="476648"/>
            <a:ext cx="667062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4- Relation de dilution d'une solution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22197" y="1102994"/>
            <a:ext cx="10633724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Soit V le volume de la solution concentrée (solution mère) et C sa concentration, et soit C' la concentration de la solution diluée(solution fille) et V' son volume.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si Ve est le volume de l'eau ajoutée,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538793" y="2674619"/>
            <a:ext cx="263985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V'=V+Veau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21460" y="5965966"/>
            <a:ext cx="10845079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quantité de matière est la même dans les deux solutions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75917" y="6708917"/>
            <a:ext cx="11603942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 = n'                   </a:t>
            </a:r>
            <a:r>
              <a:rPr lang="en-US" sz="29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CV = C'V'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            C'est la relation de dilution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00196" y="7744384"/>
            <a:ext cx="3773155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facteur de dilution 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096164" y="4319763"/>
            <a:ext cx="273993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096164" y="4889640"/>
            <a:ext cx="273993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521225" y="4598821"/>
            <a:ext cx="38100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C'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521225" y="5067614"/>
            <a:ext cx="38100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V'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57592" y="4266324"/>
            <a:ext cx="674014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eau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33919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09962" y="5524938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199"/>
                </a:lnTo>
                <a:lnTo>
                  <a:pt x="0" y="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472938" y="1461771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199"/>
                </a:lnTo>
                <a:lnTo>
                  <a:pt x="0" y="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41542" y="2529446"/>
            <a:ext cx="3147351" cy="1146843"/>
          </a:xfrm>
          <a:custGeom>
            <a:avLst/>
            <a:gdLst/>
            <a:ahLst/>
            <a:cxnLst/>
            <a:rect l="l" t="t" r="r" b="b"/>
            <a:pathLst>
              <a:path w="3147351" h="1146843">
                <a:moveTo>
                  <a:pt x="0" y="0"/>
                </a:moveTo>
                <a:lnTo>
                  <a:pt x="3147351" y="0"/>
                </a:lnTo>
                <a:lnTo>
                  <a:pt x="3147351" y="1146843"/>
                </a:lnTo>
                <a:lnTo>
                  <a:pt x="0" y="11468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934" t="-217856" r="-106331" b="-2988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790290" y="5163936"/>
            <a:ext cx="1683670" cy="1028350"/>
          </a:xfrm>
          <a:custGeom>
            <a:avLst/>
            <a:gdLst/>
            <a:ahLst/>
            <a:cxnLst/>
            <a:rect l="l" t="t" r="r" b="b"/>
            <a:pathLst>
              <a:path w="1683670" h="1028350">
                <a:moveTo>
                  <a:pt x="0" y="0"/>
                </a:moveTo>
                <a:lnTo>
                  <a:pt x="1683671" y="0"/>
                </a:lnTo>
                <a:lnTo>
                  <a:pt x="1683671" y="1028350"/>
                </a:lnTo>
                <a:lnTo>
                  <a:pt x="0" y="10283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5633" t="-87076" r="-226980" b="-13766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595017" y="5143500"/>
            <a:ext cx="1767489" cy="1069222"/>
          </a:xfrm>
          <a:custGeom>
            <a:avLst/>
            <a:gdLst/>
            <a:ahLst/>
            <a:cxnLst/>
            <a:rect l="l" t="t" r="r" b="b"/>
            <a:pathLst>
              <a:path w="1767489" h="1069222">
                <a:moveTo>
                  <a:pt x="0" y="0"/>
                </a:moveTo>
                <a:lnTo>
                  <a:pt x="1767489" y="0"/>
                </a:lnTo>
                <a:lnTo>
                  <a:pt x="1767489" y="1069222"/>
                </a:lnTo>
                <a:lnTo>
                  <a:pt x="0" y="10692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21365" t="-97458" r="-42131" b="-14053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651537" y="6579434"/>
            <a:ext cx="6641050" cy="1227614"/>
          </a:xfrm>
          <a:custGeom>
            <a:avLst/>
            <a:gdLst/>
            <a:ahLst/>
            <a:cxnLst/>
            <a:rect l="l" t="t" r="r" b="b"/>
            <a:pathLst>
              <a:path w="6641050" h="1227614">
                <a:moveTo>
                  <a:pt x="0" y="0"/>
                </a:moveTo>
                <a:lnTo>
                  <a:pt x="6641050" y="0"/>
                </a:lnTo>
                <a:lnTo>
                  <a:pt x="6641050" y="1227614"/>
                </a:lnTo>
                <a:lnTo>
                  <a:pt x="0" y="12276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71" t="-205875" r="-4157" b="-1342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265436" y="4252110"/>
            <a:ext cx="10097070" cy="647086"/>
          </a:xfrm>
          <a:custGeom>
            <a:avLst/>
            <a:gdLst/>
            <a:ahLst/>
            <a:cxnLst/>
            <a:rect l="l" t="t" r="r" b="b"/>
            <a:pathLst>
              <a:path w="10097070" h="647086">
                <a:moveTo>
                  <a:pt x="0" y="0"/>
                </a:moveTo>
                <a:lnTo>
                  <a:pt x="10097070" y="0"/>
                </a:lnTo>
                <a:lnTo>
                  <a:pt x="10097070" y="647086"/>
                </a:lnTo>
                <a:lnTo>
                  <a:pt x="0" y="64708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7969" b="-55675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224566" y="227891"/>
            <a:ext cx="5710982" cy="78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5 - concentration massique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75935" y="1176895"/>
            <a:ext cx="1333833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La concentration massique d’un soluté, notée </a:t>
            </a: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Cm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représente la masse </a:t>
            </a: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 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 soluté dissous par litre de solution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35548" y="2269492"/>
            <a:ext cx="587073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  : la masse du corps dissout en 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35548" y="2755268"/>
            <a:ext cx="587073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  : volume de la solution en 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08143" y="3238498"/>
            <a:ext cx="676989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Cm  : La concentration massique en g/L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12255" y="4274830"/>
            <a:ext cx="965025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Lien entre concentration molaire et concentration massique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77784" y="5344400"/>
            <a:ext cx="89668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33734" y="5362374"/>
            <a:ext cx="89668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528678" y="6855103"/>
            <a:ext cx="89668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771728" y="-1634139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678765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921756" y="6993126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0371" y="7488534"/>
            <a:ext cx="1618772" cy="2815256"/>
          </a:xfrm>
          <a:custGeom>
            <a:avLst/>
            <a:gdLst/>
            <a:ahLst/>
            <a:cxnLst/>
            <a:rect l="l" t="t" r="r" b="b"/>
            <a:pathLst>
              <a:path w="1618772" h="2815256">
                <a:moveTo>
                  <a:pt x="1618773" y="0"/>
                </a:moveTo>
                <a:lnTo>
                  <a:pt x="0" y="0"/>
                </a:lnTo>
                <a:lnTo>
                  <a:pt x="0" y="2815256"/>
                </a:lnTo>
                <a:lnTo>
                  <a:pt x="1618773" y="2815256"/>
                </a:lnTo>
                <a:lnTo>
                  <a:pt x="16187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33919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42397" y="1223646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5" y="0"/>
                </a:lnTo>
                <a:lnTo>
                  <a:pt x="405995" y="315199"/>
                </a:lnTo>
                <a:lnTo>
                  <a:pt x="0" y="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278880" y="3528698"/>
            <a:ext cx="6359795" cy="1068312"/>
          </a:xfrm>
          <a:custGeom>
            <a:avLst/>
            <a:gdLst/>
            <a:ahLst/>
            <a:cxnLst/>
            <a:rect l="l" t="t" r="r" b="b"/>
            <a:pathLst>
              <a:path w="6359795" h="1068312">
                <a:moveTo>
                  <a:pt x="0" y="0"/>
                </a:moveTo>
                <a:lnTo>
                  <a:pt x="6359795" y="0"/>
                </a:lnTo>
                <a:lnTo>
                  <a:pt x="6359795" y="1068312"/>
                </a:lnTo>
                <a:lnTo>
                  <a:pt x="0" y="1068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451" t="-455857" r="-96354" b="-166795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36146" y="5727483"/>
            <a:ext cx="344581" cy="279423"/>
          </a:xfrm>
          <a:custGeom>
            <a:avLst/>
            <a:gdLst/>
            <a:ahLst/>
            <a:cxnLst/>
            <a:rect l="l" t="t" r="r" b="b"/>
            <a:pathLst>
              <a:path w="344581" h="279423">
                <a:moveTo>
                  <a:pt x="0" y="0"/>
                </a:moveTo>
                <a:lnTo>
                  <a:pt x="344581" y="0"/>
                </a:lnTo>
                <a:lnTo>
                  <a:pt x="344581" y="279423"/>
                </a:lnTo>
                <a:lnTo>
                  <a:pt x="0" y="2794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532760" y="261858"/>
            <a:ext cx="5483423" cy="78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6 - Pourcentage massique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80727" y="1109346"/>
            <a:ext cx="1333833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Le pourcentage massique est une façon de représenter </a:t>
            </a:r>
            <a:r>
              <a:rPr lang="en-US" sz="29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3" tooltip="https://www.greelane.com/link?to=calculating-concentration-of-a-chemical-solution-609194&amp;lang=fr&amp;alt=https://www.thoughtco.com/calculating-concentration-of-a-chemical-solution-609194&amp;source=definition-of-mass-percentage-and-examples-605878"/>
              </a:rPr>
              <a:t>la concentration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d' </a:t>
            </a:r>
            <a:r>
              <a:rPr lang="en-US" sz="29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4" tooltip="https://www.greelane.com/link?to=definition-of-element-chemistry-604452&amp;lang=fr&amp;alt=https://www.thoughtco.com/definition-of-element-chemistry-604452&amp;source=definition-of-mass-percentage-and-examples-605878"/>
              </a:rPr>
              <a:t>un élément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dans </a:t>
            </a:r>
            <a:r>
              <a:rPr lang="en-US" sz="29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5" tooltip="https://www.greelane.com/link?to=definition-of-compound-605842&amp;lang=fr&amp;alt=https://www.thoughtco.com/definition-of-compound-605842&amp;source=definition-of-mass-percentage-and-examples-605878"/>
              </a:rPr>
              <a:t>un composé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ou d'un composant dans un mélange.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2397" y="2261872"/>
            <a:ext cx="1333833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</a:t>
            </a: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pourcentage massique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est calculé comme la masse d'un composant divisée par la masse totale du mélange, multipliée par 100 %.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34582" y="4718153"/>
            <a:ext cx="85086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Tableau  d'avancement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42397" y="5613183"/>
            <a:ext cx="1427037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Le tableau d’avancement d’une transformation chimique s’écrit à partir de l’équation de la réaction et des quantités de matière initiales des espèces chimiques.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42397" y="6621282"/>
            <a:ext cx="1481901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composition du système dans l’état intermédiaire s’exprime en fonction de sa composition initiale et de l’avancement maximal  Xm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87047" y="7688083"/>
            <a:ext cx="1276161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L’avancement maximal d’une réaction se détermine à partir du réactif limitant.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87047" y="8314958"/>
            <a:ext cx="1276161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composition de l’état final d’un système se détermine à partir de l’avancement maximal et des conditions initiales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2636146" y="6880009"/>
            <a:ext cx="344581" cy="279423"/>
          </a:xfrm>
          <a:custGeom>
            <a:avLst/>
            <a:gdLst/>
            <a:ahLst/>
            <a:cxnLst/>
            <a:rect l="l" t="t" r="r" b="b"/>
            <a:pathLst>
              <a:path w="344581" h="279423">
                <a:moveTo>
                  <a:pt x="0" y="0"/>
                </a:moveTo>
                <a:lnTo>
                  <a:pt x="344581" y="0"/>
                </a:lnTo>
                <a:lnTo>
                  <a:pt x="344581" y="279423"/>
                </a:lnTo>
                <a:lnTo>
                  <a:pt x="0" y="2794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636146" y="7803098"/>
            <a:ext cx="344581" cy="279423"/>
          </a:xfrm>
          <a:custGeom>
            <a:avLst/>
            <a:gdLst/>
            <a:ahLst/>
            <a:cxnLst/>
            <a:rect l="l" t="t" r="r" b="b"/>
            <a:pathLst>
              <a:path w="344581" h="279423">
                <a:moveTo>
                  <a:pt x="0" y="0"/>
                </a:moveTo>
                <a:lnTo>
                  <a:pt x="344581" y="0"/>
                </a:lnTo>
                <a:lnTo>
                  <a:pt x="344581" y="279424"/>
                </a:lnTo>
                <a:lnTo>
                  <a:pt x="0" y="2794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636146" y="8528061"/>
            <a:ext cx="344581" cy="279423"/>
          </a:xfrm>
          <a:custGeom>
            <a:avLst/>
            <a:gdLst/>
            <a:ahLst/>
            <a:cxnLst/>
            <a:rect l="l" t="t" r="r" b="b"/>
            <a:pathLst>
              <a:path w="344581" h="279423">
                <a:moveTo>
                  <a:pt x="0" y="0"/>
                </a:moveTo>
                <a:lnTo>
                  <a:pt x="344581" y="0"/>
                </a:lnTo>
                <a:lnTo>
                  <a:pt x="344581" y="279423"/>
                </a:lnTo>
                <a:lnTo>
                  <a:pt x="0" y="2794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771728" y="-1634139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5528" y="-281645"/>
            <a:ext cx="1128543" cy="1962684"/>
          </a:xfrm>
          <a:custGeom>
            <a:avLst/>
            <a:gdLst/>
            <a:ahLst/>
            <a:cxnLst/>
            <a:rect l="l" t="t" r="r" b="b"/>
            <a:pathLst>
              <a:path w="1128543" h="1962684">
                <a:moveTo>
                  <a:pt x="1128543" y="0"/>
                </a:moveTo>
                <a:lnTo>
                  <a:pt x="0" y="0"/>
                </a:lnTo>
                <a:lnTo>
                  <a:pt x="0" y="1962684"/>
                </a:lnTo>
                <a:lnTo>
                  <a:pt x="1128543" y="1962684"/>
                </a:lnTo>
                <a:lnTo>
                  <a:pt x="11285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678765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921756" y="6993126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40371" y="7488534"/>
            <a:ext cx="1618772" cy="2815256"/>
          </a:xfrm>
          <a:custGeom>
            <a:avLst/>
            <a:gdLst/>
            <a:ahLst/>
            <a:cxnLst/>
            <a:rect l="l" t="t" r="r" b="b"/>
            <a:pathLst>
              <a:path w="1618772" h="2815256">
                <a:moveTo>
                  <a:pt x="1618773" y="0"/>
                </a:moveTo>
                <a:lnTo>
                  <a:pt x="0" y="0"/>
                </a:lnTo>
                <a:lnTo>
                  <a:pt x="0" y="2815256"/>
                </a:lnTo>
                <a:lnTo>
                  <a:pt x="1618773" y="2815256"/>
                </a:lnTo>
                <a:lnTo>
                  <a:pt x="16187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33919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80727" y="713500"/>
            <a:ext cx="405995" cy="315200"/>
          </a:xfrm>
          <a:custGeom>
            <a:avLst/>
            <a:gdLst/>
            <a:ahLst/>
            <a:cxnLst/>
            <a:rect l="l" t="t" r="r" b="b"/>
            <a:pathLst>
              <a:path w="405995" h="315200">
                <a:moveTo>
                  <a:pt x="0" y="0"/>
                </a:moveTo>
                <a:lnTo>
                  <a:pt x="405994" y="0"/>
                </a:lnTo>
                <a:lnTo>
                  <a:pt x="405994" y="315200"/>
                </a:lnTo>
                <a:lnTo>
                  <a:pt x="0" y="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190665" y="1894645"/>
            <a:ext cx="8431555" cy="3082202"/>
          </a:xfrm>
          <a:custGeom>
            <a:avLst/>
            <a:gdLst/>
            <a:ahLst/>
            <a:cxnLst/>
            <a:rect l="l" t="t" r="r" b="b"/>
            <a:pathLst>
              <a:path w="8431555" h="3082202">
                <a:moveTo>
                  <a:pt x="0" y="0"/>
                </a:moveTo>
                <a:lnTo>
                  <a:pt x="8431555" y="0"/>
                </a:lnTo>
                <a:lnTo>
                  <a:pt x="8431555" y="3082201"/>
                </a:lnTo>
                <a:lnTo>
                  <a:pt x="0" y="30822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183724" y="585397"/>
            <a:ext cx="1276161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Le tableau d’avancement s’établit en plusieurs étapes. La méthode suivante est appliquée dans le cas général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83724" y="5165507"/>
            <a:ext cx="1276161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Remplir la première ligne du tableau — écrire l’équation de la réaction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83724" y="5754153"/>
            <a:ext cx="815913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Remplir les lignes et colonnes suivantes du tableau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83724" y="6342798"/>
            <a:ext cx="815913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Calculer les quantités de matière à l’état initial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83724" y="6933349"/>
            <a:ext cx="1137477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Exprimer les quantités de matière à l’état intermédiaire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83724" y="7520546"/>
            <a:ext cx="1137477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Exprimer les quantités de matière à l’état final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Personnalisé</PresentationFormat>
  <Paragraphs>56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Times New Roman</vt:lpstr>
      <vt:lpstr>Calibri</vt:lpstr>
      <vt:lpstr>Times New Roman Bold</vt:lpstr>
      <vt:lpstr>Times New Roman Bold Italics</vt:lpstr>
      <vt:lpstr>Bukhari Script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</dc:title>
  <dc:creator>hp</dc:creator>
  <cp:lastModifiedBy>hp</cp:lastModifiedBy>
  <cp:revision>2</cp:revision>
  <dcterms:created xsi:type="dcterms:W3CDTF">2006-08-16T00:00:00Z</dcterms:created>
  <dcterms:modified xsi:type="dcterms:W3CDTF">2024-07-17T19:41:41Z</dcterms:modified>
  <dc:identifier>DAGLHqW0zxc</dc:identifier>
</cp:coreProperties>
</file>