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8288000" cy="10287000"/>
  <p:notesSz cx="6858000" cy="9144000"/>
  <p:embeddedFontLst>
    <p:embeddedFont>
      <p:font typeface="Times New Roman Italics" panose="020B0604020202020204" charset="0"/>
      <p:regular r:id="rId9"/>
    </p:embeddedFont>
    <p:embeddedFont>
      <p:font typeface="Poppins Bold" panose="020B0604020202020204" charset="0"/>
      <p:regular r:id="rId10"/>
    </p:embeddedFont>
    <p:embeddedFont>
      <p:font typeface="Times New Roman Bold" panose="020B0604020202020204" charset="0"/>
      <p:regular r:id="rId11"/>
    </p:embeddedFont>
    <p:embeddedFont>
      <p:font typeface="Open Sans" panose="020B0604020202020204" charset="0"/>
      <p:regular r:id="rId12"/>
    </p:embeddedFon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Times New Roman Bold Italics" panose="020B0604020202020204" charset="0"/>
      <p:regular r:id="rId17"/>
    </p:embeddedFont>
    <p:embeddedFont>
      <p:font typeface="Open Sans Bold" panose="020B0604020202020204" charset="0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4" d="100"/>
          <a:sy n="54" d="100"/>
        </p:scale>
        <p:origin x="758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10" Type="http://schemas.openxmlformats.org/officeDocument/2006/relationships/font" Target="fonts/font2.fntdata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7.gif"/><Relationship Id="rId5" Type="http://schemas.openxmlformats.org/officeDocument/2006/relationships/image" Target="../media/image4.svg"/><Relationship Id="rId10" Type="http://schemas.openxmlformats.org/officeDocument/2006/relationships/image" Target="../media/image6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15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6.svg"/><Relationship Id="rId10" Type="http://schemas.openxmlformats.org/officeDocument/2006/relationships/image" Target="../media/image13.sv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21.sv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12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11" Type="http://schemas.openxmlformats.org/officeDocument/2006/relationships/image" Target="../media/image13.png"/><Relationship Id="rId5" Type="http://schemas.openxmlformats.org/officeDocument/2006/relationships/image" Target="../media/image4.png"/><Relationship Id="rId10" Type="http://schemas.openxmlformats.org/officeDocument/2006/relationships/image" Target="../media/image18.svg"/><Relationship Id="rId4" Type="http://schemas.openxmlformats.org/officeDocument/2006/relationships/image" Target="../media/image4.sv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7.sv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25.svg"/><Relationship Id="rId5" Type="http://schemas.openxmlformats.org/officeDocument/2006/relationships/image" Target="../media/image6.svg"/><Relationship Id="rId10" Type="http://schemas.openxmlformats.org/officeDocument/2006/relationships/image" Target="../media/image16.png"/><Relationship Id="rId4" Type="http://schemas.openxmlformats.org/officeDocument/2006/relationships/image" Target="../media/image4.png"/><Relationship Id="rId9" Type="http://schemas.openxmlformats.org/officeDocument/2006/relationships/image" Target="../media/image23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6.svg"/><Relationship Id="rId10" Type="http://schemas.openxmlformats.org/officeDocument/2006/relationships/image" Target="../media/image30.svg"/><Relationship Id="rId4" Type="http://schemas.openxmlformats.org/officeDocument/2006/relationships/image" Target="../media/image4.png"/><Relationship Id="rId9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22.pn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12" Type="http://schemas.openxmlformats.org/officeDocument/2006/relationships/image" Target="../media/image15.sv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33.svg"/><Relationship Id="rId4" Type="http://schemas.openxmlformats.org/officeDocument/2006/relationships/image" Target="../media/image4.svg"/><Relationship Id="rId9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11" Type="http://schemas.openxmlformats.org/officeDocument/2006/relationships/image" Target="../media/image25.svg"/><Relationship Id="rId5" Type="http://schemas.openxmlformats.org/officeDocument/2006/relationships/image" Target="../media/image4.png"/><Relationship Id="rId10" Type="http://schemas.openxmlformats.org/officeDocument/2006/relationships/image" Target="../media/image16.png"/><Relationship Id="rId4" Type="http://schemas.openxmlformats.org/officeDocument/2006/relationships/image" Target="../media/image4.svg"/><Relationship Id="rId9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9817320" y="373422"/>
            <a:ext cx="7504013" cy="9540157"/>
            <a:chOff x="-2540" y="-1270"/>
            <a:chExt cx="4329430" cy="550418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329430" cy="5504180"/>
            </a:xfrm>
            <a:custGeom>
              <a:avLst/>
              <a:gdLst/>
              <a:ahLst/>
              <a:cxnLst/>
              <a:rect l="l" t="t" r="r" b="b"/>
              <a:pathLst>
                <a:path w="4329430" h="5504180">
                  <a:moveTo>
                    <a:pt x="2216150" y="5504180"/>
                  </a:moveTo>
                  <a:cubicBezTo>
                    <a:pt x="2186940" y="5504180"/>
                    <a:pt x="2157730" y="5504180"/>
                    <a:pt x="2129790" y="5504180"/>
                  </a:cubicBezTo>
                  <a:cubicBezTo>
                    <a:pt x="2123440" y="5502910"/>
                    <a:pt x="2118360" y="5501640"/>
                    <a:pt x="2112010" y="5501640"/>
                  </a:cubicBezTo>
                  <a:cubicBezTo>
                    <a:pt x="2038350" y="5497830"/>
                    <a:pt x="1967230" y="5485130"/>
                    <a:pt x="1897380" y="5463540"/>
                  </a:cubicBezTo>
                  <a:cubicBezTo>
                    <a:pt x="1772920" y="5425440"/>
                    <a:pt x="1657350" y="5367020"/>
                    <a:pt x="1548130" y="5295900"/>
                  </a:cubicBezTo>
                  <a:cubicBezTo>
                    <a:pt x="1423670" y="5215890"/>
                    <a:pt x="1294130" y="5143500"/>
                    <a:pt x="1160780" y="5081270"/>
                  </a:cubicBezTo>
                  <a:cubicBezTo>
                    <a:pt x="1040130" y="5025390"/>
                    <a:pt x="914400" y="4980940"/>
                    <a:pt x="791210" y="4933950"/>
                  </a:cubicBezTo>
                  <a:cubicBezTo>
                    <a:pt x="633730" y="4874260"/>
                    <a:pt x="492760" y="4785360"/>
                    <a:pt x="373380" y="4665980"/>
                  </a:cubicBezTo>
                  <a:cubicBezTo>
                    <a:pt x="320040" y="4612640"/>
                    <a:pt x="274320" y="4551680"/>
                    <a:pt x="227330" y="4491990"/>
                  </a:cubicBezTo>
                  <a:cubicBezTo>
                    <a:pt x="173990" y="4424680"/>
                    <a:pt x="127000" y="4353560"/>
                    <a:pt x="95250" y="4273550"/>
                  </a:cubicBezTo>
                  <a:cubicBezTo>
                    <a:pt x="31750" y="4117340"/>
                    <a:pt x="0" y="3954780"/>
                    <a:pt x="2540" y="3785870"/>
                  </a:cubicBezTo>
                  <a:cubicBezTo>
                    <a:pt x="6350" y="3604260"/>
                    <a:pt x="29210" y="3426460"/>
                    <a:pt x="92710" y="3256280"/>
                  </a:cubicBezTo>
                  <a:cubicBezTo>
                    <a:pt x="189230" y="2992120"/>
                    <a:pt x="354330" y="2782570"/>
                    <a:pt x="590550" y="2632710"/>
                  </a:cubicBezTo>
                  <a:cubicBezTo>
                    <a:pt x="715010" y="2552700"/>
                    <a:pt x="853440" y="2501900"/>
                    <a:pt x="995680" y="2463800"/>
                  </a:cubicBezTo>
                  <a:cubicBezTo>
                    <a:pt x="1122680" y="2429510"/>
                    <a:pt x="1250950" y="2400300"/>
                    <a:pt x="1379220" y="2369820"/>
                  </a:cubicBezTo>
                  <a:cubicBezTo>
                    <a:pt x="1526540" y="2334260"/>
                    <a:pt x="1653540" y="2261870"/>
                    <a:pt x="1758950" y="2152650"/>
                  </a:cubicBezTo>
                  <a:cubicBezTo>
                    <a:pt x="1841500" y="2066290"/>
                    <a:pt x="1905000" y="1968500"/>
                    <a:pt x="1955800" y="1860550"/>
                  </a:cubicBezTo>
                  <a:cubicBezTo>
                    <a:pt x="2026920" y="1708150"/>
                    <a:pt x="2096770" y="1555750"/>
                    <a:pt x="2167890" y="1404620"/>
                  </a:cubicBezTo>
                  <a:cubicBezTo>
                    <a:pt x="2232660" y="1267460"/>
                    <a:pt x="2307590" y="1135380"/>
                    <a:pt x="2401570" y="1016000"/>
                  </a:cubicBezTo>
                  <a:cubicBezTo>
                    <a:pt x="2482850" y="913130"/>
                    <a:pt x="2573020" y="821690"/>
                    <a:pt x="2687320" y="754380"/>
                  </a:cubicBezTo>
                  <a:cubicBezTo>
                    <a:pt x="2792730" y="693420"/>
                    <a:pt x="2907030" y="656590"/>
                    <a:pt x="3025140" y="631190"/>
                  </a:cubicBezTo>
                  <a:cubicBezTo>
                    <a:pt x="3108960" y="613410"/>
                    <a:pt x="3192780" y="596900"/>
                    <a:pt x="3279140" y="596900"/>
                  </a:cubicBezTo>
                  <a:cubicBezTo>
                    <a:pt x="3397250" y="595630"/>
                    <a:pt x="3512820" y="617220"/>
                    <a:pt x="3624580" y="655320"/>
                  </a:cubicBezTo>
                  <a:cubicBezTo>
                    <a:pt x="3712210" y="684530"/>
                    <a:pt x="3793490" y="722630"/>
                    <a:pt x="3863340" y="784860"/>
                  </a:cubicBezTo>
                  <a:cubicBezTo>
                    <a:pt x="3963670" y="873760"/>
                    <a:pt x="4042410" y="980440"/>
                    <a:pt x="4107180" y="1096010"/>
                  </a:cubicBezTo>
                  <a:cubicBezTo>
                    <a:pt x="4161790" y="1192530"/>
                    <a:pt x="4201160" y="1294130"/>
                    <a:pt x="4232910" y="1399540"/>
                  </a:cubicBezTo>
                  <a:cubicBezTo>
                    <a:pt x="4281170" y="1554480"/>
                    <a:pt x="4312920" y="1713230"/>
                    <a:pt x="4323080" y="1875790"/>
                  </a:cubicBezTo>
                  <a:cubicBezTo>
                    <a:pt x="4324350" y="1894840"/>
                    <a:pt x="4326890" y="1913890"/>
                    <a:pt x="4329430" y="1932940"/>
                  </a:cubicBezTo>
                  <a:cubicBezTo>
                    <a:pt x="4329430" y="1998980"/>
                    <a:pt x="4329430" y="2066290"/>
                    <a:pt x="4329430" y="2132330"/>
                  </a:cubicBezTo>
                  <a:cubicBezTo>
                    <a:pt x="4328160" y="2139950"/>
                    <a:pt x="4326890" y="2147570"/>
                    <a:pt x="4326890" y="2153920"/>
                  </a:cubicBezTo>
                  <a:cubicBezTo>
                    <a:pt x="4321810" y="2226310"/>
                    <a:pt x="4319270" y="2299970"/>
                    <a:pt x="4311650" y="2372360"/>
                  </a:cubicBezTo>
                  <a:cubicBezTo>
                    <a:pt x="4295140" y="2532380"/>
                    <a:pt x="4262120" y="2689860"/>
                    <a:pt x="4220210" y="2844800"/>
                  </a:cubicBezTo>
                  <a:cubicBezTo>
                    <a:pt x="4142740" y="3131820"/>
                    <a:pt x="4036060" y="3408680"/>
                    <a:pt x="3902710" y="3674110"/>
                  </a:cubicBezTo>
                  <a:cubicBezTo>
                    <a:pt x="3742690" y="3994150"/>
                    <a:pt x="3559810" y="4300220"/>
                    <a:pt x="3352800" y="4591050"/>
                  </a:cubicBezTo>
                  <a:cubicBezTo>
                    <a:pt x="3248660" y="4737100"/>
                    <a:pt x="3143250" y="4879340"/>
                    <a:pt x="3020060" y="5010150"/>
                  </a:cubicBezTo>
                  <a:cubicBezTo>
                    <a:pt x="2992120" y="5040630"/>
                    <a:pt x="2960370" y="5067300"/>
                    <a:pt x="2934970" y="5100320"/>
                  </a:cubicBezTo>
                  <a:cubicBezTo>
                    <a:pt x="2851150" y="5204460"/>
                    <a:pt x="2753360" y="5290820"/>
                    <a:pt x="2640330" y="5360670"/>
                  </a:cubicBezTo>
                  <a:cubicBezTo>
                    <a:pt x="2540000" y="5422900"/>
                    <a:pt x="2434590" y="5469890"/>
                    <a:pt x="2317750" y="5488940"/>
                  </a:cubicBezTo>
                  <a:cubicBezTo>
                    <a:pt x="2283460" y="5494020"/>
                    <a:pt x="2249170" y="5499100"/>
                    <a:pt x="2216150" y="5504180"/>
                  </a:cubicBezTo>
                  <a:close/>
                  <a:moveTo>
                    <a:pt x="1244600" y="2216150"/>
                  </a:moveTo>
                  <a:cubicBezTo>
                    <a:pt x="1428750" y="2164080"/>
                    <a:pt x="1567180" y="2056130"/>
                    <a:pt x="1656080" y="1885950"/>
                  </a:cubicBezTo>
                  <a:cubicBezTo>
                    <a:pt x="1709420" y="1781810"/>
                    <a:pt x="1760220" y="1677670"/>
                    <a:pt x="1807210" y="1569720"/>
                  </a:cubicBezTo>
                  <a:cubicBezTo>
                    <a:pt x="1869440" y="1430020"/>
                    <a:pt x="1925320" y="1287780"/>
                    <a:pt x="1985010" y="1145540"/>
                  </a:cubicBezTo>
                  <a:cubicBezTo>
                    <a:pt x="2020570" y="1062990"/>
                    <a:pt x="2061210" y="981710"/>
                    <a:pt x="2090420" y="897890"/>
                  </a:cubicBezTo>
                  <a:cubicBezTo>
                    <a:pt x="2108200" y="845820"/>
                    <a:pt x="2127250" y="793750"/>
                    <a:pt x="2151380" y="744220"/>
                  </a:cubicBezTo>
                  <a:cubicBezTo>
                    <a:pt x="2192020" y="660400"/>
                    <a:pt x="2197100" y="571500"/>
                    <a:pt x="2175510" y="480060"/>
                  </a:cubicBezTo>
                  <a:cubicBezTo>
                    <a:pt x="2161540" y="422910"/>
                    <a:pt x="2131060" y="373380"/>
                    <a:pt x="2104390" y="322580"/>
                  </a:cubicBezTo>
                  <a:cubicBezTo>
                    <a:pt x="2065020" y="245110"/>
                    <a:pt x="2007870" y="182880"/>
                    <a:pt x="1935480" y="137160"/>
                  </a:cubicBezTo>
                  <a:cubicBezTo>
                    <a:pt x="1805940" y="54610"/>
                    <a:pt x="1663700" y="8890"/>
                    <a:pt x="1510030" y="2540"/>
                  </a:cubicBezTo>
                  <a:cubicBezTo>
                    <a:pt x="1452880" y="0"/>
                    <a:pt x="1394460" y="5080"/>
                    <a:pt x="1336040" y="8890"/>
                  </a:cubicBezTo>
                  <a:cubicBezTo>
                    <a:pt x="1240790" y="13970"/>
                    <a:pt x="1146810" y="29210"/>
                    <a:pt x="1055370" y="59690"/>
                  </a:cubicBezTo>
                  <a:cubicBezTo>
                    <a:pt x="955040" y="92710"/>
                    <a:pt x="854710" y="129540"/>
                    <a:pt x="767080" y="191770"/>
                  </a:cubicBezTo>
                  <a:cubicBezTo>
                    <a:pt x="687070" y="248920"/>
                    <a:pt x="613410" y="313690"/>
                    <a:pt x="546100" y="386080"/>
                  </a:cubicBezTo>
                  <a:cubicBezTo>
                    <a:pt x="408940" y="537210"/>
                    <a:pt x="294640" y="701040"/>
                    <a:pt x="227330" y="897890"/>
                  </a:cubicBezTo>
                  <a:cubicBezTo>
                    <a:pt x="161290" y="1089660"/>
                    <a:pt x="137160" y="1283970"/>
                    <a:pt x="161290" y="1483360"/>
                  </a:cubicBezTo>
                  <a:cubicBezTo>
                    <a:pt x="185420" y="1678940"/>
                    <a:pt x="262890" y="1849120"/>
                    <a:pt x="394970" y="1997710"/>
                  </a:cubicBezTo>
                  <a:cubicBezTo>
                    <a:pt x="548640" y="2169160"/>
                    <a:pt x="741680" y="2246630"/>
                    <a:pt x="935990" y="2256790"/>
                  </a:cubicBezTo>
                  <a:cubicBezTo>
                    <a:pt x="1050290" y="2258060"/>
                    <a:pt x="1158240" y="2240280"/>
                    <a:pt x="1244600" y="2216150"/>
                  </a:cubicBezTo>
                  <a:close/>
                </a:path>
              </a:pathLst>
            </a:custGeom>
            <a:blipFill>
              <a:blip r:embed="rId3"/>
              <a:stretch>
                <a:fillRect l="-45371" r="-45371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 rot="-709034">
            <a:off x="14399578" y="-2199651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1" y="0"/>
                </a:lnTo>
                <a:lnTo>
                  <a:pt x="5843511" y="5880861"/>
                </a:lnTo>
                <a:lnTo>
                  <a:pt x="0" y="588086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2867302" flipH="1">
            <a:off x="16499365" y="-363821"/>
            <a:ext cx="1643938" cy="2859022"/>
          </a:xfrm>
          <a:custGeom>
            <a:avLst/>
            <a:gdLst/>
            <a:ahLst/>
            <a:cxnLst/>
            <a:rect l="l" t="t" r="r" b="b"/>
            <a:pathLst>
              <a:path w="1643938" h="2859022">
                <a:moveTo>
                  <a:pt x="1643937" y="0"/>
                </a:moveTo>
                <a:lnTo>
                  <a:pt x="0" y="0"/>
                </a:lnTo>
                <a:lnTo>
                  <a:pt x="0" y="2859022"/>
                </a:lnTo>
                <a:lnTo>
                  <a:pt x="1643937" y="2859022"/>
                </a:lnTo>
                <a:lnTo>
                  <a:pt x="1643937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5339161">
            <a:off x="-2921756" y="-2940431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395661" y="329621"/>
            <a:ext cx="1693979" cy="1472137"/>
          </a:xfrm>
          <a:custGeom>
            <a:avLst/>
            <a:gdLst/>
            <a:ahLst/>
            <a:cxnLst/>
            <a:rect l="l" t="t" r="r" b="b"/>
            <a:pathLst>
              <a:path w="1693979" h="1472137">
                <a:moveTo>
                  <a:pt x="0" y="0"/>
                </a:moveTo>
                <a:lnTo>
                  <a:pt x="1693979" y="0"/>
                </a:lnTo>
                <a:lnTo>
                  <a:pt x="1693979" y="1472137"/>
                </a:lnTo>
                <a:lnTo>
                  <a:pt x="0" y="147213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10090965">
            <a:off x="-1783347" y="8087572"/>
            <a:ext cx="4370918" cy="4398856"/>
          </a:xfrm>
          <a:custGeom>
            <a:avLst/>
            <a:gdLst/>
            <a:ahLst/>
            <a:cxnLst/>
            <a:rect l="l" t="t" r="r" b="b"/>
            <a:pathLst>
              <a:path w="4370918" h="4398856">
                <a:moveTo>
                  <a:pt x="0" y="0"/>
                </a:moveTo>
                <a:lnTo>
                  <a:pt x="4370919" y="0"/>
                </a:lnTo>
                <a:lnTo>
                  <a:pt x="4370919" y="4398856"/>
                </a:lnTo>
                <a:lnTo>
                  <a:pt x="0" y="439885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7932697" flipH="1">
            <a:off x="467093" y="8687001"/>
            <a:ext cx="1123215" cy="1953417"/>
          </a:xfrm>
          <a:custGeom>
            <a:avLst/>
            <a:gdLst/>
            <a:ahLst/>
            <a:cxnLst/>
            <a:rect l="l" t="t" r="r" b="b"/>
            <a:pathLst>
              <a:path w="1123215" h="1953417">
                <a:moveTo>
                  <a:pt x="1123214" y="0"/>
                </a:moveTo>
                <a:lnTo>
                  <a:pt x="0" y="0"/>
                </a:lnTo>
                <a:lnTo>
                  <a:pt x="0" y="1953417"/>
                </a:lnTo>
                <a:lnTo>
                  <a:pt x="1123214" y="1953417"/>
                </a:lnTo>
                <a:lnTo>
                  <a:pt x="1123214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5460838">
            <a:off x="14891406" y="6807481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8" y="0"/>
                </a:lnTo>
                <a:lnTo>
                  <a:pt x="6392808" y="6433669"/>
                </a:lnTo>
                <a:lnTo>
                  <a:pt x="0" y="643366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10800000">
            <a:off x="15064977" y="7412911"/>
            <a:ext cx="2589979" cy="2250798"/>
          </a:xfrm>
          <a:custGeom>
            <a:avLst/>
            <a:gdLst/>
            <a:ahLst/>
            <a:cxnLst/>
            <a:rect l="l" t="t" r="r" b="b"/>
            <a:pathLst>
              <a:path w="2589979" h="2250798">
                <a:moveTo>
                  <a:pt x="0" y="0"/>
                </a:moveTo>
                <a:lnTo>
                  <a:pt x="2589979" y="0"/>
                </a:lnTo>
                <a:lnTo>
                  <a:pt x="2589979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13" name="Group 13"/>
          <p:cNvGrpSpPr/>
          <p:nvPr/>
        </p:nvGrpSpPr>
        <p:grpSpPr>
          <a:xfrm>
            <a:off x="1723362" y="7953903"/>
            <a:ext cx="2133600" cy="637620"/>
            <a:chOff x="0" y="0"/>
            <a:chExt cx="7420196" cy="221750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7420197" cy="2217502"/>
            </a:xfrm>
            <a:custGeom>
              <a:avLst/>
              <a:gdLst/>
              <a:ahLst/>
              <a:cxnLst/>
              <a:rect l="l" t="t" r="r" b="b"/>
              <a:pathLst>
                <a:path w="7420197" h="2217502">
                  <a:moveTo>
                    <a:pt x="7295736" y="2217502"/>
                  </a:moveTo>
                  <a:lnTo>
                    <a:pt x="124460" y="2217502"/>
                  </a:lnTo>
                  <a:cubicBezTo>
                    <a:pt x="55880" y="2217502"/>
                    <a:pt x="0" y="2161622"/>
                    <a:pt x="0" y="209304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295737" y="0"/>
                  </a:lnTo>
                  <a:cubicBezTo>
                    <a:pt x="7364316" y="0"/>
                    <a:pt x="7420197" y="55880"/>
                    <a:pt x="7420197" y="124460"/>
                  </a:cubicBezTo>
                  <a:lnTo>
                    <a:pt x="7420197" y="2093042"/>
                  </a:lnTo>
                  <a:cubicBezTo>
                    <a:pt x="7420197" y="2161622"/>
                    <a:pt x="7364316" y="2217502"/>
                    <a:pt x="7295737" y="2217502"/>
                  </a:cubicBezTo>
                  <a:close/>
                </a:path>
              </a:pathLst>
            </a:custGeom>
            <a:solidFill>
              <a:srgbClr val="A5E800"/>
            </a:solidFill>
          </p:spPr>
        </p:sp>
      </p:grpSp>
      <p:sp>
        <p:nvSpPr>
          <p:cNvPr id="15" name="AutoShape 15"/>
          <p:cNvSpPr/>
          <p:nvPr/>
        </p:nvSpPr>
        <p:spPr>
          <a:xfrm>
            <a:off x="4361250" y="8248901"/>
            <a:ext cx="1094581" cy="0"/>
          </a:xfrm>
          <a:prstGeom prst="line">
            <a:avLst/>
          </a:prstGeom>
          <a:ln w="47625" cap="flat">
            <a:solidFill>
              <a:srgbClr val="A5E800"/>
            </a:solidFill>
            <a:prstDash val="solid"/>
            <a:headEnd type="none" w="sm" len="sm"/>
            <a:tailEnd type="arrow" w="med" len="sm"/>
          </a:ln>
        </p:spPr>
      </p:sp>
      <p:grpSp>
        <p:nvGrpSpPr>
          <p:cNvPr id="16" name="Group 16"/>
          <p:cNvGrpSpPr/>
          <p:nvPr/>
        </p:nvGrpSpPr>
        <p:grpSpPr>
          <a:xfrm>
            <a:off x="5960656" y="6662036"/>
            <a:ext cx="3173730" cy="3173730"/>
            <a:chOff x="0" y="0"/>
            <a:chExt cx="812800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</p:grpSp>
      <p:pic>
        <p:nvPicPr>
          <p:cNvPr id="18" name="Picture 18"/>
          <p:cNvPicPr>
            <a:picLocks noChangeAspect="1"/>
          </p:cNvPicPr>
          <p:nvPr/>
        </p:nvPicPr>
        <p:blipFill>
          <a:blip r:embed="rId11"/>
          <a:srcRect t="152" b="152"/>
          <a:stretch>
            <a:fillRect/>
          </a:stretch>
        </p:blipFill>
        <p:spPr>
          <a:xfrm>
            <a:off x="1723362" y="2331518"/>
            <a:ext cx="6604306" cy="3467261"/>
          </a:xfrm>
          <a:prstGeom prst="rect">
            <a:avLst/>
          </a:prstGeom>
        </p:spPr>
      </p:pic>
      <p:sp>
        <p:nvSpPr>
          <p:cNvPr id="19" name="TextBox 19"/>
          <p:cNvSpPr txBox="1"/>
          <p:nvPr/>
        </p:nvSpPr>
        <p:spPr>
          <a:xfrm>
            <a:off x="4112750" y="-177983"/>
            <a:ext cx="8031925" cy="19167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050"/>
              </a:lnSpc>
              <a:spcBef>
                <a:spcPct val="0"/>
              </a:spcBef>
            </a:pPr>
            <a:r>
              <a:rPr lang="en-US" sz="10035" u="sng">
                <a:solidFill>
                  <a:srgbClr val="5CE1E6"/>
                </a:solidFill>
                <a:latin typeface="Times New Roman Italics"/>
              </a:rPr>
              <a:t>Chapitre 5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631922" y="3116934"/>
            <a:ext cx="6995605" cy="25303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29"/>
              </a:lnSpc>
              <a:spcBef>
                <a:spcPct val="0"/>
              </a:spcBef>
            </a:pPr>
            <a:r>
              <a:rPr lang="en-US" sz="6878">
                <a:solidFill>
                  <a:srgbClr val="FF914D"/>
                </a:solidFill>
                <a:latin typeface="Times New Roman Bold"/>
              </a:rPr>
              <a:t>Notion de réaction chimique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199754" y="8051753"/>
            <a:ext cx="1180817" cy="3942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0"/>
              </a:lnSpc>
              <a:spcBef>
                <a:spcPct val="0"/>
              </a:spcBef>
            </a:pPr>
            <a:r>
              <a:rPr lang="en-US" sz="2293">
                <a:solidFill>
                  <a:srgbClr val="003D25"/>
                </a:solidFill>
                <a:latin typeface="Open Sans Bold"/>
              </a:rPr>
              <a:t>PROF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704152" y="-282552"/>
            <a:ext cx="1117871" cy="1944123"/>
          </a:xfrm>
          <a:custGeom>
            <a:avLst/>
            <a:gdLst/>
            <a:ahLst/>
            <a:cxnLst/>
            <a:rect l="l" t="t" r="r" b="b"/>
            <a:pathLst>
              <a:path w="1117871" h="1944123">
                <a:moveTo>
                  <a:pt x="1117871" y="0"/>
                </a:moveTo>
                <a:lnTo>
                  <a:pt x="0" y="0"/>
                </a:lnTo>
                <a:lnTo>
                  <a:pt x="0" y="1944123"/>
                </a:lnTo>
                <a:lnTo>
                  <a:pt x="1117871" y="1944123"/>
                </a:lnTo>
                <a:lnTo>
                  <a:pt x="111787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1953519" y="7567439"/>
            <a:ext cx="4919069" cy="4950510"/>
          </a:xfrm>
          <a:custGeom>
            <a:avLst/>
            <a:gdLst/>
            <a:ahLst/>
            <a:cxnLst/>
            <a:rect l="l" t="t" r="r" b="b"/>
            <a:pathLst>
              <a:path w="4919069" h="4950510">
                <a:moveTo>
                  <a:pt x="0" y="0"/>
                </a:moveTo>
                <a:lnTo>
                  <a:pt x="4919070" y="0"/>
                </a:lnTo>
                <a:lnTo>
                  <a:pt x="4919070" y="4950510"/>
                </a:lnTo>
                <a:lnTo>
                  <a:pt x="0" y="495051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-75856" y="8204933"/>
            <a:ext cx="1440051" cy="2504436"/>
          </a:xfrm>
          <a:custGeom>
            <a:avLst/>
            <a:gdLst/>
            <a:ahLst/>
            <a:cxnLst/>
            <a:rect l="l" t="t" r="r" b="b"/>
            <a:pathLst>
              <a:path w="1440051" h="2504436">
                <a:moveTo>
                  <a:pt x="1440050" y="0"/>
                </a:moveTo>
                <a:lnTo>
                  <a:pt x="0" y="0"/>
                </a:lnTo>
                <a:lnTo>
                  <a:pt x="0" y="2504436"/>
                </a:lnTo>
                <a:lnTo>
                  <a:pt x="1440050" y="2504436"/>
                </a:lnTo>
                <a:lnTo>
                  <a:pt x="144005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304043" y="288717"/>
            <a:ext cx="1836883" cy="1596327"/>
          </a:xfrm>
          <a:custGeom>
            <a:avLst/>
            <a:gdLst/>
            <a:ahLst/>
            <a:cxnLst/>
            <a:rect l="l" t="t" r="r" b="b"/>
            <a:pathLst>
              <a:path w="1836883" h="1596327">
                <a:moveTo>
                  <a:pt x="0" y="0"/>
                </a:moveTo>
                <a:lnTo>
                  <a:pt x="1836882" y="0"/>
                </a:lnTo>
                <a:lnTo>
                  <a:pt x="1836882" y="1596327"/>
                </a:lnTo>
                <a:lnTo>
                  <a:pt x="0" y="159632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5850630" y="3035170"/>
            <a:ext cx="6839334" cy="3804652"/>
            <a:chOff x="0" y="0"/>
            <a:chExt cx="1526698" cy="84928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526698" cy="849287"/>
            </a:xfrm>
            <a:custGeom>
              <a:avLst/>
              <a:gdLst/>
              <a:ahLst/>
              <a:cxnLst/>
              <a:rect l="l" t="t" r="r" b="b"/>
              <a:pathLst>
                <a:path w="1526698" h="849287">
                  <a:moveTo>
                    <a:pt x="26035" y="0"/>
                  </a:moveTo>
                  <a:lnTo>
                    <a:pt x="1500663" y="0"/>
                  </a:lnTo>
                  <a:cubicBezTo>
                    <a:pt x="1507568" y="0"/>
                    <a:pt x="1514190" y="2743"/>
                    <a:pt x="1519073" y="7626"/>
                  </a:cubicBezTo>
                  <a:cubicBezTo>
                    <a:pt x="1523956" y="12508"/>
                    <a:pt x="1526698" y="19130"/>
                    <a:pt x="1526698" y="26035"/>
                  </a:cubicBezTo>
                  <a:lnTo>
                    <a:pt x="1526698" y="823251"/>
                  </a:lnTo>
                  <a:cubicBezTo>
                    <a:pt x="1526698" y="837630"/>
                    <a:pt x="1515042" y="849287"/>
                    <a:pt x="1500663" y="849287"/>
                  </a:cubicBezTo>
                  <a:lnTo>
                    <a:pt x="26035" y="849287"/>
                  </a:lnTo>
                  <a:cubicBezTo>
                    <a:pt x="19130" y="849287"/>
                    <a:pt x="12508" y="846544"/>
                    <a:pt x="7626" y="841661"/>
                  </a:cubicBezTo>
                  <a:cubicBezTo>
                    <a:pt x="2743" y="836779"/>
                    <a:pt x="0" y="830156"/>
                    <a:pt x="0" y="823251"/>
                  </a:cubicBezTo>
                  <a:lnTo>
                    <a:pt x="0" y="26035"/>
                  </a:lnTo>
                  <a:cubicBezTo>
                    <a:pt x="0" y="11656"/>
                    <a:pt x="11656" y="0"/>
                    <a:pt x="26035" y="0"/>
                  </a:cubicBezTo>
                  <a:close/>
                </a:path>
              </a:pathLst>
            </a:custGeom>
            <a:blipFill>
              <a:blip r:embed="rId8"/>
              <a:stretch>
                <a:fillRect t="-932" b="-932"/>
              </a:stretch>
            </a:blipFill>
          </p:spPr>
        </p:sp>
      </p:grpSp>
      <p:sp>
        <p:nvSpPr>
          <p:cNvPr id="12" name="Freeform 12"/>
          <p:cNvSpPr/>
          <p:nvPr/>
        </p:nvSpPr>
        <p:spPr>
          <a:xfrm>
            <a:off x="2277450" y="7641985"/>
            <a:ext cx="312839" cy="253684"/>
          </a:xfrm>
          <a:custGeom>
            <a:avLst/>
            <a:gdLst/>
            <a:ahLst/>
            <a:cxnLst/>
            <a:rect l="l" t="t" r="r" b="b"/>
            <a:pathLst>
              <a:path w="312839" h="253684">
                <a:moveTo>
                  <a:pt x="0" y="0"/>
                </a:moveTo>
                <a:lnTo>
                  <a:pt x="312839" y="0"/>
                </a:lnTo>
                <a:lnTo>
                  <a:pt x="312839" y="253684"/>
                </a:lnTo>
                <a:lnTo>
                  <a:pt x="0" y="25368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2271101" y="8797875"/>
            <a:ext cx="312839" cy="253684"/>
          </a:xfrm>
          <a:custGeom>
            <a:avLst/>
            <a:gdLst/>
            <a:ahLst/>
            <a:cxnLst/>
            <a:rect l="l" t="t" r="r" b="b"/>
            <a:pathLst>
              <a:path w="312839" h="253684">
                <a:moveTo>
                  <a:pt x="0" y="0"/>
                </a:moveTo>
                <a:lnTo>
                  <a:pt x="312839" y="0"/>
                </a:lnTo>
                <a:lnTo>
                  <a:pt x="312839" y="253683"/>
                </a:lnTo>
                <a:lnTo>
                  <a:pt x="0" y="25368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2277450" y="8246635"/>
            <a:ext cx="312839" cy="253684"/>
          </a:xfrm>
          <a:custGeom>
            <a:avLst/>
            <a:gdLst/>
            <a:ahLst/>
            <a:cxnLst/>
            <a:rect l="l" t="t" r="r" b="b"/>
            <a:pathLst>
              <a:path w="312839" h="253684">
                <a:moveTo>
                  <a:pt x="0" y="0"/>
                </a:moveTo>
                <a:lnTo>
                  <a:pt x="312839" y="0"/>
                </a:lnTo>
                <a:lnTo>
                  <a:pt x="312839" y="253684"/>
                </a:lnTo>
                <a:lnTo>
                  <a:pt x="0" y="25368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2277450" y="2406560"/>
            <a:ext cx="458109" cy="355659"/>
          </a:xfrm>
          <a:custGeom>
            <a:avLst/>
            <a:gdLst/>
            <a:ahLst/>
            <a:cxnLst/>
            <a:rect l="l" t="t" r="r" b="b"/>
            <a:pathLst>
              <a:path w="458109" h="355659">
                <a:moveTo>
                  <a:pt x="0" y="0"/>
                </a:moveTo>
                <a:lnTo>
                  <a:pt x="458110" y="0"/>
                </a:lnTo>
                <a:lnTo>
                  <a:pt x="458110" y="355660"/>
                </a:lnTo>
                <a:lnTo>
                  <a:pt x="0" y="35566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=""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5106412" y="1139728"/>
            <a:ext cx="9621142" cy="7981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 u="sng">
                <a:solidFill>
                  <a:srgbClr val="B6F61A"/>
                </a:solidFill>
                <a:latin typeface="Times New Roman Bold"/>
              </a:rPr>
              <a:t>1- La combustion de méthane dans l’air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906709" y="268329"/>
            <a:ext cx="10474582" cy="10083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420"/>
              </a:lnSpc>
              <a:spcBef>
                <a:spcPct val="0"/>
              </a:spcBef>
            </a:pPr>
            <a:r>
              <a:rPr lang="en-US" sz="5300" u="sng">
                <a:solidFill>
                  <a:srgbClr val="FF914D"/>
                </a:solidFill>
                <a:latin typeface="Times New Roman Bold Italics"/>
              </a:rPr>
              <a:t>I  - Notion de réaction chimique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433870" y="2358935"/>
            <a:ext cx="12899888" cy="8604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FFFFFF"/>
                </a:solidFill>
                <a:latin typeface="Open Sans"/>
              </a:rPr>
              <a:t>      On réalise la combustion de méthane dans l’air, l’entonnoir est placé au-dessous de la flamme bleue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557200" y="1787037"/>
            <a:ext cx="3342262" cy="7226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20"/>
              </a:lnSpc>
              <a:spcBef>
                <a:spcPct val="0"/>
              </a:spcBef>
            </a:pPr>
            <a:r>
              <a:rPr lang="en-US" sz="3800" u="sng">
                <a:solidFill>
                  <a:srgbClr val="FFDE59"/>
                </a:solidFill>
                <a:latin typeface="Times New Roman Bold Italics"/>
              </a:rPr>
              <a:t>a - Expérience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179499" y="6687422"/>
            <a:ext cx="3342262" cy="7226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20"/>
              </a:lnSpc>
              <a:spcBef>
                <a:spcPct val="0"/>
              </a:spcBef>
            </a:pPr>
            <a:r>
              <a:rPr lang="en-US" sz="3800" u="sng">
                <a:solidFill>
                  <a:srgbClr val="FFDE59"/>
                </a:solidFill>
                <a:latin typeface="Times New Roman Bold Italics"/>
              </a:rPr>
              <a:t>b - Observation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801458" y="7533876"/>
            <a:ext cx="8419328" cy="4222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FFFFFF"/>
                </a:solidFill>
                <a:latin typeface="Open Sans"/>
              </a:rPr>
              <a:t>On constate de la buée sur les parois de l’entonnoir.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2801458" y="8079977"/>
            <a:ext cx="9771542" cy="4488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499"/>
              </a:lnSpc>
              <a:spcBef>
                <a:spcPct val="0"/>
              </a:spcBef>
            </a:pPr>
            <a:r>
              <a:rPr lang="en-US" sz="2499" dirty="0">
                <a:solidFill>
                  <a:srgbClr val="FFFFFF"/>
                </a:solidFill>
                <a:latin typeface="Open Sans"/>
              </a:rPr>
              <a:t>On </a:t>
            </a:r>
            <a:r>
              <a:rPr lang="en-US" sz="2499" dirty="0" err="1">
                <a:solidFill>
                  <a:srgbClr val="FFFFFF"/>
                </a:solidFill>
                <a:latin typeface="Open Sans"/>
              </a:rPr>
              <a:t>constate</a:t>
            </a:r>
            <a:r>
              <a:rPr lang="en-US" sz="2499" dirty="0">
                <a:solidFill>
                  <a:srgbClr val="FFFFFF"/>
                </a:solidFill>
                <a:latin typeface="Open Sans"/>
              </a:rPr>
              <a:t> que </a:t>
            </a:r>
            <a:r>
              <a:rPr lang="en-US" sz="2499" dirty="0" err="1">
                <a:solidFill>
                  <a:srgbClr val="FFFFFF"/>
                </a:solidFill>
                <a:latin typeface="Open Sans"/>
              </a:rPr>
              <a:t>l’eau</a:t>
            </a:r>
            <a:r>
              <a:rPr lang="en-US" sz="2499" dirty="0">
                <a:solidFill>
                  <a:srgbClr val="FFFFFF"/>
                </a:solidFill>
                <a:latin typeface="Open Sans"/>
              </a:rPr>
              <a:t> de </a:t>
            </a:r>
            <a:r>
              <a:rPr lang="en-US" sz="2499" dirty="0" err="1">
                <a:solidFill>
                  <a:srgbClr val="FFFFFF"/>
                </a:solidFill>
                <a:latin typeface="Open Sans"/>
              </a:rPr>
              <a:t>chaux</a:t>
            </a:r>
            <a:r>
              <a:rPr lang="en-US" sz="2499" dirty="0">
                <a:solidFill>
                  <a:srgbClr val="FFFFFF"/>
                </a:solidFill>
                <a:latin typeface="Open Sans"/>
              </a:rPr>
              <a:t> se trouble </a:t>
            </a:r>
            <a:r>
              <a:rPr lang="en-US" sz="2499" dirty="0" err="1">
                <a:solidFill>
                  <a:srgbClr val="FFFFFF"/>
                </a:solidFill>
                <a:latin typeface="Open Sans"/>
              </a:rPr>
              <a:t>dans</a:t>
            </a:r>
            <a:r>
              <a:rPr lang="en-US" sz="2499" dirty="0">
                <a:solidFill>
                  <a:srgbClr val="FFFFFF"/>
                </a:solidFill>
                <a:latin typeface="Open Sans"/>
              </a:rPr>
              <a:t> le flacon.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2799630" y="8629283"/>
            <a:ext cx="11284448" cy="4222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  <a:spcBef>
                <a:spcPct val="0"/>
              </a:spcBef>
            </a:pPr>
            <a:r>
              <a:rPr lang="en-US" sz="2499" dirty="0" smtClean="0">
                <a:solidFill>
                  <a:srgbClr val="FFFFFF"/>
                </a:solidFill>
                <a:latin typeface="Open Sans"/>
              </a:rPr>
              <a:t>Après </a:t>
            </a:r>
            <a:r>
              <a:rPr lang="en-US" sz="2499" dirty="0">
                <a:solidFill>
                  <a:srgbClr val="FFFFFF"/>
                </a:solidFill>
                <a:latin typeface="Open Sans"/>
              </a:rPr>
              <a:t>un certain temps, </a:t>
            </a:r>
            <a:r>
              <a:rPr lang="en-US" sz="2499" dirty="0" err="1">
                <a:solidFill>
                  <a:srgbClr val="FFFFFF"/>
                </a:solidFill>
                <a:latin typeface="Open Sans"/>
              </a:rPr>
              <a:t>il</a:t>
            </a:r>
            <a:r>
              <a:rPr lang="en-US" sz="24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2499" dirty="0" err="1">
                <a:solidFill>
                  <a:srgbClr val="FFFFFF"/>
                </a:solidFill>
                <a:latin typeface="Open Sans"/>
              </a:rPr>
              <a:t>disparait</a:t>
            </a:r>
            <a:r>
              <a:rPr lang="en-US" sz="24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2499" dirty="0" smtClean="0">
                <a:solidFill>
                  <a:srgbClr val="FFFFFF"/>
                </a:solidFill>
                <a:latin typeface="Open Sans"/>
              </a:rPr>
              <a:t> le methane et </a:t>
            </a:r>
            <a:r>
              <a:rPr lang="en-US" sz="2499" dirty="0">
                <a:solidFill>
                  <a:srgbClr val="FFFFFF"/>
                </a:solidFill>
                <a:latin typeface="Open Sans"/>
              </a:rPr>
              <a:t>la combustion </a:t>
            </a:r>
            <a:r>
              <a:rPr lang="en-US" sz="2499" dirty="0" err="1">
                <a:solidFill>
                  <a:srgbClr val="FFFFFF"/>
                </a:solidFill>
                <a:latin typeface="Open Sans"/>
              </a:rPr>
              <a:t>s’arrête</a:t>
            </a:r>
            <a:r>
              <a:rPr lang="en-US" sz="2499" dirty="0">
                <a:solidFill>
                  <a:srgbClr val="FFFFFF"/>
                </a:solidFill>
                <a:latin typeface="Open Sans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02033" y="-2846695"/>
            <a:ext cx="15382945" cy="6100508"/>
            <a:chOff x="0" y="0"/>
            <a:chExt cx="12407900" cy="4920676"/>
          </a:xfrm>
        </p:grpSpPr>
        <p:sp>
          <p:nvSpPr>
            <p:cNvPr id="3" name="Freeform 3"/>
            <p:cNvSpPr/>
            <p:nvPr/>
          </p:nvSpPr>
          <p:spPr>
            <a:xfrm>
              <a:off x="-1188720" y="-1299210"/>
              <a:ext cx="14579600" cy="7379396"/>
            </a:xfrm>
            <a:custGeom>
              <a:avLst/>
              <a:gdLst/>
              <a:ahLst/>
              <a:cxnLst/>
              <a:rect l="l" t="t" r="r" b="b"/>
              <a:pathLst>
                <a:path w="14579600" h="7379396">
                  <a:moveTo>
                    <a:pt x="1446530" y="2140491"/>
                  </a:moveTo>
                  <a:cubicBezTo>
                    <a:pt x="2578100" y="0"/>
                    <a:pt x="6996430" y="2823303"/>
                    <a:pt x="8751570" y="1831710"/>
                  </a:cubicBezTo>
                  <a:cubicBezTo>
                    <a:pt x="11271250" y="328930"/>
                    <a:pt x="14579600" y="1983187"/>
                    <a:pt x="13321030" y="4870575"/>
                  </a:cubicBezTo>
                  <a:cubicBezTo>
                    <a:pt x="12679680" y="6353236"/>
                    <a:pt x="9763760" y="5174694"/>
                    <a:pt x="8426450" y="5763124"/>
                  </a:cubicBezTo>
                  <a:cubicBezTo>
                    <a:pt x="4964430" y="7379396"/>
                    <a:pt x="0" y="4738906"/>
                    <a:pt x="1446530" y="2140491"/>
                  </a:cubicBezTo>
                  <a:close/>
                </a:path>
              </a:pathLst>
            </a:custGeom>
            <a:blipFill>
              <a:blip r:embed="rId2"/>
              <a:stretch>
                <a:fillRect t="-19802" b="-19802"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 rot="10090965">
            <a:off x="-1783347" y="8087572"/>
            <a:ext cx="4370918" cy="4398856"/>
          </a:xfrm>
          <a:custGeom>
            <a:avLst/>
            <a:gdLst/>
            <a:ahLst/>
            <a:cxnLst/>
            <a:rect l="l" t="t" r="r" b="b"/>
            <a:pathLst>
              <a:path w="4370918" h="4398856">
                <a:moveTo>
                  <a:pt x="0" y="0"/>
                </a:moveTo>
                <a:lnTo>
                  <a:pt x="4370919" y="0"/>
                </a:lnTo>
                <a:lnTo>
                  <a:pt x="4370919" y="4398856"/>
                </a:lnTo>
                <a:lnTo>
                  <a:pt x="0" y="439885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7932697" flipH="1">
            <a:off x="467093" y="8687001"/>
            <a:ext cx="1123215" cy="1953417"/>
          </a:xfrm>
          <a:custGeom>
            <a:avLst/>
            <a:gdLst/>
            <a:ahLst/>
            <a:cxnLst/>
            <a:rect l="l" t="t" r="r" b="b"/>
            <a:pathLst>
              <a:path w="1123215" h="1953417">
                <a:moveTo>
                  <a:pt x="1123214" y="0"/>
                </a:moveTo>
                <a:lnTo>
                  <a:pt x="0" y="0"/>
                </a:lnTo>
                <a:lnTo>
                  <a:pt x="0" y="1953417"/>
                </a:lnTo>
                <a:lnTo>
                  <a:pt x="1123214" y="1953417"/>
                </a:lnTo>
                <a:lnTo>
                  <a:pt x="1123214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709034">
            <a:off x="14868560" y="-2239030"/>
            <a:ext cx="5414219" cy="5448824"/>
          </a:xfrm>
          <a:custGeom>
            <a:avLst/>
            <a:gdLst/>
            <a:ahLst/>
            <a:cxnLst/>
            <a:rect l="l" t="t" r="r" b="b"/>
            <a:pathLst>
              <a:path w="5414219" h="5448824">
                <a:moveTo>
                  <a:pt x="0" y="0"/>
                </a:moveTo>
                <a:lnTo>
                  <a:pt x="5414219" y="0"/>
                </a:lnTo>
                <a:lnTo>
                  <a:pt x="5414219" y="5448824"/>
                </a:lnTo>
                <a:lnTo>
                  <a:pt x="0" y="544882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2867302" flipH="1">
            <a:off x="15420242" y="-582893"/>
            <a:ext cx="2192191" cy="3812507"/>
          </a:xfrm>
          <a:custGeom>
            <a:avLst/>
            <a:gdLst/>
            <a:ahLst/>
            <a:cxnLst/>
            <a:rect l="l" t="t" r="r" b="b"/>
            <a:pathLst>
              <a:path w="2192191" h="3812507">
                <a:moveTo>
                  <a:pt x="2192191" y="0"/>
                </a:moveTo>
                <a:lnTo>
                  <a:pt x="0" y="0"/>
                </a:lnTo>
                <a:lnTo>
                  <a:pt x="0" y="3812507"/>
                </a:lnTo>
                <a:lnTo>
                  <a:pt x="2192191" y="3812507"/>
                </a:lnTo>
                <a:lnTo>
                  <a:pt x="2192191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580290" y="477879"/>
            <a:ext cx="2589979" cy="2250798"/>
          </a:xfrm>
          <a:custGeom>
            <a:avLst/>
            <a:gdLst/>
            <a:ahLst/>
            <a:cxnLst/>
            <a:rect l="l" t="t" r="r" b="b"/>
            <a:pathLst>
              <a:path w="2589979" h="2250798">
                <a:moveTo>
                  <a:pt x="0" y="0"/>
                </a:moveTo>
                <a:lnTo>
                  <a:pt x="2589979" y="0"/>
                </a:lnTo>
                <a:lnTo>
                  <a:pt x="2589979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6771561" y="3415960"/>
            <a:ext cx="3514102" cy="971170"/>
          </a:xfrm>
          <a:custGeom>
            <a:avLst/>
            <a:gdLst/>
            <a:ahLst/>
            <a:cxnLst/>
            <a:rect l="l" t="t" r="r" b="b"/>
            <a:pathLst>
              <a:path w="3514102" h="971170">
                <a:moveTo>
                  <a:pt x="0" y="0"/>
                </a:moveTo>
                <a:lnTo>
                  <a:pt x="3514102" y="0"/>
                </a:lnTo>
                <a:lnTo>
                  <a:pt x="3514102" y="971170"/>
                </a:lnTo>
                <a:lnTo>
                  <a:pt x="0" y="97117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3929857" y="7326966"/>
            <a:ext cx="10637520" cy="701040"/>
          </a:xfrm>
          <a:custGeom>
            <a:avLst/>
            <a:gdLst/>
            <a:ahLst/>
            <a:cxnLst/>
            <a:rect l="l" t="t" r="r" b="b"/>
            <a:pathLst>
              <a:path w="10637520" h="701040">
                <a:moveTo>
                  <a:pt x="0" y="0"/>
                </a:moveTo>
                <a:lnTo>
                  <a:pt x="10637520" y="0"/>
                </a:lnTo>
                <a:lnTo>
                  <a:pt x="10637520" y="701040"/>
                </a:lnTo>
                <a:lnTo>
                  <a:pt x="0" y="70104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8181" t="-683645" r="-9614" b="-221784"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275978" y="4459938"/>
            <a:ext cx="353535" cy="351521"/>
          </a:xfrm>
          <a:custGeom>
            <a:avLst/>
            <a:gdLst/>
            <a:ahLst/>
            <a:cxnLst/>
            <a:rect l="l" t="t" r="r" b="b"/>
            <a:pathLst>
              <a:path w="353535" h="351521">
                <a:moveTo>
                  <a:pt x="0" y="0"/>
                </a:moveTo>
                <a:lnTo>
                  <a:pt x="353535" y="0"/>
                </a:lnTo>
                <a:lnTo>
                  <a:pt x="353535" y="351522"/>
                </a:lnTo>
                <a:lnTo>
                  <a:pt x="0" y="35152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=""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275978" y="6002989"/>
            <a:ext cx="353535" cy="351521"/>
          </a:xfrm>
          <a:custGeom>
            <a:avLst/>
            <a:gdLst/>
            <a:ahLst/>
            <a:cxnLst/>
            <a:rect l="l" t="t" r="r" b="b"/>
            <a:pathLst>
              <a:path w="353535" h="351521">
                <a:moveTo>
                  <a:pt x="0" y="0"/>
                </a:moveTo>
                <a:lnTo>
                  <a:pt x="353535" y="0"/>
                </a:lnTo>
                <a:lnTo>
                  <a:pt x="353535" y="351522"/>
                </a:lnTo>
                <a:lnTo>
                  <a:pt x="0" y="35152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=""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275978" y="6612590"/>
            <a:ext cx="353535" cy="351521"/>
          </a:xfrm>
          <a:custGeom>
            <a:avLst/>
            <a:gdLst/>
            <a:ahLst/>
            <a:cxnLst/>
            <a:rect l="l" t="t" r="r" b="b"/>
            <a:pathLst>
              <a:path w="353535" h="351521">
                <a:moveTo>
                  <a:pt x="0" y="0"/>
                </a:moveTo>
                <a:lnTo>
                  <a:pt x="353535" y="0"/>
                </a:lnTo>
                <a:lnTo>
                  <a:pt x="353535" y="351522"/>
                </a:lnTo>
                <a:lnTo>
                  <a:pt x="0" y="35152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=""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7209176" y="3447415"/>
            <a:ext cx="2638871" cy="6464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19"/>
              </a:lnSpc>
              <a:spcBef>
                <a:spcPct val="0"/>
              </a:spcBef>
            </a:pPr>
            <a:r>
              <a:rPr lang="en-US" sz="3799">
                <a:solidFill>
                  <a:srgbClr val="000000"/>
                </a:solidFill>
                <a:latin typeface="Open Sans Bold"/>
              </a:rPr>
              <a:t>Conclusion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302033" y="4345638"/>
            <a:ext cx="15893168" cy="16097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Times New Roman Bold"/>
              </a:rPr>
              <a:t>    La combustion de méthane dans l’air est une</a:t>
            </a:r>
            <a:r>
              <a:rPr lang="en-US" sz="2999" u="sng">
                <a:solidFill>
                  <a:srgbClr val="FFDE59"/>
                </a:solidFill>
                <a:latin typeface="Times New Roman Bold Italics"/>
              </a:rPr>
              <a:t> transfomration chimique</a:t>
            </a:r>
            <a:r>
              <a:rPr lang="en-US" sz="2999">
                <a:solidFill>
                  <a:srgbClr val="FFFFFF"/>
                </a:solidFill>
                <a:latin typeface="Times New Roman Bold"/>
              </a:rPr>
              <a:t> au cours de laquelle, il disparait le </a:t>
            </a:r>
            <a:r>
              <a:rPr lang="en-US" sz="2999">
                <a:solidFill>
                  <a:srgbClr val="5CE1E6"/>
                </a:solidFill>
                <a:latin typeface="Times New Roman Bold"/>
              </a:rPr>
              <a:t>méthane </a:t>
            </a:r>
            <a:r>
              <a:rPr lang="en-US" sz="2999">
                <a:solidFill>
                  <a:srgbClr val="FFFFFF"/>
                </a:solidFill>
                <a:latin typeface="Times New Roman Bold"/>
              </a:rPr>
              <a:t>et le </a:t>
            </a:r>
            <a:r>
              <a:rPr lang="en-US" sz="2999">
                <a:solidFill>
                  <a:srgbClr val="5CE1E6"/>
                </a:solidFill>
                <a:latin typeface="Times New Roman Bold"/>
              </a:rPr>
              <a:t>dioxygne</a:t>
            </a:r>
            <a:r>
              <a:rPr lang="en-US" sz="2999">
                <a:solidFill>
                  <a:srgbClr val="FFFFFF"/>
                </a:solidFill>
                <a:latin typeface="Times New Roman Bold"/>
              </a:rPr>
              <a:t> et il apparait deux nouveaux corps : l’</a:t>
            </a:r>
            <a:r>
              <a:rPr lang="en-US" sz="2999">
                <a:solidFill>
                  <a:srgbClr val="5CE1E6"/>
                </a:solidFill>
                <a:latin typeface="Times New Roman Bold"/>
              </a:rPr>
              <a:t>eau </a:t>
            </a:r>
            <a:r>
              <a:rPr lang="en-US" sz="2999">
                <a:solidFill>
                  <a:srgbClr val="FFFFFF"/>
                </a:solidFill>
                <a:latin typeface="Times New Roman Bold"/>
              </a:rPr>
              <a:t>et le </a:t>
            </a:r>
            <a:r>
              <a:rPr lang="en-US" sz="2999">
                <a:solidFill>
                  <a:srgbClr val="5CE1E6"/>
                </a:solidFill>
                <a:latin typeface="Times New Roman Bold"/>
              </a:rPr>
              <a:t>dioxyde de carbone</a:t>
            </a:r>
            <a:r>
              <a:rPr lang="en-US" sz="2999">
                <a:solidFill>
                  <a:srgbClr val="FFFFFF"/>
                </a:solidFill>
                <a:latin typeface="Times New Roman Bold"/>
              </a:rPr>
              <a:t> Cette transformation chimique s’appelle une </a:t>
            </a:r>
            <a:r>
              <a:rPr lang="en-US" sz="2999">
                <a:solidFill>
                  <a:srgbClr val="FF914D"/>
                </a:solidFill>
                <a:latin typeface="Times New Roman Bold"/>
              </a:rPr>
              <a:t>réaction chimique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629513" y="5888689"/>
            <a:ext cx="12738488" cy="561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Times New Roman Bold"/>
              </a:rPr>
              <a:t>La combustion de méthane dans l’air s’arrête lorsque le méthane se consomme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629513" y="6498290"/>
            <a:ext cx="12738488" cy="561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Times New Roman Bold"/>
              </a:rPr>
              <a:t>On peut exprimer le bilan de cette réaction chimique par l’ écriture suivante 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2007843" y="6460378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389665" y="7921331"/>
            <a:ext cx="1555537" cy="2705282"/>
          </a:xfrm>
          <a:custGeom>
            <a:avLst/>
            <a:gdLst/>
            <a:ahLst/>
            <a:cxnLst/>
            <a:rect l="l" t="t" r="r" b="b"/>
            <a:pathLst>
              <a:path w="1555537" h="2705282">
                <a:moveTo>
                  <a:pt x="1555537" y="0"/>
                </a:moveTo>
                <a:lnTo>
                  <a:pt x="0" y="0"/>
                </a:lnTo>
                <a:lnTo>
                  <a:pt x="0" y="2705282"/>
                </a:lnTo>
                <a:lnTo>
                  <a:pt x="1555537" y="2705282"/>
                </a:lnTo>
                <a:lnTo>
                  <a:pt x="1555537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0" y="117273"/>
            <a:ext cx="1958023" cy="1701603"/>
          </a:xfrm>
          <a:custGeom>
            <a:avLst/>
            <a:gdLst/>
            <a:ahLst/>
            <a:cxnLst/>
            <a:rect l="l" t="t" r="r" b="b"/>
            <a:pathLst>
              <a:path w="1958023" h="1701603">
                <a:moveTo>
                  <a:pt x="0" y="0"/>
                </a:moveTo>
                <a:lnTo>
                  <a:pt x="1958023" y="0"/>
                </a:lnTo>
                <a:lnTo>
                  <a:pt x="1958023" y="1701603"/>
                </a:lnTo>
                <a:lnTo>
                  <a:pt x="0" y="170160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2910439" y="2005034"/>
            <a:ext cx="405834" cy="363037"/>
          </a:xfrm>
          <a:custGeom>
            <a:avLst/>
            <a:gdLst/>
            <a:ahLst/>
            <a:cxnLst/>
            <a:rect l="l" t="t" r="r" b="b"/>
            <a:pathLst>
              <a:path w="405834" h="363037">
                <a:moveTo>
                  <a:pt x="0" y="0"/>
                </a:moveTo>
                <a:lnTo>
                  <a:pt x="405834" y="0"/>
                </a:lnTo>
                <a:lnTo>
                  <a:pt x="405834" y="363037"/>
                </a:lnTo>
                <a:lnTo>
                  <a:pt x="0" y="36303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2326600" y="1578529"/>
            <a:ext cx="13634799" cy="1554480"/>
          </a:xfrm>
          <a:custGeom>
            <a:avLst/>
            <a:gdLst/>
            <a:ahLst/>
            <a:cxnLst/>
            <a:rect l="l" t="t" r="r" b="b"/>
            <a:pathLst>
              <a:path w="13634799" h="1554480">
                <a:moveTo>
                  <a:pt x="0" y="0"/>
                </a:moveTo>
                <a:lnTo>
                  <a:pt x="13634800" y="0"/>
                </a:lnTo>
                <a:lnTo>
                  <a:pt x="13634800" y="1554480"/>
                </a:lnTo>
                <a:lnTo>
                  <a:pt x="0" y="155448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 t="-45890" r="-175" b="-27430"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3113356" y="1205149"/>
            <a:ext cx="7280324" cy="746760"/>
          </a:xfrm>
          <a:custGeom>
            <a:avLst/>
            <a:gdLst/>
            <a:ahLst/>
            <a:cxnLst/>
            <a:rect l="l" t="t" r="r" b="b"/>
            <a:pathLst>
              <a:path w="7280324" h="746760">
                <a:moveTo>
                  <a:pt x="0" y="0"/>
                </a:moveTo>
                <a:lnTo>
                  <a:pt x="7280324" y="0"/>
                </a:lnTo>
                <a:lnTo>
                  <a:pt x="7280324" y="746760"/>
                </a:lnTo>
                <a:lnTo>
                  <a:pt x="0" y="74676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="" xmlns:asvg="http://schemas.microsoft.com/office/drawing/2016/SVG/main" r:embed="rId13"/>
                </a:ext>
              </a:extLst>
            </a:blip>
            <a:stretch>
              <a:fillRect t="-45642" r="-1056" b="-94772"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2412921" y="4130040"/>
            <a:ext cx="3060230" cy="746760"/>
          </a:xfrm>
          <a:custGeom>
            <a:avLst/>
            <a:gdLst/>
            <a:ahLst/>
            <a:cxnLst/>
            <a:rect l="l" t="t" r="r" b="b"/>
            <a:pathLst>
              <a:path w="3060230" h="746760">
                <a:moveTo>
                  <a:pt x="0" y="0"/>
                </a:moveTo>
                <a:lnTo>
                  <a:pt x="3060230" y="0"/>
                </a:lnTo>
                <a:lnTo>
                  <a:pt x="3060230" y="746760"/>
                </a:lnTo>
                <a:lnTo>
                  <a:pt x="0" y="74676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=""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2910439" y="1890734"/>
            <a:ext cx="12738488" cy="10858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Times New Roman Bold"/>
              </a:rPr>
              <a:t>   La </a:t>
            </a:r>
            <a:r>
              <a:rPr lang="en-US" sz="2999" dirty="0" err="1">
                <a:solidFill>
                  <a:srgbClr val="FFFFFF"/>
                </a:solidFill>
                <a:latin typeface="Times New Roman Bold"/>
              </a:rPr>
              <a:t>réaction</a:t>
            </a:r>
            <a:r>
              <a:rPr lang="en-US" sz="2999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2999" dirty="0" err="1">
                <a:solidFill>
                  <a:srgbClr val="FFFFFF"/>
                </a:solidFill>
                <a:latin typeface="Times New Roman Bold"/>
              </a:rPr>
              <a:t>chimique</a:t>
            </a:r>
            <a:r>
              <a:rPr lang="en-US" sz="2999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2999" dirty="0" err="1">
                <a:solidFill>
                  <a:srgbClr val="FFFFFF"/>
                </a:solidFill>
                <a:latin typeface="Times New Roman Bold"/>
              </a:rPr>
              <a:t>est</a:t>
            </a:r>
            <a:r>
              <a:rPr lang="en-US" sz="2999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2999" dirty="0" err="1">
                <a:solidFill>
                  <a:srgbClr val="FFFFFF"/>
                </a:solidFill>
                <a:latin typeface="Times New Roman Bold"/>
              </a:rPr>
              <a:t>une</a:t>
            </a:r>
            <a:r>
              <a:rPr lang="en-US" sz="2999" dirty="0">
                <a:solidFill>
                  <a:srgbClr val="FFFFFF"/>
                </a:solidFill>
                <a:latin typeface="Times New Roman Bold"/>
              </a:rPr>
              <a:t> transformation au </a:t>
            </a:r>
            <a:r>
              <a:rPr lang="en-US" sz="2999" dirty="0" err="1">
                <a:solidFill>
                  <a:srgbClr val="FFFFFF"/>
                </a:solidFill>
                <a:latin typeface="Times New Roman Bold"/>
              </a:rPr>
              <a:t>cours</a:t>
            </a:r>
            <a:r>
              <a:rPr lang="en-US" sz="2999" dirty="0">
                <a:solidFill>
                  <a:srgbClr val="FFFFFF"/>
                </a:solidFill>
                <a:latin typeface="Times New Roman Bold"/>
              </a:rPr>
              <a:t> de </a:t>
            </a:r>
            <a:r>
              <a:rPr lang="en-US" sz="2999" dirty="0" err="1">
                <a:solidFill>
                  <a:srgbClr val="FFFFFF"/>
                </a:solidFill>
                <a:latin typeface="Times New Roman Bold"/>
              </a:rPr>
              <a:t>laquelle</a:t>
            </a:r>
            <a:r>
              <a:rPr lang="en-US" sz="2999" dirty="0">
                <a:solidFill>
                  <a:srgbClr val="FFFFFF"/>
                </a:solidFill>
                <a:latin typeface="Times New Roman Bold"/>
              </a:rPr>
              <a:t>, des corps </a:t>
            </a:r>
            <a:r>
              <a:rPr lang="en-US" sz="2999" dirty="0" err="1">
                <a:solidFill>
                  <a:srgbClr val="FFFFFF"/>
                </a:solidFill>
                <a:latin typeface="Times New Roman Bold"/>
              </a:rPr>
              <a:t>disparaissent</a:t>
            </a:r>
            <a:r>
              <a:rPr lang="en-US" sz="2999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2999" dirty="0" err="1">
                <a:solidFill>
                  <a:srgbClr val="FFFFFF"/>
                </a:solidFill>
                <a:latin typeface="Times New Roman Bold"/>
              </a:rPr>
              <a:t>appelés</a:t>
            </a:r>
            <a:r>
              <a:rPr lang="en-US" sz="2999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2999" u="sng" dirty="0" err="1">
                <a:solidFill>
                  <a:srgbClr val="000000"/>
                </a:solidFill>
                <a:latin typeface="Times New Roman Bold Italics"/>
              </a:rPr>
              <a:t>réactifs</a:t>
            </a:r>
            <a:r>
              <a:rPr lang="en-US" sz="2999" dirty="0">
                <a:solidFill>
                  <a:srgbClr val="FFFFFF"/>
                </a:solidFill>
                <a:latin typeface="Times New Roman Bold"/>
              </a:rPr>
              <a:t> et des corps </a:t>
            </a:r>
            <a:r>
              <a:rPr lang="en-US" sz="2999" dirty="0" err="1">
                <a:solidFill>
                  <a:srgbClr val="FFFFFF"/>
                </a:solidFill>
                <a:latin typeface="Times New Roman Bold"/>
              </a:rPr>
              <a:t>apparaissent</a:t>
            </a:r>
            <a:r>
              <a:rPr lang="en-US" sz="2999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2999" dirty="0" err="1">
                <a:solidFill>
                  <a:srgbClr val="FFFFFF"/>
                </a:solidFill>
                <a:latin typeface="Times New Roman Bold"/>
              </a:rPr>
              <a:t>appelés</a:t>
            </a:r>
            <a:r>
              <a:rPr lang="en-US" sz="2999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2999" u="sng" dirty="0" err="1" smtClean="0">
                <a:solidFill>
                  <a:srgbClr val="000000"/>
                </a:solidFill>
                <a:latin typeface="Times New Roman Bold Italics"/>
              </a:rPr>
              <a:t>produits</a:t>
            </a:r>
            <a:r>
              <a:rPr lang="en-US" sz="2999" dirty="0" smtClean="0">
                <a:solidFill>
                  <a:srgbClr val="FFFFFF"/>
                </a:solidFill>
                <a:latin typeface="Times New Roman Bold"/>
              </a:rPr>
              <a:t>.</a:t>
            </a:r>
            <a:endParaRPr lang="en-US" sz="2999" dirty="0">
              <a:solidFill>
                <a:srgbClr val="FFFFFF"/>
              </a:solidFill>
              <a:latin typeface="Times New Roman Bold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4164259" y="1214357"/>
            <a:ext cx="8295262" cy="6045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  <a:spcBef>
                <a:spcPct val="0"/>
              </a:spcBef>
            </a:pPr>
            <a:r>
              <a:rPr lang="en-US" sz="3200" u="sng">
                <a:solidFill>
                  <a:srgbClr val="000000"/>
                </a:solidFill>
                <a:latin typeface="Times New Roman Bold Italics"/>
              </a:rPr>
              <a:t>Définition de la réaction chimique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910439" y="3161584"/>
            <a:ext cx="11785222" cy="7981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 u="sng">
                <a:solidFill>
                  <a:srgbClr val="B6F61A"/>
                </a:solidFill>
                <a:latin typeface="Times New Roman Bold"/>
              </a:rPr>
              <a:t>3 -  Quelques exemples des réactions chimiques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316273" y="4101582"/>
            <a:ext cx="8608448" cy="561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000000"/>
                </a:solidFill>
                <a:latin typeface="Times New Roman Bold"/>
              </a:rPr>
              <a:t>Exemple 1      </a:t>
            </a:r>
            <a:r>
              <a:rPr lang="en-US" sz="2999">
                <a:solidFill>
                  <a:srgbClr val="FFFFFF"/>
                </a:solidFill>
                <a:latin typeface="Times New Roman Bold"/>
              </a:rPr>
              <a:t>: Réaction entre le fer et le soufre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337875" y="4606408"/>
            <a:ext cx="5214045" cy="561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DC5D"/>
                </a:solidFill>
                <a:latin typeface="Times New Roman Bold"/>
                <a:ea typeface="Times New Roman Bold"/>
              </a:rPr>
              <a:t>𝐹𝑒𝑟 +𝑆𝑜𝑢𝑓𝑟𝑒→𝑆𝑢𝑙𝑓𝑢𝑟𝑒 𝑑𝑒 𝑓𝑒𝑟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357954" y="6224388"/>
            <a:ext cx="5566767" cy="561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DC5D"/>
                </a:solidFill>
                <a:latin typeface="Times New Roman Bold"/>
                <a:ea typeface="Times New Roman Bold"/>
              </a:rPr>
              <a:t>𝐹𝑒𝑟 +𝐷𝑖𝑜𝑥𝑦𝑔è𝑛𝑒→𝑂𝑥𝑦𝑑𝑒 𝑑𝑒 𝑓𝑒𝑟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337875" y="7801699"/>
            <a:ext cx="6625679" cy="561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DC5D"/>
                </a:solidFill>
                <a:latin typeface="Times New Roman Bold"/>
                <a:ea typeface="Times New Roman Bold"/>
              </a:rPr>
              <a:t>Soufre+Dioxygène→𝐷𝑖𝑜𝑥𝑦𝑑𝑒 de 𝑠𝑜𝑢𝑓𝑟𝑒</a:t>
            </a:r>
          </a:p>
        </p:txBody>
      </p:sp>
      <p:sp>
        <p:nvSpPr>
          <p:cNvPr id="21" name="Freeform 21"/>
          <p:cNvSpPr/>
          <p:nvPr/>
        </p:nvSpPr>
        <p:spPr>
          <a:xfrm>
            <a:off x="2412921" y="5638800"/>
            <a:ext cx="3060230" cy="746760"/>
          </a:xfrm>
          <a:custGeom>
            <a:avLst/>
            <a:gdLst/>
            <a:ahLst/>
            <a:cxnLst/>
            <a:rect l="l" t="t" r="r" b="b"/>
            <a:pathLst>
              <a:path w="3060230" h="746760">
                <a:moveTo>
                  <a:pt x="0" y="0"/>
                </a:moveTo>
                <a:lnTo>
                  <a:pt x="3060230" y="0"/>
                </a:lnTo>
                <a:lnTo>
                  <a:pt x="3060230" y="746760"/>
                </a:lnTo>
                <a:lnTo>
                  <a:pt x="0" y="74676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=""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22" name="TextBox 22"/>
          <p:cNvSpPr txBox="1"/>
          <p:nvPr/>
        </p:nvSpPr>
        <p:spPr>
          <a:xfrm>
            <a:off x="3113356" y="5586212"/>
            <a:ext cx="8562728" cy="561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000000"/>
                </a:solidFill>
                <a:latin typeface="Times New Roman Bold"/>
              </a:rPr>
              <a:t>Exemple 2  </a:t>
            </a:r>
            <a:r>
              <a:rPr lang="en-US" sz="2999">
                <a:solidFill>
                  <a:srgbClr val="FFFFFF"/>
                </a:solidFill>
                <a:latin typeface="Times New Roman Bold"/>
              </a:rPr>
              <a:t>      : Combustion du fer dans le dioxygène</a:t>
            </a:r>
          </a:p>
        </p:txBody>
      </p:sp>
      <p:sp>
        <p:nvSpPr>
          <p:cNvPr id="23" name="Freeform 23"/>
          <p:cNvSpPr/>
          <p:nvPr/>
        </p:nvSpPr>
        <p:spPr>
          <a:xfrm>
            <a:off x="2519601" y="7169239"/>
            <a:ext cx="3060230" cy="746760"/>
          </a:xfrm>
          <a:custGeom>
            <a:avLst/>
            <a:gdLst/>
            <a:ahLst/>
            <a:cxnLst/>
            <a:rect l="l" t="t" r="r" b="b"/>
            <a:pathLst>
              <a:path w="3060230" h="746760">
                <a:moveTo>
                  <a:pt x="0" y="0"/>
                </a:moveTo>
                <a:lnTo>
                  <a:pt x="3060230" y="0"/>
                </a:lnTo>
                <a:lnTo>
                  <a:pt x="3060230" y="746760"/>
                </a:lnTo>
                <a:lnTo>
                  <a:pt x="0" y="74676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=""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24" name="TextBox 24"/>
          <p:cNvSpPr txBox="1"/>
          <p:nvPr/>
        </p:nvSpPr>
        <p:spPr>
          <a:xfrm>
            <a:off x="3207566" y="7138789"/>
            <a:ext cx="10208648" cy="561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000000"/>
                </a:solidFill>
                <a:latin typeface="Times New Roman Bold"/>
              </a:rPr>
              <a:t>Exemple 3         </a:t>
            </a:r>
            <a:r>
              <a:rPr lang="en-US" sz="2999">
                <a:solidFill>
                  <a:srgbClr val="FFFFFF"/>
                </a:solidFill>
                <a:latin typeface="Times New Roman Bold"/>
              </a:rPr>
              <a:t>: Combustion du soufre dans le dioxygène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2007843" y="6460378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169708" y="7252392"/>
            <a:ext cx="1828196" cy="3179472"/>
          </a:xfrm>
          <a:custGeom>
            <a:avLst/>
            <a:gdLst/>
            <a:ahLst/>
            <a:cxnLst/>
            <a:rect l="l" t="t" r="r" b="b"/>
            <a:pathLst>
              <a:path w="1828196" h="3179472">
                <a:moveTo>
                  <a:pt x="1828196" y="0"/>
                </a:moveTo>
                <a:lnTo>
                  <a:pt x="0" y="0"/>
                </a:lnTo>
                <a:lnTo>
                  <a:pt x="0" y="3179472"/>
                </a:lnTo>
                <a:lnTo>
                  <a:pt x="1828196" y="3179472"/>
                </a:lnTo>
                <a:lnTo>
                  <a:pt x="1828196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0" y="145023"/>
            <a:ext cx="2026824" cy="1761393"/>
          </a:xfrm>
          <a:custGeom>
            <a:avLst/>
            <a:gdLst/>
            <a:ahLst/>
            <a:cxnLst/>
            <a:rect l="l" t="t" r="r" b="b"/>
            <a:pathLst>
              <a:path w="2026824" h="1761393">
                <a:moveTo>
                  <a:pt x="0" y="0"/>
                </a:moveTo>
                <a:lnTo>
                  <a:pt x="2026824" y="0"/>
                </a:lnTo>
                <a:lnTo>
                  <a:pt x="2026824" y="1761393"/>
                </a:lnTo>
                <a:lnTo>
                  <a:pt x="0" y="176139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7136187" y="1413520"/>
            <a:ext cx="7917537" cy="3913166"/>
          </a:xfrm>
          <a:custGeom>
            <a:avLst/>
            <a:gdLst/>
            <a:ahLst/>
            <a:cxnLst/>
            <a:rect l="l" t="t" r="r" b="b"/>
            <a:pathLst>
              <a:path w="7917537" h="3913166">
                <a:moveTo>
                  <a:pt x="0" y="0"/>
                </a:moveTo>
                <a:lnTo>
                  <a:pt x="7917538" y="0"/>
                </a:lnTo>
                <a:lnTo>
                  <a:pt x="7917538" y="3913166"/>
                </a:lnTo>
                <a:lnTo>
                  <a:pt x="0" y="391316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2654817" y="6156128"/>
            <a:ext cx="441225" cy="357793"/>
          </a:xfrm>
          <a:custGeom>
            <a:avLst/>
            <a:gdLst/>
            <a:ahLst/>
            <a:cxnLst/>
            <a:rect l="l" t="t" r="r" b="b"/>
            <a:pathLst>
              <a:path w="441225" h="357793">
                <a:moveTo>
                  <a:pt x="0" y="0"/>
                </a:moveTo>
                <a:lnTo>
                  <a:pt x="441224" y="0"/>
                </a:lnTo>
                <a:lnTo>
                  <a:pt x="441224" y="357793"/>
                </a:lnTo>
                <a:lnTo>
                  <a:pt x="0" y="35779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3937189" y="76168"/>
            <a:ext cx="12966216" cy="16833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40"/>
              </a:lnSpc>
              <a:spcBef>
                <a:spcPct val="0"/>
              </a:spcBef>
            </a:pPr>
            <a:r>
              <a:rPr lang="en-US" sz="4600" u="sng">
                <a:solidFill>
                  <a:srgbClr val="FF914D"/>
                </a:solidFill>
                <a:latin typeface="Times New Roman Bold Italics"/>
              </a:rPr>
              <a:t>II - Transformation physique et transformation chimique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751965" y="1597627"/>
            <a:ext cx="3586102" cy="7981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 u="sng">
                <a:solidFill>
                  <a:srgbClr val="B6F61A"/>
                </a:solidFill>
                <a:latin typeface="Times New Roman Bold"/>
              </a:rPr>
              <a:t>1 - Expérience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751965" y="4981575"/>
            <a:ext cx="3586102" cy="7981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 u="sng">
                <a:solidFill>
                  <a:srgbClr val="B6F61A"/>
                </a:solidFill>
                <a:latin typeface="Times New Roman Bold"/>
              </a:rPr>
              <a:t>2 -Observation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751965" y="6032303"/>
            <a:ext cx="13732481" cy="16738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9"/>
              </a:lnSpc>
            </a:pPr>
            <a:r>
              <a:rPr lang="en-US" sz="3099">
                <a:solidFill>
                  <a:srgbClr val="FFFFFF"/>
                </a:solidFill>
                <a:latin typeface="Times New Roman Bold"/>
              </a:rPr>
              <a:t>    Durant la fusion de la glace, L’eau passe de l’état physique solide à l’état physique liquide : Cette transformation s’appelle une transformation physique.</a:t>
            </a:r>
          </a:p>
          <a:p>
            <a:pPr algn="l">
              <a:lnSpc>
                <a:spcPts val="4339"/>
              </a:lnSpc>
              <a:spcBef>
                <a:spcPct val="0"/>
              </a:spcBef>
            </a:pPr>
            <a:endParaRPr lang="en-US" sz="3099">
              <a:solidFill>
                <a:srgbClr val="FFFFFF"/>
              </a:solidFill>
              <a:latin typeface="Times New Roman Bol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3168832" y="7511021"/>
            <a:ext cx="12299921" cy="5880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9"/>
              </a:lnSpc>
              <a:spcBef>
                <a:spcPct val="0"/>
              </a:spcBef>
            </a:pPr>
            <a:r>
              <a:rPr lang="en-US" sz="3099">
                <a:solidFill>
                  <a:srgbClr val="FFFFFF"/>
                </a:solidFill>
                <a:latin typeface="Times New Roman Bold"/>
              </a:rPr>
              <a:t>La fusion est le passage de l’état physique solide à l’état physique liquide.</a:t>
            </a:r>
          </a:p>
        </p:txBody>
      </p:sp>
      <p:sp>
        <p:nvSpPr>
          <p:cNvPr id="17" name="Freeform 17"/>
          <p:cNvSpPr/>
          <p:nvPr/>
        </p:nvSpPr>
        <p:spPr>
          <a:xfrm>
            <a:off x="2654817" y="7634846"/>
            <a:ext cx="441225" cy="357793"/>
          </a:xfrm>
          <a:custGeom>
            <a:avLst/>
            <a:gdLst/>
            <a:ahLst/>
            <a:cxnLst/>
            <a:rect l="l" t="t" r="r" b="b"/>
            <a:pathLst>
              <a:path w="441225" h="357793">
                <a:moveTo>
                  <a:pt x="0" y="0"/>
                </a:moveTo>
                <a:lnTo>
                  <a:pt x="441224" y="0"/>
                </a:lnTo>
                <a:lnTo>
                  <a:pt x="441224" y="357793"/>
                </a:lnTo>
                <a:lnTo>
                  <a:pt x="0" y="35779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333" b="-2333"/>
            </a:stretch>
          </a:blipFill>
        </p:spPr>
      </p:sp>
      <p:sp>
        <p:nvSpPr>
          <p:cNvPr id="3" name="Freeform 3"/>
          <p:cNvSpPr/>
          <p:nvPr/>
        </p:nvSpPr>
        <p:spPr>
          <a:xfrm rot="-709034">
            <a:off x="14399578" y="-2199651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1" y="0"/>
                </a:lnTo>
                <a:lnTo>
                  <a:pt x="5843511" y="5880861"/>
                </a:lnTo>
                <a:lnTo>
                  <a:pt x="0" y="588086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2867302" flipH="1">
            <a:off x="15220879" y="-435958"/>
            <a:ext cx="2086502" cy="3628699"/>
          </a:xfrm>
          <a:custGeom>
            <a:avLst/>
            <a:gdLst/>
            <a:ahLst/>
            <a:cxnLst/>
            <a:rect l="l" t="t" r="r" b="b"/>
            <a:pathLst>
              <a:path w="2086502" h="3628699">
                <a:moveTo>
                  <a:pt x="2086502" y="0"/>
                </a:moveTo>
                <a:lnTo>
                  <a:pt x="0" y="0"/>
                </a:lnTo>
                <a:lnTo>
                  <a:pt x="0" y="3628699"/>
                </a:lnTo>
                <a:lnTo>
                  <a:pt x="2086502" y="3628699"/>
                </a:lnTo>
                <a:lnTo>
                  <a:pt x="2086502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5460838">
            <a:off x="14891406" y="6807481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8" y="0"/>
                </a:lnTo>
                <a:lnTo>
                  <a:pt x="6392808" y="6433669"/>
                </a:lnTo>
                <a:lnTo>
                  <a:pt x="0" y="643366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10800000">
            <a:off x="15064977" y="7412911"/>
            <a:ext cx="2589979" cy="2250798"/>
          </a:xfrm>
          <a:custGeom>
            <a:avLst/>
            <a:gdLst/>
            <a:ahLst/>
            <a:cxnLst/>
            <a:rect l="l" t="t" r="r" b="b"/>
            <a:pathLst>
              <a:path w="2589979" h="2250798">
                <a:moveTo>
                  <a:pt x="0" y="0"/>
                </a:moveTo>
                <a:lnTo>
                  <a:pt x="2589979" y="0"/>
                </a:lnTo>
                <a:lnTo>
                  <a:pt x="2589979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10090965">
            <a:off x="-2007843" y="6460378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7932697" flipH="1">
            <a:off x="961136" y="7265151"/>
            <a:ext cx="1913103" cy="3327135"/>
          </a:xfrm>
          <a:custGeom>
            <a:avLst/>
            <a:gdLst/>
            <a:ahLst/>
            <a:cxnLst/>
            <a:rect l="l" t="t" r="r" b="b"/>
            <a:pathLst>
              <a:path w="1913103" h="3327135">
                <a:moveTo>
                  <a:pt x="1913103" y="0"/>
                </a:moveTo>
                <a:lnTo>
                  <a:pt x="0" y="0"/>
                </a:lnTo>
                <a:lnTo>
                  <a:pt x="0" y="3327135"/>
                </a:lnTo>
                <a:lnTo>
                  <a:pt x="1913103" y="3327135"/>
                </a:lnTo>
                <a:lnTo>
                  <a:pt x="1913103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580290" y="477879"/>
            <a:ext cx="2589979" cy="2250798"/>
          </a:xfrm>
          <a:custGeom>
            <a:avLst/>
            <a:gdLst/>
            <a:ahLst/>
            <a:cxnLst/>
            <a:rect l="l" t="t" r="r" b="b"/>
            <a:pathLst>
              <a:path w="2589979" h="2250798">
                <a:moveTo>
                  <a:pt x="0" y="0"/>
                </a:moveTo>
                <a:lnTo>
                  <a:pt x="2589979" y="0"/>
                </a:lnTo>
                <a:lnTo>
                  <a:pt x="2589979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2794824" y="2899801"/>
            <a:ext cx="12456196" cy="4031278"/>
          </a:xfrm>
          <a:custGeom>
            <a:avLst/>
            <a:gdLst/>
            <a:ahLst/>
            <a:cxnLst/>
            <a:rect l="l" t="t" r="r" b="b"/>
            <a:pathLst>
              <a:path w="12456196" h="4031278">
                <a:moveTo>
                  <a:pt x="0" y="0"/>
                </a:moveTo>
                <a:lnTo>
                  <a:pt x="12456196" y="0"/>
                </a:lnTo>
                <a:lnTo>
                  <a:pt x="12456196" y="4031278"/>
                </a:lnTo>
                <a:lnTo>
                  <a:pt x="0" y="403127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3046242" y="3596238"/>
            <a:ext cx="581739" cy="451641"/>
          </a:xfrm>
          <a:custGeom>
            <a:avLst/>
            <a:gdLst/>
            <a:ahLst/>
            <a:cxnLst/>
            <a:rect l="l" t="t" r="r" b="b"/>
            <a:pathLst>
              <a:path w="581739" h="451641">
                <a:moveTo>
                  <a:pt x="0" y="0"/>
                </a:moveTo>
                <a:lnTo>
                  <a:pt x="581740" y="0"/>
                </a:lnTo>
                <a:lnTo>
                  <a:pt x="581740" y="451641"/>
                </a:lnTo>
                <a:lnTo>
                  <a:pt x="0" y="45164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=""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3474533" y="4782090"/>
            <a:ext cx="12299921" cy="1211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19"/>
              </a:lnSpc>
              <a:spcBef>
                <a:spcPct val="0"/>
              </a:spcBef>
            </a:pPr>
            <a:r>
              <a:rPr lang="en-US" sz="3299">
                <a:solidFill>
                  <a:srgbClr val="FFFFFF"/>
                </a:solidFill>
                <a:latin typeface="Times New Roman Bold"/>
              </a:rPr>
              <a:t>     Lors d’une </a:t>
            </a:r>
            <a:r>
              <a:rPr lang="en-US" sz="3299" u="sng">
                <a:solidFill>
                  <a:srgbClr val="FFDE59"/>
                </a:solidFill>
                <a:latin typeface="Times New Roman Bold"/>
              </a:rPr>
              <a:t>transformation physique</a:t>
            </a:r>
            <a:r>
              <a:rPr lang="en-US" sz="3299">
                <a:solidFill>
                  <a:srgbClr val="FFFFFF"/>
                </a:solidFill>
                <a:latin typeface="Times New Roman Bold"/>
              </a:rPr>
              <a:t>, un corps change d’état physique. Les particules constituant ce corps ne sont pas modifiées.</a:t>
            </a:r>
          </a:p>
        </p:txBody>
      </p:sp>
      <p:sp>
        <p:nvSpPr>
          <p:cNvPr id="14" name="Freeform 14"/>
          <p:cNvSpPr/>
          <p:nvPr/>
        </p:nvSpPr>
        <p:spPr>
          <a:xfrm>
            <a:off x="3129462" y="5002914"/>
            <a:ext cx="581739" cy="451641"/>
          </a:xfrm>
          <a:custGeom>
            <a:avLst/>
            <a:gdLst/>
            <a:ahLst/>
            <a:cxnLst/>
            <a:rect l="l" t="t" r="r" b="b"/>
            <a:pathLst>
              <a:path w="581739" h="451641">
                <a:moveTo>
                  <a:pt x="0" y="0"/>
                </a:moveTo>
                <a:lnTo>
                  <a:pt x="581739" y="0"/>
                </a:lnTo>
                <a:lnTo>
                  <a:pt x="581739" y="451641"/>
                </a:lnTo>
                <a:lnTo>
                  <a:pt x="0" y="45164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=""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6883208" y="2242079"/>
            <a:ext cx="4592546" cy="1202412"/>
          </a:xfrm>
          <a:custGeom>
            <a:avLst/>
            <a:gdLst/>
            <a:ahLst/>
            <a:cxnLst/>
            <a:rect l="l" t="t" r="r" b="b"/>
            <a:pathLst>
              <a:path w="4592546" h="1202412">
                <a:moveTo>
                  <a:pt x="0" y="0"/>
                </a:moveTo>
                <a:lnTo>
                  <a:pt x="4592546" y="0"/>
                </a:lnTo>
                <a:lnTo>
                  <a:pt x="4592546" y="1202412"/>
                </a:lnTo>
                <a:lnTo>
                  <a:pt x="0" y="1202412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5559981" y="2150929"/>
            <a:ext cx="7239000" cy="9935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11"/>
              </a:lnSpc>
              <a:spcBef>
                <a:spcPct val="0"/>
              </a:spcBef>
            </a:pPr>
            <a:r>
              <a:rPr lang="en-US" sz="5508">
                <a:solidFill>
                  <a:srgbClr val="000000"/>
                </a:solidFill>
                <a:latin typeface="Poppins Bold"/>
              </a:rPr>
              <a:t>Conclusion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474533" y="3459664"/>
            <a:ext cx="12299921" cy="1211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19"/>
              </a:lnSpc>
              <a:spcBef>
                <a:spcPct val="0"/>
              </a:spcBef>
            </a:pPr>
            <a:r>
              <a:rPr lang="en-US" sz="3299">
                <a:solidFill>
                  <a:srgbClr val="FFFFFF"/>
                </a:solidFill>
                <a:latin typeface="Times New Roman Bold"/>
              </a:rPr>
              <a:t>    Lors d’une </a:t>
            </a:r>
            <a:r>
              <a:rPr lang="en-US" sz="3299" u="sng">
                <a:solidFill>
                  <a:srgbClr val="FFDE59"/>
                </a:solidFill>
                <a:latin typeface="Times New Roman Bold"/>
              </a:rPr>
              <a:t>transformation chimique,</a:t>
            </a:r>
            <a:r>
              <a:rPr lang="en-US" sz="3299">
                <a:solidFill>
                  <a:srgbClr val="FFFFFF"/>
                </a:solidFill>
                <a:latin typeface="Times New Roman Bold"/>
              </a:rPr>
              <a:t> des corps se consomment appelés réactifs pour donner d’autres corps appelés produits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333" b="-2333"/>
            </a:stretch>
          </a:blipFill>
        </p:spPr>
      </p:sp>
      <p:sp>
        <p:nvSpPr>
          <p:cNvPr id="3" name="Freeform 3"/>
          <p:cNvSpPr/>
          <p:nvPr/>
        </p:nvSpPr>
        <p:spPr>
          <a:xfrm rot="-709034">
            <a:off x="14399578" y="-2199651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1" y="0"/>
                </a:lnTo>
                <a:lnTo>
                  <a:pt x="5843511" y="5880861"/>
                </a:lnTo>
                <a:lnTo>
                  <a:pt x="0" y="588086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2867302" flipH="1">
            <a:off x="15301462" y="-444434"/>
            <a:ext cx="1986786" cy="3455280"/>
          </a:xfrm>
          <a:custGeom>
            <a:avLst/>
            <a:gdLst/>
            <a:ahLst/>
            <a:cxnLst/>
            <a:rect l="l" t="t" r="r" b="b"/>
            <a:pathLst>
              <a:path w="1986786" h="3455280">
                <a:moveTo>
                  <a:pt x="1986786" y="0"/>
                </a:moveTo>
                <a:lnTo>
                  <a:pt x="0" y="0"/>
                </a:lnTo>
                <a:lnTo>
                  <a:pt x="0" y="3455280"/>
                </a:lnTo>
                <a:lnTo>
                  <a:pt x="1986786" y="3455280"/>
                </a:lnTo>
                <a:lnTo>
                  <a:pt x="198678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5460838">
            <a:off x="14891406" y="6807481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8" y="0"/>
                </a:lnTo>
                <a:lnTo>
                  <a:pt x="6392808" y="6433669"/>
                </a:lnTo>
                <a:lnTo>
                  <a:pt x="0" y="643366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10800000">
            <a:off x="15064977" y="7412911"/>
            <a:ext cx="2589979" cy="2250798"/>
          </a:xfrm>
          <a:custGeom>
            <a:avLst/>
            <a:gdLst/>
            <a:ahLst/>
            <a:cxnLst/>
            <a:rect l="l" t="t" r="r" b="b"/>
            <a:pathLst>
              <a:path w="2589979" h="2250798">
                <a:moveTo>
                  <a:pt x="0" y="0"/>
                </a:moveTo>
                <a:lnTo>
                  <a:pt x="2589979" y="0"/>
                </a:lnTo>
                <a:lnTo>
                  <a:pt x="2589979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10090965">
            <a:off x="-2007843" y="6460378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7932697" flipH="1">
            <a:off x="340834" y="6480910"/>
            <a:ext cx="2366010" cy="4114800"/>
          </a:xfrm>
          <a:custGeom>
            <a:avLst/>
            <a:gdLst/>
            <a:ahLst/>
            <a:cxnLst/>
            <a:rect l="l" t="t" r="r" b="b"/>
            <a:pathLst>
              <a:path w="2366010" h="4114800">
                <a:moveTo>
                  <a:pt x="2366010" y="0"/>
                </a:moveTo>
                <a:lnTo>
                  <a:pt x="0" y="0"/>
                </a:lnTo>
                <a:lnTo>
                  <a:pt x="0" y="4114800"/>
                </a:lnTo>
                <a:lnTo>
                  <a:pt x="2366010" y="4114800"/>
                </a:lnTo>
                <a:lnTo>
                  <a:pt x="236601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84057" y="117273"/>
            <a:ext cx="2589979" cy="2250798"/>
          </a:xfrm>
          <a:custGeom>
            <a:avLst/>
            <a:gdLst/>
            <a:ahLst/>
            <a:cxnLst/>
            <a:rect l="l" t="t" r="r" b="b"/>
            <a:pathLst>
              <a:path w="2589979" h="2250798">
                <a:moveTo>
                  <a:pt x="0" y="0"/>
                </a:moveTo>
                <a:lnTo>
                  <a:pt x="2589979" y="0"/>
                </a:lnTo>
                <a:lnTo>
                  <a:pt x="2589979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11" name="Group 11"/>
          <p:cNvGrpSpPr/>
          <p:nvPr/>
        </p:nvGrpSpPr>
        <p:grpSpPr>
          <a:xfrm>
            <a:off x="4770617" y="4479175"/>
            <a:ext cx="7402382" cy="4391676"/>
            <a:chOff x="0" y="0"/>
            <a:chExt cx="1370014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370014" cy="812800"/>
            </a:xfrm>
            <a:custGeom>
              <a:avLst/>
              <a:gdLst/>
              <a:ahLst/>
              <a:cxnLst/>
              <a:rect l="l" t="t" r="r" b="b"/>
              <a:pathLst>
                <a:path w="1370014" h="812800">
                  <a:moveTo>
                    <a:pt x="24055" y="0"/>
                  </a:moveTo>
                  <a:lnTo>
                    <a:pt x="1345959" y="0"/>
                  </a:lnTo>
                  <a:cubicBezTo>
                    <a:pt x="1359244" y="0"/>
                    <a:pt x="1370014" y="10770"/>
                    <a:pt x="1370014" y="24055"/>
                  </a:cubicBezTo>
                  <a:lnTo>
                    <a:pt x="1370014" y="788745"/>
                  </a:lnTo>
                  <a:cubicBezTo>
                    <a:pt x="1370014" y="795125"/>
                    <a:pt x="1367479" y="801243"/>
                    <a:pt x="1362968" y="805754"/>
                  </a:cubicBezTo>
                  <a:cubicBezTo>
                    <a:pt x="1358457" y="810266"/>
                    <a:pt x="1352338" y="812800"/>
                    <a:pt x="1345959" y="812800"/>
                  </a:cubicBezTo>
                  <a:lnTo>
                    <a:pt x="24055" y="812800"/>
                  </a:lnTo>
                  <a:cubicBezTo>
                    <a:pt x="10770" y="812800"/>
                    <a:pt x="0" y="802030"/>
                    <a:pt x="0" y="788745"/>
                  </a:cubicBezTo>
                  <a:lnTo>
                    <a:pt x="0" y="24055"/>
                  </a:lnTo>
                  <a:cubicBezTo>
                    <a:pt x="0" y="10770"/>
                    <a:pt x="10770" y="0"/>
                    <a:pt x="24055" y="0"/>
                  </a:cubicBezTo>
                  <a:close/>
                </a:path>
              </a:pathLst>
            </a:custGeom>
            <a:blipFill>
              <a:blip r:embed="rId9"/>
              <a:stretch>
                <a:fillRect t="-2312" b="-2312"/>
              </a:stretch>
            </a:blipFill>
          </p:spPr>
        </p:sp>
      </p:grpSp>
      <p:sp>
        <p:nvSpPr>
          <p:cNvPr id="13" name="Freeform 13"/>
          <p:cNvSpPr/>
          <p:nvPr/>
        </p:nvSpPr>
        <p:spPr>
          <a:xfrm>
            <a:off x="5724949" y="1081641"/>
            <a:ext cx="6023057" cy="1188082"/>
          </a:xfrm>
          <a:custGeom>
            <a:avLst/>
            <a:gdLst/>
            <a:ahLst/>
            <a:cxnLst/>
            <a:rect l="l" t="t" r="r" b="b"/>
            <a:pathLst>
              <a:path w="6023057" h="1188082">
                <a:moveTo>
                  <a:pt x="0" y="0"/>
                </a:moveTo>
                <a:lnTo>
                  <a:pt x="6023057" y="0"/>
                </a:lnTo>
                <a:lnTo>
                  <a:pt x="6023057" y="1188081"/>
                </a:lnTo>
                <a:lnTo>
                  <a:pt x="0" y="118808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5218853" y="852822"/>
            <a:ext cx="7330440" cy="13694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91"/>
              </a:lnSpc>
              <a:spcBef>
                <a:spcPct val="0"/>
              </a:spcBef>
            </a:pPr>
            <a:r>
              <a:rPr lang="en-US" sz="7207">
                <a:solidFill>
                  <a:srgbClr val="000000"/>
                </a:solidFill>
                <a:latin typeface="Times New Roman Bold"/>
              </a:rPr>
              <a:t>Remarque :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875279" y="2604852"/>
            <a:ext cx="14143961" cy="17106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</a:pPr>
            <a:r>
              <a:rPr lang="en-US" sz="3199">
                <a:solidFill>
                  <a:srgbClr val="FFFFFF"/>
                </a:solidFill>
                <a:latin typeface="Times New Roman Bold"/>
              </a:rPr>
              <a:t> Lorsqu’un corps passe d’un état physique à un autre, on dit qu’il y a changement d’état : ce sont des </a:t>
            </a:r>
            <a:r>
              <a:rPr lang="en-US" sz="3199">
                <a:solidFill>
                  <a:srgbClr val="5CE1E6"/>
                </a:solidFill>
                <a:latin typeface="Times New Roman Bold"/>
              </a:rPr>
              <a:t>transformations physiques</a:t>
            </a:r>
          </a:p>
          <a:p>
            <a:pPr algn="l">
              <a:lnSpc>
                <a:spcPts val="4339"/>
              </a:lnSpc>
              <a:spcBef>
                <a:spcPct val="0"/>
              </a:spcBef>
            </a:pPr>
            <a:endParaRPr lang="en-US" sz="3199">
              <a:solidFill>
                <a:srgbClr val="5CE1E6"/>
              </a:solidFill>
              <a:latin typeface="Times New Roman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357</Words>
  <Application>Microsoft Office PowerPoint</Application>
  <PresentationFormat>Personnalisé</PresentationFormat>
  <Paragraphs>34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6" baseType="lpstr">
      <vt:lpstr>Arial</vt:lpstr>
      <vt:lpstr>Times New Roman Italics</vt:lpstr>
      <vt:lpstr>Poppins Bold</vt:lpstr>
      <vt:lpstr>Times New Roman Bold</vt:lpstr>
      <vt:lpstr>Open Sans</vt:lpstr>
      <vt:lpstr>Calibri</vt:lpstr>
      <vt:lpstr>Times New Roman Bold Italics</vt:lpstr>
      <vt:lpstr>Open Sans Bold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Chapitre 5</dc:title>
  <dc:creator>hp</dc:creator>
  <cp:lastModifiedBy>hp</cp:lastModifiedBy>
  <cp:revision>3</cp:revision>
  <dcterms:created xsi:type="dcterms:W3CDTF">2006-08-16T00:00:00Z</dcterms:created>
  <dcterms:modified xsi:type="dcterms:W3CDTF">2024-06-26T16:17:32Z</dcterms:modified>
  <dc:identifier>DAGJO6dy3z0</dc:identifier>
</cp:coreProperties>
</file>