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Poppins Bold Italics" panose="020B0604020202020204" charset="0"/>
      <p:regular r:id="rId15"/>
    </p:embeddedFont>
    <p:embeddedFont>
      <p:font typeface="Bukhari Script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Times New Roman Bold" panose="020B0604020202020204" charset="0"/>
      <p:regular r:id="rId21"/>
    </p:embeddedFont>
    <p:embeddedFont>
      <p:font typeface="Times New Roman Italics" panose="020B0604020202020204" charset="0"/>
      <p:regular r:id="rId22"/>
    </p:embeddedFont>
    <p:embeddedFont>
      <p:font typeface="Times New Roman Bold Italics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hyperlink" Target="https://fr.wikipedia.org/wiki/Unit%C3%A9_de_mesure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5.svg"/><Relationship Id="rId17" Type="http://schemas.openxmlformats.org/officeDocument/2006/relationships/image" Target="../media/image12.jpeg"/><Relationship Id="rId2" Type="http://schemas.openxmlformats.org/officeDocument/2006/relationships/image" Target="../media/image8.png"/><Relationship Id="rId16" Type="http://schemas.openxmlformats.org/officeDocument/2006/relationships/hyperlink" Target="https://fr.wikipedia.org/wiki/Mol%C3%A9cul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openxmlformats.org/officeDocument/2006/relationships/hyperlink" Target="https://fr.wikipedia.org/wiki/Atome" TargetMode="External"/><Relationship Id="rId10" Type="http://schemas.openxmlformats.org/officeDocument/2006/relationships/image" Target="../media/image10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hyperlink" Target="https://fr.wikipedia.org/wiki/Masse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6.svg"/><Relationship Id="rId15" Type="http://schemas.openxmlformats.org/officeDocument/2006/relationships/image" Target="../media/image18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8.svg"/><Relationship Id="rId14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image" Target="../media/image35.svg"/><Relationship Id="rId3" Type="http://schemas.openxmlformats.org/officeDocument/2006/relationships/image" Target="../media/image4.svg"/><Relationship Id="rId21" Type="http://schemas.openxmlformats.org/officeDocument/2006/relationships/image" Target="../media/image38.svg"/><Relationship Id="rId7" Type="http://schemas.openxmlformats.org/officeDocument/2006/relationships/image" Target="../media/image8.svg"/><Relationship Id="rId12" Type="http://schemas.openxmlformats.org/officeDocument/2006/relationships/image" Target="../media/image22.png"/><Relationship Id="rId17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25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8.svg"/><Relationship Id="rId24" Type="http://schemas.openxmlformats.org/officeDocument/2006/relationships/image" Target="../media/image30.png"/><Relationship Id="rId5" Type="http://schemas.openxmlformats.org/officeDocument/2006/relationships/image" Target="../media/image6.svg"/><Relationship Id="rId15" Type="http://schemas.openxmlformats.org/officeDocument/2006/relationships/image" Target="../media/image24.png"/><Relationship Id="rId23" Type="http://schemas.openxmlformats.org/officeDocument/2006/relationships/image" Target="../media/image40.svg"/><Relationship Id="rId10" Type="http://schemas.openxmlformats.org/officeDocument/2006/relationships/image" Target="../media/image21.png"/><Relationship Id="rId19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20.png"/><Relationship Id="rId14" Type="http://schemas.openxmlformats.org/officeDocument/2006/relationships/image" Target="../media/image31.svg"/><Relationship Id="rId22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2.png"/><Relationship Id="rId18" Type="http://schemas.openxmlformats.org/officeDocument/2006/relationships/image" Target="../media/image48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0.svg"/><Relationship Id="rId17" Type="http://schemas.openxmlformats.org/officeDocument/2006/relationships/image" Target="../media/image35.png"/><Relationship Id="rId2" Type="http://schemas.openxmlformats.org/officeDocument/2006/relationships/image" Target="../media/image3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png"/><Relationship Id="rId5" Type="http://schemas.openxmlformats.org/officeDocument/2006/relationships/image" Target="../media/image6.svg"/><Relationship Id="rId15" Type="http://schemas.openxmlformats.org/officeDocument/2006/relationships/image" Target="../media/image45.svg"/><Relationship Id="rId10" Type="http://schemas.openxmlformats.org/officeDocument/2006/relationships/image" Target="../media/image31.svg"/><Relationship Id="rId19" Type="http://schemas.openxmlformats.org/officeDocument/2006/relationships/image" Target="../media/image12.jpeg"/><Relationship Id="rId4" Type="http://schemas.openxmlformats.org/officeDocument/2006/relationships/image" Target="../media/image4.png"/><Relationship Id="rId9" Type="http://schemas.openxmlformats.org/officeDocument/2006/relationships/image" Target="../media/image23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7.png"/><Relationship Id="rId18" Type="http://schemas.openxmlformats.org/officeDocument/2006/relationships/image" Target="../media/image40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50.svg"/><Relationship Id="rId17" Type="http://schemas.openxmlformats.org/officeDocument/2006/relationships/image" Target="../media/image15.png"/><Relationship Id="rId2" Type="http://schemas.openxmlformats.org/officeDocument/2006/relationships/image" Target="../media/image3.png"/><Relationship Id="rId16" Type="http://schemas.openxmlformats.org/officeDocument/2006/relationships/image" Target="../media/image54.svg"/><Relationship Id="rId20" Type="http://schemas.openxmlformats.org/officeDocument/2006/relationships/image" Target="../media/image5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6.png"/><Relationship Id="rId5" Type="http://schemas.openxmlformats.org/officeDocument/2006/relationships/image" Target="../media/image6.svg"/><Relationship Id="rId15" Type="http://schemas.openxmlformats.org/officeDocument/2006/relationships/image" Target="../media/image39.png"/><Relationship Id="rId10" Type="http://schemas.openxmlformats.org/officeDocument/2006/relationships/image" Target="../media/image12.jpeg"/><Relationship Id="rId19" Type="http://schemas.openxmlformats.org/officeDocument/2006/relationships/image" Target="../media/image41.png"/><Relationship Id="rId4" Type="http://schemas.openxmlformats.org/officeDocument/2006/relationships/image" Target="../media/image4.png"/><Relationship Id="rId9" Type="http://schemas.openxmlformats.org/officeDocument/2006/relationships/image" Target="../media/image31.svg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4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0.svg"/><Relationship Id="rId5" Type="http://schemas.openxmlformats.org/officeDocument/2006/relationships/image" Target="../media/image6.sv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31.svg"/><Relationship Id="rId14" Type="http://schemas.openxmlformats.org/officeDocument/2006/relationships/image" Target="../media/image6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62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0.svg"/><Relationship Id="rId5" Type="http://schemas.openxmlformats.org/officeDocument/2006/relationships/image" Target="../media/image6.svg"/><Relationship Id="rId15" Type="http://schemas.openxmlformats.org/officeDocument/2006/relationships/image" Target="../media/image46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31.svg"/><Relationship Id="rId1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0.svg"/><Relationship Id="rId5" Type="http://schemas.openxmlformats.org/officeDocument/2006/relationships/image" Target="../media/image6.sv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4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0.svg"/><Relationship Id="rId5" Type="http://schemas.openxmlformats.org/officeDocument/2006/relationships/image" Target="../media/image6.sv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31.svg"/><Relationship Id="rId1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5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50.png"/><Relationship Id="rId2" Type="http://schemas.openxmlformats.org/officeDocument/2006/relationships/image" Target="../media/image3.png"/><Relationship Id="rId16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0.svg"/><Relationship Id="rId5" Type="http://schemas.openxmlformats.org/officeDocument/2006/relationships/image" Target="../media/image6.svg"/><Relationship Id="rId15" Type="http://schemas.openxmlformats.org/officeDocument/2006/relationships/image" Target="../media/image53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31.svg"/><Relationship Id="rId1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5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6.png"/><Relationship Id="rId5" Type="http://schemas.openxmlformats.org/officeDocument/2006/relationships/image" Target="../media/image6.svg"/><Relationship Id="rId10" Type="http://schemas.openxmlformats.org/officeDocument/2006/relationships/image" Target="../media/image55.png"/><Relationship Id="rId4" Type="http://schemas.openxmlformats.org/officeDocument/2006/relationships/image" Target="../media/image4.png"/><Relationship Id="rId9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6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60.png"/><Relationship Id="rId5" Type="http://schemas.openxmlformats.org/officeDocument/2006/relationships/image" Target="../media/image6.sv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4.png"/><Relationship Id="rId9" Type="http://schemas.openxmlformats.org/officeDocument/2006/relationships/image" Target="../media/image31.svg"/><Relationship Id="rId1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20739" r="-62850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438611" y="7686626"/>
            <a:ext cx="1440195" cy="904897"/>
            <a:chOff x="0" y="0"/>
            <a:chExt cx="3529280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29280" cy="2217502"/>
            </a:xfrm>
            <a:custGeom>
              <a:avLst/>
              <a:gdLst/>
              <a:ahLst/>
              <a:cxnLst/>
              <a:rect l="l" t="t" r="r" b="b"/>
              <a:pathLst>
                <a:path w="3529280" h="2217502">
                  <a:moveTo>
                    <a:pt x="3404819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04820" y="0"/>
                  </a:lnTo>
                  <a:cubicBezTo>
                    <a:pt x="3473400" y="0"/>
                    <a:pt x="3529280" y="55880"/>
                    <a:pt x="3529280" y="124460"/>
                  </a:cubicBezTo>
                  <a:lnTo>
                    <a:pt x="3529280" y="2093042"/>
                  </a:lnTo>
                  <a:cubicBezTo>
                    <a:pt x="3529280" y="2161622"/>
                    <a:pt x="3473400" y="2217502"/>
                    <a:pt x="3404820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005969" y="8139074"/>
            <a:ext cx="1185282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756699" y="2512653"/>
            <a:ext cx="7095500" cy="3725137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5486526" y="6769625"/>
            <a:ext cx="2738898" cy="2738898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2438611" y="597396"/>
            <a:ext cx="5505280" cy="1588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0"/>
              </a:lnSpc>
              <a:spcBef>
                <a:spcPct val="0"/>
              </a:spcBef>
            </a:pPr>
            <a:r>
              <a:rPr lang="en-US" sz="8336" u="sng">
                <a:solidFill>
                  <a:srgbClr val="0CC0DF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Chapitre 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81356" y="3326066"/>
            <a:ext cx="7670975" cy="3445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70"/>
              </a:lnSpc>
            </a:pPr>
            <a:r>
              <a:rPr lang="en-US" sz="6478" u="sng">
                <a:solidFill>
                  <a:srgbClr val="FF914D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Noyaux, masse, et énergie</a:t>
            </a:r>
          </a:p>
          <a:p>
            <a:pPr algn="l">
              <a:lnSpc>
                <a:spcPts val="9070"/>
              </a:lnSpc>
              <a:spcBef>
                <a:spcPct val="0"/>
              </a:spcBef>
            </a:pPr>
            <a:endParaRPr lang="en-US" sz="6478" u="sng">
              <a:solidFill>
                <a:srgbClr val="FF914D"/>
              </a:solidFill>
              <a:latin typeface="Poppins Bold Italics"/>
              <a:ea typeface="Poppins Bold Italics"/>
              <a:cs typeface="Poppins Bold Italics"/>
              <a:sym typeface="Poppins Bold Italic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38611" y="7856126"/>
            <a:ext cx="1270077" cy="47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6"/>
              </a:lnSpc>
              <a:spcBef>
                <a:spcPct val="0"/>
              </a:spcBef>
            </a:pPr>
            <a:r>
              <a:rPr lang="en-US" sz="2483">
                <a:solidFill>
                  <a:srgbClr val="003D2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PROF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755287" y="-148823"/>
            <a:ext cx="3251561" cy="1177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69"/>
              </a:lnSpc>
              <a:spcBef>
                <a:spcPct val="0"/>
              </a:spcBef>
            </a:pPr>
            <a:r>
              <a:rPr lang="en-US" sz="6192" u="sng">
                <a:solidFill>
                  <a:srgbClr val="FFDE59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Physique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2861388" y="9124923"/>
            <a:ext cx="1144580" cy="773058"/>
            <a:chOff x="0" y="0"/>
            <a:chExt cx="1526107" cy="1030744"/>
          </a:xfrm>
        </p:grpSpPr>
        <p:sp>
          <p:nvSpPr>
            <p:cNvPr id="24" name="TextBox 24"/>
            <p:cNvSpPr txBox="1"/>
            <p:nvPr/>
          </p:nvSpPr>
          <p:spPr>
            <a:xfrm rot="-592460">
              <a:off x="33999" y="167397"/>
              <a:ext cx="1441536" cy="4299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74"/>
                </a:lnSpc>
                <a:spcBef>
                  <a:spcPct val="0"/>
                </a:spcBef>
              </a:pPr>
              <a:r>
                <a:rPr lang="en-US" sz="2374">
                  <a:solidFill>
                    <a:srgbClr val="A5E800"/>
                  </a:solidFill>
                  <a:latin typeface="Bukhari Script"/>
                  <a:ea typeface="Bukhari Script"/>
                  <a:cs typeface="Bukhari Script"/>
                  <a:sym typeface="Bukhari Script"/>
                </a:rPr>
                <a:t>prof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 rot="-515361">
              <a:off x="188599" y="532056"/>
              <a:ext cx="1314656" cy="4027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36"/>
                </a:lnSpc>
                <a:spcBef>
                  <a:spcPct val="0"/>
                </a:spcBef>
              </a:pPr>
              <a:r>
                <a:rPr lang="en-US" sz="2136">
                  <a:solidFill>
                    <a:srgbClr val="A5E800"/>
                  </a:solidFill>
                  <a:latin typeface="Bukhari Script"/>
                  <a:ea typeface="Bukhari Script"/>
                  <a:cs typeface="Bukhari Script"/>
                  <a:sym typeface="Bukhari Script"/>
                </a:rPr>
                <a:t>elzaar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15166" y="2786854"/>
            <a:ext cx="4365246" cy="4201587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b="-8594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7436" y="117273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019443" y="3300887"/>
            <a:ext cx="3790714" cy="1040051"/>
          </a:xfrm>
          <a:custGeom>
            <a:avLst/>
            <a:gdLst/>
            <a:ahLst/>
            <a:cxnLst/>
            <a:rect l="l" t="t" r="r" b="b"/>
            <a:pathLst>
              <a:path w="3790714" h="1040051">
                <a:moveTo>
                  <a:pt x="0" y="0"/>
                </a:moveTo>
                <a:lnTo>
                  <a:pt x="3790714" y="0"/>
                </a:lnTo>
                <a:lnTo>
                  <a:pt x="3790714" y="1040052"/>
                </a:lnTo>
                <a:lnTo>
                  <a:pt x="0" y="10400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8920" t="-7920" r="-2959" b="-223180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570537" y="3883397"/>
            <a:ext cx="1143877" cy="578906"/>
          </a:xfrm>
          <a:custGeom>
            <a:avLst/>
            <a:gdLst/>
            <a:ahLst/>
            <a:cxnLst/>
            <a:rect l="l" t="t" r="r" b="b"/>
            <a:pathLst>
              <a:path w="1143877" h="578906">
                <a:moveTo>
                  <a:pt x="0" y="0"/>
                </a:moveTo>
                <a:lnTo>
                  <a:pt x="1143877" y="0"/>
                </a:lnTo>
                <a:lnTo>
                  <a:pt x="1143877" y="578906"/>
                </a:lnTo>
                <a:lnTo>
                  <a:pt x="0" y="57890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401664" y="4598114"/>
            <a:ext cx="1143877" cy="578906"/>
          </a:xfrm>
          <a:custGeom>
            <a:avLst/>
            <a:gdLst/>
            <a:ahLst/>
            <a:cxnLst/>
            <a:rect l="l" t="t" r="r" b="b"/>
            <a:pathLst>
              <a:path w="1143877" h="578906">
                <a:moveTo>
                  <a:pt x="0" y="0"/>
                </a:moveTo>
                <a:lnTo>
                  <a:pt x="1143877" y="0"/>
                </a:lnTo>
                <a:lnTo>
                  <a:pt x="1143877" y="578905"/>
                </a:lnTo>
                <a:lnTo>
                  <a:pt x="0" y="5789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166994" y="3912589"/>
            <a:ext cx="1143877" cy="578906"/>
          </a:xfrm>
          <a:custGeom>
            <a:avLst/>
            <a:gdLst/>
            <a:ahLst/>
            <a:cxnLst/>
            <a:rect l="l" t="t" r="r" b="b"/>
            <a:pathLst>
              <a:path w="1143877" h="578906">
                <a:moveTo>
                  <a:pt x="0" y="0"/>
                </a:moveTo>
                <a:lnTo>
                  <a:pt x="1143878" y="0"/>
                </a:lnTo>
                <a:lnTo>
                  <a:pt x="1143878" y="578905"/>
                </a:lnTo>
                <a:lnTo>
                  <a:pt x="0" y="5789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2171290" flipH="1">
            <a:off x="5234696" y="3589982"/>
            <a:ext cx="643605" cy="322607"/>
          </a:xfrm>
          <a:custGeom>
            <a:avLst/>
            <a:gdLst/>
            <a:ahLst/>
            <a:cxnLst/>
            <a:rect l="l" t="t" r="r" b="b"/>
            <a:pathLst>
              <a:path w="643605" h="322607">
                <a:moveTo>
                  <a:pt x="643605" y="0"/>
                </a:moveTo>
                <a:lnTo>
                  <a:pt x="0" y="0"/>
                </a:lnTo>
                <a:lnTo>
                  <a:pt x="0" y="322607"/>
                </a:lnTo>
                <a:lnTo>
                  <a:pt x="643605" y="322607"/>
                </a:lnTo>
                <a:lnTo>
                  <a:pt x="643605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420332" y="1431828"/>
            <a:ext cx="710654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1) La relation Albert Einstein: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68469" y="524021"/>
            <a:ext cx="12083376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- Equivalence : Masse – Energie.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29554" y="2396646"/>
            <a:ext cx="1412229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Toute particule de masse m possède une énergie E donnée par la relation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58073" y="5081769"/>
            <a:ext cx="9151376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 : est la célérité de la lumière : c =3.108m/s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56850" y="3741139"/>
            <a:ext cx="999297" cy="821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3"/>
              </a:lnSpc>
              <a:spcBef>
                <a:spcPct val="0"/>
              </a:spcBef>
            </a:pPr>
            <a:r>
              <a:rPr lang="en-US" sz="4302">
                <a:solidFill>
                  <a:srgbClr val="08040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j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47525" y="4426664"/>
            <a:ext cx="999297" cy="821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3"/>
              </a:lnSpc>
              <a:spcBef>
                <a:spcPct val="0"/>
              </a:spcBef>
            </a:pPr>
            <a:r>
              <a:rPr lang="en-US" sz="4302">
                <a:solidFill>
                  <a:srgbClr val="08040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410151" y="3741139"/>
            <a:ext cx="999297" cy="821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3"/>
              </a:lnSpc>
              <a:spcBef>
                <a:spcPct val="0"/>
              </a:spcBef>
            </a:pPr>
            <a:r>
              <a:rPr lang="en-US" sz="4302">
                <a:solidFill>
                  <a:srgbClr val="08040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m/s</a:t>
            </a:r>
          </a:p>
        </p:txBody>
      </p:sp>
      <p:sp>
        <p:nvSpPr>
          <p:cNvPr id="24" name="Freeform 24"/>
          <p:cNvSpPr/>
          <p:nvPr/>
        </p:nvSpPr>
        <p:spPr>
          <a:xfrm rot="-4229514" flipH="1">
            <a:off x="7325020" y="4301000"/>
            <a:ext cx="643605" cy="322607"/>
          </a:xfrm>
          <a:custGeom>
            <a:avLst/>
            <a:gdLst/>
            <a:ahLst/>
            <a:cxnLst/>
            <a:rect l="l" t="t" r="r" b="b"/>
            <a:pathLst>
              <a:path w="643605" h="322607">
                <a:moveTo>
                  <a:pt x="643604" y="0"/>
                </a:moveTo>
                <a:lnTo>
                  <a:pt x="0" y="0"/>
                </a:lnTo>
                <a:lnTo>
                  <a:pt x="0" y="322607"/>
                </a:lnTo>
                <a:lnTo>
                  <a:pt x="643604" y="322607"/>
                </a:lnTo>
                <a:lnTo>
                  <a:pt x="643604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1143792">
            <a:off x="9488354" y="3818743"/>
            <a:ext cx="643605" cy="322607"/>
          </a:xfrm>
          <a:custGeom>
            <a:avLst/>
            <a:gdLst/>
            <a:ahLst/>
            <a:cxnLst/>
            <a:rect l="l" t="t" r="r" b="b"/>
            <a:pathLst>
              <a:path w="643605" h="322607">
                <a:moveTo>
                  <a:pt x="0" y="0"/>
                </a:moveTo>
                <a:lnTo>
                  <a:pt x="643605" y="0"/>
                </a:lnTo>
                <a:lnTo>
                  <a:pt x="643605" y="322607"/>
                </a:lnTo>
                <a:lnTo>
                  <a:pt x="0" y="3226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3420332" y="5695194"/>
            <a:ext cx="9186879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Unités de masse et d'énergie: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46717" y="6402584"/>
            <a:ext cx="6363083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Unité de masse atomique 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868889" y="6973450"/>
            <a:ext cx="14550223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L'unité de masse atomique  de symbole « </a:t>
            </a:r>
            <a:r>
              <a:rPr lang="en-US" sz="3399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 </a:t>
            </a: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», est une </a:t>
            </a:r>
            <a:r>
              <a:rPr lang="en-US" sz="33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3" tooltip="https://fr.wikipedia.org/wiki/Unit%C3%A9_de_mesure"/>
              </a:rPr>
              <a:t>unité de mesure</a:t>
            </a: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standard, utilisée pour exprimer la </a:t>
            </a:r>
            <a:r>
              <a:rPr lang="en-US" sz="33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4" tooltip="https://fr.wikipedia.org/wiki/Masse"/>
              </a:rPr>
              <a:t>masse</a:t>
            </a: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des </a:t>
            </a:r>
            <a:r>
              <a:rPr lang="en-US" sz="3399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5" tooltip="https://fr.wikipedia.org/wiki/Atome"/>
              </a:rPr>
              <a:t>atomes</a:t>
            </a:r>
            <a:r>
              <a:rPr lang="en-US" sz="3399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 des</a:t>
            </a:r>
            <a:r>
              <a:rPr lang="en-US" sz="3399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399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16" tooltip="https://fr.wikipedia.org/wiki/Mol%C3%A9cule"/>
              </a:rPr>
              <a:t>molécules</a:t>
            </a:r>
          </a:p>
        </p:txBody>
      </p:sp>
      <p:sp>
        <p:nvSpPr>
          <p:cNvPr id="29" name="Freeform 29"/>
          <p:cNvSpPr/>
          <p:nvPr/>
        </p:nvSpPr>
        <p:spPr>
          <a:xfrm>
            <a:off x="7430308" y="8582541"/>
            <a:ext cx="5959686" cy="865116"/>
          </a:xfrm>
          <a:custGeom>
            <a:avLst/>
            <a:gdLst/>
            <a:ahLst/>
            <a:cxnLst/>
            <a:rect l="l" t="t" r="r" b="b"/>
            <a:pathLst>
              <a:path w="5959686" h="865116">
                <a:moveTo>
                  <a:pt x="0" y="0"/>
                </a:moveTo>
                <a:lnTo>
                  <a:pt x="5959686" y="0"/>
                </a:lnTo>
                <a:lnTo>
                  <a:pt x="5959686" y="865116"/>
                </a:lnTo>
                <a:lnTo>
                  <a:pt x="0" y="86511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184710" t="-1767232" r="-263280" b="-3475685"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5405096" y="8624891"/>
            <a:ext cx="130210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Avec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420332" y="5407403"/>
            <a:ext cx="12867839" cy="2880689"/>
          </a:xfrm>
          <a:custGeom>
            <a:avLst/>
            <a:gdLst/>
            <a:ahLst/>
            <a:cxnLst/>
            <a:rect l="l" t="t" r="r" b="b"/>
            <a:pathLst>
              <a:path w="12867839" h="2880689">
                <a:moveTo>
                  <a:pt x="0" y="0"/>
                </a:moveTo>
                <a:lnTo>
                  <a:pt x="12867839" y="0"/>
                </a:lnTo>
                <a:lnTo>
                  <a:pt x="12867839" y="2880690"/>
                </a:lnTo>
                <a:lnTo>
                  <a:pt x="0" y="28806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51347" r="-4691"/>
            </a:stretch>
          </a:blipFill>
        </p:spPr>
      </p:sp>
      <p:sp>
        <p:nvSpPr>
          <p:cNvPr id="7" name="Freeform 7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66289" y="-88444"/>
            <a:ext cx="1892726" cy="1644857"/>
          </a:xfrm>
          <a:custGeom>
            <a:avLst/>
            <a:gdLst/>
            <a:ahLst/>
            <a:cxnLst/>
            <a:rect l="l" t="t" r="r" b="b"/>
            <a:pathLst>
              <a:path w="1892726" h="1644857">
                <a:moveTo>
                  <a:pt x="0" y="0"/>
                </a:moveTo>
                <a:lnTo>
                  <a:pt x="1892726" y="0"/>
                </a:lnTo>
                <a:lnTo>
                  <a:pt x="1892726" y="1644857"/>
                </a:lnTo>
                <a:lnTo>
                  <a:pt x="0" y="16448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641063" y="3492305"/>
            <a:ext cx="7030120" cy="1052658"/>
          </a:xfrm>
          <a:custGeom>
            <a:avLst/>
            <a:gdLst/>
            <a:ahLst/>
            <a:cxnLst/>
            <a:rect l="l" t="t" r="r" b="b"/>
            <a:pathLst>
              <a:path w="7030120" h="1052658">
                <a:moveTo>
                  <a:pt x="0" y="0"/>
                </a:moveTo>
                <a:lnTo>
                  <a:pt x="7030120" y="0"/>
                </a:lnTo>
                <a:lnTo>
                  <a:pt x="7030120" y="1052659"/>
                </a:lnTo>
                <a:lnTo>
                  <a:pt x="0" y="10526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806163" y="3818403"/>
            <a:ext cx="6699921" cy="543725"/>
          </a:xfrm>
          <a:custGeom>
            <a:avLst/>
            <a:gdLst/>
            <a:ahLst/>
            <a:cxnLst/>
            <a:rect l="l" t="t" r="r" b="b"/>
            <a:pathLst>
              <a:path w="6699921" h="543725">
                <a:moveTo>
                  <a:pt x="0" y="0"/>
                </a:moveTo>
                <a:lnTo>
                  <a:pt x="6699921" y="0"/>
                </a:lnTo>
                <a:lnTo>
                  <a:pt x="6699921" y="543725"/>
                </a:lnTo>
                <a:lnTo>
                  <a:pt x="0" y="5437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9208" t="-195168" r="-60374" b="-19470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806163" y="2432369"/>
            <a:ext cx="6069305" cy="908790"/>
          </a:xfrm>
          <a:custGeom>
            <a:avLst/>
            <a:gdLst/>
            <a:ahLst/>
            <a:cxnLst/>
            <a:rect l="l" t="t" r="r" b="b"/>
            <a:pathLst>
              <a:path w="6069305" h="908790">
                <a:moveTo>
                  <a:pt x="0" y="0"/>
                </a:moveTo>
                <a:lnTo>
                  <a:pt x="6069305" y="0"/>
                </a:lnTo>
                <a:lnTo>
                  <a:pt x="6069305" y="908791"/>
                </a:lnTo>
                <a:lnTo>
                  <a:pt x="0" y="9087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282654" y="2763594"/>
            <a:ext cx="4840959" cy="524021"/>
          </a:xfrm>
          <a:custGeom>
            <a:avLst/>
            <a:gdLst/>
            <a:ahLst/>
            <a:cxnLst/>
            <a:rect l="l" t="t" r="r" b="b"/>
            <a:pathLst>
              <a:path w="4840959" h="524021">
                <a:moveTo>
                  <a:pt x="0" y="0"/>
                </a:moveTo>
                <a:lnTo>
                  <a:pt x="4840959" y="0"/>
                </a:lnTo>
                <a:lnTo>
                  <a:pt x="4840959" y="524022"/>
                </a:lnTo>
                <a:lnTo>
                  <a:pt x="0" y="5240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96748" t="-123819" r="-70451" b="-127157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900522" y="5439045"/>
            <a:ext cx="11907457" cy="1881628"/>
          </a:xfrm>
          <a:custGeom>
            <a:avLst/>
            <a:gdLst/>
            <a:ahLst/>
            <a:cxnLst/>
            <a:rect l="l" t="t" r="r" b="b"/>
            <a:pathLst>
              <a:path w="11907457" h="1881628">
                <a:moveTo>
                  <a:pt x="0" y="0"/>
                </a:moveTo>
                <a:lnTo>
                  <a:pt x="11907458" y="0"/>
                </a:lnTo>
                <a:lnTo>
                  <a:pt x="11907458" y="1881628"/>
                </a:lnTo>
                <a:lnTo>
                  <a:pt x="0" y="18816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1514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609407" y="8380276"/>
            <a:ext cx="5152610" cy="1253112"/>
          </a:xfrm>
          <a:custGeom>
            <a:avLst/>
            <a:gdLst/>
            <a:ahLst/>
            <a:cxnLst/>
            <a:rect l="l" t="t" r="r" b="b"/>
            <a:pathLst>
              <a:path w="5152610" h="1253112">
                <a:moveTo>
                  <a:pt x="0" y="0"/>
                </a:moveTo>
                <a:lnTo>
                  <a:pt x="5152609" y="0"/>
                </a:lnTo>
                <a:lnTo>
                  <a:pt x="5152609" y="1253112"/>
                </a:lnTo>
                <a:lnTo>
                  <a:pt x="0" y="125311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822944" y="8482844"/>
            <a:ext cx="4939073" cy="1047976"/>
          </a:xfrm>
          <a:custGeom>
            <a:avLst/>
            <a:gdLst/>
            <a:ahLst/>
            <a:cxnLst/>
            <a:rect l="l" t="t" r="r" b="b"/>
            <a:pathLst>
              <a:path w="4939073" h="1047976">
                <a:moveTo>
                  <a:pt x="0" y="0"/>
                </a:moveTo>
                <a:lnTo>
                  <a:pt x="4939072" y="0"/>
                </a:lnTo>
                <a:lnTo>
                  <a:pt x="4939072" y="1047976"/>
                </a:lnTo>
                <a:lnTo>
                  <a:pt x="0" y="104797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697386" y="308216"/>
            <a:ext cx="4716252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 - Unité d’énergie : eV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81480" y="1185228"/>
            <a:ext cx="15001409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En physique nucléaire, l'unité convenable de l'énergie est électronvolt et ces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multiples comme mégaélectronvolt MeV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66277" y="4592589"/>
            <a:ext cx="8957406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c. Énergie correspond à la masse atomique 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092957" y="7273048"/>
            <a:ext cx="7481843" cy="80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1"/>
              </a:lnSpc>
              <a:spcBef>
                <a:spcPct val="0"/>
              </a:spcBef>
            </a:pPr>
            <a:r>
              <a:rPr lang="en-US" sz="417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E= 1,49239.10-10 J = 931,5 MeV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72071" y="7370060"/>
            <a:ext cx="124022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19332" y="8580301"/>
            <a:ext cx="160189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776936" cy="1544230"/>
          </a:xfrm>
          <a:custGeom>
            <a:avLst/>
            <a:gdLst/>
            <a:ahLst/>
            <a:cxnLst/>
            <a:rect l="l" t="t" r="r" b="b"/>
            <a:pathLst>
              <a:path w="1776936" h="1544230">
                <a:moveTo>
                  <a:pt x="0" y="0"/>
                </a:moveTo>
                <a:lnTo>
                  <a:pt x="1776936" y="0"/>
                </a:lnTo>
                <a:lnTo>
                  <a:pt x="1776936" y="1544230"/>
                </a:lnTo>
                <a:lnTo>
                  <a:pt x="0" y="1544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2021742" y="2901137"/>
            <a:ext cx="5446495" cy="2723248"/>
            <a:chOff x="0" y="0"/>
            <a:chExt cx="812800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30" y="0"/>
                    <a:pt x="812800" y="90970"/>
                    <a:pt x="812800" y="203200"/>
                  </a:cubicBezTo>
                  <a:cubicBezTo>
                    <a:pt x="812800" y="315430"/>
                    <a:pt x="721830" y="406400"/>
                    <a:pt x="609600" y="406400"/>
                  </a:cubicBezTo>
                  <a:lnTo>
                    <a:pt x="203200" y="406400"/>
                  </a:lnTo>
                  <a:cubicBezTo>
                    <a:pt x="90970" y="406400"/>
                    <a:pt x="0" y="315430"/>
                    <a:pt x="0" y="203200"/>
                  </a:cubicBezTo>
                  <a:cubicBezTo>
                    <a:pt x="0" y="90970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8"/>
              <a:stretch>
                <a:fillRect l="-18666" t="-18314" r="-21954" b="-39883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2252534" y="3515845"/>
            <a:ext cx="7243670" cy="746915"/>
          </a:xfrm>
          <a:custGeom>
            <a:avLst/>
            <a:gdLst/>
            <a:ahLst/>
            <a:cxnLst/>
            <a:rect l="l" t="t" r="r" b="b"/>
            <a:pathLst>
              <a:path w="7243670" h="746915">
                <a:moveTo>
                  <a:pt x="0" y="0"/>
                </a:moveTo>
                <a:lnTo>
                  <a:pt x="7243670" y="0"/>
                </a:lnTo>
                <a:lnTo>
                  <a:pt x="7243670" y="746916"/>
                </a:lnTo>
                <a:lnTo>
                  <a:pt x="0" y="7469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815563" y="3558000"/>
            <a:ext cx="1875207" cy="698941"/>
          </a:xfrm>
          <a:custGeom>
            <a:avLst/>
            <a:gdLst/>
            <a:ahLst/>
            <a:cxnLst/>
            <a:rect l="l" t="t" r="r" b="b"/>
            <a:pathLst>
              <a:path w="1875207" h="698941">
                <a:moveTo>
                  <a:pt x="0" y="0"/>
                </a:moveTo>
                <a:lnTo>
                  <a:pt x="1875206" y="0"/>
                </a:lnTo>
                <a:lnTo>
                  <a:pt x="1875206" y="698941"/>
                </a:lnTo>
                <a:lnTo>
                  <a:pt x="0" y="6989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698159" y="3558000"/>
            <a:ext cx="2114646" cy="775119"/>
          </a:xfrm>
          <a:custGeom>
            <a:avLst/>
            <a:gdLst/>
            <a:ahLst/>
            <a:cxnLst/>
            <a:rect l="l" t="t" r="r" b="b"/>
            <a:pathLst>
              <a:path w="2114646" h="775119">
                <a:moveTo>
                  <a:pt x="0" y="0"/>
                </a:moveTo>
                <a:lnTo>
                  <a:pt x="2114646" y="0"/>
                </a:lnTo>
                <a:lnTo>
                  <a:pt x="2114646" y="775119"/>
                </a:lnTo>
                <a:lnTo>
                  <a:pt x="0" y="7751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48591" y="4647444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729554" y="1954379"/>
            <a:ext cx="14589503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Le défaut de masse d’un noyau </a:t>
            </a:r>
            <a:r>
              <a:rPr lang="en-US" sz="3399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Δm</a:t>
            </a: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est la différence entre la somme des masses de ses nucléons pris séparément et la masse du noyau.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548591" y="2224551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878106" y="5232646"/>
            <a:ext cx="5236196" cy="923829"/>
          </a:xfrm>
          <a:custGeom>
            <a:avLst/>
            <a:gdLst/>
            <a:ahLst/>
            <a:cxnLst/>
            <a:rect l="l" t="t" r="r" b="b"/>
            <a:pathLst>
              <a:path w="5236196" h="923829">
                <a:moveTo>
                  <a:pt x="0" y="0"/>
                </a:moveTo>
                <a:lnTo>
                  <a:pt x="5236196" y="0"/>
                </a:lnTo>
                <a:lnTo>
                  <a:pt x="5236196" y="923829"/>
                </a:lnTo>
                <a:lnTo>
                  <a:pt x="0" y="9238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11296" r="-21555" b="-690083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496204" y="7475687"/>
            <a:ext cx="552418" cy="414020"/>
          </a:xfrm>
          <a:custGeom>
            <a:avLst/>
            <a:gdLst/>
            <a:ahLst/>
            <a:cxnLst/>
            <a:rect l="l" t="t" r="r" b="b"/>
            <a:pathLst>
              <a:path w="552418" h="414020">
                <a:moveTo>
                  <a:pt x="0" y="0"/>
                </a:moveTo>
                <a:lnTo>
                  <a:pt x="552419" y="0"/>
                </a:lnTo>
                <a:lnTo>
                  <a:pt x="552419" y="414021"/>
                </a:lnTo>
                <a:lnTo>
                  <a:pt x="0" y="41402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8876" t="-1297" r="-2117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662220" y="8158196"/>
            <a:ext cx="10241730" cy="684246"/>
          </a:xfrm>
          <a:custGeom>
            <a:avLst/>
            <a:gdLst/>
            <a:ahLst/>
            <a:cxnLst/>
            <a:rect l="l" t="t" r="r" b="b"/>
            <a:pathLst>
              <a:path w="10241730" h="684246">
                <a:moveTo>
                  <a:pt x="0" y="0"/>
                </a:moveTo>
                <a:lnTo>
                  <a:pt x="10241730" y="0"/>
                </a:lnTo>
                <a:lnTo>
                  <a:pt x="10241730" y="684246"/>
                </a:lnTo>
                <a:lnTo>
                  <a:pt x="0" y="6842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 t="-434352" r="-10308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771972" y="6692414"/>
            <a:ext cx="14384205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Calculer Δm pour un noyau d'hélium        : 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données: mn=1,0087u, mp = 1,0073u et m(       ) = 4,0015u</a:t>
            </a:r>
          </a:p>
        </p:txBody>
      </p:sp>
      <p:sp>
        <p:nvSpPr>
          <p:cNvPr id="22" name="Freeform 22"/>
          <p:cNvSpPr/>
          <p:nvPr/>
        </p:nvSpPr>
        <p:spPr>
          <a:xfrm>
            <a:off x="9949491" y="6814582"/>
            <a:ext cx="700429" cy="524950"/>
          </a:xfrm>
          <a:custGeom>
            <a:avLst/>
            <a:gdLst/>
            <a:ahLst/>
            <a:cxnLst/>
            <a:rect l="l" t="t" r="r" b="b"/>
            <a:pathLst>
              <a:path w="700429" h="524950">
                <a:moveTo>
                  <a:pt x="0" y="0"/>
                </a:moveTo>
                <a:lnTo>
                  <a:pt x="700430" y="0"/>
                </a:lnTo>
                <a:lnTo>
                  <a:pt x="700430" y="524950"/>
                </a:lnTo>
                <a:lnTo>
                  <a:pt x="0" y="5249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8876" t="-1297" r="-2117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3783764" y="8119387"/>
            <a:ext cx="9998642" cy="891976"/>
          </a:xfrm>
          <a:custGeom>
            <a:avLst/>
            <a:gdLst/>
            <a:ahLst/>
            <a:cxnLst/>
            <a:rect l="l" t="t" r="r" b="b"/>
            <a:pathLst>
              <a:path w="9998642" h="891976">
                <a:moveTo>
                  <a:pt x="0" y="0"/>
                </a:moveTo>
                <a:lnTo>
                  <a:pt x="9998642" y="0"/>
                </a:lnTo>
                <a:lnTo>
                  <a:pt x="9998642" y="891976"/>
                </a:lnTo>
                <a:lnTo>
                  <a:pt x="0" y="89197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r="-27751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9333748" y="8277156"/>
            <a:ext cx="700429" cy="524950"/>
          </a:xfrm>
          <a:custGeom>
            <a:avLst/>
            <a:gdLst/>
            <a:ahLst/>
            <a:cxnLst/>
            <a:rect l="l" t="t" r="r" b="b"/>
            <a:pathLst>
              <a:path w="700429" h="524950">
                <a:moveTo>
                  <a:pt x="0" y="0"/>
                </a:moveTo>
                <a:lnTo>
                  <a:pt x="700430" y="0"/>
                </a:lnTo>
                <a:lnTo>
                  <a:pt x="700430" y="524949"/>
                </a:lnTo>
                <a:lnTo>
                  <a:pt x="0" y="52494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8876" t="-1297" r="-2117"/>
            </a:stretch>
          </a:blipFill>
        </p:spPr>
      </p:sp>
      <p:sp>
        <p:nvSpPr>
          <p:cNvPr id="25" name="Freeform 25"/>
          <p:cNvSpPr/>
          <p:nvPr/>
        </p:nvSpPr>
        <p:spPr>
          <a:xfrm rot="6635656">
            <a:off x="3366681" y="8363618"/>
            <a:ext cx="591078" cy="586780"/>
          </a:xfrm>
          <a:custGeom>
            <a:avLst/>
            <a:gdLst/>
            <a:ahLst/>
            <a:cxnLst/>
            <a:rect l="l" t="t" r="r" b="b"/>
            <a:pathLst>
              <a:path w="591078" h="586780">
                <a:moveTo>
                  <a:pt x="0" y="0"/>
                </a:moveTo>
                <a:lnTo>
                  <a:pt x="591078" y="0"/>
                </a:lnTo>
                <a:lnTo>
                  <a:pt x="591078" y="586779"/>
                </a:lnTo>
                <a:lnTo>
                  <a:pt x="0" y="58677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652281" y="6825764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0093900" y="6597756"/>
            <a:ext cx="865948" cy="623992"/>
          </a:xfrm>
          <a:custGeom>
            <a:avLst/>
            <a:gdLst/>
            <a:ahLst/>
            <a:cxnLst/>
            <a:rect l="l" t="t" r="r" b="b"/>
            <a:pathLst>
              <a:path w="865948" h="623992">
                <a:moveTo>
                  <a:pt x="0" y="0"/>
                </a:moveTo>
                <a:lnTo>
                  <a:pt x="865948" y="0"/>
                </a:lnTo>
                <a:lnTo>
                  <a:pt x="865948" y="623992"/>
                </a:lnTo>
                <a:lnTo>
                  <a:pt x="0" y="623992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3420332" y="1071222"/>
            <a:ext cx="710654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Défaut de masse 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907804" y="112395"/>
            <a:ext cx="12083376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II - Énergie de liaison d’un noyau El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71972" y="4447419"/>
            <a:ext cx="10292188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Où mp et mn sont respectivement la masse d’un proton et la masse d’un neutron 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729554" y="5985025"/>
            <a:ext cx="2323965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Exemple</a:t>
            </a:r>
          </a:p>
        </p:txBody>
      </p:sp>
      <p:sp>
        <p:nvSpPr>
          <p:cNvPr id="32" name="Freeform 32"/>
          <p:cNvSpPr/>
          <p:nvPr/>
        </p:nvSpPr>
        <p:spPr>
          <a:xfrm>
            <a:off x="9497471" y="7459928"/>
            <a:ext cx="596429" cy="429780"/>
          </a:xfrm>
          <a:custGeom>
            <a:avLst/>
            <a:gdLst/>
            <a:ahLst/>
            <a:cxnLst/>
            <a:rect l="l" t="t" r="r" b="b"/>
            <a:pathLst>
              <a:path w="596429" h="429780">
                <a:moveTo>
                  <a:pt x="0" y="0"/>
                </a:moveTo>
                <a:lnTo>
                  <a:pt x="596429" y="0"/>
                </a:lnTo>
                <a:lnTo>
                  <a:pt x="596429" y="429780"/>
                </a:lnTo>
                <a:lnTo>
                  <a:pt x="0" y="42978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9399945" y="8324741"/>
            <a:ext cx="596429" cy="429780"/>
          </a:xfrm>
          <a:custGeom>
            <a:avLst/>
            <a:gdLst/>
            <a:ahLst/>
            <a:cxnLst/>
            <a:rect l="l" t="t" r="r" b="b"/>
            <a:pathLst>
              <a:path w="596429" h="429780">
                <a:moveTo>
                  <a:pt x="0" y="0"/>
                </a:moveTo>
                <a:lnTo>
                  <a:pt x="596428" y="0"/>
                </a:lnTo>
                <a:lnTo>
                  <a:pt x="596428" y="429779"/>
                </a:lnTo>
                <a:lnTo>
                  <a:pt x="0" y="429779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44404" y="-286786"/>
            <a:ext cx="1068062" cy="1857499"/>
          </a:xfrm>
          <a:custGeom>
            <a:avLst/>
            <a:gdLst/>
            <a:ahLst/>
            <a:cxnLst/>
            <a:rect l="l" t="t" r="r" b="b"/>
            <a:pathLst>
              <a:path w="1068062" h="1857499">
                <a:moveTo>
                  <a:pt x="1068062" y="0"/>
                </a:moveTo>
                <a:lnTo>
                  <a:pt x="0" y="0"/>
                </a:lnTo>
                <a:lnTo>
                  <a:pt x="0" y="1857499"/>
                </a:lnTo>
                <a:lnTo>
                  <a:pt x="1068062" y="1857499"/>
                </a:lnTo>
                <a:lnTo>
                  <a:pt x="106806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196404" y="-3568528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776936" cy="1544230"/>
          </a:xfrm>
          <a:custGeom>
            <a:avLst/>
            <a:gdLst/>
            <a:ahLst/>
            <a:cxnLst/>
            <a:rect l="l" t="t" r="r" b="b"/>
            <a:pathLst>
              <a:path w="1776936" h="1544230">
                <a:moveTo>
                  <a:pt x="0" y="0"/>
                </a:moveTo>
                <a:lnTo>
                  <a:pt x="1776936" y="0"/>
                </a:lnTo>
                <a:lnTo>
                  <a:pt x="1776936" y="1544230"/>
                </a:lnTo>
                <a:lnTo>
                  <a:pt x="0" y="1544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2021742" y="2901137"/>
            <a:ext cx="5446495" cy="2723248"/>
            <a:chOff x="0" y="0"/>
            <a:chExt cx="812800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30" y="0"/>
                    <a:pt x="812800" y="90970"/>
                    <a:pt x="812800" y="203200"/>
                  </a:cubicBezTo>
                  <a:cubicBezTo>
                    <a:pt x="812800" y="315430"/>
                    <a:pt x="721830" y="406400"/>
                    <a:pt x="609600" y="406400"/>
                  </a:cubicBezTo>
                  <a:lnTo>
                    <a:pt x="203200" y="406400"/>
                  </a:lnTo>
                  <a:cubicBezTo>
                    <a:pt x="90970" y="406400"/>
                    <a:pt x="0" y="315430"/>
                    <a:pt x="0" y="203200"/>
                  </a:cubicBezTo>
                  <a:cubicBezTo>
                    <a:pt x="0" y="90970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8"/>
              <a:stretch>
                <a:fillRect l="-211333" t="-242117" r="-44725" b="-58449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2252534" y="1314654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49"/>
                </a:lnTo>
                <a:lnTo>
                  <a:pt x="0" y="3468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36051" y="3380986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140602" y="3177362"/>
            <a:ext cx="9349090" cy="803232"/>
          </a:xfrm>
          <a:custGeom>
            <a:avLst/>
            <a:gdLst/>
            <a:ahLst/>
            <a:cxnLst/>
            <a:rect l="l" t="t" r="r" b="b"/>
            <a:pathLst>
              <a:path w="9349090" h="803232">
                <a:moveTo>
                  <a:pt x="0" y="0"/>
                </a:moveTo>
                <a:lnTo>
                  <a:pt x="9349090" y="0"/>
                </a:lnTo>
                <a:lnTo>
                  <a:pt x="9349090" y="803231"/>
                </a:lnTo>
                <a:lnTo>
                  <a:pt x="0" y="80323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214366" y="4309471"/>
            <a:ext cx="2067217" cy="770508"/>
          </a:xfrm>
          <a:custGeom>
            <a:avLst/>
            <a:gdLst/>
            <a:ahLst/>
            <a:cxnLst/>
            <a:rect l="l" t="t" r="r" b="b"/>
            <a:pathLst>
              <a:path w="2067217" h="770508">
                <a:moveTo>
                  <a:pt x="0" y="0"/>
                </a:moveTo>
                <a:lnTo>
                  <a:pt x="2067217" y="0"/>
                </a:lnTo>
                <a:lnTo>
                  <a:pt x="2067217" y="770508"/>
                </a:lnTo>
                <a:lnTo>
                  <a:pt x="0" y="77050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316440" y="4262761"/>
            <a:ext cx="1965143" cy="994603"/>
          </a:xfrm>
          <a:custGeom>
            <a:avLst/>
            <a:gdLst/>
            <a:ahLst/>
            <a:cxnLst/>
            <a:rect l="l" t="t" r="r" b="b"/>
            <a:pathLst>
              <a:path w="1965143" h="994603">
                <a:moveTo>
                  <a:pt x="0" y="0"/>
                </a:moveTo>
                <a:lnTo>
                  <a:pt x="1965143" y="0"/>
                </a:lnTo>
                <a:lnTo>
                  <a:pt x="1965143" y="994602"/>
                </a:lnTo>
                <a:lnTo>
                  <a:pt x="0" y="99460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280740" y="4309471"/>
            <a:ext cx="657216" cy="544026"/>
          </a:xfrm>
          <a:custGeom>
            <a:avLst/>
            <a:gdLst/>
            <a:ahLst/>
            <a:cxnLst/>
            <a:rect l="l" t="t" r="r" b="b"/>
            <a:pathLst>
              <a:path w="657216" h="544026">
                <a:moveTo>
                  <a:pt x="0" y="0"/>
                </a:moveTo>
                <a:lnTo>
                  <a:pt x="657216" y="0"/>
                </a:lnTo>
                <a:lnTo>
                  <a:pt x="657216" y="544026"/>
                </a:lnTo>
                <a:lnTo>
                  <a:pt x="0" y="54402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596504" y="6109007"/>
            <a:ext cx="15901563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Pour comparer la stabilité de différents noyaux , il faut utiliser les énergies de liaison par nucléon</a:t>
            </a:r>
          </a:p>
        </p:txBody>
      </p:sp>
      <p:sp>
        <p:nvSpPr>
          <p:cNvPr id="19" name="Freeform 19"/>
          <p:cNvSpPr/>
          <p:nvPr/>
        </p:nvSpPr>
        <p:spPr>
          <a:xfrm>
            <a:off x="8843103" y="7170478"/>
            <a:ext cx="1901800" cy="1136140"/>
          </a:xfrm>
          <a:custGeom>
            <a:avLst/>
            <a:gdLst/>
            <a:ahLst/>
            <a:cxnLst/>
            <a:rect l="l" t="t" r="r" b="b"/>
            <a:pathLst>
              <a:path w="1901800" h="1136140">
                <a:moveTo>
                  <a:pt x="0" y="0"/>
                </a:moveTo>
                <a:lnTo>
                  <a:pt x="1901799" y="0"/>
                </a:lnTo>
                <a:lnTo>
                  <a:pt x="1901799" y="1136140"/>
                </a:lnTo>
                <a:lnTo>
                  <a:pt x="0" y="113614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489041" t="-2588838" r="-968602" b="-1001417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482237" y="7111612"/>
            <a:ext cx="4777063" cy="1019313"/>
          </a:xfrm>
          <a:custGeom>
            <a:avLst/>
            <a:gdLst/>
            <a:ahLst/>
            <a:cxnLst/>
            <a:rect l="l" t="t" r="r" b="b"/>
            <a:pathLst>
              <a:path w="4777063" h="1019313">
                <a:moveTo>
                  <a:pt x="0" y="0"/>
                </a:moveTo>
                <a:lnTo>
                  <a:pt x="4777063" y="0"/>
                </a:lnTo>
                <a:lnTo>
                  <a:pt x="4777063" y="1019313"/>
                </a:lnTo>
                <a:lnTo>
                  <a:pt x="0" y="101931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71919" t="-2688680" r="-206452" b="-1047654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519463" y="7540556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347538" y="6242357"/>
            <a:ext cx="497931" cy="386576"/>
          </a:xfrm>
          <a:custGeom>
            <a:avLst/>
            <a:gdLst/>
            <a:ahLst/>
            <a:cxnLst/>
            <a:rect l="l" t="t" r="r" b="b"/>
            <a:pathLst>
              <a:path w="497931" h="386576">
                <a:moveTo>
                  <a:pt x="0" y="0"/>
                </a:moveTo>
                <a:lnTo>
                  <a:pt x="497931" y="0"/>
                </a:lnTo>
                <a:lnTo>
                  <a:pt x="497931" y="386576"/>
                </a:lnTo>
                <a:lnTo>
                  <a:pt x="0" y="3865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252534" y="1053921"/>
            <a:ext cx="14589503" cy="18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L’énergie de liaison El d’un noyau atomique est l'énergie qu'il faut fournir au noyau au repos pour</a:t>
            </a:r>
            <a:r>
              <a:rPr lang="en-US" sz="3399" u="sng">
                <a:solidFill>
                  <a:srgbClr val="FFDC5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le dissocier</a:t>
            </a: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en ses nucléons constitutifs pris au repos. (El est une grandeur positive.)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20332" y="193187"/>
            <a:ext cx="9588068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2-Énergie de liaison d’un noyau El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274713" y="5060929"/>
            <a:ext cx="9588068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3 - Energie de liaison par nucléon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274713" y="7289473"/>
            <a:ext cx="5501714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Elle est définit par la relation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242616" y="7375198"/>
            <a:ext cx="123962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136048" y="8538664"/>
            <a:ext cx="5909751" cy="697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2"/>
              </a:lnSpc>
              <a:spcBef>
                <a:spcPct val="0"/>
              </a:spcBef>
            </a:pPr>
            <a:r>
              <a:rPr lang="en-US" sz="3652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Son l'unité est  </a:t>
            </a:r>
            <a:r>
              <a:rPr lang="en-US" sz="3652">
                <a:solidFill>
                  <a:srgbClr val="0CC0D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MeV/nucléon</a:t>
            </a:r>
            <a:r>
              <a:rPr lang="en-US" sz="3652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44404" y="-286786"/>
            <a:ext cx="1068062" cy="1857499"/>
          </a:xfrm>
          <a:custGeom>
            <a:avLst/>
            <a:gdLst/>
            <a:ahLst/>
            <a:cxnLst/>
            <a:rect l="l" t="t" r="r" b="b"/>
            <a:pathLst>
              <a:path w="1068062" h="1857499">
                <a:moveTo>
                  <a:pt x="1068062" y="0"/>
                </a:moveTo>
                <a:lnTo>
                  <a:pt x="0" y="0"/>
                </a:lnTo>
                <a:lnTo>
                  <a:pt x="0" y="1857499"/>
                </a:lnTo>
                <a:lnTo>
                  <a:pt x="1068062" y="1857499"/>
                </a:lnTo>
                <a:lnTo>
                  <a:pt x="106806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363143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757494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196404" y="-3568528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776936" cy="1544230"/>
          </a:xfrm>
          <a:custGeom>
            <a:avLst/>
            <a:gdLst/>
            <a:ahLst/>
            <a:cxnLst/>
            <a:rect l="l" t="t" r="r" b="b"/>
            <a:pathLst>
              <a:path w="1776936" h="1544230">
                <a:moveTo>
                  <a:pt x="0" y="0"/>
                </a:moveTo>
                <a:lnTo>
                  <a:pt x="1776936" y="0"/>
                </a:lnTo>
                <a:lnTo>
                  <a:pt x="1776936" y="1544230"/>
                </a:lnTo>
                <a:lnTo>
                  <a:pt x="0" y="1544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05772" y="1661503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523787" y="1449287"/>
            <a:ext cx="707953" cy="938148"/>
          </a:xfrm>
          <a:custGeom>
            <a:avLst/>
            <a:gdLst/>
            <a:ahLst/>
            <a:cxnLst/>
            <a:rect l="l" t="t" r="r" b="b"/>
            <a:pathLst>
              <a:path w="707953" h="938148">
                <a:moveTo>
                  <a:pt x="0" y="0"/>
                </a:moveTo>
                <a:lnTo>
                  <a:pt x="707952" y="0"/>
                </a:lnTo>
                <a:lnTo>
                  <a:pt x="707952" y="938149"/>
                </a:lnTo>
                <a:lnTo>
                  <a:pt x="0" y="9381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140806" t="-2453422" r="-2040344" b="-950983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623656" y="454056"/>
            <a:ext cx="2520344" cy="870664"/>
          </a:xfrm>
          <a:custGeom>
            <a:avLst/>
            <a:gdLst/>
            <a:ahLst/>
            <a:cxnLst/>
            <a:rect l="l" t="t" r="r" b="b"/>
            <a:pathLst>
              <a:path w="2520344" h="870664">
                <a:moveTo>
                  <a:pt x="0" y="0"/>
                </a:moveTo>
                <a:lnTo>
                  <a:pt x="2520344" y="0"/>
                </a:lnTo>
                <a:lnTo>
                  <a:pt x="2520344" y="870664"/>
                </a:lnTo>
                <a:lnTo>
                  <a:pt x="0" y="8706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098733" y="7264970"/>
            <a:ext cx="3214208" cy="549799"/>
          </a:xfrm>
          <a:custGeom>
            <a:avLst/>
            <a:gdLst/>
            <a:ahLst/>
            <a:cxnLst/>
            <a:rect l="l" t="t" r="r" b="b"/>
            <a:pathLst>
              <a:path w="3214208" h="549799">
                <a:moveTo>
                  <a:pt x="0" y="0"/>
                </a:moveTo>
                <a:lnTo>
                  <a:pt x="3214208" y="0"/>
                </a:lnTo>
                <a:lnTo>
                  <a:pt x="3214208" y="549799"/>
                </a:lnTo>
                <a:lnTo>
                  <a:pt x="0" y="54979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31220" t="-272612" r="-29460" b="-25363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408147" y="8080890"/>
            <a:ext cx="3809587" cy="595248"/>
          </a:xfrm>
          <a:custGeom>
            <a:avLst/>
            <a:gdLst/>
            <a:ahLst/>
            <a:cxnLst/>
            <a:rect l="l" t="t" r="r" b="b"/>
            <a:pathLst>
              <a:path w="3809587" h="595248">
                <a:moveTo>
                  <a:pt x="0" y="0"/>
                </a:moveTo>
                <a:lnTo>
                  <a:pt x="3809587" y="0"/>
                </a:lnTo>
                <a:lnTo>
                  <a:pt x="3809587" y="595248"/>
                </a:lnTo>
                <a:lnTo>
                  <a:pt x="0" y="59524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73026" t="-1049244" r="-209326" b="-686047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911547" y="7137993"/>
            <a:ext cx="4944961" cy="676776"/>
          </a:xfrm>
          <a:custGeom>
            <a:avLst/>
            <a:gdLst/>
            <a:ahLst/>
            <a:cxnLst/>
            <a:rect l="l" t="t" r="r" b="b"/>
            <a:pathLst>
              <a:path w="4944961" h="676776">
                <a:moveTo>
                  <a:pt x="0" y="0"/>
                </a:moveTo>
                <a:lnTo>
                  <a:pt x="4944961" y="0"/>
                </a:lnTo>
                <a:lnTo>
                  <a:pt x="4944961" y="676776"/>
                </a:lnTo>
                <a:lnTo>
                  <a:pt x="0" y="67677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l="-17382" t="-177574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028680" y="7293639"/>
            <a:ext cx="4713701" cy="510246"/>
          </a:xfrm>
          <a:custGeom>
            <a:avLst/>
            <a:gdLst/>
            <a:ahLst/>
            <a:cxnLst/>
            <a:rect l="l" t="t" r="r" b="b"/>
            <a:pathLst>
              <a:path w="4713701" h="510246">
                <a:moveTo>
                  <a:pt x="0" y="0"/>
                </a:moveTo>
                <a:lnTo>
                  <a:pt x="4713702" y="0"/>
                </a:lnTo>
                <a:lnTo>
                  <a:pt x="4713702" y="510246"/>
                </a:lnTo>
                <a:lnTo>
                  <a:pt x="0" y="51024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96748" t="-123819" r="-70451" b="-127157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950988" y="8710003"/>
            <a:ext cx="2457159" cy="561208"/>
          </a:xfrm>
          <a:custGeom>
            <a:avLst/>
            <a:gdLst/>
            <a:ahLst/>
            <a:cxnLst/>
            <a:rect l="l" t="t" r="r" b="b"/>
            <a:pathLst>
              <a:path w="2457159" h="561208">
                <a:moveTo>
                  <a:pt x="0" y="0"/>
                </a:moveTo>
                <a:lnTo>
                  <a:pt x="2457159" y="0"/>
                </a:lnTo>
                <a:lnTo>
                  <a:pt x="2457159" y="561207"/>
                </a:lnTo>
                <a:lnTo>
                  <a:pt x="0" y="56120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l="-35806" t="-242621" r="-105989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6598574" y="3297177"/>
            <a:ext cx="1127966" cy="654220"/>
          </a:xfrm>
          <a:custGeom>
            <a:avLst/>
            <a:gdLst/>
            <a:ahLst/>
            <a:cxnLst/>
            <a:rect l="l" t="t" r="r" b="b"/>
            <a:pathLst>
              <a:path w="1127966" h="654220">
                <a:moveTo>
                  <a:pt x="0" y="0"/>
                </a:moveTo>
                <a:lnTo>
                  <a:pt x="1127967" y="0"/>
                </a:lnTo>
                <a:lnTo>
                  <a:pt x="1127967" y="654220"/>
                </a:lnTo>
                <a:lnTo>
                  <a:pt x="0" y="65422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57350" t="-601676" r="-653325" b="-169254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244645" y="2304819"/>
            <a:ext cx="4410237" cy="1072568"/>
          </a:xfrm>
          <a:custGeom>
            <a:avLst/>
            <a:gdLst/>
            <a:ahLst/>
            <a:cxnLst/>
            <a:rect l="l" t="t" r="r" b="b"/>
            <a:pathLst>
              <a:path w="4410237" h="1072568">
                <a:moveTo>
                  <a:pt x="0" y="0"/>
                </a:moveTo>
                <a:lnTo>
                  <a:pt x="4410237" y="0"/>
                </a:lnTo>
                <a:lnTo>
                  <a:pt x="4410237" y="1072568"/>
                </a:lnTo>
                <a:lnTo>
                  <a:pt x="0" y="107256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280526" y="7167703"/>
            <a:ext cx="199236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Donneés :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19463" y="1396444"/>
            <a:ext cx="14589503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Un noyau est d'autant plus stable que son énergie de liaison par nucléon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001460" y="508614"/>
            <a:ext cx="2142540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Remarque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519463" y="2081611"/>
            <a:ext cx="2226993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 grande.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35904" y="3320237"/>
            <a:ext cx="16339832" cy="3647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1-Préciser la composition d'un noyau de l'isotope 235 de l'uranium ayant pour symbole 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2-Calculer le défaut de masse de ce noyau, en unité de masse atomique puis en kilogramme.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3-Calculer, en joule puis en MeV, l'énergie de liaison de ce noyau.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4- Calculer l'énergie de liaison par nucléon de ce noyau.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5- Comparer la stabilité du noyau d'uranium 235 à celle du noyau de radium 226 dont l'énergie de liaison est de 7,66 MeV par nucléon.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455320" y="7206499"/>
            <a:ext cx="442850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Constante d’Avogadro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139943" y="7988306"/>
            <a:ext cx="6446987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Célérité de la lumière dans le vide :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367228" y="8626329"/>
            <a:ext cx="6446987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Masse d’un neutron : </a:t>
            </a: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1,00866 u</a:t>
            </a: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457064" y="2473146"/>
            <a:ext cx="4714303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Exercice d'application</a:t>
            </a:r>
          </a:p>
        </p:txBody>
      </p:sp>
      <p:sp>
        <p:nvSpPr>
          <p:cNvPr id="29" name="Freeform 29"/>
          <p:cNvSpPr/>
          <p:nvPr/>
        </p:nvSpPr>
        <p:spPr>
          <a:xfrm>
            <a:off x="7129771" y="9356935"/>
            <a:ext cx="2457159" cy="561208"/>
          </a:xfrm>
          <a:custGeom>
            <a:avLst/>
            <a:gdLst/>
            <a:ahLst/>
            <a:cxnLst/>
            <a:rect l="l" t="t" r="r" b="b"/>
            <a:pathLst>
              <a:path w="2457159" h="561208">
                <a:moveTo>
                  <a:pt x="0" y="0"/>
                </a:moveTo>
                <a:lnTo>
                  <a:pt x="2457159" y="0"/>
                </a:lnTo>
                <a:lnTo>
                  <a:pt x="2457159" y="561208"/>
                </a:lnTo>
                <a:lnTo>
                  <a:pt x="0" y="56120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l="-35806" t="-242621" r="-105989"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3367228" y="9223585"/>
            <a:ext cx="6446987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masse du proton : </a:t>
            </a:r>
            <a:r>
              <a:rPr lang="en-US" sz="3399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1,00728 u</a:t>
            </a:r>
          </a:p>
        </p:txBody>
      </p:sp>
      <p:sp>
        <p:nvSpPr>
          <p:cNvPr id="31" name="Freeform 31"/>
          <p:cNvSpPr/>
          <p:nvPr/>
        </p:nvSpPr>
        <p:spPr>
          <a:xfrm>
            <a:off x="9814215" y="9070612"/>
            <a:ext cx="4944961" cy="676776"/>
          </a:xfrm>
          <a:custGeom>
            <a:avLst/>
            <a:gdLst/>
            <a:ahLst/>
            <a:cxnLst/>
            <a:rect l="l" t="t" r="r" b="b"/>
            <a:pathLst>
              <a:path w="4944961" h="676776">
                <a:moveTo>
                  <a:pt x="0" y="0"/>
                </a:moveTo>
                <a:lnTo>
                  <a:pt x="4944961" y="0"/>
                </a:lnTo>
                <a:lnTo>
                  <a:pt x="4944961" y="676777"/>
                </a:lnTo>
                <a:lnTo>
                  <a:pt x="0" y="67677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l="-17382" t="-177574"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0151588" y="9100322"/>
            <a:ext cx="371730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1u = 931,5 MeV.c-2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96042" y="-302736"/>
            <a:ext cx="880420" cy="1531166"/>
          </a:xfrm>
          <a:custGeom>
            <a:avLst/>
            <a:gdLst/>
            <a:ahLst/>
            <a:cxnLst/>
            <a:rect l="l" t="t" r="r" b="b"/>
            <a:pathLst>
              <a:path w="880420" h="1531166">
                <a:moveTo>
                  <a:pt x="880420" y="0"/>
                </a:moveTo>
                <a:lnTo>
                  <a:pt x="0" y="0"/>
                </a:lnTo>
                <a:lnTo>
                  <a:pt x="0" y="1531165"/>
                </a:lnTo>
                <a:lnTo>
                  <a:pt x="880420" y="1531165"/>
                </a:lnTo>
                <a:lnTo>
                  <a:pt x="88042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196404" y="-3568528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251271" cy="1087406"/>
          </a:xfrm>
          <a:custGeom>
            <a:avLst/>
            <a:gdLst/>
            <a:ahLst/>
            <a:cxnLst/>
            <a:rect l="l" t="t" r="r" b="b"/>
            <a:pathLst>
              <a:path w="1251271" h="1087406">
                <a:moveTo>
                  <a:pt x="0" y="0"/>
                </a:moveTo>
                <a:lnTo>
                  <a:pt x="1251271" y="0"/>
                </a:lnTo>
                <a:lnTo>
                  <a:pt x="1251271" y="1087406"/>
                </a:lnTo>
                <a:lnTo>
                  <a:pt x="0" y="10874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19224" y="3306162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37363" y="1303269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72860" y="4757912"/>
            <a:ext cx="493126" cy="382845"/>
          </a:xfrm>
          <a:custGeom>
            <a:avLst/>
            <a:gdLst/>
            <a:ahLst/>
            <a:cxnLst/>
            <a:rect l="l" t="t" r="r" b="b"/>
            <a:pathLst>
              <a:path w="493126" h="382845">
                <a:moveTo>
                  <a:pt x="0" y="0"/>
                </a:moveTo>
                <a:lnTo>
                  <a:pt x="493126" y="0"/>
                </a:lnTo>
                <a:lnTo>
                  <a:pt x="493126" y="382845"/>
                </a:lnTo>
                <a:lnTo>
                  <a:pt x="0" y="3828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084403" y="3420204"/>
            <a:ext cx="6174897" cy="4008279"/>
          </a:xfrm>
          <a:custGeom>
            <a:avLst/>
            <a:gdLst/>
            <a:ahLst/>
            <a:cxnLst/>
            <a:rect l="l" t="t" r="r" b="b"/>
            <a:pathLst>
              <a:path w="6174897" h="4008279">
                <a:moveTo>
                  <a:pt x="0" y="0"/>
                </a:moveTo>
                <a:lnTo>
                  <a:pt x="6174897" y="0"/>
                </a:lnTo>
                <a:lnTo>
                  <a:pt x="6174897" y="4008279"/>
                </a:lnTo>
                <a:lnTo>
                  <a:pt x="0" y="40082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636" b="-28040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70458" y="6246088"/>
            <a:ext cx="493126" cy="382845"/>
          </a:xfrm>
          <a:custGeom>
            <a:avLst/>
            <a:gdLst/>
            <a:ahLst/>
            <a:cxnLst/>
            <a:rect l="l" t="t" r="r" b="b"/>
            <a:pathLst>
              <a:path w="493126" h="382845">
                <a:moveTo>
                  <a:pt x="0" y="0"/>
                </a:moveTo>
                <a:lnTo>
                  <a:pt x="493126" y="0"/>
                </a:lnTo>
                <a:lnTo>
                  <a:pt x="493126" y="382845"/>
                </a:lnTo>
                <a:lnTo>
                  <a:pt x="0" y="3828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464134" y="6782636"/>
            <a:ext cx="1706738" cy="552362"/>
          </a:xfrm>
          <a:custGeom>
            <a:avLst/>
            <a:gdLst/>
            <a:ahLst/>
            <a:cxnLst/>
            <a:rect l="l" t="t" r="r" b="b"/>
            <a:pathLst>
              <a:path w="1706738" h="552362">
                <a:moveTo>
                  <a:pt x="0" y="0"/>
                </a:moveTo>
                <a:lnTo>
                  <a:pt x="1706738" y="0"/>
                </a:lnTo>
                <a:lnTo>
                  <a:pt x="1706738" y="552363"/>
                </a:lnTo>
                <a:lnTo>
                  <a:pt x="0" y="55236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420332" y="193187"/>
            <a:ext cx="4940847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4 - Courbe d'Aston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1780" y="1169919"/>
            <a:ext cx="16384471" cy="18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La courbe d'Aston représente l'opposé de l'énergie de liaison par nucléon   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en fonction du nombre de nucléon A , il permet de comparer la stabilité des différents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  noyaux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973986" y="1169919"/>
            <a:ext cx="130444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-El /A  </a:t>
            </a:r>
          </a:p>
        </p:txBody>
      </p:sp>
      <p:sp>
        <p:nvSpPr>
          <p:cNvPr id="19" name="Freeform 19"/>
          <p:cNvSpPr/>
          <p:nvPr/>
        </p:nvSpPr>
        <p:spPr>
          <a:xfrm>
            <a:off x="4932037" y="3799219"/>
            <a:ext cx="3429141" cy="644368"/>
          </a:xfrm>
          <a:custGeom>
            <a:avLst/>
            <a:gdLst/>
            <a:ahLst/>
            <a:cxnLst/>
            <a:rect l="l" t="t" r="r" b="b"/>
            <a:pathLst>
              <a:path w="3429141" h="644368">
                <a:moveTo>
                  <a:pt x="0" y="0"/>
                </a:moveTo>
                <a:lnTo>
                  <a:pt x="3429142" y="0"/>
                </a:lnTo>
                <a:lnTo>
                  <a:pt x="3429142" y="644368"/>
                </a:lnTo>
                <a:lnTo>
                  <a:pt x="0" y="64436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t="-75942" r="-2155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937363" y="3196446"/>
            <a:ext cx="7906785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noyaux stables se situent dans la région où     40 &lt; A &lt; 195</a:t>
            </a:r>
          </a:p>
        </p:txBody>
      </p:sp>
      <p:sp>
        <p:nvSpPr>
          <p:cNvPr id="21" name="Freeform 21"/>
          <p:cNvSpPr/>
          <p:nvPr/>
        </p:nvSpPr>
        <p:spPr>
          <a:xfrm>
            <a:off x="6464134" y="5143500"/>
            <a:ext cx="2228819" cy="561687"/>
          </a:xfrm>
          <a:custGeom>
            <a:avLst/>
            <a:gdLst/>
            <a:ahLst/>
            <a:cxnLst/>
            <a:rect l="l" t="t" r="r" b="b"/>
            <a:pathLst>
              <a:path w="2228819" h="561687">
                <a:moveTo>
                  <a:pt x="0" y="0"/>
                </a:moveTo>
                <a:lnTo>
                  <a:pt x="2228819" y="0"/>
                </a:lnTo>
                <a:lnTo>
                  <a:pt x="2228819" y="561687"/>
                </a:lnTo>
                <a:lnTo>
                  <a:pt x="0" y="56168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t="-29055" r="-493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937363" y="4445199"/>
            <a:ext cx="7906785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réactions de fusion nucléaire affecteront les noyaux les plus légers  (A &gt; 195).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37363" y="6092391"/>
            <a:ext cx="7906785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réaction de fission nucléaire affecteront les noyaux les plus lourds (A&lt; 40).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530104" y="-3351754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776936" cy="1544230"/>
          </a:xfrm>
          <a:custGeom>
            <a:avLst/>
            <a:gdLst/>
            <a:ahLst/>
            <a:cxnLst/>
            <a:rect l="l" t="t" r="r" b="b"/>
            <a:pathLst>
              <a:path w="1776936" h="1544230">
                <a:moveTo>
                  <a:pt x="0" y="0"/>
                </a:moveTo>
                <a:lnTo>
                  <a:pt x="1776936" y="0"/>
                </a:lnTo>
                <a:lnTo>
                  <a:pt x="1776936" y="1544230"/>
                </a:lnTo>
                <a:lnTo>
                  <a:pt x="0" y="1544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140602" y="1849658"/>
            <a:ext cx="14589503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La fission est une transformation nucléaire au cours de laquelle un noyau lourd bombardé par un neutron se divise en deux noyaux plus petits.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917221" y="2051126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6051" y="3508435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684987" y="25997"/>
            <a:ext cx="1875207" cy="698941"/>
          </a:xfrm>
          <a:custGeom>
            <a:avLst/>
            <a:gdLst/>
            <a:ahLst/>
            <a:cxnLst/>
            <a:rect l="l" t="t" r="r" b="b"/>
            <a:pathLst>
              <a:path w="1875207" h="698941">
                <a:moveTo>
                  <a:pt x="0" y="0"/>
                </a:moveTo>
                <a:lnTo>
                  <a:pt x="1875207" y="0"/>
                </a:lnTo>
                <a:lnTo>
                  <a:pt x="1875207" y="698940"/>
                </a:lnTo>
                <a:lnTo>
                  <a:pt x="0" y="6989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625676" y="878376"/>
            <a:ext cx="1875207" cy="698941"/>
          </a:xfrm>
          <a:custGeom>
            <a:avLst/>
            <a:gdLst/>
            <a:ahLst/>
            <a:cxnLst/>
            <a:rect l="l" t="t" r="r" b="b"/>
            <a:pathLst>
              <a:path w="1875207" h="698941">
                <a:moveTo>
                  <a:pt x="0" y="0"/>
                </a:moveTo>
                <a:lnTo>
                  <a:pt x="1875206" y="0"/>
                </a:lnTo>
                <a:lnTo>
                  <a:pt x="1875206" y="698941"/>
                </a:lnTo>
                <a:lnTo>
                  <a:pt x="0" y="6989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140602" y="6212839"/>
            <a:ext cx="7583279" cy="2052962"/>
          </a:xfrm>
          <a:custGeom>
            <a:avLst/>
            <a:gdLst/>
            <a:ahLst/>
            <a:cxnLst/>
            <a:rect l="l" t="t" r="r" b="b"/>
            <a:pathLst>
              <a:path w="7583279" h="2052962">
                <a:moveTo>
                  <a:pt x="0" y="0"/>
                </a:moveTo>
                <a:lnTo>
                  <a:pt x="7583279" y="0"/>
                </a:lnTo>
                <a:lnTo>
                  <a:pt x="7583279" y="2052962"/>
                </a:lnTo>
                <a:lnTo>
                  <a:pt x="0" y="205296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3682" t="-213883" r="-111724" b="-159792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095057" y="3117910"/>
            <a:ext cx="6354637" cy="3833158"/>
          </a:xfrm>
          <a:custGeom>
            <a:avLst/>
            <a:gdLst/>
            <a:ahLst/>
            <a:cxnLst/>
            <a:rect l="l" t="t" r="r" b="b"/>
            <a:pathLst>
              <a:path w="6354637" h="3833158">
                <a:moveTo>
                  <a:pt x="0" y="0"/>
                </a:moveTo>
                <a:lnTo>
                  <a:pt x="6354637" y="0"/>
                </a:lnTo>
                <a:lnTo>
                  <a:pt x="6354637" y="3833158"/>
                </a:lnTo>
                <a:lnTo>
                  <a:pt x="0" y="383315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420332" y="1071222"/>
            <a:ext cx="5362753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1-La fission nucléaire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30047" y="171535"/>
            <a:ext cx="8690041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III - Fission et fusion nucléaires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225762" y="-2393"/>
            <a:ext cx="70042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8040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PC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272376" y="849986"/>
            <a:ext cx="70042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8040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235572" y="218843"/>
            <a:ext cx="1370540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0CC0D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76637" y="3296284"/>
            <a:ext cx="8850143" cy="18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On utilise le neutron dans le bombardement car c'est une particule neutre qui arrive facilement au noyau sans entrer en répulsion avec lui.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96366" y="5305425"/>
            <a:ext cx="2323965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Exemple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530104" y="-3351754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776936" cy="1544230"/>
          </a:xfrm>
          <a:custGeom>
            <a:avLst/>
            <a:gdLst/>
            <a:ahLst/>
            <a:cxnLst/>
            <a:rect l="l" t="t" r="r" b="b"/>
            <a:pathLst>
              <a:path w="1776936" h="1544230">
                <a:moveTo>
                  <a:pt x="0" y="0"/>
                </a:moveTo>
                <a:lnTo>
                  <a:pt x="1776936" y="0"/>
                </a:lnTo>
                <a:lnTo>
                  <a:pt x="1776936" y="1544230"/>
                </a:lnTo>
                <a:lnTo>
                  <a:pt x="0" y="1544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225576" y="1157572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184017" y="7166145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924836" y="2404713"/>
            <a:ext cx="10438327" cy="4017383"/>
          </a:xfrm>
          <a:custGeom>
            <a:avLst/>
            <a:gdLst/>
            <a:ahLst/>
            <a:cxnLst/>
            <a:rect l="l" t="t" r="r" b="b"/>
            <a:pathLst>
              <a:path w="10438327" h="4017383">
                <a:moveTo>
                  <a:pt x="0" y="0"/>
                </a:moveTo>
                <a:lnTo>
                  <a:pt x="10438328" y="0"/>
                </a:lnTo>
                <a:lnTo>
                  <a:pt x="10438328" y="4017383"/>
                </a:lnTo>
                <a:lnTo>
                  <a:pt x="0" y="401738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733" t="-32129" r="-6891" b="-14539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672338" y="1024222"/>
            <a:ext cx="16395749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Chacun des 3 neutrons libères va provoquer, à son tour, la fission d’un atome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d’uranium et ainsi de suite : on parle de réaction en chaine.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40067" y="187961"/>
            <a:ext cx="4196389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Remarque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72338" y="7032795"/>
            <a:ext cx="13179507" cy="2447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La réaction en chaîne doit être contrôler pour qu’elle ne soit pas explosive (le cas de la bombe A). lorsque la fission est contrôlée c’est le cas des </a:t>
            </a:r>
            <a:r>
              <a:rPr lang="en-US" sz="3399">
                <a:solidFill>
                  <a:srgbClr val="F7801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réacteur nucléaire</a:t>
            </a: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694705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25966" y="9107407"/>
            <a:ext cx="905324" cy="1574477"/>
          </a:xfrm>
          <a:custGeom>
            <a:avLst/>
            <a:gdLst/>
            <a:ahLst/>
            <a:cxnLst/>
            <a:rect l="l" t="t" r="r" b="b"/>
            <a:pathLst>
              <a:path w="905324" h="1574477">
                <a:moveTo>
                  <a:pt x="905324" y="0"/>
                </a:moveTo>
                <a:lnTo>
                  <a:pt x="0" y="0"/>
                </a:lnTo>
                <a:lnTo>
                  <a:pt x="0" y="1574477"/>
                </a:lnTo>
                <a:lnTo>
                  <a:pt x="905324" y="1574477"/>
                </a:lnTo>
                <a:lnTo>
                  <a:pt x="9053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530104" y="-3351754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776936" cy="1544230"/>
          </a:xfrm>
          <a:custGeom>
            <a:avLst/>
            <a:gdLst/>
            <a:ahLst/>
            <a:cxnLst/>
            <a:rect l="l" t="t" r="r" b="b"/>
            <a:pathLst>
              <a:path w="1776936" h="1544230">
                <a:moveTo>
                  <a:pt x="0" y="0"/>
                </a:moveTo>
                <a:lnTo>
                  <a:pt x="1776936" y="0"/>
                </a:lnTo>
                <a:lnTo>
                  <a:pt x="1776936" y="1544230"/>
                </a:lnTo>
                <a:lnTo>
                  <a:pt x="0" y="1544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938000" y="1488079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49"/>
                </a:lnTo>
                <a:lnTo>
                  <a:pt x="0" y="3468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66301" y="5143500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0344251" y="2590206"/>
            <a:ext cx="7304265" cy="4443114"/>
            <a:chOff x="0" y="0"/>
            <a:chExt cx="1416645" cy="86173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16645" cy="861731"/>
            </a:xfrm>
            <a:custGeom>
              <a:avLst/>
              <a:gdLst/>
              <a:ahLst/>
              <a:cxnLst/>
              <a:rect l="l" t="t" r="r" b="b"/>
              <a:pathLst>
                <a:path w="1416645" h="861731">
                  <a:moveTo>
                    <a:pt x="24378" y="0"/>
                  </a:moveTo>
                  <a:lnTo>
                    <a:pt x="1392267" y="0"/>
                  </a:lnTo>
                  <a:cubicBezTo>
                    <a:pt x="1405730" y="0"/>
                    <a:pt x="1416645" y="10914"/>
                    <a:pt x="1416645" y="24378"/>
                  </a:cubicBezTo>
                  <a:lnTo>
                    <a:pt x="1416645" y="837353"/>
                  </a:lnTo>
                  <a:cubicBezTo>
                    <a:pt x="1416645" y="850817"/>
                    <a:pt x="1405730" y="861731"/>
                    <a:pt x="1392267" y="861731"/>
                  </a:cubicBezTo>
                  <a:lnTo>
                    <a:pt x="24378" y="861731"/>
                  </a:lnTo>
                  <a:cubicBezTo>
                    <a:pt x="10914" y="861731"/>
                    <a:pt x="0" y="850817"/>
                    <a:pt x="0" y="837353"/>
                  </a:cubicBezTo>
                  <a:lnTo>
                    <a:pt x="0" y="24378"/>
                  </a:lnTo>
                  <a:cubicBezTo>
                    <a:pt x="0" y="10914"/>
                    <a:pt x="10914" y="0"/>
                    <a:pt x="24378" y="0"/>
                  </a:cubicBezTo>
                  <a:close/>
                </a:path>
              </a:pathLst>
            </a:custGeom>
            <a:blipFill>
              <a:blip r:embed="rId12"/>
              <a:stretch>
                <a:fillRect l="-10711" t="-32819" b="-3826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028700" y="3633530"/>
            <a:ext cx="8754476" cy="877677"/>
          </a:xfrm>
          <a:custGeom>
            <a:avLst/>
            <a:gdLst/>
            <a:ahLst/>
            <a:cxnLst/>
            <a:rect l="l" t="t" r="r" b="b"/>
            <a:pathLst>
              <a:path w="8754476" h="877677">
                <a:moveTo>
                  <a:pt x="0" y="0"/>
                </a:moveTo>
                <a:lnTo>
                  <a:pt x="8754476" y="0"/>
                </a:lnTo>
                <a:lnTo>
                  <a:pt x="8754476" y="877677"/>
                </a:lnTo>
                <a:lnTo>
                  <a:pt x="0" y="8776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27734" r="-17484" b="-16926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573054" y="1270694"/>
            <a:ext cx="14589503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fusion nucléaire est un processus au cours duquel deux noyaux atomiques legers s'assemblent pour former un noyau plus lourd.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99996" y="383294"/>
            <a:ext cx="5362753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Fusion nucléaire: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0461" y="5010150"/>
            <a:ext cx="9218675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Cette réaction libère une énorme quantité d’énergie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15231" y="2611816"/>
            <a:ext cx="2323965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Exemple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66808" y="6390641"/>
            <a:ext cx="9453871" cy="18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Ces types de réaction se produisent dans le soleil et les étoiles où ils se forment des noyaux d’hélium à partir de l’hydrogène</a:t>
            </a:r>
          </a:p>
        </p:txBody>
      </p:sp>
      <p:sp>
        <p:nvSpPr>
          <p:cNvPr id="20" name="Freeform 20"/>
          <p:cNvSpPr/>
          <p:nvPr/>
        </p:nvSpPr>
        <p:spPr>
          <a:xfrm>
            <a:off x="666301" y="6523991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454562" y="7109519"/>
            <a:ext cx="7083644" cy="2309033"/>
          </a:xfrm>
          <a:custGeom>
            <a:avLst/>
            <a:gdLst/>
            <a:ahLst/>
            <a:cxnLst/>
            <a:rect l="l" t="t" r="r" b="b"/>
            <a:pathLst>
              <a:path w="7083644" h="2309033">
                <a:moveTo>
                  <a:pt x="0" y="0"/>
                </a:moveTo>
                <a:lnTo>
                  <a:pt x="7083643" y="0"/>
                </a:lnTo>
                <a:lnTo>
                  <a:pt x="7083643" y="2309033"/>
                </a:lnTo>
                <a:lnTo>
                  <a:pt x="0" y="230903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837" t="-431525" r="-195793" b="-13862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530104" y="-3351754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776936" cy="1544230"/>
          </a:xfrm>
          <a:custGeom>
            <a:avLst/>
            <a:gdLst/>
            <a:ahLst/>
            <a:cxnLst/>
            <a:rect l="l" t="t" r="r" b="b"/>
            <a:pathLst>
              <a:path w="1776936" h="1544230">
                <a:moveTo>
                  <a:pt x="0" y="0"/>
                </a:moveTo>
                <a:lnTo>
                  <a:pt x="1776936" y="0"/>
                </a:lnTo>
                <a:lnTo>
                  <a:pt x="1776936" y="1544230"/>
                </a:lnTo>
                <a:lnTo>
                  <a:pt x="0" y="1544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917221" y="2051126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771778" y="5705700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802535" y="1914100"/>
            <a:ext cx="5138963" cy="620903"/>
          </a:xfrm>
          <a:custGeom>
            <a:avLst/>
            <a:gdLst/>
            <a:ahLst/>
            <a:cxnLst/>
            <a:rect l="l" t="t" r="r" b="b"/>
            <a:pathLst>
              <a:path w="5138963" h="620903">
                <a:moveTo>
                  <a:pt x="0" y="0"/>
                </a:moveTo>
                <a:lnTo>
                  <a:pt x="5138962" y="0"/>
                </a:lnTo>
                <a:lnTo>
                  <a:pt x="5138962" y="620903"/>
                </a:lnTo>
                <a:lnTo>
                  <a:pt x="0" y="62090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939196" y="3491739"/>
            <a:ext cx="2801442" cy="605717"/>
          </a:xfrm>
          <a:custGeom>
            <a:avLst/>
            <a:gdLst/>
            <a:ahLst/>
            <a:cxnLst/>
            <a:rect l="l" t="t" r="r" b="b"/>
            <a:pathLst>
              <a:path w="2801442" h="605717">
                <a:moveTo>
                  <a:pt x="0" y="0"/>
                </a:moveTo>
                <a:lnTo>
                  <a:pt x="2801442" y="0"/>
                </a:lnTo>
                <a:lnTo>
                  <a:pt x="2801442" y="605717"/>
                </a:lnTo>
                <a:lnTo>
                  <a:pt x="0" y="60571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302576" y="3425896"/>
            <a:ext cx="6756201" cy="737402"/>
          </a:xfrm>
          <a:custGeom>
            <a:avLst/>
            <a:gdLst/>
            <a:ahLst/>
            <a:cxnLst/>
            <a:rect l="l" t="t" r="r" b="b"/>
            <a:pathLst>
              <a:path w="6756201" h="737402">
                <a:moveTo>
                  <a:pt x="0" y="0"/>
                </a:moveTo>
                <a:lnTo>
                  <a:pt x="6756201" y="0"/>
                </a:lnTo>
                <a:lnTo>
                  <a:pt x="6756201" y="737402"/>
                </a:lnTo>
                <a:lnTo>
                  <a:pt x="0" y="73740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302576" y="4267440"/>
            <a:ext cx="8549268" cy="670531"/>
          </a:xfrm>
          <a:custGeom>
            <a:avLst/>
            <a:gdLst/>
            <a:ahLst/>
            <a:cxnLst/>
            <a:rect l="l" t="t" r="r" b="b"/>
            <a:pathLst>
              <a:path w="8549268" h="670531">
                <a:moveTo>
                  <a:pt x="0" y="0"/>
                </a:moveTo>
                <a:lnTo>
                  <a:pt x="8549269" y="0"/>
                </a:lnTo>
                <a:lnTo>
                  <a:pt x="8549269" y="670530"/>
                </a:lnTo>
                <a:lnTo>
                  <a:pt x="0" y="67053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001525" y="6799808"/>
            <a:ext cx="13154652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 L’énergie libérer par cette transformation : E = | ∆E |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  </a:t>
            </a:r>
          </a:p>
        </p:txBody>
      </p:sp>
      <p:sp>
        <p:nvSpPr>
          <p:cNvPr id="17" name="Freeform 17"/>
          <p:cNvSpPr/>
          <p:nvPr/>
        </p:nvSpPr>
        <p:spPr>
          <a:xfrm>
            <a:off x="2757365" y="6319429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742952" y="6933158"/>
            <a:ext cx="488321" cy="395984"/>
          </a:xfrm>
          <a:custGeom>
            <a:avLst/>
            <a:gdLst/>
            <a:ahLst/>
            <a:cxnLst/>
            <a:rect l="l" t="t" r="r" b="b"/>
            <a:pathLst>
              <a:path w="488321" h="395984">
                <a:moveTo>
                  <a:pt x="0" y="0"/>
                </a:moveTo>
                <a:lnTo>
                  <a:pt x="488321" y="0"/>
                </a:lnTo>
                <a:lnTo>
                  <a:pt x="488321" y="395984"/>
                </a:lnTo>
                <a:lnTo>
                  <a:pt x="0" y="3959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029153" y="7864481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740638" y="8761324"/>
            <a:ext cx="8404381" cy="868453"/>
          </a:xfrm>
          <a:custGeom>
            <a:avLst/>
            <a:gdLst/>
            <a:ahLst/>
            <a:cxnLst/>
            <a:rect l="l" t="t" r="r" b="b"/>
            <a:pathLst>
              <a:path w="8404381" h="868453">
                <a:moveTo>
                  <a:pt x="0" y="0"/>
                </a:moveTo>
                <a:lnTo>
                  <a:pt x="8404381" y="0"/>
                </a:lnTo>
                <a:lnTo>
                  <a:pt x="8404381" y="868453"/>
                </a:lnTo>
                <a:lnTo>
                  <a:pt x="0" y="868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02017" t="-4194616" r="-123784" b="-167774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2598059" y="1834343"/>
            <a:ext cx="8588723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considère la réaction nucléaire suivante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420332" y="948276"/>
            <a:ext cx="4302465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1) Généralisation: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260099" y="9428"/>
            <a:ext cx="12300095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IV-Bilan énergétique d’une réaction nucléaire.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379336" y="5572350"/>
            <a:ext cx="1639574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Si    ΔE &lt; 0  la réaction est </a:t>
            </a:r>
            <a:r>
              <a:rPr lang="en-US" sz="3399">
                <a:solidFill>
                  <a:srgbClr val="0CC0D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exothermique.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52534" y="4788761"/>
            <a:ext cx="364719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Remarque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86816" y="2668353"/>
            <a:ext cx="1267196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L'énergie de cette transformation est donnée par la relation suivante: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410146" y="3553198"/>
            <a:ext cx="1798366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(produits)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735126" y="3544943"/>
            <a:ext cx="1798366" cy="5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(réactifs)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61801" y="3473687"/>
            <a:ext cx="440775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=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379336" y="6162267"/>
            <a:ext cx="16395749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Si    ΔE &gt; 0  la réaction est </a:t>
            </a:r>
            <a:r>
              <a:rPr lang="en-US" sz="3399">
                <a:solidFill>
                  <a:srgbClr val="0CC0D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endothermique.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598059" y="7618324"/>
            <a:ext cx="14147262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peut  calculer l’énergie de réaction à partir des énergies de liaisons grâce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à la formule suivante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2530104" y="-3351754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7436" y="117273"/>
            <a:ext cx="1776936" cy="1544230"/>
          </a:xfrm>
          <a:custGeom>
            <a:avLst/>
            <a:gdLst/>
            <a:ahLst/>
            <a:cxnLst/>
            <a:rect l="l" t="t" r="r" b="b"/>
            <a:pathLst>
              <a:path w="1776936" h="1544230">
                <a:moveTo>
                  <a:pt x="0" y="0"/>
                </a:moveTo>
                <a:lnTo>
                  <a:pt x="1776936" y="0"/>
                </a:lnTo>
                <a:lnTo>
                  <a:pt x="1776936" y="1544230"/>
                </a:lnTo>
                <a:lnTo>
                  <a:pt x="0" y="1544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17221" y="2051126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029153" y="7864481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287429" y="507200"/>
            <a:ext cx="5349318" cy="4636300"/>
          </a:xfrm>
          <a:custGeom>
            <a:avLst/>
            <a:gdLst/>
            <a:ahLst/>
            <a:cxnLst/>
            <a:rect l="l" t="t" r="r" b="b"/>
            <a:pathLst>
              <a:path w="5349318" h="4636300">
                <a:moveTo>
                  <a:pt x="0" y="0"/>
                </a:moveTo>
                <a:lnTo>
                  <a:pt x="5349319" y="0"/>
                </a:lnTo>
                <a:lnTo>
                  <a:pt x="5349319" y="4636300"/>
                </a:lnTo>
                <a:lnTo>
                  <a:pt x="0" y="46363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464" b="-246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353285" y="7624905"/>
            <a:ext cx="3632319" cy="651955"/>
          </a:xfrm>
          <a:custGeom>
            <a:avLst/>
            <a:gdLst/>
            <a:ahLst/>
            <a:cxnLst/>
            <a:rect l="l" t="t" r="r" b="b"/>
            <a:pathLst>
              <a:path w="3632319" h="651955">
                <a:moveTo>
                  <a:pt x="0" y="0"/>
                </a:moveTo>
                <a:lnTo>
                  <a:pt x="3632319" y="0"/>
                </a:lnTo>
                <a:lnTo>
                  <a:pt x="3632319" y="651955"/>
                </a:lnTo>
                <a:lnTo>
                  <a:pt x="0" y="65195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766073" y="6204792"/>
            <a:ext cx="6089742" cy="2481570"/>
          </a:xfrm>
          <a:custGeom>
            <a:avLst/>
            <a:gdLst/>
            <a:ahLst/>
            <a:cxnLst/>
            <a:rect l="l" t="t" r="r" b="b"/>
            <a:pathLst>
              <a:path w="6089742" h="2481570">
                <a:moveTo>
                  <a:pt x="0" y="0"/>
                </a:moveTo>
                <a:lnTo>
                  <a:pt x="6089742" y="0"/>
                </a:lnTo>
                <a:lnTo>
                  <a:pt x="6089742" y="2481570"/>
                </a:lnTo>
                <a:lnTo>
                  <a:pt x="0" y="24815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514315" y="9095376"/>
            <a:ext cx="6895547" cy="705365"/>
          </a:xfrm>
          <a:custGeom>
            <a:avLst/>
            <a:gdLst/>
            <a:ahLst/>
            <a:cxnLst/>
            <a:rect l="l" t="t" r="r" b="b"/>
            <a:pathLst>
              <a:path w="6895547" h="705365">
                <a:moveTo>
                  <a:pt x="0" y="0"/>
                </a:moveTo>
                <a:lnTo>
                  <a:pt x="6895547" y="0"/>
                </a:lnTo>
                <a:lnTo>
                  <a:pt x="6895547" y="705364"/>
                </a:lnTo>
                <a:lnTo>
                  <a:pt x="0" y="70536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087521" y="5285191"/>
            <a:ext cx="12353330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2) Bilan énergétique des transformations nucléaires spontanées: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29153" y="6052392"/>
            <a:ext cx="8588723" cy="755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>
                <a:solidFill>
                  <a:srgbClr val="0CC0D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 - cas d’une désintégration radioactive α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19800" y="6949324"/>
            <a:ext cx="876204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L’équation de cette désintégration est la suivante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21849" y="8419735"/>
            <a:ext cx="833116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L’énergie libérée au cours de cette réaction est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77808" y="-824764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8"/>
                </a:lnTo>
                <a:lnTo>
                  <a:pt x="1362984" y="2370408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090965">
            <a:off x="-1872674" y="7766458"/>
            <a:ext cx="4654136" cy="4683884"/>
          </a:xfrm>
          <a:custGeom>
            <a:avLst/>
            <a:gdLst/>
            <a:ahLst/>
            <a:cxnLst/>
            <a:rect l="l" t="t" r="r" b="b"/>
            <a:pathLst>
              <a:path w="4654136" h="4683884">
                <a:moveTo>
                  <a:pt x="0" y="0"/>
                </a:moveTo>
                <a:lnTo>
                  <a:pt x="4654136" y="0"/>
                </a:lnTo>
                <a:lnTo>
                  <a:pt x="4654136" y="4683884"/>
                </a:lnTo>
                <a:lnTo>
                  <a:pt x="0" y="4683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8781" y="7993353"/>
            <a:ext cx="1516054" cy="2636616"/>
          </a:xfrm>
          <a:custGeom>
            <a:avLst/>
            <a:gdLst/>
            <a:ahLst/>
            <a:cxnLst/>
            <a:rect l="l" t="t" r="r" b="b"/>
            <a:pathLst>
              <a:path w="1516054" h="2636616">
                <a:moveTo>
                  <a:pt x="1516054" y="0"/>
                </a:moveTo>
                <a:lnTo>
                  <a:pt x="0" y="0"/>
                </a:lnTo>
                <a:lnTo>
                  <a:pt x="0" y="2636616"/>
                </a:lnTo>
                <a:lnTo>
                  <a:pt x="1516054" y="2636616"/>
                </a:lnTo>
                <a:lnTo>
                  <a:pt x="1516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2526542" y="-3355253"/>
            <a:ext cx="5771368" cy="5808256"/>
          </a:xfrm>
          <a:custGeom>
            <a:avLst/>
            <a:gdLst/>
            <a:ahLst/>
            <a:cxnLst/>
            <a:rect l="l" t="t" r="r" b="b"/>
            <a:pathLst>
              <a:path w="5771368" h="5808256">
                <a:moveTo>
                  <a:pt x="0" y="0"/>
                </a:moveTo>
                <a:lnTo>
                  <a:pt x="5771368" y="0"/>
                </a:lnTo>
                <a:lnTo>
                  <a:pt x="5771368" y="5808256"/>
                </a:lnTo>
                <a:lnTo>
                  <a:pt x="0" y="5808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7436" y="117273"/>
            <a:ext cx="1546404" cy="1343888"/>
          </a:xfrm>
          <a:custGeom>
            <a:avLst/>
            <a:gdLst/>
            <a:ahLst/>
            <a:cxnLst/>
            <a:rect l="l" t="t" r="r" b="b"/>
            <a:pathLst>
              <a:path w="1546404" h="1343888">
                <a:moveTo>
                  <a:pt x="0" y="0"/>
                </a:moveTo>
                <a:lnTo>
                  <a:pt x="1546404" y="0"/>
                </a:lnTo>
                <a:lnTo>
                  <a:pt x="1546404" y="1343888"/>
                </a:lnTo>
                <a:lnTo>
                  <a:pt x="0" y="13438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17221" y="2051126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0459" y="6035523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50"/>
                </a:lnTo>
                <a:lnTo>
                  <a:pt x="0" y="346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066763" y="1120671"/>
            <a:ext cx="3538770" cy="3251275"/>
          </a:xfrm>
          <a:custGeom>
            <a:avLst/>
            <a:gdLst/>
            <a:ahLst/>
            <a:cxnLst/>
            <a:rect l="l" t="t" r="r" b="b"/>
            <a:pathLst>
              <a:path w="3538770" h="3251275">
                <a:moveTo>
                  <a:pt x="0" y="0"/>
                </a:moveTo>
                <a:lnTo>
                  <a:pt x="3538769" y="0"/>
                </a:lnTo>
                <a:lnTo>
                  <a:pt x="3538769" y="3251275"/>
                </a:lnTo>
                <a:lnTo>
                  <a:pt x="0" y="325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24465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115338" y="2051126"/>
            <a:ext cx="4285806" cy="812825"/>
          </a:xfrm>
          <a:custGeom>
            <a:avLst/>
            <a:gdLst/>
            <a:ahLst/>
            <a:cxnLst/>
            <a:rect l="l" t="t" r="r" b="b"/>
            <a:pathLst>
              <a:path w="4285806" h="812825">
                <a:moveTo>
                  <a:pt x="0" y="0"/>
                </a:moveTo>
                <a:lnTo>
                  <a:pt x="4285806" y="0"/>
                </a:lnTo>
                <a:lnTo>
                  <a:pt x="4285806" y="812826"/>
                </a:lnTo>
                <a:lnTo>
                  <a:pt x="0" y="8128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526299" y="3860227"/>
            <a:ext cx="6956497" cy="743539"/>
          </a:xfrm>
          <a:custGeom>
            <a:avLst/>
            <a:gdLst/>
            <a:ahLst/>
            <a:cxnLst/>
            <a:rect l="l" t="t" r="r" b="b"/>
            <a:pathLst>
              <a:path w="6956497" h="743539">
                <a:moveTo>
                  <a:pt x="0" y="0"/>
                </a:moveTo>
                <a:lnTo>
                  <a:pt x="6956497" y="0"/>
                </a:lnTo>
                <a:lnTo>
                  <a:pt x="6956497" y="743538"/>
                </a:lnTo>
                <a:lnTo>
                  <a:pt x="0" y="7435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917221" y="7517632"/>
            <a:ext cx="446762" cy="346850"/>
          </a:xfrm>
          <a:custGeom>
            <a:avLst/>
            <a:gdLst/>
            <a:ahLst/>
            <a:cxnLst/>
            <a:rect l="l" t="t" r="r" b="b"/>
            <a:pathLst>
              <a:path w="446762" h="346850">
                <a:moveTo>
                  <a:pt x="0" y="0"/>
                </a:moveTo>
                <a:lnTo>
                  <a:pt x="446762" y="0"/>
                </a:lnTo>
                <a:lnTo>
                  <a:pt x="446762" y="346849"/>
                </a:lnTo>
                <a:lnTo>
                  <a:pt x="0" y="3468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308249" y="8764511"/>
            <a:ext cx="1546404" cy="1343888"/>
          </a:xfrm>
          <a:custGeom>
            <a:avLst/>
            <a:gdLst/>
            <a:ahLst/>
            <a:cxnLst/>
            <a:rect l="l" t="t" r="r" b="b"/>
            <a:pathLst>
              <a:path w="1546404" h="1343888">
                <a:moveTo>
                  <a:pt x="0" y="0"/>
                </a:moveTo>
                <a:lnTo>
                  <a:pt x="1546403" y="0"/>
                </a:lnTo>
                <a:lnTo>
                  <a:pt x="1546403" y="1343889"/>
                </a:lnTo>
                <a:lnTo>
                  <a:pt x="0" y="13438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5026095">
            <a:off x="15150673" y="7787428"/>
            <a:ext cx="5771368" cy="5808256"/>
          </a:xfrm>
          <a:custGeom>
            <a:avLst/>
            <a:gdLst/>
            <a:ahLst/>
            <a:cxnLst/>
            <a:rect l="l" t="t" r="r" b="b"/>
            <a:pathLst>
              <a:path w="5771368" h="5808256">
                <a:moveTo>
                  <a:pt x="0" y="0"/>
                </a:moveTo>
                <a:lnTo>
                  <a:pt x="5771367" y="0"/>
                </a:lnTo>
                <a:lnTo>
                  <a:pt x="5771367" y="5808256"/>
                </a:lnTo>
                <a:lnTo>
                  <a:pt x="0" y="5808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681723" y="6578376"/>
            <a:ext cx="4395517" cy="816735"/>
          </a:xfrm>
          <a:custGeom>
            <a:avLst/>
            <a:gdLst/>
            <a:ahLst/>
            <a:cxnLst/>
            <a:rect l="l" t="t" r="r" b="b"/>
            <a:pathLst>
              <a:path w="4395517" h="816735">
                <a:moveTo>
                  <a:pt x="0" y="0"/>
                </a:moveTo>
                <a:lnTo>
                  <a:pt x="4395517" y="0"/>
                </a:lnTo>
                <a:lnTo>
                  <a:pt x="4395517" y="816734"/>
                </a:lnTo>
                <a:lnTo>
                  <a:pt x="0" y="81673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974746" y="8329100"/>
            <a:ext cx="8235916" cy="870823"/>
          </a:xfrm>
          <a:custGeom>
            <a:avLst/>
            <a:gdLst/>
            <a:ahLst/>
            <a:cxnLst/>
            <a:rect l="l" t="t" r="r" b="b"/>
            <a:pathLst>
              <a:path w="8235916" h="870823">
                <a:moveTo>
                  <a:pt x="0" y="0"/>
                </a:moveTo>
                <a:lnTo>
                  <a:pt x="8235915" y="0"/>
                </a:lnTo>
                <a:lnTo>
                  <a:pt x="8235915" y="870823"/>
                </a:lnTo>
                <a:lnTo>
                  <a:pt x="0" y="87082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697676" y="365020"/>
            <a:ext cx="10528825" cy="755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>
                <a:solidFill>
                  <a:srgbClr val="0CC0D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b-Cas d’une désintégration radioactive β−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75915" y="1404060"/>
            <a:ext cx="876204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L’équation de cette désintégration est la suivante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46079" y="3213160"/>
            <a:ext cx="833116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L’énergie libérée au cours de cette réaction est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12136" y="4865619"/>
            <a:ext cx="9242943" cy="73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 u="sng">
                <a:solidFill>
                  <a:srgbClr val="0CC0D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C - Cas d’une désintégration radioactive β+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148540" y="5818740"/>
            <a:ext cx="876204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L’équation de cette désintégration est la suivante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568605" y="7374330"/>
            <a:ext cx="8576667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L’énergie libérée au cours de cette réaction est </a:t>
            </a:r>
          </a:p>
        </p:txBody>
      </p:sp>
      <p:sp>
        <p:nvSpPr>
          <p:cNvPr id="24" name="Freeform 24"/>
          <p:cNvSpPr/>
          <p:nvPr/>
        </p:nvSpPr>
        <p:spPr>
          <a:xfrm>
            <a:off x="13066763" y="5566532"/>
            <a:ext cx="3714384" cy="3545999"/>
          </a:xfrm>
          <a:custGeom>
            <a:avLst/>
            <a:gdLst/>
            <a:ahLst/>
            <a:cxnLst/>
            <a:rect l="l" t="t" r="r" b="b"/>
            <a:pathLst>
              <a:path w="3714384" h="3545999">
                <a:moveTo>
                  <a:pt x="0" y="0"/>
                </a:moveTo>
                <a:lnTo>
                  <a:pt x="3714384" y="0"/>
                </a:lnTo>
                <a:lnTo>
                  <a:pt x="3714384" y="3545999"/>
                </a:lnTo>
                <a:lnTo>
                  <a:pt x="0" y="354599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36980" t="-6385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868</Words>
  <Application>Microsoft Office PowerPoint</Application>
  <PresentationFormat>Personnalisé</PresentationFormat>
  <Paragraphs>102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1" baseType="lpstr">
      <vt:lpstr>Poppins Bold Italics</vt:lpstr>
      <vt:lpstr>Bukhari Script</vt:lpstr>
      <vt:lpstr>Calibri</vt:lpstr>
      <vt:lpstr>Times New Roman Bold</vt:lpstr>
      <vt:lpstr>Times New Roman Italics</vt:lpstr>
      <vt:lpstr>Arial</vt:lpstr>
      <vt:lpstr>Times New Roman Bold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5</dc:title>
  <dc:creator>hp</dc:creator>
  <cp:lastModifiedBy>hp</cp:lastModifiedBy>
  <cp:revision>2</cp:revision>
  <dcterms:created xsi:type="dcterms:W3CDTF">2006-08-16T00:00:00Z</dcterms:created>
  <dcterms:modified xsi:type="dcterms:W3CDTF">2024-07-15T19:31:59Z</dcterms:modified>
  <dc:identifier>DAGLBrdhOiI</dc:identifier>
</cp:coreProperties>
</file>