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Londrina Solid" panose="020B0604020202020204" charset="0"/>
      <p:regular r:id="rId14"/>
    </p:embeddedFont>
    <p:embeddedFont>
      <p:font typeface="Open Sans 1 Bold" panose="020B0604020202020204" charset="0"/>
      <p:regular r:id="rId15"/>
    </p:embeddedFont>
    <p:embeddedFont>
      <p:font typeface="Open Sans 2" panose="020B0604020202020204" charset="0"/>
      <p:regular r:id="rId16"/>
    </p:embeddedFont>
    <p:embeddedFont>
      <p:font typeface="Open Sans 2 Bold" panose="020B0604020202020204" charset="0"/>
      <p:regular r:id="rId17"/>
    </p:embeddedFont>
    <p:embeddedFont>
      <p:font typeface="Times New Roman Bold" panose="020B0604020202020204" charset="0"/>
      <p:regular r:id="rId18"/>
    </p:embeddedFont>
    <p:embeddedFont>
      <p:font typeface="Times New Roman Bold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9.pn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7.gif"/><Relationship Id="rId1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svg"/><Relationship Id="rId5" Type="http://schemas.openxmlformats.org/officeDocument/2006/relationships/image" Target="../media/image6.sv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0.png"/><Relationship Id="rId5" Type="http://schemas.openxmlformats.org/officeDocument/2006/relationships/image" Target="../media/image6.svg"/><Relationship Id="rId10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6.png"/><Relationship Id="rId5" Type="http://schemas.openxmlformats.org/officeDocument/2006/relationships/image" Target="../media/image6.sv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4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0.png"/><Relationship Id="rId5" Type="http://schemas.openxmlformats.org/officeDocument/2006/relationships/image" Target="../media/image6.sv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5.png"/><Relationship Id="rId5" Type="http://schemas.openxmlformats.org/officeDocument/2006/relationships/image" Target="../media/image6.svg"/><Relationship Id="rId10" Type="http://schemas.openxmlformats.org/officeDocument/2006/relationships/image" Target="../media/image44.png"/><Relationship Id="rId4" Type="http://schemas.openxmlformats.org/officeDocument/2006/relationships/image" Target="../media/image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49.png"/><Relationship Id="rId4" Type="http://schemas.openxmlformats.org/officeDocument/2006/relationships/image" Target="../media/image5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13580" r="-135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2283950" y="8120484"/>
            <a:ext cx="2125697" cy="835652"/>
            <a:chOff x="0" y="0"/>
            <a:chExt cx="564078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40787" cy="2217502"/>
            </a:xfrm>
            <a:custGeom>
              <a:avLst/>
              <a:gdLst/>
              <a:ahLst/>
              <a:cxnLst/>
              <a:rect l="l" t="t" r="r" b="b"/>
              <a:pathLst>
                <a:path w="5640787" h="2217502">
                  <a:moveTo>
                    <a:pt x="551632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516326" y="0"/>
                  </a:lnTo>
                  <a:cubicBezTo>
                    <a:pt x="5584906" y="0"/>
                    <a:pt x="5640787" y="55880"/>
                    <a:pt x="5640787" y="124460"/>
                  </a:cubicBezTo>
                  <a:lnTo>
                    <a:pt x="5640787" y="2093042"/>
                  </a:lnTo>
                  <a:cubicBezTo>
                    <a:pt x="5640787" y="2161622"/>
                    <a:pt x="5584906" y="2217502"/>
                    <a:pt x="5516326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714446" y="856212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6497217" y="7156737"/>
            <a:ext cx="2763146" cy="2763146"/>
          </a:xfrm>
          <a:custGeom>
            <a:avLst/>
            <a:gdLst/>
            <a:ahLst/>
            <a:cxnLst/>
            <a:rect l="l" t="t" r="r" b="b"/>
            <a:pathLst>
              <a:path w="2763146" h="2763146">
                <a:moveTo>
                  <a:pt x="0" y="0"/>
                </a:moveTo>
                <a:lnTo>
                  <a:pt x="2763146" y="0"/>
                </a:lnTo>
                <a:lnTo>
                  <a:pt x="2763146" y="2763146"/>
                </a:lnTo>
                <a:lnTo>
                  <a:pt x="0" y="2763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928759" y="2397394"/>
            <a:ext cx="8331603" cy="4374092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392518" y="147779"/>
            <a:ext cx="5867845" cy="1959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29"/>
              </a:lnSpc>
              <a:spcBef>
                <a:spcPct val="0"/>
              </a:spcBef>
            </a:pPr>
            <a:r>
              <a:rPr lang="en-US" sz="10235" u="sng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2075" y="3491279"/>
            <a:ext cx="8031925" cy="230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0"/>
              </a:lnSpc>
              <a:spcBef>
                <a:spcPct val="0"/>
              </a:spcBef>
            </a:pPr>
            <a:r>
              <a:rPr lang="en-US" sz="627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TROIS ÉTATS DE LA MATIÈRE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18190" y="8317350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 b="1">
                <a:solidFill>
                  <a:srgbClr val="003D2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12757" y="7379160"/>
            <a:ext cx="5006827" cy="5038829"/>
          </a:xfrm>
          <a:custGeom>
            <a:avLst/>
            <a:gdLst/>
            <a:ahLst/>
            <a:cxnLst/>
            <a:rect l="l" t="t" r="r" b="b"/>
            <a:pathLst>
              <a:path w="5006827" h="5038829">
                <a:moveTo>
                  <a:pt x="0" y="0"/>
                </a:moveTo>
                <a:lnTo>
                  <a:pt x="5006827" y="0"/>
                </a:lnTo>
                <a:lnTo>
                  <a:pt x="5006827" y="5038829"/>
                </a:lnTo>
                <a:lnTo>
                  <a:pt x="0" y="5038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662041" y="7784009"/>
            <a:ext cx="1325158" cy="2304622"/>
          </a:xfrm>
          <a:custGeom>
            <a:avLst/>
            <a:gdLst/>
            <a:ahLst/>
            <a:cxnLst/>
            <a:rect l="l" t="t" r="r" b="b"/>
            <a:pathLst>
              <a:path w="1325158" h="2304622">
                <a:moveTo>
                  <a:pt x="1325158" y="0"/>
                </a:moveTo>
                <a:lnTo>
                  <a:pt x="0" y="0"/>
                </a:lnTo>
                <a:lnTo>
                  <a:pt x="0" y="2304622"/>
                </a:lnTo>
                <a:lnTo>
                  <a:pt x="1325158" y="2304622"/>
                </a:lnTo>
                <a:lnTo>
                  <a:pt x="13251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7436" y="0"/>
            <a:ext cx="1822840" cy="1584122"/>
          </a:xfrm>
          <a:custGeom>
            <a:avLst/>
            <a:gdLst/>
            <a:ahLst/>
            <a:cxnLst/>
            <a:rect l="l" t="t" r="r" b="b"/>
            <a:pathLst>
              <a:path w="1822840" h="1584122">
                <a:moveTo>
                  <a:pt x="0" y="0"/>
                </a:moveTo>
                <a:lnTo>
                  <a:pt x="1822840" y="0"/>
                </a:lnTo>
                <a:lnTo>
                  <a:pt x="1822840" y="1584122"/>
                </a:lnTo>
                <a:lnTo>
                  <a:pt x="0" y="158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901313" y="3217703"/>
            <a:ext cx="10803441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F3CB6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Etat solide   </a:t>
            </a: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 bois ,fer ,sable ,sucre ,…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44641" y="4764524"/>
            <a:ext cx="10803441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999" b="1">
                <a:solidFill>
                  <a:srgbClr val="F3CB6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Etat liquide  </a:t>
            </a: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 eau ,lait ,huile ,…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098680" y="2987831"/>
            <a:ext cx="2644783" cy="1643071"/>
            <a:chOff x="0" y="0"/>
            <a:chExt cx="6642421" cy="4126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42481" cy="4126611"/>
            </a:xfrm>
            <a:custGeom>
              <a:avLst/>
              <a:gdLst/>
              <a:ahLst/>
              <a:cxnLst/>
              <a:rect l="l" t="t" r="r" b="b"/>
              <a:pathLst>
                <a:path w="6642481" h="4126611">
                  <a:moveTo>
                    <a:pt x="0" y="0"/>
                  </a:moveTo>
                  <a:lnTo>
                    <a:pt x="6642481" y="0"/>
                  </a:lnTo>
                  <a:lnTo>
                    <a:pt x="6642481" y="4126611"/>
                  </a:lnTo>
                  <a:lnTo>
                    <a:pt x="0" y="4126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548082" y="7066997"/>
            <a:ext cx="2191303" cy="2191303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11688873" y="3928707"/>
            <a:ext cx="2409807" cy="2510215"/>
            <a:chOff x="0" y="0"/>
            <a:chExt cx="4594837" cy="478628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594860" cy="4786249"/>
            </a:xfrm>
            <a:custGeom>
              <a:avLst/>
              <a:gdLst/>
              <a:ahLst/>
              <a:cxnLst/>
              <a:rect l="l" t="t" r="r" b="b"/>
              <a:pathLst>
                <a:path w="4594860" h="4786249">
                  <a:moveTo>
                    <a:pt x="0" y="0"/>
                  </a:moveTo>
                  <a:lnTo>
                    <a:pt x="4594860" y="0"/>
                  </a:lnTo>
                  <a:lnTo>
                    <a:pt x="4594860" y="4786249"/>
                  </a:lnTo>
                  <a:lnTo>
                    <a:pt x="0" y="4786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28" b="-2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52022" y="3465353"/>
            <a:ext cx="924397" cy="463354"/>
          </a:xfrm>
          <a:custGeom>
            <a:avLst/>
            <a:gdLst/>
            <a:ahLst/>
            <a:cxnLst/>
            <a:rect l="l" t="t" r="r" b="b"/>
            <a:pathLst>
              <a:path w="924397" h="463354">
                <a:moveTo>
                  <a:pt x="0" y="0"/>
                </a:moveTo>
                <a:lnTo>
                  <a:pt x="924397" y="0"/>
                </a:lnTo>
                <a:lnTo>
                  <a:pt x="924397" y="463354"/>
                </a:lnTo>
                <a:lnTo>
                  <a:pt x="0" y="4633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4854952" y="273481"/>
            <a:ext cx="9788782" cy="131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9"/>
              </a:lnSpc>
              <a:spcBef>
                <a:spcPct val="0"/>
              </a:spcBef>
            </a:pPr>
            <a:r>
              <a:rPr lang="en-US" sz="68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 - Notion de la matière: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70276" y="1517805"/>
            <a:ext cx="14857281" cy="154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matière, qui constitue tout ce qui nous entoure, existe sous trois états physiques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17036" y="6612971"/>
            <a:ext cx="10026201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999" b="1">
                <a:solidFill>
                  <a:srgbClr val="F3CB6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Etat gazeux  </a:t>
            </a: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 vapeur d’eau ,air ,butane ,….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52022" y="4952138"/>
            <a:ext cx="924397" cy="463354"/>
          </a:xfrm>
          <a:custGeom>
            <a:avLst/>
            <a:gdLst/>
            <a:ahLst/>
            <a:cxnLst/>
            <a:rect l="l" t="t" r="r" b="b"/>
            <a:pathLst>
              <a:path w="924397" h="463354">
                <a:moveTo>
                  <a:pt x="0" y="0"/>
                </a:moveTo>
                <a:lnTo>
                  <a:pt x="924397" y="0"/>
                </a:lnTo>
                <a:lnTo>
                  <a:pt x="924397" y="463354"/>
                </a:lnTo>
                <a:lnTo>
                  <a:pt x="0" y="4633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1352022" y="6765371"/>
            <a:ext cx="924397" cy="463354"/>
          </a:xfrm>
          <a:custGeom>
            <a:avLst/>
            <a:gdLst/>
            <a:ahLst/>
            <a:cxnLst/>
            <a:rect l="l" t="t" r="r" b="b"/>
            <a:pathLst>
              <a:path w="924397" h="463354">
                <a:moveTo>
                  <a:pt x="0" y="0"/>
                </a:moveTo>
                <a:lnTo>
                  <a:pt x="924397" y="0"/>
                </a:lnTo>
                <a:lnTo>
                  <a:pt x="924397" y="463354"/>
                </a:lnTo>
                <a:lnTo>
                  <a:pt x="0" y="4633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464549" y="8626757"/>
            <a:ext cx="1541509" cy="1339635"/>
          </a:xfrm>
          <a:custGeom>
            <a:avLst/>
            <a:gdLst/>
            <a:ahLst/>
            <a:cxnLst/>
            <a:rect l="l" t="t" r="r" b="b"/>
            <a:pathLst>
              <a:path w="1541509" h="1339635">
                <a:moveTo>
                  <a:pt x="0" y="0"/>
                </a:moveTo>
                <a:lnTo>
                  <a:pt x="1541509" y="0"/>
                </a:lnTo>
                <a:lnTo>
                  <a:pt x="1541509" y="1339635"/>
                </a:lnTo>
                <a:lnTo>
                  <a:pt x="0" y="13396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1912757" y="7379160"/>
            <a:ext cx="5006827" cy="5038829"/>
          </a:xfrm>
          <a:custGeom>
            <a:avLst/>
            <a:gdLst/>
            <a:ahLst/>
            <a:cxnLst/>
            <a:rect l="l" t="t" r="r" b="b"/>
            <a:pathLst>
              <a:path w="5006827" h="5038829">
                <a:moveTo>
                  <a:pt x="0" y="0"/>
                </a:moveTo>
                <a:lnTo>
                  <a:pt x="5006827" y="0"/>
                </a:lnTo>
                <a:lnTo>
                  <a:pt x="5006827" y="5038829"/>
                </a:lnTo>
                <a:lnTo>
                  <a:pt x="0" y="5038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66121" y="7942754"/>
            <a:ext cx="1325158" cy="2304622"/>
          </a:xfrm>
          <a:custGeom>
            <a:avLst/>
            <a:gdLst/>
            <a:ahLst/>
            <a:cxnLst/>
            <a:rect l="l" t="t" r="r" b="b"/>
            <a:pathLst>
              <a:path w="1325158" h="2304622">
                <a:moveTo>
                  <a:pt x="1325158" y="0"/>
                </a:moveTo>
                <a:lnTo>
                  <a:pt x="0" y="0"/>
                </a:lnTo>
                <a:lnTo>
                  <a:pt x="0" y="2304622"/>
                </a:lnTo>
                <a:lnTo>
                  <a:pt x="1325158" y="2304622"/>
                </a:lnTo>
                <a:lnTo>
                  <a:pt x="13251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7436" y="0"/>
            <a:ext cx="1822840" cy="1584122"/>
          </a:xfrm>
          <a:custGeom>
            <a:avLst/>
            <a:gdLst/>
            <a:ahLst/>
            <a:cxnLst/>
            <a:rect l="l" t="t" r="r" b="b"/>
            <a:pathLst>
              <a:path w="1822840" h="1584122">
                <a:moveTo>
                  <a:pt x="0" y="0"/>
                </a:moveTo>
                <a:lnTo>
                  <a:pt x="1822840" y="0"/>
                </a:lnTo>
                <a:lnTo>
                  <a:pt x="1822840" y="1584122"/>
                </a:lnTo>
                <a:lnTo>
                  <a:pt x="0" y="158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0740608" y="6454093"/>
            <a:ext cx="2081754" cy="741625"/>
            <a:chOff x="0" y="0"/>
            <a:chExt cx="2775672" cy="9888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5712" cy="988822"/>
            </a:xfrm>
            <a:custGeom>
              <a:avLst/>
              <a:gdLst/>
              <a:ahLst/>
              <a:cxnLst/>
              <a:rect l="l" t="t" r="r" b="b"/>
              <a:pathLst>
                <a:path w="2775712" h="988822">
                  <a:moveTo>
                    <a:pt x="0" y="0"/>
                  </a:moveTo>
                  <a:lnTo>
                    <a:pt x="2775712" y="0"/>
                  </a:lnTo>
                  <a:lnTo>
                    <a:pt x="2775712" y="988822"/>
                  </a:lnTo>
                  <a:lnTo>
                    <a:pt x="0" y="988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7" r="1" b="-4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rcRect r="88"/>
          <a:stretch>
            <a:fillRect/>
          </a:stretch>
        </p:blipFill>
        <p:spPr>
          <a:xfrm>
            <a:off x="12357298" y="4172266"/>
            <a:ext cx="2012920" cy="194246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2442783" y="6529166"/>
            <a:ext cx="1326504" cy="390716"/>
            <a:chOff x="0" y="0"/>
            <a:chExt cx="1768672" cy="5209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68729" cy="520954"/>
            </a:xfrm>
            <a:custGeom>
              <a:avLst/>
              <a:gdLst/>
              <a:ahLst/>
              <a:cxnLst/>
              <a:rect l="l" t="t" r="r" b="b"/>
              <a:pathLst>
                <a:path w="1768729" h="520954">
                  <a:moveTo>
                    <a:pt x="0" y="0"/>
                  </a:moveTo>
                  <a:lnTo>
                    <a:pt x="1768729" y="0"/>
                  </a:lnTo>
                  <a:lnTo>
                    <a:pt x="1768729" y="520954"/>
                  </a:lnTo>
                  <a:lnTo>
                    <a:pt x="0" y="520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925" r="3" b="-92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rcRect r="88"/>
          <a:stretch>
            <a:fillRect/>
          </a:stretch>
        </p:blipFill>
        <p:spPr>
          <a:xfrm>
            <a:off x="2609803" y="4067954"/>
            <a:ext cx="2012920" cy="1942468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5638112" y="4643805"/>
            <a:ext cx="1776712" cy="2574945"/>
          </a:xfrm>
          <a:custGeom>
            <a:avLst/>
            <a:gdLst/>
            <a:ahLst/>
            <a:cxnLst/>
            <a:rect l="l" t="t" r="r" b="b"/>
            <a:pathLst>
              <a:path w="1776712" h="2574945">
                <a:moveTo>
                  <a:pt x="0" y="0"/>
                </a:moveTo>
                <a:lnTo>
                  <a:pt x="1776712" y="0"/>
                </a:lnTo>
                <a:lnTo>
                  <a:pt x="1776712" y="2574945"/>
                </a:lnTo>
                <a:lnTo>
                  <a:pt x="0" y="25749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7" name="Group 17"/>
          <p:cNvGrpSpPr/>
          <p:nvPr/>
        </p:nvGrpSpPr>
        <p:grpSpPr>
          <a:xfrm rot="-2700000">
            <a:off x="5863216" y="6258735"/>
            <a:ext cx="1326504" cy="390716"/>
            <a:chOff x="0" y="0"/>
            <a:chExt cx="1768672" cy="5209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68729" cy="520954"/>
            </a:xfrm>
            <a:custGeom>
              <a:avLst/>
              <a:gdLst/>
              <a:ahLst/>
              <a:cxnLst/>
              <a:rect l="l" t="t" r="r" b="b"/>
              <a:pathLst>
                <a:path w="1768729" h="520954">
                  <a:moveTo>
                    <a:pt x="0" y="0"/>
                  </a:moveTo>
                  <a:lnTo>
                    <a:pt x="1768729" y="0"/>
                  </a:lnTo>
                  <a:lnTo>
                    <a:pt x="1768729" y="520954"/>
                  </a:lnTo>
                  <a:lnTo>
                    <a:pt x="0" y="520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925" r="3" b="-92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4370218" y="4643805"/>
            <a:ext cx="1953560" cy="2717997"/>
          </a:xfrm>
          <a:custGeom>
            <a:avLst/>
            <a:gdLst/>
            <a:ahLst/>
            <a:cxnLst/>
            <a:rect l="l" t="t" r="r" b="b"/>
            <a:pathLst>
              <a:path w="1953560" h="2717997">
                <a:moveTo>
                  <a:pt x="0" y="0"/>
                </a:moveTo>
                <a:lnTo>
                  <a:pt x="1953560" y="0"/>
                </a:lnTo>
                <a:lnTo>
                  <a:pt x="1953560" y="2717997"/>
                </a:lnTo>
                <a:lnTo>
                  <a:pt x="0" y="27179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 rot="-5400000">
            <a:off x="7339822" y="5863780"/>
            <a:ext cx="3767282" cy="454766"/>
          </a:xfrm>
          <a:custGeom>
            <a:avLst/>
            <a:gdLst/>
            <a:ahLst/>
            <a:cxnLst/>
            <a:rect l="l" t="t" r="r" b="b"/>
            <a:pathLst>
              <a:path w="3767282" h="454766">
                <a:moveTo>
                  <a:pt x="0" y="0"/>
                </a:moveTo>
                <a:lnTo>
                  <a:pt x="3767281" y="0"/>
                </a:lnTo>
                <a:lnTo>
                  <a:pt x="3767281" y="454766"/>
                </a:lnTo>
                <a:lnTo>
                  <a:pt x="0" y="45476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>
            <a:off x="4035675" y="273481"/>
            <a:ext cx="12120502" cy="131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9"/>
              </a:lnSpc>
              <a:spcBef>
                <a:spcPct val="0"/>
              </a:spcBef>
            </a:pPr>
            <a:r>
              <a:rPr lang="en-US" sz="68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II. propriétés de l’état solide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5097" y="1384097"/>
            <a:ext cx="3935909" cy="991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b="1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Expérience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1701" y="2534234"/>
            <a:ext cx="1679434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60"/>
              </a:lnSpc>
            </a:pPr>
            <a:r>
              <a:rPr lang="en-US" sz="43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place un morceau de bois et une quantité de sable dans un récipient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313328" y="7285602"/>
            <a:ext cx="255273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sable</a:t>
            </a:r>
            <a:r>
              <a:rPr lang="en-US" sz="359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42686" y="8066652"/>
            <a:ext cx="8128371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sable prend la forme de récipient.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29670" y="7163537"/>
            <a:ext cx="3284250" cy="55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morceau de bois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48182" y="8260045"/>
            <a:ext cx="6197308" cy="536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sz="2803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bois ne prend pas la forme de récipient.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2867302" flipH="1">
            <a:off x="16108222" y="-655260"/>
            <a:ext cx="1340861" cy="2331933"/>
          </a:xfrm>
          <a:custGeom>
            <a:avLst/>
            <a:gdLst/>
            <a:ahLst/>
            <a:cxnLst/>
            <a:rect l="l" t="t" r="r" b="b"/>
            <a:pathLst>
              <a:path w="1340861" h="2331933">
                <a:moveTo>
                  <a:pt x="1340861" y="0"/>
                </a:moveTo>
                <a:lnTo>
                  <a:pt x="0" y="0"/>
                </a:lnTo>
                <a:lnTo>
                  <a:pt x="0" y="2331933"/>
                </a:lnTo>
                <a:lnTo>
                  <a:pt x="1340861" y="2331933"/>
                </a:lnTo>
                <a:lnTo>
                  <a:pt x="134086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814438" cy="1576822"/>
          </a:xfrm>
          <a:custGeom>
            <a:avLst/>
            <a:gdLst/>
            <a:ahLst/>
            <a:cxnLst/>
            <a:rect l="l" t="t" r="r" b="b"/>
            <a:pathLst>
              <a:path w="1814438" h="1576822">
                <a:moveTo>
                  <a:pt x="0" y="0"/>
                </a:moveTo>
                <a:lnTo>
                  <a:pt x="1814439" y="0"/>
                </a:lnTo>
                <a:lnTo>
                  <a:pt x="1814439" y="1576821"/>
                </a:lnTo>
                <a:lnTo>
                  <a:pt x="0" y="15768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5954073" y="5249479"/>
            <a:ext cx="1649159" cy="2039145"/>
          </a:xfrm>
          <a:custGeom>
            <a:avLst/>
            <a:gdLst/>
            <a:ahLst/>
            <a:cxnLst/>
            <a:rect l="l" t="t" r="r" b="b"/>
            <a:pathLst>
              <a:path w="1649159" h="2039145">
                <a:moveTo>
                  <a:pt x="0" y="0"/>
                </a:moveTo>
                <a:lnTo>
                  <a:pt x="1649159" y="0"/>
                </a:lnTo>
                <a:lnTo>
                  <a:pt x="1649159" y="2039145"/>
                </a:lnTo>
                <a:lnTo>
                  <a:pt x="0" y="2039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8292302" y="7167355"/>
            <a:ext cx="2361144" cy="2066001"/>
          </a:xfrm>
          <a:custGeom>
            <a:avLst/>
            <a:gdLst/>
            <a:ahLst/>
            <a:cxnLst/>
            <a:rect l="l" t="t" r="r" b="b"/>
            <a:pathLst>
              <a:path w="2361144" h="2066001">
                <a:moveTo>
                  <a:pt x="0" y="0"/>
                </a:moveTo>
                <a:lnTo>
                  <a:pt x="2361144" y="0"/>
                </a:lnTo>
                <a:lnTo>
                  <a:pt x="2361144" y="2066000"/>
                </a:lnTo>
                <a:lnTo>
                  <a:pt x="0" y="2066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6156177" y="2733434"/>
            <a:ext cx="726146" cy="2295290"/>
          </a:xfrm>
          <a:custGeom>
            <a:avLst/>
            <a:gdLst/>
            <a:ahLst/>
            <a:cxnLst/>
            <a:rect l="l" t="t" r="r" b="b"/>
            <a:pathLst>
              <a:path w="726146" h="2295290">
                <a:moveTo>
                  <a:pt x="0" y="0"/>
                </a:moveTo>
                <a:lnTo>
                  <a:pt x="726146" y="0"/>
                </a:lnTo>
                <a:lnTo>
                  <a:pt x="726146" y="2295290"/>
                </a:lnTo>
                <a:lnTo>
                  <a:pt x="0" y="22952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6196642" y="215431"/>
            <a:ext cx="6894514" cy="1445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39"/>
              </a:lnSpc>
              <a:spcBef>
                <a:spcPct val="0"/>
              </a:spcBef>
            </a:pPr>
            <a:r>
              <a:rPr lang="en-US" sz="7599" b="1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5443" y="1944364"/>
            <a:ext cx="16133857" cy="1425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9418" lvl="1" indent="-419709" algn="l">
              <a:lnSpc>
                <a:spcPts val="5439"/>
              </a:lnSpc>
              <a:buFont typeface="Arial"/>
              <a:buChar char="•"/>
            </a:pPr>
            <a:r>
              <a:rPr lang="en-US" sz="38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corps solides peuvent être saisis par les doigts et sont divisés en deux parties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87509" y="3445963"/>
            <a:ext cx="14167727" cy="1992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r>
              <a:rPr lang="en-US" sz="36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87" b="1" i="1" u="sng">
                <a:solidFill>
                  <a:srgbClr val="F8D941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Solides compacts </a:t>
            </a:r>
            <a:r>
              <a:rPr lang="en-US" sz="36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Se compose d'un seul groupe cohésif parmi eux et a une forme propre qui le conserve comme le rock , le crayon , le morceau de sucre…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87509" y="5295856"/>
            <a:ext cx="14167727" cy="1992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r>
              <a:rPr lang="en-US" sz="3687" b="1" u="sng">
                <a:solidFill>
                  <a:srgbClr val="F8D9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Solides divisés (non compacts)</a:t>
            </a:r>
            <a:r>
              <a:rPr lang="en-US" sz="36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:n’ont pas une forme propre, ils prennent la forme du récipient qui les contient comme La farine, le sel, le sable.......</a:t>
            </a:r>
          </a:p>
          <a:p>
            <a:pPr algn="l">
              <a:lnSpc>
                <a:spcPts val="5159"/>
              </a:lnSpc>
            </a:pPr>
            <a:endParaRPr lang="en-US" sz="3687" b="1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278148" y="1219324"/>
            <a:ext cx="12990212" cy="830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4"/>
              </a:lnSpc>
            </a:pPr>
            <a:r>
              <a:rPr lang="en-US" sz="4780">
                <a:solidFill>
                  <a:srgbClr val="F8D941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Quelles sont les propriétés physiques des corps liquides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56277" y="8275391"/>
            <a:ext cx="3263440" cy="1448151"/>
            <a:chOff x="0" y="0"/>
            <a:chExt cx="4351253" cy="19308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51274" cy="1930908"/>
            </a:xfrm>
            <a:custGeom>
              <a:avLst/>
              <a:gdLst/>
              <a:ahLst/>
              <a:cxnLst/>
              <a:rect l="l" t="t" r="r" b="b"/>
              <a:pathLst>
                <a:path w="4351274" h="1930908">
                  <a:moveTo>
                    <a:pt x="0" y="0"/>
                  </a:moveTo>
                  <a:lnTo>
                    <a:pt x="4351274" y="0"/>
                  </a:lnTo>
                  <a:lnTo>
                    <a:pt x="4351274" y="1930908"/>
                  </a:lnTo>
                  <a:lnTo>
                    <a:pt x="0" y="1930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6" b="-4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56277" y="5064943"/>
            <a:ext cx="1403931" cy="1310335"/>
            <a:chOff x="0" y="0"/>
            <a:chExt cx="1871908" cy="17471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71853" cy="1747139"/>
            </a:xfrm>
            <a:custGeom>
              <a:avLst/>
              <a:gdLst/>
              <a:ahLst/>
              <a:cxnLst/>
              <a:rect l="l" t="t" r="r" b="b"/>
              <a:pathLst>
                <a:path w="1871853" h="1747139">
                  <a:moveTo>
                    <a:pt x="0" y="0"/>
                  </a:moveTo>
                  <a:lnTo>
                    <a:pt x="1871853" y="0"/>
                  </a:lnTo>
                  <a:lnTo>
                    <a:pt x="1871853" y="1747139"/>
                  </a:lnTo>
                  <a:lnTo>
                    <a:pt x="0" y="1747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8" r="-51" b="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426101" y="6009494"/>
            <a:ext cx="3296993" cy="3309404"/>
            <a:chOff x="0" y="0"/>
            <a:chExt cx="4395991" cy="44125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95978" cy="4412488"/>
            </a:xfrm>
            <a:custGeom>
              <a:avLst/>
              <a:gdLst/>
              <a:ahLst/>
              <a:cxnLst/>
              <a:rect l="l" t="t" r="r" b="b"/>
              <a:pathLst>
                <a:path w="4395978" h="4412488">
                  <a:moveTo>
                    <a:pt x="0" y="0"/>
                  </a:moveTo>
                  <a:lnTo>
                    <a:pt x="4395978" y="0"/>
                  </a:lnTo>
                  <a:lnTo>
                    <a:pt x="4395978" y="4412488"/>
                  </a:lnTo>
                  <a:lnTo>
                    <a:pt x="0" y="4412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0" r="-30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7149771" y="5845767"/>
            <a:ext cx="3263440" cy="1448151"/>
            <a:chOff x="0" y="0"/>
            <a:chExt cx="4351253" cy="19308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51274" cy="1930908"/>
            </a:xfrm>
            <a:custGeom>
              <a:avLst/>
              <a:gdLst/>
              <a:ahLst/>
              <a:cxnLst/>
              <a:rect l="l" t="t" r="r" b="b"/>
              <a:pathLst>
                <a:path w="4351274" h="1930908">
                  <a:moveTo>
                    <a:pt x="0" y="0"/>
                  </a:moveTo>
                  <a:lnTo>
                    <a:pt x="4351274" y="0"/>
                  </a:lnTo>
                  <a:lnTo>
                    <a:pt x="4351274" y="1930908"/>
                  </a:lnTo>
                  <a:lnTo>
                    <a:pt x="0" y="1930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6" b="-4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301053" y="7293919"/>
            <a:ext cx="1611790" cy="606436"/>
            <a:chOff x="0" y="0"/>
            <a:chExt cx="2149053" cy="8085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49094" cy="808609"/>
            </a:xfrm>
            <a:custGeom>
              <a:avLst/>
              <a:gdLst/>
              <a:ahLst/>
              <a:cxnLst/>
              <a:rect l="l" t="t" r="r" b="b"/>
              <a:pathLst>
                <a:path w="2149094" h="808609">
                  <a:moveTo>
                    <a:pt x="0" y="0"/>
                  </a:moveTo>
                  <a:lnTo>
                    <a:pt x="2149094" y="0"/>
                  </a:lnTo>
                  <a:lnTo>
                    <a:pt x="2149094" y="808609"/>
                  </a:lnTo>
                  <a:lnTo>
                    <a:pt x="0" y="8086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10" r="1" b="-80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730650" y="3591688"/>
            <a:ext cx="4062430" cy="4114800"/>
            <a:chOff x="0" y="0"/>
            <a:chExt cx="5416573" cy="5486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16550" cy="5486400"/>
            </a:xfrm>
            <a:custGeom>
              <a:avLst/>
              <a:gdLst/>
              <a:ahLst/>
              <a:cxnLst/>
              <a:rect l="l" t="t" r="r" b="b"/>
              <a:pathLst>
                <a:path w="5416550" h="5486400">
                  <a:moveTo>
                    <a:pt x="0" y="0"/>
                  </a:moveTo>
                  <a:lnTo>
                    <a:pt x="5416550" y="0"/>
                  </a:lnTo>
                  <a:lnTo>
                    <a:pt x="541655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58" r="-5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04060" y="1923339"/>
            <a:ext cx="4518473" cy="4484584"/>
            <a:chOff x="0" y="0"/>
            <a:chExt cx="6024631" cy="597944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024626" cy="5979414"/>
            </a:xfrm>
            <a:custGeom>
              <a:avLst/>
              <a:gdLst/>
              <a:ahLst/>
              <a:cxnLst/>
              <a:rect l="l" t="t" r="r" b="b"/>
              <a:pathLst>
                <a:path w="6024626" h="5979414">
                  <a:moveTo>
                    <a:pt x="0" y="0"/>
                  </a:moveTo>
                  <a:lnTo>
                    <a:pt x="6024626" y="0"/>
                  </a:lnTo>
                  <a:lnTo>
                    <a:pt x="6024626" y="5979414"/>
                  </a:lnTo>
                  <a:lnTo>
                    <a:pt x="0" y="5979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1" r="-1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3424266" y="4224807"/>
            <a:ext cx="1222818" cy="1630425"/>
            <a:chOff x="0" y="0"/>
            <a:chExt cx="1535515" cy="20473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5557" cy="2047367"/>
            </a:xfrm>
            <a:custGeom>
              <a:avLst/>
              <a:gdLst/>
              <a:ahLst/>
              <a:cxnLst/>
              <a:rect l="l" t="t" r="r" b="b"/>
              <a:pathLst>
                <a:path w="1535557" h="2047367">
                  <a:moveTo>
                    <a:pt x="0" y="0"/>
                  </a:moveTo>
                  <a:lnTo>
                    <a:pt x="1535557" y="0"/>
                  </a:lnTo>
                  <a:lnTo>
                    <a:pt x="1535557" y="2047367"/>
                  </a:lnTo>
                  <a:lnTo>
                    <a:pt x="0" y="2047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05" r="-20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952994" y="4031893"/>
            <a:ext cx="1191006" cy="2016252"/>
            <a:chOff x="0" y="0"/>
            <a:chExt cx="1832737" cy="31026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2696" cy="3102600"/>
            </a:xfrm>
            <a:custGeom>
              <a:avLst/>
              <a:gdLst/>
              <a:ahLst/>
              <a:cxnLst/>
              <a:rect l="l" t="t" r="r" b="b"/>
              <a:pathLst>
                <a:path w="1832696" h="3102600">
                  <a:moveTo>
                    <a:pt x="0" y="0"/>
                  </a:moveTo>
                  <a:lnTo>
                    <a:pt x="1832696" y="0"/>
                  </a:lnTo>
                  <a:lnTo>
                    <a:pt x="1832696" y="3102600"/>
                  </a:lnTo>
                  <a:lnTo>
                    <a:pt x="0" y="310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834" r="-2" b="-83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49175" y="4200750"/>
            <a:ext cx="1964064" cy="1885501"/>
            <a:chOff x="0" y="0"/>
            <a:chExt cx="2618752" cy="25140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18740" cy="2513965"/>
            </a:xfrm>
            <a:custGeom>
              <a:avLst/>
              <a:gdLst/>
              <a:ahLst/>
              <a:cxnLst/>
              <a:rect l="l" t="t" r="r" b="b"/>
              <a:pathLst>
                <a:path w="2618740" h="2513965">
                  <a:moveTo>
                    <a:pt x="0" y="0"/>
                  </a:moveTo>
                  <a:lnTo>
                    <a:pt x="2618740" y="0"/>
                  </a:lnTo>
                  <a:lnTo>
                    <a:pt x="2618740" y="2513965"/>
                  </a:lnTo>
                  <a:lnTo>
                    <a:pt x="0" y="2513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81" r="-182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 rot="2176942" flipV="1">
            <a:off x="5472739" y="3560744"/>
            <a:ext cx="1360124" cy="1370402"/>
          </a:xfrm>
          <a:custGeom>
            <a:avLst/>
            <a:gdLst/>
            <a:ahLst/>
            <a:cxnLst/>
            <a:rect l="l" t="t" r="r" b="b"/>
            <a:pathLst>
              <a:path w="1360124" h="1370402">
                <a:moveTo>
                  <a:pt x="0" y="1370402"/>
                </a:moveTo>
                <a:lnTo>
                  <a:pt x="1360124" y="1370402"/>
                </a:lnTo>
                <a:lnTo>
                  <a:pt x="1360124" y="0"/>
                </a:lnTo>
                <a:lnTo>
                  <a:pt x="0" y="0"/>
                </a:lnTo>
                <a:lnTo>
                  <a:pt x="0" y="1370402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4035675" y="273481"/>
            <a:ext cx="12120502" cy="131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9"/>
              </a:lnSpc>
              <a:spcBef>
                <a:spcPct val="0"/>
              </a:spcBef>
            </a:pPr>
            <a:r>
              <a:rPr lang="en-US" sz="68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II. propriétés de l’état solide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96306" y="1517447"/>
            <a:ext cx="4071364" cy="805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846" u="sng">
                <a:solidFill>
                  <a:srgbClr val="B6F61A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1 - Expérience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71283" y="2614377"/>
            <a:ext cx="12745433" cy="67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7"/>
              </a:lnSpc>
            </a:pPr>
            <a:r>
              <a:rPr lang="en-US" sz="370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transvase une quantité de l’eau dans différents récipients</a:t>
            </a:r>
            <a:r>
              <a:rPr lang="en-US" sz="3705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43704" y="6895876"/>
            <a:ext cx="12577793" cy="773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7"/>
              </a:lnSpc>
            </a:pPr>
            <a:r>
              <a:rPr lang="en-US" sz="4304" b="1" u="sng">
                <a:solidFill>
                  <a:srgbClr val="FFBD4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Observation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0" y="7705249"/>
            <a:ext cx="18323273" cy="7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7"/>
              </a:lnSpc>
            </a:pPr>
            <a:r>
              <a:rPr lang="en-US" sz="370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L’eau prend la forme du récipient qui le contient</a:t>
            </a:r>
          </a:p>
        </p:txBody>
      </p:sp>
      <p:sp>
        <p:nvSpPr>
          <p:cNvPr id="22" name="Freeform 22"/>
          <p:cNvSpPr/>
          <p:nvPr/>
        </p:nvSpPr>
        <p:spPr>
          <a:xfrm rot="2176942" flipV="1">
            <a:off x="10265346" y="3639687"/>
            <a:ext cx="1360124" cy="1370402"/>
          </a:xfrm>
          <a:custGeom>
            <a:avLst/>
            <a:gdLst/>
            <a:ahLst/>
            <a:cxnLst/>
            <a:rect l="l" t="t" r="r" b="b"/>
            <a:pathLst>
              <a:path w="1360124" h="1370402">
                <a:moveTo>
                  <a:pt x="0" y="1370402"/>
                </a:moveTo>
                <a:lnTo>
                  <a:pt x="1360124" y="1370402"/>
                </a:lnTo>
                <a:lnTo>
                  <a:pt x="1360124" y="0"/>
                </a:lnTo>
                <a:lnTo>
                  <a:pt x="0" y="0"/>
                </a:lnTo>
                <a:lnTo>
                  <a:pt x="0" y="1370402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2867302" flipH="1">
            <a:off x="15938909" y="-637450"/>
            <a:ext cx="1550375" cy="2696304"/>
          </a:xfrm>
          <a:custGeom>
            <a:avLst/>
            <a:gdLst/>
            <a:ahLst/>
            <a:cxnLst/>
            <a:rect l="l" t="t" r="r" b="b"/>
            <a:pathLst>
              <a:path w="1550375" h="2696304">
                <a:moveTo>
                  <a:pt x="1550375" y="0"/>
                </a:moveTo>
                <a:lnTo>
                  <a:pt x="0" y="0"/>
                </a:lnTo>
                <a:lnTo>
                  <a:pt x="0" y="2696304"/>
                </a:lnTo>
                <a:lnTo>
                  <a:pt x="1550375" y="2696304"/>
                </a:lnTo>
                <a:lnTo>
                  <a:pt x="15503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861158" cy="1617423"/>
          </a:xfrm>
          <a:custGeom>
            <a:avLst/>
            <a:gdLst/>
            <a:ahLst/>
            <a:cxnLst/>
            <a:rect l="l" t="t" r="r" b="b"/>
            <a:pathLst>
              <a:path w="1861158" h="1617423">
                <a:moveTo>
                  <a:pt x="0" y="0"/>
                </a:moveTo>
                <a:lnTo>
                  <a:pt x="1861158" y="0"/>
                </a:lnTo>
                <a:lnTo>
                  <a:pt x="1861158" y="1617423"/>
                </a:lnTo>
                <a:lnTo>
                  <a:pt x="0" y="16174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819116" y="3286321"/>
            <a:ext cx="14167727" cy="697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r>
              <a:rPr lang="en-US" sz="36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Au repos, la surface libre des liquides est plane et horizontale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19116" y="4050364"/>
            <a:ext cx="14167727" cy="697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9"/>
              </a:lnSpc>
            </a:pPr>
            <a:r>
              <a:rPr lang="en-US" sz="3687" b="1" u="sng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</a:t>
            </a:r>
            <a:r>
              <a:rPr lang="en-US" sz="36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 liquides peuvent couler : ce sont des fluides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57860" y="3240781"/>
            <a:ext cx="3285033" cy="2800490"/>
            <a:chOff x="0" y="0"/>
            <a:chExt cx="4380044" cy="373398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80103" cy="3733927"/>
            </a:xfrm>
            <a:custGeom>
              <a:avLst/>
              <a:gdLst/>
              <a:ahLst/>
              <a:cxnLst/>
              <a:rect l="l" t="t" r="r" b="b"/>
              <a:pathLst>
                <a:path w="4380103" h="3733927">
                  <a:moveTo>
                    <a:pt x="0" y="0"/>
                  </a:moveTo>
                  <a:lnTo>
                    <a:pt x="4380103" y="0"/>
                  </a:lnTo>
                  <a:lnTo>
                    <a:pt x="4380103" y="3733927"/>
                  </a:lnTo>
                  <a:lnTo>
                    <a:pt x="0" y="3733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7" r="-26" b="-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28666" y="5470742"/>
            <a:ext cx="2387414" cy="3350757"/>
            <a:chOff x="0" y="0"/>
            <a:chExt cx="3909060" cy="548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09060" cy="5486400"/>
            </a:xfrm>
            <a:custGeom>
              <a:avLst/>
              <a:gdLst/>
              <a:ahLst/>
              <a:cxnLst/>
              <a:rect l="l" t="t" r="r" b="b"/>
              <a:pathLst>
                <a:path w="3909060" h="5486400">
                  <a:moveTo>
                    <a:pt x="0" y="0"/>
                  </a:moveTo>
                  <a:lnTo>
                    <a:pt x="3909060" y="0"/>
                  </a:lnTo>
                  <a:lnTo>
                    <a:pt x="390906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83" b="-8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019686" y="5470742"/>
            <a:ext cx="6268883" cy="3425239"/>
            <a:chOff x="0" y="0"/>
            <a:chExt cx="16795593" cy="917690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795623" cy="9176880"/>
            </a:xfrm>
            <a:custGeom>
              <a:avLst/>
              <a:gdLst/>
              <a:ahLst/>
              <a:cxnLst/>
              <a:rect l="l" t="t" r="r" b="b"/>
              <a:pathLst>
                <a:path w="16795623" h="9176880">
                  <a:moveTo>
                    <a:pt x="0" y="0"/>
                  </a:moveTo>
                  <a:lnTo>
                    <a:pt x="16795623" y="0"/>
                  </a:lnTo>
                  <a:lnTo>
                    <a:pt x="16795623" y="9176880"/>
                  </a:lnTo>
                  <a:lnTo>
                    <a:pt x="0" y="917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52" r="-95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875279" y="3534284"/>
            <a:ext cx="631249" cy="344318"/>
          </a:xfrm>
          <a:custGeom>
            <a:avLst/>
            <a:gdLst/>
            <a:ahLst/>
            <a:cxnLst/>
            <a:rect l="l" t="t" r="r" b="b"/>
            <a:pathLst>
              <a:path w="631249" h="344318">
                <a:moveTo>
                  <a:pt x="0" y="0"/>
                </a:moveTo>
                <a:lnTo>
                  <a:pt x="631249" y="0"/>
                </a:lnTo>
                <a:lnTo>
                  <a:pt x="631249" y="344318"/>
                </a:lnTo>
                <a:lnTo>
                  <a:pt x="0" y="3443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6846696" y="345651"/>
            <a:ext cx="6894514" cy="1412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  <a:spcBef>
                <a:spcPct val="0"/>
              </a:spcBef>
            </a:pPr>
            <a:r>
              <a:rPr lang="en-US" sz="7399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75279" y="1815042"/>
            <a:ext cx="14625097" cy="1425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9418" lvl="1" indent="-419709" algn="l">
              <a:lnSpc>
                <a:spcPts val="5439"/>
              </a:lnSpc>
              <a:buFont typeface="Arial"/>
              <a:buChar char="•"/>
            </a:pPr>
            <a:r>
              <a:rPr lang="en-US" sz="3887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liquides n’ont pas de forme propre. Ils prennent la forme du récipient qui les contient.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875279" y="4296708"/>
            <a:ext cx="631249" cy="344318"/>
          </a:xfrm>
          <a:custGeom>
            <a:avLst/>
            <a:gdLst/>
            <a:ahLst/>
            <a:cxnLst/>
            <a:rect l="l" t="t" r="r" b="b"/>
            <a:pathLst>
              <a:path w="631249" h="344318">
                <a:moveTo>
                  <a:pt x="0" y="0"/>
                </a:moveTo>
                <a:lnTo>
                  <a:pt x="631249" y="0"/>
                </a:lnTo>
                <a:lnTo>
                  <a:pt x="631249" y="344318"/>
                </a:lnTo>
                <a:lnTo>
                  <a:pt x="0" y="3443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950238" y="1450878"/>
            <a:ext cx="14387524" cy="1764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2"/>
              </a:lnSpc>
            </a:pPr>
            <a:r>
              <a:rPr lang="en-US" sz="5095">
                <a:solidFill>
                  <a:srgbClr val="5CE1E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QUELLES SONT LES PROPRIÉTÉS PHYSIQUES DES GAZ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311047" y="5980813"/>
            <a:ext cx="2088261" cy="4114800"/>
            <a:chOff x="0" y="0"/>
            <a:chExt cx="2784348" cy="548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84348" cy="5486400"/>
            </a:xfrm>
            <a:custGeom>
              <a:avLst/>
              <a:gdLst/>
              <a:ahLst/>
              <a:cxnLst/>
              <a:rect l="l" t="t" r="r" b="b"/>
              <a:pathLst>
                <a:path w="2784348" h="5486400">
                  <a:moveTo>
                    <a:pt x="0" y="0"/>
                  </a:moveTo>
                  <a:lnTo>
                    <a:pt x="2784348" y="0"/>
                  </a:lnTo>
                  <a:lnTo>
                    <a:pt x="2784348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73" r="-17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60808" y="3706443"/>
            <a:ext cx="3215465" cy="5155994"/>
            <a:chOff x="0" y="0"/>
            <a:chExt cx="3421519" cy="548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421507" cy="5486400"/>
            </a:xfrm>
            <a:custGeom>
              <a:avLst/>
              <a:gdLst/>
              <a:ahLst/>
              <a:cxnLst/>
              <a:rect l="l" t="t" r="r" b="b"/>
              <a:pathLst>
                <a:path w="3421507" h="5486400">
                  <a:moveTo>
                    <a:pt x="0" y="0"/>
                  </a:moveTo>
                  <a:lnTo>
                    <a:pt x="3421507" y="0"/>
                  </a:lnTo>
                  <a:lnTo>
                    <a:pt x="3421507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6" b="-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50238" y="3923413"/>
            <a:ext cx="3658431" cy="4114800"/>
            <a:chOff x="0" y="0"/>
            <a:chExt cx="4877908" cy="548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77943" cy="5486400"/>
            </a:xfrm>
            <a:custGeom>
              <a:avLst/>
              <a:gdLst/>
              <a:ahLst/>
              <a:cxnLst/>
              <a:rect l="l" t="t" r="r" b="b"/>
              <a:pathLst>
                <a:path w="4877943" h="5486400">
                  <a:moveTo>
                    <a:pt x="0" y="0"/>
                  </a:moveTo>
                  <a:lnTo>
                    <a:pt x="4877943" y="0"/>
                  </a:lnTo>
                  <a:lnTo>
                    <a:pt x="4877943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8" r="-11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48371" y="3370103"/>
            <a:ext cx="492771" cy="2610710"/>
            <a:chOff x="0" y="0"/>
            <a:chExt cx="818151" cy="43345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8134" cy="4334637"/>
            </a:xfrm>
            <a:custGeom>
              <a:avLst/>
              <a:gdLst/>
              <a:ahLst/>
              <a:cxnLst/>
              <a:rect l="l" t="t" r="r" b="b"/>
              <a:pathLst>
                <a:path w="818134" h="4334637">
                  <a:moveTo>
                    <a:pt x="0" y="0"/>
                  </a:moveTo>
                  <a:lnTo>
                    <a:pt x="818134" y="0"/>
                  </a:lnTo>
                  <a:lnTo>
                    <a:pt x="818134" y="4334637"/>
                  </a:lnTo>
                  <a:lnTo>
                    <a:pt x="0" y="4334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6" r="-38" b="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2867302" flipH="1">
            <a:off x="15420242" y="-582893"/>
            <a:ext cx="2192191" cy="3812507"/>
          </a:xfrm>
          <a:custGeom>
            <a:avLst/>
            <a:gdLst/>
            <a:ahLst/>
            <a:cxnLst/>
            <a:rect l="l" t="t" r="r" b="b"/>
            <a:pathLst>
              <a:path w="2192191" h="3812507">
                <a:moveTo>
                  <a:pt x="2192191" y="0"/>
                </a:moveTo>
                <a:lnTo>
                  <a:pt x="0" y="0"/>
                </a:lnTo>
                <a:lnTo>
                  <a:pt x="0" y="3812507"/>
                </a:lnTo>
                <a:lnTo>
                  <a:pt x="2192191" y="3812507"/>
                </a:lnTo>
                <a:lnTo>
                  <a:pt x="21921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7569934" y="485382"/>
            <a:ext cx="2348256" cy="5791662"/>
            <a:chOff x="0" y="0"/>
            <a:chExt cx="3567215" cy="87980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67176" cy="8798052"/>
            </a:xfrm>
            <a:custGeom>
              <a:avLst/>
              <a:gdLst/>
              <a:ahLst/>
              <a:cxnLst/>
              <a:rect l="l" t="t" r="r" b="b"/>
              <a:pathLst>
                <a:path w="3567176" h="8798052">
                  <a:moveTo>
                    <a:pt x="0" y="0"/>
                  </a:moveTo>
                  <a:lnTo>
                    <a:pt x="3567176" y="0"/>
                  </a:lnTo>
                  <a:lnTo>
                    <a:pt x="3567176" y="8798052"/>
                  </a:lnTo>
                  <a:lnTo>
                    <a:pt x="0" y="8798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81" r="-18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8260" y="6530087"/>
            <a:ext cx="14387524" cy="677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3"/>
              </a:lnSpc>
            </a:pPr>
            <a:r>
              <a:rPr lang="en-US" sz="369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POUVEZ-VOUS SAISIR CES GAZ AVEC LES DOIGTS?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29444" y="7460168"/>
            <a:ext cx="14026733" cy="1286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3"/>
              </a:lnSpc>
            </a:pPr>
            <a:r>
              <a:rPr lang="en-US" sz="3695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POUVEZ-VOUS VIDER L'AIR DU BALLON DANS UNE BOUTEILLE D'EAU?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7932697" flipH="1">
            <a:off x="793013" y="7543083"/>
            <a:ext cx="1652128" cy="2873267"/>
          </a:xfrm>
          <a:custGeom>
            <a:avLst/>
            <a:gdLst/>
            <a:ahLst/>
            <a:cxnLst/>
            <a:rect l="l" t="t" r="r" b="b"/>
            <a:pathLst>
              <a:path w="1652128" h="2873267">
                <a:moveTo>
                  <a:pt x="1652129" y="0"/>
                </a:moveTo>
                <a:lnTo>
                  <a:pt x="0" y="0"/>
                </a:lnTo>
                <a:lnTo>
                  <a:pt x="0" y="2873267"/>
                </a:lnTo>
                <a:lnTo>
                  <a:pt x="1652129" y="2873267"/>
                </a:lnTo>
                <a:lnTo>
                  <a:pt x="16521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109903" cy="1833592"/>
          </a:xfrm>
          <a:custGeom>
            <a:avLst/>
            <a:gdLst/>
            <a:ahLst/>
            <a:cxnLst/>
            <a:rect l="l" t="t" r="r" b="b"/>
            <a:pathLst>
              <a:path w="2109903" h="1833592">
                <a:moveTo>
                  <a:pt x="0" y="0"/>
                </a:moveTo>
                <a:lnTo>
                  <a:pt x="2109903" y="0"/>
                </a:lnTo>
                <a:lnTo>
                  <a:pt x="2109903" y="1833592"/>
                </a:lnTo>
                <a:lnTo>
                  <a:pt x="0" y="1833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4035675" y="273481"/>
            <a:ext cx="12120502" cy="1310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9"/>
              </a:lnSpc>
              <a:spcBef>
                <a:spcPct val="0"/>
              </a:spcBef>
            </a:pPr>
            <a:r>
              <a:rPr lang="en-US" sz="6899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III- propriétés de l’état gazeux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344340" y="2311471"/>
            <a:ext cx="2063154" cy="2885530"/>
            <a:chOff x="0" y="0"/>
            <a:chExt cx="2750872" cy="38473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50820" cy="3847338"/>
            </a:xfrm>
            <a:custGeom>
              <a:avLst/>
              <a:gdLst/>
              <a:ahLst/>
              <a:cxnLst/>
              <a:rect l="l" t="t" r="r" b="b"/>
              <a:pathLst>
                <a:path w="2750820" h="3847338">
                  <a:moveTo>
                    <a:pt x="0" y="0"/>
                  </a:moveTo>
                  <a:lnTo>
                    <a:pt x="2750820" y="0"/>
                  </a:lnTo>
                  <a:lnTo>
                    <a:pt x="2750820" y="3847338"/>
                  </a:lnTo>
                  <a:lnTo>
                    <a:pt x="0" y="384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82" r="-1" b="-8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19139" y="2498308"/>
            <a:ext cx="2527654" cy="2511856"/>
            <a:chOff x="0" y="0"/>
            <a:chExt cx="3370205" cy="334914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70199" cy="3349117"/>
            </a:xfrm>
            <a:custGeom>
              <a:avLst/>
              <a:gdLst/>
              <a:ahLst/>
              <a:cxnLst/>
              <a:rect l="l" t="t" r="r" b="b"/>
              <a:pathLst>
                <a:path w="3370199" h="3349117">
                  <a:moveTo>
                    <a:pt x="0" y="0"/>
                  </a:moveTo>
                  <a:lnTo>
                    <a:pt x="3370199" y="0"/>
                  </a:lnTo>
                  <a:lnTo>
                    <a:pt x="3370199" y="3349117"/>
                  </a:lnTo>
                  <a:lnTo>
                    <a:pt x="0" y="3349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63" r="-6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99410" y="2119545"/>
            <a:ext cx="4444175" cy="3269383"/>
            <a:chOff x="0" y="0"/>
            <a:chExt cx="5925567" cy="43591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925566" cy="4359148"/>
            </a:xfrm>
            <a:custGeom>
              <a:avLst/>
              <a:gdLst/>
              <a:ahLst/>
              <a:cxnLst/>
              <a:rect l="l" t="t" r="r" b="b"/>
              <a:pathLst>
                <a:path w="5925566" h="4359148">
                  <a:moveTo>
                    <a:pt x="0" y="0"/>
                  </a:moveTo>
                  <a:lnTo>
                    <a:pt x="5925566" y="0"/>
                  </a:lnTo>
                  <a:lnTo>
                    <a:pt x="5925566" y="4359148"/>
                  </a:lnTo>
                  <a:lnTo>
                    <a:pt x="0" y="4359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950688" y="5630118"/>
            <a:ext cx="14087326" cy="2870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87" lvl="1" indent="-431793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 gaz ne peut pas être saisi par les doigts.</a:t>
            </a:r>
          </a:p>
          <a:p>
            <a:pPr marL="863587" lvl="1" indent="-431793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 gaz n’a pas de forme propre.  </a:t>
            </a:r>
          </a:p>
          <a:p>
            <a:pPr marL="863587" lvl="1" indent="-431793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gaz occupe tout l’espace qui lui est offert.</a:t>
            </a:r>
          </a:p>
          <a:p>
            <a:pPr marL="863587" lvl="1" indent="-431793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gaz peuvent couler, alors on dit qu'ils sont des </a:t>
            </a:r>
            <a:r>
              <a:rPr lang="en-US" sz="3999" b="1">
                <a:solidFill>
                  <a:srgbClr val="F8D94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corps fluides</a:t>
            </a:r>
            <a:r>
              <a:rPr lang="en-US" sz="39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999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55268" y="368680"/>
            <a:ext cx="4410043" cy="70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798" b="1" u="sng" spc="-190">
                <a:solidFill>
                  <a:srgbClr val="FF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Exercice 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28646" y="1308241"/>
            <a:ext cx="12325461" cy="6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Catégoriser les corps suivants en fonction de leur état physique </a:t>
            </a:r>
            <a:r>
              <a:rPr lang="en-US" sz="3598" b="1">
                <a:solidFill>
                  <a:srgbClr val="00B05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4658" y="2259857"/>
            <a:ext cx="1325470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Farine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91376" y="2259857"/>
            <a:ext cx="839760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32670" y="2259857"/>
            <a:ext cx="1558707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Essence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8483" y="2259857"/>
            <a:ext cx="1121086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Neige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00781" y="2259857"/>
            <a:ext cx="1001729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L’air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18952" y="2259857"/>
            <a:ext cx="608928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68433" y="3509842"/>
            <a:ext cx="2765479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Vapeur d'eau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14128" y="3509842"/>
            <a:ext cx="866209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Bois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80072" y="3498574"/>
            <a:ext cx="1094638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Huile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59312" y="2259857"/>
            <a:ext cx="1120798" cy="71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Verre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2354077" y="4540766"/>
          <a:ext cx="12674600" cy="5194300"/>
        </p:xfrm>
        <a:graphic>
          <a:graphicData uri="http://schemas.openxmlformats.org/drawingml/2006/table">
            <a:tbl>
              <a:tblPr/>
              <a:tblGrid>
                <a:gridCol w="2684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46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9448">
                <a:tc gridSpan="2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solides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solides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liquides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2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gazeux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448">
                <a:tc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3CB63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Compacts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A4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3CB63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divisés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A49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liquides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2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4860"/>
                        </a:lnSpc>
                        <a:defRPr/>
                      </a:pPr>
                      <a:r>
                        <a:rPr lang="en-US" sz="4050" b="1">
                          <a:solidFill>
                            <a:srgbClr val="FF3131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Corps gazeux</a:t>
                      </a: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40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CB6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9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CB6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28588" marR="128588" marT="128588" marB="128588" anchor="ctr">
                    <a:lnL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9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Freeform 15"/>
          <p:cNvSpPr/>
          <p:nvPr/>
        </p:nvSpPr>
        <p:spPr>
          <a:xfrm>
            <a:off x="5199664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6640710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8800950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0529142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2041274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3553442" y="2892210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5236518" y="4116338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7180734" y="4116338"/>
            <a:ext cx="362055" cy="110103"/>
          </a:xfrm>
          <a:custGeom>
            <a:avLst/>
            <a:gdLst/>
            <a:ahLst/>
            <a:cxnLst/>
            <a:rect l="l" t="t" r="r" b="b"/>
            <a:pathLst>
              <a:path w="362055" h="110103">
                <a:moveTo>
                  <a:pt x="0" y="0"/>
                </a:moveTo>
                <a:lnTo>
                  <a:pt x="362055" y="0"/>
                </a:lnTo>
                <a:lnTo>
                  <a:pt x="362055" y="110103"/>
                </a:lnTo>
                <a:lnTo>
                  <a:pt x="0" y="11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93130" y="1725162"/>
            <a:ext cx="14906625" cy="433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798" b="1" spc="-19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Réponds par vrai ou par faux.</a:t>
            </a:r>
          </a:p>
          <a:p>
            <a:pPr marL="887863" lvl="2" indent="-295954" algn="l">
              <a:lnSpc>
                <a:spcPts val="5759"/>
              </a:lnSpc>
              <a:buFont typeface="Arial"/>
              <a:buChar char="⚬"/>
            </a:pPr>
            <a:r>
              <a:rPr lang="en-US" sz="4798" spc="-19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Un liquide peut être saisi avec les doigts  …………..</a:t>
            </a:r>
          </a:p>
          <a:p>
            <a:pPr marL="887863" lvl="2" indent="-295954" algn="l">
              <a:lnSpc>
                <a:spcPts val="5759"/>
              </a:lnSpc>
              <a:buFont typeface="Arial"/>
              <a:buChar char="⚬"/>
            </a:pPr>
            <a:r>
              <a:rPr lang="en-US" sz="4798" spc="-19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Un solide compacts a une forme propre et peut être saisi avec les doigts…………….</a:t>
            </a:r>
          </a:p>
          <a:p>
            <a:pPr marL="887863" lvl="2" indent="-295954" algn="l">
              <a:lnSpc>
                <a:spcPts val="5759"/>
              </a:lnSpc>
              <a:buFont typeface="Arial"/>
              <a:buChar char="⚬"/>
            </a:pPr>
            <a:r>
              <a:rPr lang="en-US" sz="4798" spc="-19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Un solide divisé n'a pas de forme propre et peut être saisi avec les doigts……………….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23916" y="366304"/>
            <a:ext cx="4169241" cy="7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798" b="1" u="sng" spc="-190">
                <a:solidFill>
                  <a:srgbClr val="FF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Exercice 2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Personnalisé</PresentationFormat>
  <Paragraphs>59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Open Sans 1 Bold</vt:lpstr>
      <vt:lpstr>Open Sans 2 Bold</vt:lpstr>
      <vt:lpstr>Times New Roman</vt:lpstr>
      <vt:lpstr>Times New Roman Bold</vt:lpstr>
      <vt:lpstr>Calibri</vt:lpstr>
      <vt:lpstr>Times New Roman Bold Italics</vt:lpstr>
      <vt:lpstr>Open Sans 2</vt:lpstr>
      <vt:lpstr>Arial</vt:lpstr>
      <vt:lpstr>Londrina Solid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TROIS ÉTATS DE LA MATIÈRE</dc:title>
  <dc:creator>PC</dc:creator>
  <cp:lastModifiedBy>AIT ELZAAR SAID</cp:lastModifiedBy>
  <cp:revision>1</cp:revision>
  <dcterms:created xsi:type="dcterms:W3CDTF">2006-08-16T00:00:00Z</dcterms:created>
  <dcterms:modified xsi:type="dcterms:W3CDTF">2024-09-27T22:39:39Z</dcterms:modified>
  <dc:identifier>DAGHd44q2Lk</dc:identifier>
</cp:coreProperties>
</file>