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imes New Roman" charset="1" panose="02030502070405020303"/>
      <p:regular r:id="rId15"/>
    </p:embeddedFont>
    <p:embeddedFont>
      <p:font typeface="Times New Roman Bold" charset="1" panose="02030802070405020303"/>
      <p:regular r:id="rId16"/>
    </p:embeddedFont>
    <p:embeddedFont>
      <p:font typeface="Open Sans Bold" charset="1" panose="020B0806030504020204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gif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14" Target="../media/image20.png" Type="http://schemas.openxmlformats.org/officeDocument/2006/relationships/image"/><Relationship Id="rId15" Target="../media/image21.svg" Type="http://schemas.openxmlformats.org/officeDocument/2006/relationships/image"/><Relationship Id="rId16" Target="../media/image22.png" Type="http://schemas.openxmlformats.org/officeDocument/2006/relationships/image"/><Relationship Id="rId17" Target="../media/image23.svg" Type="http://schemas.openxmlformats.org/officeDocument/2006/relationships/image"/><Relationship Id="rId18" Target="../media/image24.jpe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33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5.jpe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37.png" Type="http://schemas.openxmlformats.org/officeDocument/2006/relationships/image"/><Relationship Id="rId14" Target="../media/image38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41.png" Type="http://schemas.openxmlformats.org/officeDocument/2006/relationships/image"/><Relationship Id="rId18" Target="../media/image42.svg" Type="http://schemas.openxmlformats.org/officeDocument/2006/relationships/image"/><Relationship Id="rId19" Target="../media/image43.png" Type="http://schemas.openxmlformats.org/officeDocument/2006/relationships/image"/><Relationship Id="rId2" Target="../media/image34.jpeg" Type="http://schemas.openxmlformats.org/officeDocument/2006/relationships/image"/><Relationship Id="rId20" Target="../media/image44.svg" Type="http://schemas.openxmlformats.org/officeDocument/2006/relationships/image"/><Relationship Id="rId21" Target="../media/image45.png" Type="http://schemas.openxmlformats.org/officeDocument/2006/relationships/image"/><Relationship Id="rId22" Target="../media/image46.png" Type="http://schemas.openxmlformats.org/officeDocument/2006/relationships/image"/><Relationship Id="rId23" Target="../media/image47.svg" Type="http://schemas.openxmlformats.org/officeDocument/2006/relationships/image"/><Relationship Id="rId24" Target="../media/image48.png" Type="http://schemas.openxmlformats.org/officeDocument/2006/relationships/image"/><Relationship Id="rId25" Target="../media/image49.sv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5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jpeg" Type="http://schemas.openxmlformats.org/officeDocument/2006/relationships/image"/><Relationship Id="rId3" Target="../media/VAGFB9CSquc.mp4" Type="http://schemas.openxmlformats.org/officeDocument/2006/relationships/video"/><Relationship Id="rId4" Target="../media/VAGFB9CSquc.mp4" Type="http://schemas.microsoft.com/office/2007/relationships/media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53.png" Type="http://schemas.openxmlformats.org/officeDocument/2006/relationships/image"/><Relationship Id="rId12" Target="../media/image54.svg" Type="http://schemas.openxmlformats.org/officeDocument/2006/relationships/image"/><Relationship Id="rId13" Target="../media/image55.png" Type="http://schemas.openxmlformats.org/officeDocument/2006/relationships/image"/><Relationship Id="rId14" Target="../media/image56.svg" Type="http://schemas.openxmlformats.org/officeDocument/2006/relationships/image"/><Relationship Id="rId15" Target="../media/image57.png" Type="http://schemas.openxmlformats.org/officeDocument/2006/relationships/image"/><Relationship Id="rId16" Target="../media/image58.svg" Type="http://schemas.openxmlformats.org/officeDocument/2006/relationships/image"/><Relationship Id="rId2" Target="../media/image5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9430" cy="5504180"/>
            </a:xfrm>
            <a:custGeom>
              <a:avLst/>
              <a:gdLst/>
              <a:ahLst/>
              <a:cxnLst/>
              <a:rect r="r" b="b" t="t" l="l"/>
              <a:pathLst>
                <a:path h="5504180" w="432943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45439" t="0" r="-45439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709034">
            <a:off x="14399578" y="-219965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2867302">
            <a:off x="14995002" y="-412199"/>
            <a:ext cx="2366010" cy="4114800"/>
          </a:xfrm>
          <a:custGeom>
            <a:avLst/>
            <a:gdLst/>
            <a:ahLst/>
            <a:cxnLst/>
            <a:rect r="r" b="b" t="t" l="l"/>
            <a:pathLst>
              <a:path h="4114800" w="236601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339161">
            <a:off x="-2921756" y="-2940431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5661" y="329621"/>
            <a:ext cx="1693979" cy="1472137"/>
          </a:xfrm>
          <a:custGeom>
            <a:avLst/>
            <a:gdLst/>
            <a:ahLst/>
            <a:cxnLst/>
            <a:rect r="r" b="b" t="t" l="l"/>
            <a:pathLst>
              <a:path h="1472137" w="1693979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90965">
            <a:off x="-1783347" y="8087572"/>
            <a:ext cx="4370918" cy="4398856"/>
          </a:xfrm>
          <a:custGeom>
            <a:avLst/>
            <a:gdLst/>
            <a:ahLst/>
            <a:cxnLst/>
            <a:rect r="r" b="b" t="t" l="l"/>
            <a:pathLst>
              <a:path h="4398856" w="4370918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7932697">
            <a:off x="106419" y="8687001"/>
            <a:ext cx="1123215" cy="1953417"/>
          </a:xfrm>
          <a:custGeom>
            <a:avLst/>
            <a:gdLst/>
            <a:ahLst/>
            <a:cxnLst/>
            <a:rect r="r" b="b" t="t" l="l"/>
            <a:pathLst>
              <a:path h="1953417" w="1123215">
                <a:moveTo>
                  <a:pt x="1123215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5" y="1953417"/>
                </a:lnTo>
                <a:lnTo>
                  <a:pt x="112321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60838">
            <a:off x="14891406" y="6807481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15064977" y="7412911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586672" y="7992481"/>
            <a:ext cx="2796257" cy="835652"/>
            <a:chOff x="0" y="0"/>
            <a:chExt cx="7420196" cy="221750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420197" cy="2217502"/>
            </a:xfrm>
            <a:custGeom>
              <a:avLst/>
              <a:gdLst/>
              <a:ahLst/>
              <a:cxnLst/>
              <a:rect r="r" b="b" t="t" l="l"/>
              <a:pathLst>
                <a:path h="2217502" w="7420197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</p:sp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rcRect l="0" t="152" r="0" b="152"/>
          <a:stretch>
            <a:fillRect/>
          </a:stretch>
        </p:blipFill>
        <p:spPr>
          <a:xfrm flipH="false" flipV="false" rot="0">
            <a:off x="2089640" y="3079177"/>
            <a:ext cx="6605850" cy="3468071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4583149" y="8109941"/>
            <a:ext cx="954921" cy="600732"/>
          </a:xfrm>
          <a:custGeom>
            <a:avLst/>
            <a:gdLst/>
            <a:ahLst/>
            <a:cxnLst/>
            <a:rect r="r" b="b" t="t" l="l"/>
            <a:pathLst>
              <a:path h="600732" w="954921">
                <a:moveTo>
                  <a:pt x="0" y="0"/>
                </a:moveTo>
                <a:lnTo>
                  <a:pt x="954921" y="0"/>
                </a:lnTo>
                <a:lnTo>
                  <a:pt x="954921" y="600732"/>
                </a:lnTo>
                <a:lnTo>
                  <a:pt x="0" y="6007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41510" y="7186355"/>
            <a:ext cx="2810336" cy="2810336"/>
          </a:xfrm>
          <a:custGeom>
            <a:avLst/>
            <a:gdLst/>
            <a:ahLst/>
            <a:cxnLst/>
            <a:rect r="r" b="b" t="t" l="l"/>
            <a:pathLst>
              <a:path h="2810336" w="2810336">
                <a:moveTo>
                  <a:pt x="0" y="0"/>
                </a:moveTo>
                <a:lnTo>
                  <a:pt x="2810336" y="0"/>
                </a:lnTo>
                <a:lnTo>
                  <a:pt x="2810336" y="2810336"/>
                </a:lnTo>
                <a:lnTo>
                  <a:pt x="0" y="281033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738644" y="200177"/>
            <a:ext cx="8031925" cy="1739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90"/>
              </a:lnSpc>
              <a:spcBef>
                <a:spcPct val="0"/>
              </a:spcBef>
            </a:pPr>
            <a:r>
              <a:rPr lang="en-US" sz="9135">
                <a:solidFill>
                  <a:srgbClr val="FFFFFF"/>
                </a:solidFill>
                <a:latin typeface="Times New Roman"/>
              </a:rPr>
              <a:t>Chapitre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00882" y="3115903"/>
            <a:ext cx="8031925" cy="2824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49"/>
              </a:lnSpc>
              <a:spcBef>
                <a:spcPct val="0"/>
              </a:spcBef>
            </a:pPr>
            <a:r>
              <a:rPr lang="en-US" sz="7678">
                <a:solidFill>
                  <a:srgbClr val="FF914D"/>
                </a:solidFill>
                <a:latin typeface="Times New Roman Bold"/>
              </a:rPr>
              <a:t>L’énergie électrique.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86672" y="8189347"/>
            <a:ext cx="2796257" cy="394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Open Sans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61438" y="2417552"/>
            <a:ext cx="4706324" cy="4529878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9064" t="0" r="-1906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90965">
            <a:off x="-2007843" y="6460378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7932697">
            <a:off x="874234" y="6438987"/>
            <a:ext cx="2366010" cy="4114800"/>
          </a:xfrm>
          <a:custGeom>
            <a:avLst/>
            <a:gdLst/>
            <a:ahLst/>
            <a:cxnLst/>
            <a:rect r="r" b="b" t="t" l="l"/>
            <a:pathLst>
              <a:path h="4114800" w="236601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0290" y="477879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279702" y="1720754"/>
            <a:ext cx="7106542" cy="1067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39"/>
              </a:lnSpc>
              <a:spcBef>
                <a:spcPct val="0"/>
              </a:spcBef>
            </a:pPr>
            <a:r>
              <a:rPr lang="en-US" sz="5599" u="sng">
                <a:solidFill>
                  <a:srgbClr val="B6F61A"/>
                </a:solidFill>
                <a:latin typeface="Times New Roman Bold"/>
              </a:rPr>
              <a:t>1 - Définition 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69243" y="95154"/>
            <a:ext cx="11882602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>
                <a:solidFill>
                  <a:srgbClr val="FF914D"/>
                </a:solidFill>
                <a:latin typeface="Times New Roman Bold"/>
              </a:rPr>
              <a:t>I -  L’énergie électrique consommée par un appareil électrique 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375917" y="2933492"/>
            <a:ext cx="13015769" cy="3638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2" indent="-323846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Lorsque les appareils électriques reçoivent de l’énergie électrique, ils la transforment en d’autres 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formes : énergie thermique, énergie lumineuse, ....</a:t>
            </a:r>
          </a:p>
          <a:p>
            <a:pPr algn="l" marL="647692" indent="-323846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L’énergie électrique, notée </a:t>
            </a:r>
            <a:r>
              <a:rPr lang="en-US" sz="2999">
                <a:solidFill>
                  <a:srgbClr val="FFDE59"/>
                </a:solidFill>
                <a:latin typeface="Open Sans Bold"/>
              </a:rPr>
              <a:t>E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, est une grandeur physique qui exprime </a:t>
            </a:r>
            <a:r>
              <a:rPr lang="en-US" sz="2999">
                <a:solidFill>
                  <a:srgbClr val="FFDE59"/>
                </a:solidFill>
                <a:latin typeface="Open Sans Bold"/>
              </a:rPr>
              <a:t>la quantité d’énergie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 consommée par un appareil électrique, elle se mesure à l’aide d’un </a:t>
            </a:r>
            <a:r>
              <a:rPr lang="en-US" sz="2999">
                <a:solidFill>
                  <a:srgbClr val="FF66C4"/>
                </a:solidFill>
                <a:latin typeface="Open Sans Bold"/>
              </a:rPr>
              <a:t>compteur électrique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, son 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unité internationale est </a:t>
            </a:r>
            <a:r>
              <a:rPr lang="en-US" sz="2999">
                <a:solidFill>
                  <a:srgbClr val="FFDE59"/>
                </a:solidFill>
                <a:latin typeface="Open Sans Bold"/>
              </a:rPr>
              <a:t>le Joule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, de symbole </a:t>
            </a:r>
            <a:r>
              <a:rPr lang="en-US" sz="2999">
                <a:solidFill>
                  <a:srgbClr val="FFDE59"/>
                </a:solidFill>
                <a:latin typeface="Open Sans Bold"/>
              </a:rPr>
              <a:t>J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506070" y="-261716"/>
            <a:ext cx="1362984" cy="2370408"/>
          </a:xfrm>
          <a:custGeom>
            <a:avLst/>
            <a:gdLst/>
            <a:ahLst/>
            <a:cxnLst/>
            <a:rect r="r" b="b" t="t" l="l"/>
            <a:pathLst>
              <a:path h="2370408" w="1362984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2007843" y="6460378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874234" y="6438987"/>
            <a:ext cx="2366010" cy="4114800"/>
          </a:xfrm>
          <a:custGeom>
            <a:avLst/>
            <a:gdLst/>
            <a:ahLst/>
            <a:cxnLst/>
            <a:rect r="r" b="b" t="t" l="l"/>
            <a:pathLst>
              <a:path h="4114800" w="236601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0290" y="477879"/>
            <a:ext cx="1854831" cy="1611924"/>
          </a:xfrm>
          <a:custGeom>
            <a:avLst/>
            <a:gdLst/>
            <a:ahLst/>
            <a:cxnLst/>
            <a:rect r="r" b="b" t="t" l="l"/>
            <a:pathLst>
              <a:path h="1611924" w="1854831">
                <a:moveTo>
                  <a:pt x="0" y="0"/>
                </a:moveTo>
                <a:lnTo>
                  <a:pt x="1854831" y="0"/>
                </a:lnTo>
                <a:lnTo>
                  <a:pt x="1854831" y="1611924"/>
                </a:lnTo>
                <a:lnTo>
                  <a:pt x="0" y="16119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4122636" y="5564505"/>
          <a:ext cx="12196421" cy="4151948"/>
        </p:xfrm>
        <a:graphic>
          <a:graphicData uri="http://schemas.openxmlformats.org/drawingml/2006/table">
            <a:tbl>
              <a:tblPr/>
              <a:tblGrid>
                <a:gridCol w="6030173"/>
                <a:gridCol w="1420558"/>
                <a:gridCol w="1332340"/>
                <a:gridCol w="1453093"/>
                <a:gridCol w="1960258"/>
              </a:tblGrid>
              <a:tr h="828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</a:tr>
              <a:tr h="83878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</a:tr>
              <a:tr h="828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828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3"/>
                    </a:solidFill>
                  </a:tcPr>
                </a:tc>
              </a:tr>
              <a:tr h="8282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4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sp>
        <p:nvSpPr>
          <p:cNvPr name="TextBox 11" id="11"/>
          <p:cNvSpPr txBox="true"/>
          <p:nvPr/>
        </p:nvSpPr>
        <p:spPr>
          <a:xfrm rot="0">
            <a:off x="4122636" y="134818"/>
            <a:ext cx="11026904" cy="1424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B6F61A"/>
                </a:solidFill>
                <a:latin typeface="Times New Roman Bold"/>
              </a:rPr>
              <a:t>2) Expression de l’énergie électrique consommée par un appareil électrique 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51313" y="2232162"/>
            <a:ext cx="13060030" cy="1516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7262" indent="-313631" lvl="1">
              <a:lnSpc>
                <a:spcPts val="4067"/>
              </a:lnSpc>
              <a:spcBef>
                <a:spcPct val="0"/>
              </a:spcBef>
              <a:buFont typeface="Arial"/>
              <a:buChar char="•"/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On branche une lampe qui porte les indications (220V ; 100W) 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à une prise de courant reliée à un compteur électrique, et on</a:t>
            </a:r>
            <a:r>
              <a:rPr lang="en-US" sz="2905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mesure la durée de fonctionnement de la lampe lorsque le disque du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28055" y="1485412"/>
            <a:ext cx="3421402" cy="739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5CE1E6"/>
                </a:solidFill>
                <a:latin typeface="Times New Roman Bold"/>
              </a:rPr>
              <a:t>a - Expérience 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22598" y="4530091"/>
            <a:ext cx="3421402" cy="739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5CE1E6"/>
                </a:solidFill>
                <a:latin typeface="Times New Roman Bold"/>
              </a:rPr>
              <a:t>b - Résultats 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906256" y="5617287"/>
            <a:ext cx="4175522" cy="579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5"/>
              </a:lnSpc>
              <a:spcBef>
                <a:spcPct val="0"/>
              </a:spcBef>
            </a:pPr>
            <a:r>
              <a:rPr lang="en-US" sz="3046">
                <a:solidFill>
                  <a:srgbClr val="000000"/>
                </a:solidFill>
                <a:latin typeface="Times New Roman Bold"/>
              </a:rPr>
              <a:t>Nombre de tours effectués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179898" y="6578124"/>
            <a:ext cx="5380583" cy="47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9"/>
              </a:lnSpc>
              <a:spcBef>
                <a:spcPct val="0"/>
              </a:spcBef>
            </a:pPr>
            <a:r>
              <a:rPr lang="en-US" sz="2478">
                <a:solidFill>
                  <a:srgbClr val="000000"/>
                </a:solidFill>
                <a:latin typeface="Times New Roman Bold"/>
              </a:rPr>
              <a:t>La puissance nominale de la lampe P (W)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93543" y="7310867"/>
            <a:ext cx="5082034" cy="562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9"/>
              </a:lnSpc>
              <a:spcBef>
                <a:spcPct val="0"/>
              </a:spcBef>
            </a:pPr>
            <a:r>
              <a:rPr lang="en-US" sz="2971">
                <a:solidFill>
                  <a:srgbClr val="000000"/>
                </a:solidFill>
                <a:latin typeface="Times New Roman Bold"/>
              </a:rPr>
              <a:t>La durée de fonctionnement t (h)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541848" y="8083125"/>
            <a:ext cx="4656683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"/>
              </a:rPr>
              <a:t>L’énergie consommée E (Wh)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998504" y="9003031"/>
            <a:ext cx="2234654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Times New Roman Bold"/>
              </a:rPr>
              <a:t>Le produit P.t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393748" y="5607762"/>
            <a:ext cx="513742" cy="647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4AAD"/>
                </a:solidFill>
                <a:latin typeface="Times New Roman Bold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659531" y="5606575"/>
            <a:ext cx="513742" cy="647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4AAD"/>
                </a:solidFill>
                <a:latin typeface="Times New Roman Bold"/>
              </a:rPr>
              <a:t>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254624" y="5606575"/>
            <a:ext cx="513742" cy="630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4AAD"/>
                </a:solidFill>
                <a:latin typeface="Times New Roman Bold"/>
              </a:rPr>
              <a:t>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149540" y="5616100"/>
            <a:ext cx="513742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150686" y="6467559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100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581124" y="6467559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100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011562" y="6467559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100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663415" y="6467559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100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150686" y="7315283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0.025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581124" y="7315283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0.05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011562" y="7288055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0.075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851978" y="7288055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0.1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150686" y="8163006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2.5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581124" y="8163006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009615" y="8163006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7.5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664336" y="8143963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10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121454" y="9048385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2.5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565534" y="9048385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3009615" y="9010730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7.5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851978" y="9048385"/>
            <a:ext cx="999867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10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567120" y="3727587"/>
            <a:ext cx="14153618" cy="488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7"/>
              </a:lnSpc>
              <a:spcBef>
                <a:spcPct val="0"/>
              </a:spcBef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compteur effectue un tour, deux tours, trois tours et quarte tours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769050" y="-289378"/>
            <a:ext cx="1037564" cy="1804459"/>
          </a:xfrm>
          <a:custGeom>
            <a:avLst/>
            <a:gdLst/>
            <a:ahLst/>
            <a:cxnLst/>
            <a:rect r="r" b="b" t="t" l="l"/>
            <a:pathLst>
              <a:path h="1804459" w="1037564">
                <a:moveTo>
                  <a:pt x="1037564" y="0"/>
                </a:moveTo>
                <a:lnTo>
                  <a:pt x="0" y="0"/>
                </a:lnTo>
                <a:lnTo>
                  <a:pt x="0" y="1804458"/>
                </a:lnTo>
                <a:lnTo>
                  <a:pt x="1037564" y="1804458"/>
                </a:lnTo>
                <a:lnTo>
                  <a:pt x="103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2007843" y="6460378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874234" y="6438987"/>
            <a:ext cx="2366010" cy="4114800"/>
          </a:xfrm>
          <a:custGeom>
            <a:avLst/>
            <a:gdLst/>
            <a:ahLst/>
            <a:cxnLst/>
            <a:rect r="r" b="b" t="t" l="l"/>
            <a:pathLst>
              <a:path h="4114800" w="236601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2763090" y="-2899671"/>
            <a:ext cx="5762509" cy="5799341"/>
          </a:xfrm>
          <a:custGeom>
            <a:avLst/>
            <a:gdLst/>
            <a:ahLst/>
            <a:cxnLst/>
            <a:rect r="r" b="b" t="t" l="l"/>
            <a:pathLst>
              <a:path h="5799341" w="5762509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39132" y="150657"/>
            <a:ext cx="1428123" cy="1241097"/>
          </a:xfrm>
          <a:custGeom>
            <a:avLst/>
            <a:gdLst/>
            <a:ahLst/>
            <a:cxnLst/>
            <a:rect r="r" b="b" t="t" l="l"/>
            <a:pathLst>
              <a:path h="1241097" w="1428123">
                <a:moveTo>
                  <a:pt x="0" y="0"/>
                </a:moveTo>
                <a:lnTo>
                  <a:pt x="1428123" y="0"/>
                </a:lnTo>
                <a:lnTo>
                  <a:pt x="1428123" y="1241098"/>
                </a:lnTo>
                <a:lnTo>
                  <a:pt x="0" y="1241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79497" y="4829984"/>
            <a:ext cx="5100857" cy="1094366"/>
          </a:xfrm>
          <a:custGeom>
            <a:avLst/>
            <a:gdLst/>
            <a:ahLst/>
            <a:cxnLst/>
            <a:rect r="r" b="b" t="t" l="l"/>
            <a:pathLst>
              <a:path h="1094366" w="5100857">
                <a:moveTo>
                  <a:pt x="0" y="0"/>
                </a:moveTo>
                <a:lnTo>
                  <a:pt x="5100857" y="0"/>
                </a:lnTo>
                <a:lnTo>
                  <a:pt x="5100857" y="1094366"/>
                </a:lnTo>
                <a:lnTo>
                  <a:pt x="0" y="10943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3200882">
            <a:off x="7202057" y="4963033"/>
            <a:ext cx="990627" cy="1465435"/>
          </a:xfrm>
          <a:custGeom>
            <a:avLst/>
            <a:gdLst/>
            <a:ahLst/>
            <a:cxnLst/>
            <a:rect r="r" b="b" t="t" l="l"/>
            <a:pathLst>
              <a:path h="1465435" w="990627">
                <a:moveTo>
                  <a:pt x="0" y="0"/>
                </a:moveTo>
                <a:lnTo>
                  <a:pt x="990627" y="0"/>
                </a:lnTo>
                <a:lnTo>
                  <a:pt x="990627" y="1465435"/>
                </a:lnTo>
                <a:lnTo>
                  <a:pt x="0" y="14654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436994" y="4856915"/>
            <a:ext cx="2385864" cy="1067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>
                <a:solidFill>
                  <a:srgbClr val="FFFFFF"/>
                </a:solidFill>
                <a:latin typeface="Times New Roman Bold"/>
              </a:rPr>
              <a:t>E = P. 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80354" y="5762705"/>
            <a:ext cx="4621266" cy="111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DE59"/>
                </a:solidFill>
                <a:latin typeface="Times New Roman Bold"/>
              </a:rPr>
              <a:t>La durée de fonctionnement en second(s)</a:t>
            </a:r>
          </a:p>
        </p:txBody>
      </p:sp>
      <p:sp>
        <p:nvSpPr>
          <p:cNvPr name="Freeform 14" id="14"/>
          <p:cNvSpPr/>
          <p:nvPr/>
        </p:nvSpPr>
        <p:spPr>
          <a:xfrm flipH="true" flipV="false" rot="-2786356">
            <a:off x="11039598" y="5089774"/>
            <a:ext cx="990627" cy="1465435"/>
          </a:xfrm>
          <a:custGeom>
            <a:avLst/>
            <a:gdLst/>
            <a:ahLst/>
            <a:cxnLst/>
            <a:rect r="r" b="b" t="t" l="l"/>
            <a:pathLst>
              <a:path h="1465435" w="990627">
                <a:moveTo>
                  <a:pt x="990626" y="0"/>
                </a:moveTo>
                <a:lnTo>
                  <a:pt x="0" y="0"/>
                </a:lnTo>
                <a:lnTo>
                  <a:pt x="0" y="1465434"/>
                </a:lnTo>
                <a:lnTo>
                  <a:pt x="990626" y="1465434"/>
                </a:lnTo>
                <a:lnTo>
                  <a:pt x="99062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4001983">
            <a:off x="9569885" y="5948743"/>
            <a:ext cx="976032" cy="645956"/>
          </a:xfrm>
          <a:custGeom>
            <a:avLst/>
            <a:gdLst/>
            <a:ahLst/>
            <a:cxnLst/>
            <a:rect r="r" b="b" t="t" l="l"/>
            <a:pathLst>
              <a:path h="645956" w="976032">
                <a:moveTo>
                  <a:pt x="0" y="0"/>
                </a:moveTo>
                <a:lnTo>
                  <a:pt x="976032" y="0"/>
                </a:lnTo>
                <a:lnTo>
                  <a:pt x="976032" y="645955"/>
                </a:lnTo>
                <a:lnTo>
                  <a:pt x="0" y="6459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142383" y="2398514"/>
            <a:ext cx="3600740" cy="3423977"/>
          </a:xfrm>
          <a:custGeom>
            <a:avLst/>
            <a:gdLst/>
            <a:ahLst/>
            <a:cxnLst/>
            <a:rect r="r" b="b" t="t" l="l"/>
            <a:pathLst>
              <a:path h="3423977" w="3600740">
                <a:moveTo>
                  <a:pt x="0" y="0"/>
                </a:moveTo>
                <a:lnTo>
                  <a:pt x="3600741" y="0"/>
                </a:lnTo>
                <a:lnTo>
                  <a:pt x="3600741" y="3423977"/>
                </a:lnTo>
                <a:lnTo>
                  <a:pt x="0" y="34239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-430472" y="2529873"/>
            <a:ext cx="3600740" cy="3423977"/>
          </a:xfrm>
          <a:custGeom>
            <a:avLst/>
            <a:gdLst/>
            <a:ahLst/>
            <a:cxnLst/>
            <a:rect r="r" b="b" t="t" l="l"/>
            <a:pathLst>
              <a:path h="3423977" w="3600740">
                <a:moveTo>
                  <a:pt x="3600741" y="0"/>
                </a:moveTo>
                <a:lnTo>
                  <a:pt x="0" y="0"/>
                </a:lnTo>
                <a:lnTo>
                  <a:pt x="0" y="3423977"/>
                </a:lnTo>
                <a:lnTo>
                  <a:pt x="3600741" y="3423977"/>
                </a:lnTo>
                <a:lnTo>
                  <a:pt x="360074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811952" y="3014458"/>
            <a:ext cx="2713883" cy="203773"/>
          </a:xfrm>
          <a:custGeom>
            <a:avLst/>
            <a:gdLst/>
            <a:ahLst/>
            <a:cxnLst/>
            <a:rect r="r" b="b" t="t" l="l"/>
            <a:pathLst>
              <a:path h="203773" w="2713883">
                <a:moveTo>
                  <a:pt x="0" y="0"/>
                </a:moveTo>
                <a:lnTo>
                  <a:pt x="2713883" y="0"/>
                </a:lnTo>
                <a:lnTo>
                  <a:pt x="2713883" y="203773"/>
                </a:lnTo>
                <a:lnTo>
                  <a:pt x="0" y="2037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777104" y="3014458"/>
            <a:ext cx="2713883" cy="203773"/>
          </a:xfrm>
          <a:custGeom>
            <a:avLst/>
            <a:gdLst/>
            <a:ahLst/>
            <a:cxnLst/>
            <a:rect r="r" b="b" t="t" l="l"/>
            <a:pathLst>
              <a:path h="203773" w="2713883">
                <a:moveTo>
                  <a:pt x="0" y="0"/>
                </a:moveTo>
                <a:lnTo>
                  <a:pt x="2713883" y="0"/>
                </a:lnTo>
                <a:lnTo>
                  <a:pt x="2713883" y="203773"/>
                </a:lnTo>
                <a:lnTo>
                  <a:pt x="0" y="2037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442294" y="9029583"/>
            <a:ext cx="2713883" cy="203773"/>
          </a:xfrm>
          <a:custGeom>
            <a:avLst/>
            <a:gdLst/>
            <a:ahLst/>
            <a:cxnLst/>
            <a:rect r="r" b="b" t="t" l="l"/>
            <a:pathLst>
              <a:path h="203773" w="2713883">
                <a:moveTo>
                  <a:pt x="0" y="0"/>
                </a:moveTo>
                <a:lnTo>
                  <a:pt x="2713883" y="0"/>
                </a:lnTo>
                <a:lnTo>
                  <a:pt x="2713883" y="203772"/>
                </a:lnTo>
                <a:lnTo>
                  <a:pt x="0" y="2037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375917" y="9054527"/>
            <a:ext cx="2713883" cy="203773"/>
          </a:xfrm>
          <a:custGeom>
            <a:avLst/>
            <a:gdLst/>
            <a:ahLst/>
            <a:cxnLst/>
            <a:rect r="r" b="b" t="t" l="l"/>
            <a:pathLst>
              <a:path h="203773" w="2713883">
                <a:moveTo>
                  <a:pt x="0" y="0"/>
                </a:moveTo>
                <a:lnTo>
                  <a:pt x="2713883" y="0"/>
                </a:lnTo>
                <a:lnTo>
                  <a:pt x="2713883" y="203773"/>
                </a:lnTo>
                <a:lnTo>
                  <a:pt x="0" y="2037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697370" y="8364152"/>
            <a:ext cx="5044952" cy="1549237"/>
          </a:xfrm>
          <a:custGeom>
            <a:avLst/>
            <a:gdLst/>
            <a:ahLst/>
            <a:cxnLst/>
            <a:rect r="r" b="b" t="t" l="l"/>
            <a:pathLst>
              <a:path h="1549237" w="5044952">
                <a:moveTo>
                  <a:pt x="0" y="0"/>
                </a:moveTo>
                <a:lnTo>
                  <a:pt x="5044952" y="0"/>
                </a:lnTo>
                <a:lnTo>
                  <a:pt x="5044952" y="1549238"/>
                </a:lnTo>
                <a:lnTo>
                  <a:pt x="0" y="154923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170269" y="1243328"/>
            <a:ext cx="13453988" cy="1002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7262" indent="-313631" lvl="1">
              <a:lnSpc>
                <a:spcPts val="4067"/>
              </a:lnSpc>
              <a:spcBef>
                <a:spcPct val="0"/>
              </a:spcBef>
              <a:buFont typeface="Arial"/>
              <a:buChar char="•"/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Nous remarquons que l’énergie E consommée par la lampe est égale au produit de sa puissance P et 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la durée t de son fonctionnement.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159489" y="380120"/>
            <a:ext cx="3421402" cy="739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5CE1E6"/>
                </a:solidFill>
                <a:latin typeface="Times New Roman Bold"/>
              </a:rPr>
              <a:t>c - Observation 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574185" y="2528652"/>
            <a:ext cx="3421402" cy="975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40"/>
              </a:lnSpc>
              <a:spcBef>
                <a:spcPct val="0"/>
              </a:spcBef>
            </a:pPr>
            <a:r>
              <a:rPr lang="en-US" sz="5100" u="sng">
                <a:solidFill>
                  <a:srgbClr val="CB6CE6"/>
                </a:solidFill>
                <a:latin typeface="Times New Roman Bold"/>
              </a:rPr>
              <a:t>Conclusion :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170269" y="3560027"/>
            <a:ext cx="13453988" cy="1002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7262" indent="-313631" lvl="1">
              <a:lnSpc>
                <a:spcPts val="4067"/>
              </a:lnSpc>
              <a:spcBef>
                <a:spcPct val="0"/>
              </a:spcBef>
              <a:buFont typeface="Arial"/>
              <a:buChar char="•"/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L’énergie électrique E consommée pendant une durée t par un appareil de puissance nominale P est 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donnée par la relation 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811952" y="5762705"/>
            <a:ext cx="3479967" cy="111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DE59"/>
                </a:solidFill>
                <a:latin typeface="Times New Roman Bold"/>
              </a:rPr>
              <a:t>L’énergie consommée en joule (J)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436994" y="6735379"/>
            <a:ext cx="2775381" cy="111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DE59"/>
                </a:solidFill>
                <a:latin typeface="Times New Roman Bold"/>
              </a:rPr>
              <a:t>La puissance nominale en (W)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2867302">
            <a:off x="16769050" y="-289378"/>
            <a:ext cx="1037564" cy="1804459"/>
          </a:xfrm>
          <a:custGeom>
            <a:avLst/>
            <a:gdLst/>
            <a:ahLst/>
            <a:cxnLst/>
            <a:rect r="r" b="b" t="t" l="l"/>
            <a:pathLst>
              <a:path h="1804459" w="1037564">
                <a:moveTo>
                  <a:pt x="1037564" y="0"/>
                </a:moveTo>
                <a:lnTo>
                  <a:pt x="0" y="0"/>
                </a:lnTo>
                <a:lnTo>
                  <a:pt x="0" y="1804458"/>
                </a:lnTo>
                <a:lnTo>
                  <a:pt x="1037564" y="1804458"/>
                </a:lnTo>
                <a:lnTo>
                  <a:pt x="10375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60838">
            <a:off x="16206000" y="8105968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6319057" y="8500319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090965">
            <a:off x="-2007843" y="6460378"/>
            <a:ext cx="5843512" cy="5880861"/>
          </a:xfrm>
          <a:custGeom>
            <a:avLst/>
            <a:gdLst/>
            <a:ahLst/>
            <a:cxnLst/>
            <a:rect r="r" b="b" t="t" l="l"/>
            <a:pathLst>
              <a:path h="5880861" w="5843512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7932697">
            <a:off x="874234" y="6438987"/>
            <a:ext cx="2366010" cy="4114800"/>
          </a:xfrm>
          <a:custGeom>
            <a:avLst/>
            <a:gdLst/>
            <a:ahLst/>
            <a:cxnLst/>
            <a:rect r="r" b="b" t="t" l="l"/>
            <a:pathLst>
              <a:path h="4114800" w="236601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339161">
            <a:off x="-2763090" y="-2899671"/>
            <a:ext cx="5762509" cy="5799341"/>
          </a:xfrm>
          <a:custGeom>
            <a:avLst/>
            <a:gdLst/>
            <a:ahLst/>
            <a:cxnLst/>
            <a:rect r="r" b="b" t="t" l="l"/>
            <a:pathLst>
              <a:path h="5799341" w="5762509">
                <a:moveTo>
                  <a:pt x="0" y="0"/>
                </a:moveTo>
                <a:lnTo>
                  <a:pt x="5762509" y="0"/>
                </a:lnTo>
                <a:lnTo>
                  <a:pt x="5762509" y="5799342"/>
                </a:lnTo>
                <a:lnTo>
                  <a:pt x="0" y="57993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39132" y="150657"/>
            <a:ext cx="1428123" cy="1241097"/>
          </a:xfrm>
          <a:custGeom>
            <a:avLst/>
            <a:gdLst/>
            <a:ahLst/>
            <a:cxnLst/>
            <a:rect r="r" b="b" t="t" l="l"/>
            <a:pathLst>
              <a:path h="1241097" w="1428123">
                <a:moveTo>
                  <a:pt x="0" y="0"/>
                </a:moveTo>
                <a:lnTo>
                  <a:pt x="1428123" y="0"/>
                </a:lnTo>
                <a:lnTo>
                  <a:pt x="1428123" y="1241098"/>
                </a:lnTo>
                <a:lnTo>
                  <a:pt x="0" y="1241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245135" y="5143500"/>
            <a:ext cx="4600918" cy="1417160"/>
          </a:xfrm>
          <a:custGeom>
            <a:avLst/>
            <a:gdLst/>
            <a:ahLst/>
            <a:cxnLst/>
            <a:rect r="r" b="b" t="t" l="l"/>
            <a:pathLst>
              <a:path h="1417160" w="4600918">
                <a:moveTo>
                  <a:pt x="0" y="0"/>
                </a:moveTo>
                <a:lnTo>
                  <a:pt x="4600917" y="0"/>
                </a:lnTo>
                <a:lnTo>
                  <a:pt x="4600917" y="1417160"/>
                </a:lnTo>
                <a:lnTo>
                  <a:pt x="0" y="14171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16528" y="5215770"/>
            <a:ext cx="5939649" cy="1278826"/>
          </a:xfrm>
          <a:custGeom>
            <a:avLst/>
            <a:gdLst/>
            <a:ahLst/>
            <a:cxnLst/>
            <a:rect r="r" b="b" t="t" l="l"/>
            <a:pathLst>
              <a:path h="1278826" w="5939649">
                <a:moveTo>
                  <a:pt x="0" y="0"/>
                </a:moveTo>
                <a:lnTo>
                  <a:pt x="5939649" y="0"/>
                </a:lnTo>
                <a:lnTo>
                  <a:pt x="5939649" y="1278826"/>
                </a:lnTo>
                <a:lnTo>
                  <a:pt x="0" y="12788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199" t="-276390" r="-14867" b="-311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7960414">
            <a:off x="8837054" y="7350004"/>
            <a:ext cx="1711897" cy="1706802"/>
          </a:xfrm>
          <a:custGeom>
            <a:avLst/>
            <a:gdLst/>
            <a:ahLst/>
            <a:cxnLst/>
            <a:rect r="r" b="b" t="t" l="l"/>
            <a:pathLst>
              <a:path h="1706802" w="1711897">
                <a:moveTo>
                  <a:pt x="0" y="0"/>
                </a:moveTo>
                <a:lnTo>
                  <a:pt x="1711897" y="0"/>
                </a:lnTo>
                <a:lnTo>
                  <a:pt x="1711897" y="1706803"/>
                </a:lnTo>
                <a:lnTo>
                  <a:pt x="0" y="17068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7960414">
            <a:off x="8837054" y="7727649"/>
            <a:ext cx="1711897" cy="1706802"/>
          </a:xfrm>
          <a:custGeom>
            <a:avLst/>
            <a:gdLst/>
            <a:ahLst/>
            <a:cxnLst/>
            <a:rect r="r" b="b" t="t" l="l"/>
            <a:pathLst>
              <a:path h="1706802" w="1711897">
                <a:moveTo>
                  <a:pt x="1711897" y="1706802"/>
                </a:moveTo>
                <a:lnTo>
                  <a:pt x="0" y="1706802"/>
                </a:lnTo>
                <a:lnTo>
                  <a:pt x="0" y="0"/>
                </a:lnTo>
                <a:lnTo>
                  <a:pt x="1711897" y="0"/>
                </a:lnTo>
                <a:lnTo>
                  <a:pt x="1711897" y="1706802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929246" y="7225828"/>
            <a:ext cx="1287282" cy="294905"/>
          </a:xfrm>
          <a:custGeom>
            <a:avLst/>
            <a:gdLst/>
            <a:ahLst/>
            <a:cxnLst/>
            <a:rect r="r" b="b" t="t" l="l"/>
            <a:pathLst>
              <a:path h="294905" w="1287282">
                <a:moveTo>
                  <a:pt x="0" y="0"/>
                </a:moveTo>
                <a:lnTo>
                  <a:pt x="1287282" y="0"/>
                </a:lnTo>
                <a:lnTo>
                  <a:pt x="1287282" y="294904"/>
                </a:lnTo>
                <a:lnTo>
                  <a:pt x="0" y="2949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846052" y="9325478"/>
            <a:ext cx="1370476" cy="313964"/>
          </a:xfrm>
          <a:custGeom>
            <a:avLst/>
            <a:gdLst/>
            <a:ahLst/>
            <a:cxnLst/>
            <a:rect r="r" b="b" t="t" l="l"/>
            <a:pathLst>
              <a:path h="313964" w="1370476">
                <a:moveTo>
                  <a:pt x="0" y="0"/>
                </a:moveTo>
                <a:lnTo>
                  <a:pt x="1370476" y="0"/>
                </a:lnTo>
                <a:lnTo>
                  <a:pt x="1370476" y="313964"/>
                </a:lnTo>
                <a:lnTo>
                  <a:pt x="0" y="31396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029267" y="6617810"/>
            <a:ext cx="4950812" cy="3478876"/>
          </a:xfrm>
          <a:custGeom>
            <a:avLst/>
            <a:gdLst/>
            <a:ahLst/>
            <a:cxnLst/>
            <a:rect r="r" b="b" t="t" l="l"/>
            <a:pathLst>
              <a:path h="3478876" w="4950812">
                <a:moveTo>
                  <a:pt x="0" y="0"/>
                </a:moveTo>
                <a:lnTo>
                  <a:pt x="4950813" y="0"/>
                </a:lnTo>
                <a:lnTo>
                  <a:pt x="4950813" y="3478876"/>
                </a:lnTo>
                <a:lnTo>
                  <a:pt x="0" y="347887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11252" r="0" b="-11252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206449" y="1234359"/>
            <a:ext cx="14112608" cy="1002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7262" indent="-313631" lvl="1">
              <a:lnSpc>
                <a:spcPts val="4067"/>
              </a:lnSpc>
              <a:spcBef>
                <a:spcPct val="0"/>
              </a:spcBef>
              <a:buFont typeface="Arial"/>
              <a:buChar char="•"/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L’unité internationale de l’énergie électrique est </a:t>
            </a:r>
            <a:r>
              <a:rPr lang="en-US" sz="2905">
                <a:solidFill>
                  <a:srgbClr val="FFDE59"/>
                </a:solidFill>
                <a:latin typeface="Open Sans Bold"/>
              </a:rPr>
              <a:t>le Joule (J)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 sachant que la puissance est en Watt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(W) et le temps est en seconde (s) : </a:t>
            </a:r>
            <a:r>
              <a:rPr lang="en-US" sz="2905">
                <a:solidFill>
                  <a:srgbClr val="FF66C4"/>
                </a:solidFill>
                <a:latin typeface="Open Sans Bold"/>
              </a:rPr>
              <a:t>1 J = 1 Ws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793973" y="230506"/>
            <a:ext cx="3421402" cy="798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5CE1E6"/>
                </a:solidFill>
                <a:latin typeface="Times New Roman Bold"/>
              </a:rPr>
              <a:t> Remarque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311804" y="2562868"/>
            <a:ext cx="14112608" cy="2031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7262" indent="-313631" lvl="1">
              <a:lnSpc>
                <a:spcPts val="4067"/>
              </a:lnSpc>
              <a:buFont typeface="Arial"/>
              <a:buChar char="•"/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On peut aussi utiliser les 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multiples du joule :  1kj = 1000j</a:t>
            </a:r>
          </a:p>
          <a:p>
            <a:pPr algn="l" marL="627262" indent="-313631" lvl="1">
              <a:lnSpc>
                <a:spcPts val="4067"/>
              </a:lnSpc>
              <a:buFont typeface="Arial"/>
              <a:buChar char="•"/>
            </a:pPr>
            <a:r>
              <a:rPr lang="en-US" sz="2905">
                <a:solidFill>
                  <a:srgbClr val="FFFFFF"/>
                </a:solidFill>
                <a:latin typeface="Open Sans Bold"/>
              </a:rPr>
              <a:t>Si la puissance de l’appareil est en watt et si la durée est exprimée en heure h on utilise comme unité de l’énergie électrique le Watt-heure de symbole </a:t>
            </a:r>
            <a:r>
              <a:rPr lang="en-US" sz="2905">
                <a:solidFill>
                  <a:srgbClr val="FF914D"/>
                </a:solidFill>
                <a:latin typeface="Open Sans Bold"/>
              </a:rPr>
              <a:t>Wh</a:t>
            </a:r>
            <a:r>
              <a:rPr lang="en-US" sz="2905">
                <a:solidFill>
                  <a:srgbClr val="FFFFFF"/>
                </a:solidFill>
                <a:latin typeface="Open Sans Bold"/>
              </a:rPr>
              <a:t>.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69031" y="4130548"/>
            <a:ext cx="3232696" cy="781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B6F61A"/>
                </a:solidFill>
                <a:latin typeface="Times New Roman Bold"/>
              </a:rPr>
              <a:t>1 Wh = 3600 J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444624" y="7799366"/>
            <a:ext cx="916930" cy="781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B6F61A"/>
                </a:solidFill>
                <a:latin typeface="Times New Roman Bold"/>
              </a:rPr>
              <a:t>W.h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022567" y="7874844"/>
            <a:ext cx="385614" cy="1041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B6F61A"/>
                </a:solidFill>
                <a:latin typeface="Times New Roman Bold"/>
              </a:rPr>
              <a:t>J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61438" y="2728677"/>
            <a:ext cx="4136916" cy="3981817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2165" t="0" r="-22165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867302">
            <a:off x="16654169" y="-277294"/>
            <a:ext cx="1179722" cy="2051690"/>
          </a:xfrm>
          <a:custGeom>
            <a:avLst/>
            <a:gdLst/>
            <a:ahLst/>
            <a:cxnLst/>
            <a:rect r="r" b="b" t="t" l="l"/>
            <a:pathLst>
              <a:path h="2051690" w="1179722">
                <a:moveTo>
                  <a:pt x="1179722" y="0"/>
                </a:moveTo>
                <a:lnTo>
                  <a:pt x="0" y="0"/>
                </a:lnTo>
                <a:lnTo>
                  <a:pt x="0" y="2051689"/>
                </a:lnTo>
                <a:lnTo>
                  <a:pt x="1179722" y="2051689"/>
                </a:lnTo>
                <a:lnTo>
                  <a:pt x="117972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60838">
            <a:off x="15594424" y="8002589"/>
            <a:ext cx="4164000" cy="4190615"/>
          </a:xfrm>
          <a:custGeom>
            <a:avLst/>
            <a:gdLst/>
            <a:ahLst/>
            <a:cxnLst/>
            <a:rect r="r" b="b" t="t" l="l"/>
            <a:pathLst>
              <a:path h="4190615" w="4164000">
                <a:moveTo>
                  <a:pt x="0" y="0"/>
                </a:moveTo>
                <a:lnTo>
                  <a:pt x="4163999" y="0"/>
                </a:lnTo>
                <a:lnTo>
                  <a:pt x="4163999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7146508" y="9117290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90965">
            <a:off x="-1701220" y="7675501"/>
            <a:ext cx="4813923" cy="4844692"/>
          </a:xfrm>
          <a:custGeom>
            <a:avLst/>
            <a:gdLst/>
            <a:ahLst/>
            <a:cxnLst/>
            <a:rect r="r" b="b" t="t" l="l"/>
            <a:pathLst>
              <a:path h="4844692" w="4813923">
                <a:moveTo>
                  <a:pt x="0" y="0"/>
                </a:moveTo>
                <a:lnTo>
                  <a:pt x="4813923" y="0"/>
                </a:lnTo>
                <a:lnTo>
                  <a:pt x="4813923" y="4844692"/>
                </a:lnTo>
                <a:lnTo>
                  <a:pt x="0" y="4844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-7932697">
            <a:off x="566848" y="8231391"/>
            <a:ext cx="1180945" cy="2053818"/>
          </a:xfrm>
          <a:custGeom>
            <a:avLst/>
            <a:gdLst/>
            <a:ahLst/>
            <a:cxnLst/>
            <a:rect r="r" b="b" t="t" l="l"/>
            <a:pathLst>
              <a:path h="2053818" w="1180945">
                <a:moveTo>
                  <a:pt x="1180945" y="0"/>
                </a:moveTo>
                <a:lnTo>
                  <a:pt x="0" y="0"/>
                </a:lnTo>
                <a:lnTo>
                  <a:pt x="0" y="2053818"/>
                </a:lnTo>
                <a:lnTo>
                  <a:pt x="1180945" y="2053818"/>
                </a:lnTo>
                <a:lnTo>
                  <a:pt x="11809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0290" y="477879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213612" y="3967883"/>
            <a:ext cx="2597485" cy="613951"/>
          </a:xfrm>
          <a:custGeom>
            <a:avLst/>
            <a:gdLst/>
            <a:ahLst/>
            <a:cxnLst/>
            <a:rect r="r" b="b" t="t" l="l"/>
            <a:pathLst>
              <a:path h="613951" w="2597485">
                <a:moveTo>
                  <a:pt x="0" y="0"/>
                </a:moveTo>
                <a:lnTo>
                  <a:pt x="2597485" y="0"/>
                </a:lnTo>
                <a:lnTo>
                  <a:pt x="2597485" y="613951"/>
                </a:lnTo>
                <a:lnTo>
                  <a:pt x="0" y="6139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119827" y="4613654"/>
            <a:ext cx="2597485" cy="613951"/>
          </a:xfrm>
          <a:custGeom>
            <a:avLst/>
            <a:gdLst/>
            <a:ahLst/>
            <a:cxnLst/>
            <a:rect r="r" b="b" t="t" l="l"/>
            <a:pathLst>
              <a:path h="613951" w="2597485">
                <a:moveTo>
                  <a:pt x="0" y="0"/>
                </a:moveTo>
                <a:lnTo>
                  <a:pt x="2597485" y="0"/>
                </a:lnTo>
                <a:lnTo>
                  <a:pt x="2597485" y="613951"/>
                </a:lnTo>
                <a:lnTo>
                  <a:pt x="0" y="6139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248623" y="5250119"/>
            <a:ext cx="3741386" cy="802697"/>
          </a:xfrm>
          <a:custGeom>
            <a:avLst/>
            <a:gdLst/>
            <a:ahLst/>
            <a:cxnLst/>
            <a:rect r="r" b="b" t="t" l="l"/>
            <a:pathLst>
              <a:path h="802697" w="3741386">
                <a:moveTo>
                  <a:pt x="0" y="0"/>
                </a:moveTo>
                <a:lnTo>
                  <a:pt x="3741385" y="0"/>
                </a:lnTo>
                <a:lnTo>
                  <a:pt x="3741385" y="802698"/>
                </a:lnTo>
                <a:lnTo>
                  <a:pt x="0" y="8026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525813" y="4788800"/>
            <a:ext cx="707631" cy="354700"/>
          </a:xfrm>
          <a:custGeom>
            <a:avLst/>
            <a:gdLst/>
            <a:ahLst/>
            <a:cxnLst/>
            <a:rect r="r" b="b" t="t" l="l"/>
            <a:pathLst>
              <a:path h="354700" w="707631">
                <a:moveTo>
                  <a:pt x="0" y="0"/>
                </a:moveTo>
                <a:lnTo>
                  <a:pt x="707632" y="0"/>
                </a:lnTo>
                <a:lnTo>
                  <a:pt x="707632" y="354700"/>
                </a:lnTo>
                <a:lnTo>
                  <a:pt x="0" y="354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321828" y="6214742"/>
            <a:ext cx="14238923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2" indent="-323846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Un appareil de chauffage est constitué d’un conducteur ohmique de résistance R, alors : 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Selon la loi d’Ohm, on a :     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2584625" y="6786242"/>
            <a:ext cx="2597485" cy="613951"/>
          </a:xfrm>
          <a:custGeom>
            <a:avLst/>
            <a:gdLst/>
            <a:ahLst/>
            <a:cxnLst/>
            <a:rect r="r" b="b" t="t" l="l"/>
            <a:pathLst>
              <a:path h="613951" w="2597485">
                <a:moveTo>
                  <a:pt x="0" y="0"/>
                </a:moveTo>
                <a:lnTo>
                  <a:pt x="2597485" y="0"/>
                </a:lnTo>
                <a:lnTo>
                  <a:pt x="2597485" y="613951"/>
                </a:lnTo>
                <a:lnTo>
                  <a:pt x="0" y="6139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473643" y="7519668"/>
            <a:ext cx="2597485" cy="613951"/>
          </a:xfrm>
          <a:custGeom>
            <a:avLst/>
            <a:gdLst/>
            <a:ahLst/>
            <a:cxnLst/>
            <a:rect r="r" b="b" t="t" l="l"/>
            <a:pathLst>
              <a:path h="613951" w="2597485">
                <a:moveTo>
                  <a:pt x="0" y="0"/>
                </a:moveTo>
                <a:lnTo>
                  <a:pt x="2597484" y="0"/>
                </a:lnTo>
                <a:lnTo>
                  <a:pt x="2597484" y="613951"/>
                </a:lnTo>
                <a:lnTo>
                  <a:pt x="0" y="6139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572750" y="7624443"/>
            <a:ext cx="707631" cy="354700"/>
          </a:xfrm>
          <a:custGeom>
            <a:avLst/>
            <a:gdLst/>
            <a:ahLst/>
            <a:cxnLst/>
            <a:rect r="r" b="b" t="t" l="l"/>
            <a:pathLst>
              <a:path h="354700" w="707631">
                <a:moveTo>
                  <a:pt x="0" y="0"/>
                </a:moveTo>
                <a:lnTo>
                  <a:pt x="707632" y="0"/>
                </a:lnTo>
                <a:lnTo>
                  <a:pt x="707632" y="354700"/>
                </a:lnTo>
                <a:lnTo>
                  <a:pt x="0" y="354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420332" y="8333644"/>
            <a:ext cx="10323142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A partir des deux relations (3) et (4), on déduit que :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464323" y="8211214"/>
            <a:ext cx="3741386" cy="802697"/>
          </a:xfrm>
          <a:custGeom>
            <a:avLst/>
            <a:gdLst/>
            <a:ahLst/>
            <a:cxnLst/>
            <a:rect r="r" b="b" t="t" l="l"/>
            <a:pathLst>
              <a:path h="802697" w="3741386">
                <a:moveTo>
                  <a:pt x="0" y="0"/>
                </a:moveTo>
                <a:lnTo>
                  <a:pt x="3741385" y="0"/>
                </a:lnTo>
                <a:lnTo>
                  <a:pt x="3741385" y="802697"/>
                </a:lnTo>
                <a:lnTo>
                  <a:pt x="0" y="802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708646" y="8362218"/>
            <a:ext cx="1217484" cy="422799"/>
          </a:xfrm>
          <a:custGeom>
            <a:avLst/>
            <a:gdLst/>
            <a:ahLst/>
            <a:cxnLst/>
            <a:rect r="r" b="b" t="t" l="l"/>
            <a:pathLst>
              <a:path h="422799" w="1217484">
                <a:moveTo>
                  <a:pt x="0" y="0"/>
                </a:moveTo>
                <a:lnTo>
                  <a:pt x="1217484" y="0"/>
                </a:lnTo>
                <a:lnTo>
                  <a:pt x="1217484" y="422799"/>
                </a:lnTo>
                <a:lnTo>
                  <a:pt x="0" y="42279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926130" y="8450506"/>
            <a:ext cx="392927" cy="324113"/>
          </a:xfrm>
          <a:custGeom>
            <a:avLst/>
            <a:gdLst/>
            <a:ahLst/>
            <a:cxnLst/>
            <a:rect r="r" b="b" t="t" l="l"/>
            <a:pathLst>
              <a:path h="324113" w="392927">
                <a:moveTo>
                  <a:pt x="0" y="0"/>
                </a:moveTo>
                <a:lnTo>
                  <a:pt x="392927" y="0"/>
                </a:lnTo>
                <a:lnTo>
                  <a:pt x="392927" y="324113"/>
                </a:lnTo>
                <a:lnTo>
                  <a:pt x="0" y="32411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3295540" y="3997868"/>
            <a:ext cx="2222342" cy="496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5"/>
              </a:lnSpc>
              <a:spcBef>
                <a:spcPct val="0"/>
              </a:spcBef>
            </a:pPr>
            <a:r>
              <a:rPr lang="en-US" sz="2939">
                <a:solidFill>
                  <a:srgbClr val="FFDE59"/>
                </a:solidFill>
                <a:latin typeface="Open Sans Bold"/>
              </a:rPr>
              <a:t>    </a:t>
            </a:r>
            <a:r>
              <a:rPr lang="en-US" sz="2939">
                <a:solidFill>
                  <a:srgbClr val="004AAD"/>
                </a:solidFill>
                <a:latin typeface="Open Sans Bold"/>
              </a:rPr>
              <a:t>  E = P   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420332" y="3432553"/>
            <a:ext cx="13564620" cy="1019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2" indent="-323846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L’énergie électrique E consommée par un appareil de chauffage de puissance nominale P 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pendant une durée t est     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075059" y="4649167"/>
            <a:ext cx="543693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  Et on sait que :      </a:t>
            </a:r>
            <a:r>
              <a:rPr lang="en-US" sz="2999">
                <a:solidFill>
                  <a:srgbClr val="004AAD"/>
                </a:solidFill>
                <a:latin typeface="Open Sans Bold"/>
              </a:rPr>
              <a:t>P = U    I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994285" y="5324473"/>
            <a:ext cx="2265015" cy="60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DE59"/>
                </a:solidFill>
                <a:latin typeface="Times New Roman Bold"/>
              </a:rPr>
              <a:t>E = U    I     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490537" y="6740793"/>
            <a:ext cx="2597485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4AAD"/>
                </a:solidFill>
                <a:latin typeface="Times New Roman Bold"/>
              </a:rPr>
              <a:t>U = R     I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280382" y="7554213"/>
            <a:ext cx="5436930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  Et on sait que :     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79121" y="7526487"/>
            <a:ext cx="2163514" cy="60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4AAD"/>
                </a:solidFill>
                <a:latin typeface="Times New Roman Bold"/>
              </a:rPr>
              <a:t>E = U    I    t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9760878" y="7801793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0398694" y="7801793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89" y="0"/>
                </a:lnTo>
                <a:lnTo>
                  <a:pt x="226589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4075899" y="6999764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6119315" y="5595191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6758362" y="5595191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4708646" y="4264822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9647583" y="4850198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1071127" y="4671184"/>
            <a:ext cx="476260" cy="473283"/>
          </a:xfrm>
          <a:custGeom>
            <a:avLst/>
            <a:gdLst/>
            <a:ahLst/>
            <a:cxnLst/>
            <a:rect r="r" b="b" t="t" l="l"/>
            <a:pathLst>
              <a:path h="473283" w="476260">
                <a:moveTo>
                  <a:pt x="0" y="0"/>
                </a:moveTo>
                <a:lnTo>
                  <a:pt x="476260" y="0"/>
                </a:lnTo>
                <a:lnTo>
                  <a:pt x="476260" y="473284"/>
                </a:lnTo>
                <a:lnTo>
                  <a:pt x="0" y="47328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5508319" y="6852917"/>
            <a:ext cx="442471" cy="468900"/>
          </a:xfrm>
          <a:custGeom>
            <a:avLst/>
            <a:gdLst/>
            <a:ahLst/>
            <a:cxnLst/>
            <a:rect r="r" b="b" t="t" l="l"/>
            <a:pathLst>
              <a:path h="468900" w="442471">
                <a:moveTo>
                  <a:pt x="0" y="0"/>
                </a:moveTo>
                <a:lnTo>
                  <a:pt x="442471" y="0"/>
                </a:lnTo>
                <a:lnTo>
                  <a:pt x="442471" y="468899"/>
                </a:lnTo>
                <a:lnTo>
                  <a:pt x="0" y="46889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1209214" y="7601838"/>
            <a:ext cx="422734" cy="481374"/>
          </a:xfrm>
          <a:custGeom>
            <a:avLst/>
            <a:gdLst/>
            <a:ahLst/>
            <a:cxnLst/>
            <a:rect r="r" b="b" t="t" l="l"/>
            <a:pathLst>
              <a:path h="481374" w="422734">
                <a:moveTo>
                  <a:pt x="0" y="0"/>
                </a:moveTo>
                <a:lnTo>
                  <a:pt x="422735" y="0"/>
                </a:lnTo>
                <a:lnTo>
                  <a:pt x="422735" y="481374"/>
                </a:lnTo>
                <a:lnTo>
                  <a:pt x="0" y="48137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3202699" y="107742"/>
            <a:ext cx="13116358" cy="1718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u="sng">
                <a:solidFill>
                  <a:srgbClr val="FF914D"/>
                </a:solidFill>
                <a:latin typeface="Times New Roman Bold"/>
              </a:rPr>
              <a:t>II) L’énergie électrique consommée par un appareil de chauffage :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420332" y="1779062"/>
            <a:ext cx="13564620" cy="154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2" indent="-323846" lvl="1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Lorsqu’un appareil de chauffage est traversé par un courant électrique d’intensité I pendant une </a:t>
            </a:r>
            <a:r>
              <a:rPr lang="en-US" sz="2999">
                <a:solidFill>
                  <a:srgbClr val="FFFFFF"/>
                </a:solidFill>
                <a:latin typeface="Open Sans Bold"/>
              </a:rPr>
              <a:t>durée t, il transforme l’énergie électrique E en énergie thermique.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212101" y="5380005"/>
            <a:ext cx="9863798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Open Sans Bold"/>
              </a:rPr>
              <a:t>A partir des deux relations (1) et (2), on déduit que :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6122594" y="8257444"/>
            <a:ext cx="785292" cy="60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DE59"/>
                </a:solidFill>
                <a:latin typeface="Times New Roman"/>
              </a:rPr>
              <a:t>t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3883368" y="8200293"/>
            <a:ext cx="762772" cy="804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2"/>
              </a:lnSpc>
              <a:spcBef>
                <a:spcPct val="0"/>
              </a:spcBef>
            </a:pPr>
            <a:r>
              <a:rPr lang="en-US" sz="4280">
                <a:solidFill>
                  <a:srgbClr val="FFDE59"/>
                </a:solidFill>
                <a:latin typeface="Times New Roman Bold"/>
              </a:rPr>
              <a:t>E=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94781" y="2875817"/>
            <a:ext cx="4136916" cy="3981817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7553" t="0" r="-7553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867302">
            <a:off x="16654169" y="-277294"/>
            <a:ext cx="1179722" cy="2051690"/>
          </a:xfrm>
          <a:custGeom>
            <a:avLst/>
            <a:gdLst/>
            <a:ahLst/>
            <a:cxnLst/>
            <a:rect r="r" b="b" t="t" l="l"/>
            <a:pathLst>
              <a:path h="2051690" w="1179722">
                <a:moveTo>
                  <a:pt x="1179722" y="0"/>
                </a:moveTo>
                <a:lnTo>
                  <a:pt x="0" y="0"/>
                </a:lnTo>
                <a:lnTo>
                  <a:pt x="0" y="2051689"/>
                </a:lnTo>
                <a:lnTo>
                  <a:pt x="1179722" y="2051689"/>
                </a:lnTo>
                <a:lnTo>
                  <a:pt x="117972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7146508" y="9117290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090965">
            <a:off x="-1701220" y="7675501"/>
            <a:ext cx="4813923" cy="4844692"/>
          </a:xfrm>
          <a:custGeom>
            <a:avLst/>
            <a:gdLst/>
            <a:ahLst/>
            <a:cxnLst/>
            <a:rect r="r" b="b" t="t" l="l"/>
            <a:pathLst>
              <a:path h="4844692" w="4813923">
                <a:moveTo>
                  <a:pt x="0" y="0"/>
                </a:moveTo>
                <a:lnTo>
                  <a:pt x="4813923" y="0"/>
                </a:lnTo>
                <a:lnTo>
                  <a:pt x="4813923" y="4844692"/>
                </a:lnTo>
                <a:lnTo>
                  <a:pt x="0" y="4844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7932697">
            <a:off x="566848" y="8231391"/>
            <a:ext cx="1180945" cy="2053818"/>
          </a:xfrm>
          <a:custGeom>
            <a:avLst/>
            <a:gdLst/>
            <a:ahLst/>
            <a:cxnLst/>
            <a:rect r="r" b="b" t="t" l="l"/>
            <a:pathLst>
              <a:path h="2053818" w="1180945">
                <a:moveTo>
                  <a:pt x="1180945" y="0"/>
                </a:moveTo>
                <a:lnTo>
                  <a:pt x="0" y="0"/>
                </a:lnTo>
                <a:lnTo>
                  <a:pt x="0" y="2053818"/>
                </a:lnTo>
                <a:lnTo>
                  <a:pt x="1180945" y="2053818"/>
                </a:lnTo>
                <a:lnTo>
                  <a:pt x="11809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0290" y="477879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3376089" y="4749081"/>
            <a:ext cx="4368209" cy="436820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764" y="0"/>
                  </a:moveTo>
                  <a:lnTo>
                    <a:pt x="772036" y="0"/>
                  </a:lnTo>
                  <a:cubicBezTo>
                    <a:pt x="782848" y="0"/>
                    <a:pt x="793216" y="4295"/>
                    <a:pt x="800861" y="11939"/>
                  </a:cubicBezTo>
                  <a:cubicBezTo>
                    <a:pt x="808505" y="19584"/>
                    <a:pt x="812800" y="29952"/>
                    <a:pt x="812800" y="40764"/>
                  </a:cubicBezTo>
                  <a:lnTo>
                    <a:pt x="812800" y="772036"/>
                  </a:lnTo>
                  <a:cubicBezTo>
                    <a:pt x="812800" y="782848"/>
                    <a:pt x="808505" y="793216"/>
                    <a:pt x="800861" y="800861"/>
                  </a:cubicBezTo>
                  <a:cubicBezTo>
                    <a:pt x="793216" y="808505"/>
                    <a:pt x="782848" y="812800"/>
                    <a:pt x="772036" y="812800"/>
                  </a:cubicBezTo>
                  <a:lnTo>
                    <a:pt x="40764" y="812800"/>
                  </a:lnTo>
                  <a:cubicBezTo>
                    <a:pt x="29952" y="812800"/>
                    <a:pt x="19584" y="808505"/>
                    <a:pt x="11939" y="800861"/>
                  </a:cubicBezTo>
                  <a:cubicBezTo>
                    <a:pt x="4295" y="793216"/>
                    <a:pt x="0" y="782848"/>
                    <a:pt x="0" y="772036"/>
                  </a:cubicBezTo>
                  <a:lnTo>
                    <a:pt x="0" y="40764"/>
                  </a:lnTo>
                  <a:cubicBezTo>
                    <a:pt x="0" y="29952"/>
                    <a:pt x="4295" y="19584"/>
                    <a:pt x="11939" y="11939"/>
                  </a:cubicBezTo>
                  <a:cubicBezTo>
                    <a:pt x="19584" y="4295"/>
                    <a:pt x="29952" y="0"/>
                    <a:pt x="40764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16666" r="0" b="-16666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3342135" y="17049"/>
            <a:ext cx="12640828" cy="1586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FF914D"/>
                </a:solidFill>
                <a:latin typeface="Times New Roman Bold"/>
              </a:rPr>
              <a:t>III) L’énergie électrique consommée dans une installation domestique 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20332" y="2982863"/>
            <a:ext cx="13268086" cy="1893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24" indent="-291462" lvl="1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Open Sans Bold"/>
              </a:rPr>
              <a:t>L’énergie électrique consommée dans une installation électrique domestique pendant une durée </a:t>
            </a:r>
            <a:r>
              <a:rPr lang="en-US" sz="2699">
                <a:solidFill>
                  <a:srgbClr val="FFFFFF"/>
                </a:solidFill>
                <a:latin typeface="Open Sans Bold"/>
              </a:rPr>
              <a:t>donnée est égale à la somme des énergies consommées par chaque appareil, elle est mesurée à l’aide d’un </a:t>
            </a:r>
            <a:r>
              <a:rPr lang="en-US" sz="2699">
                <a:solidFill>
                  <a:srgbClr val="FFDE59"/>
                </a:solidFill>
                <a:latin typeface="Open Sans Bold"/>
              </a:rPr>
              <a:t>compteur</a:t>
            </a:r>
            <a:r>
              <a:rPr lang="en-US" sz="2699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2699">
                <a:solidFill>
                  <a:srgbClr val="FFDE59"/>
                </a:solidFill>
                <a:latin typeface="Open Sans Bold"/>
              </a:rPr>
              <a:t>électrique</a:t>
            </a:r>
            <a:r>
              <a:rPr lang="en-US" sz="2699">
                <a:solidFill>
                  <a:srgbClr val="FFFFFF"/>
                </a:solidFill>
                <a:latin typeface="Open Sans Bold"/>
              </a:rPr>
              <a:t>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42135" y="1450878"/>
            <a:ext cx="14647874" cy="1424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u="sng">
                <a:solidFill>
                  <a:srgbClr val="B6F61A"/>
                </a:solidFill>
                <a:latin typeface="Times New Roman Bold"/>
              </a:rPr>
              <a:t>1) Mesure de l’énergie électrique consommée à l’aide d’un compteur électrique 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110893" y="4983479"/>
            <a:ext cx="10265196" cy="427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24" indent="-291462" lvl="1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Open Sans Bold"/>
              </a:rPr>
              <a:t>Le compteur électrique, utilisé par les fournisseurs d'électricité </a:t>
            </a:r>
            <a:r>
              <a:rPr lang="en-US" sz="2699">
                <a:solidFill>
                  <a:srgbClr val="FFFFFF"/>
                </a:solidFill>
                <a:latin typeface="Open Sans Bold"/>
              </a:rPr>
              <a:t>afin de facturer la consommation d'énergie au client, est équipé d’un index permettant de connaître le nombre de kilowattheures consommés depuis son installation. Il est muni d’un </a:t>
            </a:r>
            <a:r>
              <a:rPr lang="en-US" sz="2699">
                <a:solidFill>
                  <a:srgbClr val="5CE1E6"/>
                </a:solidFill>
                <a:latin typeface="Open Sans Bold"/>
              </a:rPr>
              <a:t>disque</a:t>
            </a:r>
            <a:r>
              <a:rPr lang="en-US" sz="2699">
                <a:solidFill>
                  <a:srgbClr val="FFFFFF"/>
                </a:solidFill>
                <a:latin typeface="Open Sans Bold"/>
              </a:rPr>
              <a:t> qui tourne lorsqu’un appareil ou plusieurs appareils électriques fonctionnent. A chaque tour correspond une quantité d’énergie consommée donnée par une valeur </a:t>
            </a:r>
            <a:r>
              <a:rPr lang="en-US" sz="2699">
                <a:solidFill>
                  <a:srgbClr val="5CE1E6"/>
                </a:solidFill>
                <a:latin typeface="Open Sans Bold"/>
              </a:rPr>
              <a:t>C</a:t>
            </a:r>
            <a:r>
              <a:rPr lang="en-US" sz="2699">
                <a:solidFill>
                  <a:srgbClr val="FFFFFF"/>
                </a:solidFill>
                <a:latin typeface="Open Sans Bold"/>
              </a:rPr>
              <a:t>, appelée </a:t>
            </a:r>
            <a:r>
              <a:rPr lang="en-US" sz="2699">
                <a:solidFill>
                  <a:srgbClr val="FFDE59"/>
                </a:solidFill>
                <a:latin typeface="Open Sans Bold"/>
              </a:rPr>
              <a:t>constante du compteur.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2975" r="0" b="2975"/>
          <a:stretch>
            <a:fillRect/>
          </a:stretch>
        </p:blipFill>
        <p:spPr>
          <a:xfrm flipH="false" flipV="false" rot="0">
            <a:off x="6611446" y="1160427"/>
            <a:ext cx="4926094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3D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792779"/>
            <a:ext cx="4136916" cy="3981817"/>
            <a:chOff x="30480" y="591820"/>
            <a:chExt cx="12736830" cy="12259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36830" cy="12259310"/>
            </a:xfrm>
            <a:custGeom>
              <a:avLst/>
              <a:gdLst/>
              <a:ahLst/>
              <a:cxnLst/>
              <a:rect r="r" b="b" t="t" l="l"/>
              <a:pathLst>
                <a:path h="12259310" w="1273683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0" t="-22396" r="0" b="-2239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709034">
            <a:off x="15939368" y="-1775030"/>
            <a:ext cx="4101281" cy="4127494"/>
          </a:xfrm>
          <a:custGeom>
            <a:avLst/>
            <a:gdLst/>
            <a:ahLst/>
            <a:cxnLst/>
            <a:rect r="r" b="b" t="t" l="l"/>
            <a:pathLst>
              <a:path h="4127494" w="4101281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2867302">
            <a:off x="16654169" y="-277294"/>
            <a:ext cx="1179722" cy="2051690"/>
          </a:xfrm>
          <a:custGeom>
            <a:avLst/>
            <a:gdLst/>
            <a:ahLst/>
            <a:cxnLst/>
            <a:rect r="r" b="b" t="t" l="l"/>
            <a:pathLst>
              <a:path h="2051690" w="1179722">
                <a:moveTo>
                  <a:pt x="1179722" y="0"/>
                </a:moveTo>
                <a:lnTo>
                  <a:pt x="0" y="0"/>
                </a:lnTo>
                <a:lnTo>
                  <a:pt x="0" y="2051689"/>
                </a:lnTo>
                <a:lnTo>
                  <a:pt x="1179722" y="2051689"/>
                </a:lnTo>
                <a:lnTo>
                  <a:pt x="117972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7146508" y="9117290"/>
            <a:ext cx="1687000" cy="1466073"/>
          </a:xfrm>
          <a:custGeom>
            <a:avLst/>
            <a:gdLst/>
            <a:ahLst/>
            <a:cxnLst/>
            <a:rect r="r" b="b" t="t" l="l"/>
            <a:pathLst>
              <a:path h="1466073" w="1687000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090965">
            <a:off x="-1701220" y="7675501"/>
            <a:ext cx="4813923" cy="4844692"/>
          </a:xfrm>
          <a:custGeom>
            <a:avLst/>
            <a:gdLst/>
            <a:ahLst/>
            <a:cxnLst/>
            <a:rect r="r" b="b" t="t" l="l"/>
            <a:pathLst>
              <a:path h="4844692" w="4813923">
                <a:moveTo>
                  <a:pt x="0" y="0"/>
                </a:moveTo>
                <a:lnTo>
                  <a:pt x="4813923" y="0"/>
                </a:lnTo>
                <a:lnTo>
                  <a:pt x="4813923" y="4844692"/>
                </a:lnTo>
                <a:lnTo>
                  <a:pt x="0" y="4844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7932697">
            <a:off x="566848" y="8231391"/>
            <a:ext cx="1180945" cy="2053818"/>
          </a:xfrm>
          <a:custGeom>
            <a:avLst/>
            <a:gdLst/>
            <a:ahLst/>
            <a:cxnLst/>
            <a:rect r="r" b="b" t="t" l="l"/>
            <a:pathLst>
              <a:path h="2053818" w="1180945">
                <a:moveTo>
                  <a:pt x="1180945" y="0"/>
                </a:moveTo>
                <a:lnTo>
                  <a:pt x="0" y="0"/>
                </a:lnTo>
                <a:lnTo>
                  <a:pt x="0" y="2053818"/>
                </a:lnTo>
                <a:lnTo>
                  <a:pt x="1180945" y="2053818"/>
                </a:lnTo>
                <a:lnTo>
                  <a:pt x="11809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339161">
            <a:off x="-3048968" y="-3099562"/>
            <a:ext cx="6392809" cy="6433669"/>
          </a:xfrm>
          <a:custGeom>
            <a:avLst/>
            <a:gdLst/>
            <a:ahLst/>
            <a:cxnLst/>
            <a:rect r="r" b="b" t="t" l="l"/>
            <a:pathLst>
              <a:path h="6433669" w="639280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0290" y="477879"/>
            <a:ext cx="2589979" cy="2250798"/>
          </a:xfrm>
          <a:custGeom>
            <a:avLst/>
            <a:gdLst/>
            <a:ahLst/>
            <a:cxnLst/>
            <a:rect r="r" b="b" t="t" l="l"/>
            <a:pathLst>
              <a:path h="2250798" w="2589979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699207" y="1655281"/>
            <a:ext cx="5582111" cy="1197617"/>
          </a:xfrm>
          <a:custGeom>
            <a:avLst/>
            <a:gdLst/>
            <a:ahLst/>
            <a:cxnLst/>
            <a:rect r="r" b="b" t="t" l="l"/>
            <a:pathLst>
              <a:path h="1197617" w="5582111">
                <a:moveTo>
                  <a:pt x="0" y="0"/>
                </a:moveTo>
                <a:lnTo>
                  <a:pt x="5582111" y="0"/>
                </a:lnTo>
                <a:lnTo>
                  <a:pt x="5582111" y="1197617"/>
                </a:lnTo>
                <a:lnTo>
                  <a:pt x="0" y="11976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157789" y="1674652"/>
            <a:ext cx="2414885" cy="95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2BCCCA"/>
                </a:solidFill>
                <a:latin typeface="Times New Roman Bold"/>
              </a:rPr>
              <a:t>E = n   C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784010" y="2160636"/>
            <a:ext cx="226590" cy="186907"/>
          </a:xfrm>
          <a:custGeom>
            <a:avLst/>
            <a:gdLst/>
            <a:ahLst/>
            <a:cxnLst/>
            <a:rect r="r" b="b" t="t" l="l"/>
            <a:pathLst>
              <a:path h="186907" w="226590">
                <a:moveTo>
                  <a:pt x="0" y="0"/>
                </a:moveTo>
                <a:lnTo>
                  <a:pt x="226590" y="0"/>
                </a:lnTo>
                <a:lnTo>
                  <a:pt x="226590" y="186907"/>
                </a:lnTo>
                <a:lnTo>
                  <a:pt x="0" y="1869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5410" t="-11537" r="-296191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700000">
            <a:off x="6922301" y="1893821"/>
            <a:ext cx="1000040" cy="1479361"/>
          </a:xfrm>
          <a:custGeom>
            <a:avLst/>
            <a:gdLst/>
            <a:ahLst/>
            <a:cxnLst/>
            <a:rect r="r" b="b" t="t" l="l"/>
            <a:pathLst>
              <a:path h="1479361" w="1000040">
                <a:moveTo>
                  <a:pt x="0" y="0"/>
                </a:moveTo>
                <a:lnTo>
                  <a:pt x="1000040" y="0"/>
                </a:lnTo>
                <a:lnTo>
                  <a:pt x="1000040" y="1479361"/>
                </a:lnTo>
                <a:lnTo>
                  <a:pt x="0" y="14793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3442929">
            <a:off x="11004711" y="1796169"/>
            <a:ext cx="916765" cy="1356172"/>
          </a:xfrm>
          <a:custGeom>
            <a:avLst/>
            <a:gdLst/>
            <a:ahLst/>
            <a:cxnLst/>
            <a:rect r="r" b="b" t="t" l="l"/>
            <a:pathLst>
              <a:path h="1356172" w="916765">
                <a:moveTo>
                  <a:pt x="916765" y="0"/>
                </a:moveTo>
                <a:lnTo>
                  <a:pt x="0" y="0"/>
                </a:lnTo>
                <a:lnTo>
                  <a:pt x="0" y="1356172"/>
                </a:lnTo>
                <a:lnTo>
                  <a:pt x="916765" y="1356172"/>
                </a:lnTo>
                <a:lnTo>
                  <a:pt x="916765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3203742">
            <a:off x="9064762" y="2735630"/>
            <a:ext cx="976032" cy="645956"/>
          </a:xfrm>
          <a:custGeom>
            <a:avLst/>
            <a:gdLst/>
            <a:ahLst/>
            <a:cxnLst/>
            <a:rect r="r" b="b" t="t" l="l"/>
            <a:pathLst>
              <a:path h="645956" w="976032">
                <a:moveTo>
                  <a:pt x="0" y="0"/>
                </a:moveTo>
                <a:lnTo>
                  <a:pt x="976033" y="0"/>
                </a:lnTo>
                <a:lnTo>
                  <a:pt x="976033" y="645956"/>
                </a:lnTo>
                <a:lnTo>
                  <a:pt x="0" y="64595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918735" y="971550"/>
            <a:ext cx="13268086" cy="46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24" indent="-291462" lvl="1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Open Sans Bold"/>
              </a:rPr>
              <a:t>L’énergie consommée lorsque le disque du compteur effectue n tours est 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136916" y="2934783"/>
            <a:ext cx="3230347" cy="111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L’énergie électrique consommée en Wh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81318" y="2509677"/>
            <a:ext cx="4687193" cy="581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constante du compteur Wh/tr.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49602" y="3519136"/>
            <a:ext cx="3121996" cy="1114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Times New Roman Bold"/>
              </a:rPr>
              <a:t>le nombre de tours du disque en tr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DAGE0ozSRMY</dc:identifier>
  <dcterms:modified xsi:type="dcterms:W3CDTF">2011-08-01T06:04:30Z</dcterms:modified>
  <cp:revision>1</cp:revision>
  <dc:title>Chapitre</dc:title>
</cp:coreProperties>
</file>