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Arimo" panose="020B0604020202020204" charset="0"/>
      <p:regular r:id="rId16"/>
    </p:embeddedFont>
    <p:embeddedFont>
      <p:font typeface="Arimo Bold" panose="020B0604020202020204" charset="0"/>
      <p:regular r:id="rId17"/>
    </p:embeddedFont>
    <p:embeddedFont>
      <p:font typeface="HK Grotesk Semi-Bold" panose="020B0604020202020204" charset="0"/>
      <p:regular r:id="rId18"/>
    </p:embeddedFont>
    <p:embeddedFont>
      <p:font typeface="HK Grotesk Semi-Bold Italics" panose="020B0604020202020204" charset="0"/>
      <p:regular r:id="rId19"/>
    </p:embeddedFont>
    <p:embeddedFont>
      <p:font typeface="Open Sans 1 Bold" panose="020B0604020202020204" charset="0"/>
      <p:regular r:id="rId20"/>
    </p:embeddedFont>
    <p:embeddedFont>
      <p:font typeface="Open Sans 2 Bold" panose="020B0604020202020204" charset="0"/>
      <p:regular r:id="rId21"/>
    </p:embeddedFont>
    <p:embeddedFont>
      <p:font typeface="Open Sans 2 Bold Italics" panose="020B0604020202020204" charset="0"/>
      <p:regular r:id="rId22"/>
    </p:embeddedFont>
    <p:embeddedFont>
      <p:font typeface="Poppins Bold" panose="020B0604020202020204" charset="0"/>
      <p:regular r:id="rId23"/>
    </p:embeddedFont>
    <p:embeddedFont>
      <p:font typeface="Times New Roman Bold" panose="020B0604020202020204" charset="0"/>
      <p:regular r:id="rId24"/>
    </p:embeddedFont>
    <p:embeddedFont>
      <p:font typeface="Times New Roman Bold Italics" panose="020B0604020202020204" charset="0"/>
      <p:regular r:id="rId25"/>
    </p:embeddedFont>
    <p:embeddedFont>
      <p:font typeface="Times New Roman Semi-Bold" panose="020B0604020202020204" charset="0"/>
      <p:regular r:id="rId26"/>
    </p:embeddedFont>
    <p:embeddedFont>
      <p:font typeface="TT Rounds Condensed Bold" panose="020B0604020202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8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gif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4.png"/><Relationship Id="rId5" Type="http://schemas.openxmlformats.org/officeDocument/2006/relationships/image" Target="../media/image6.svg"/><Relationship Id="rId10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10" Type="http://schemas.openxmlformats.org/officeDocument/2006/relationships/image" Target="../media/image18.svg"/><Relationship Id="rId4" Type="http://schemas.openxmlformats.org/officeDocument/2006/relationships/image" Target="../media/image5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3.svg"/><Relationship Id="rId5" Type="http://schemas.openxmlformats.org/officeDocument/2006/relationships/image" Target="../media/image6.svg"/><Relationship Id="rId10" Type="http://schemas.openxmlformats.org/officeDocument/2006/relationships/image" Target="../media/image22.png"/><Relationship Id="rId4" Type="http://schemas.openxmlformats.org/officeDocument/2006/relationships/image" Target="../media/image5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svg"/><Relationship Id="rId18" Type="http://schemas.openxmlformats.org/officeDocument/2006/relationships/image" Target="../media/image45.jpe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12" Type="http://schemas.openxmlformats.org/officeDocument/2006/relationships/image" Target="../media/image39.png"/><Relationship Id="rId17" Type="http://schemas.openxmlformats.org/officeDocument/2006/relationships/image" Target="../media/image44.svg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20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5" Type="http://schemas.openxmlformats.org/officeDocument/2006/relationships/image" Target="../media/image42.svg"/><Relationship Id="rId10" Type="http://schemas.openxmlformats.org/officeDocument/2006/relationships/image" Target="../media/image37.png"/><Relationship Id="rId19" Type="http://schemas.openxmlformats.org/officeDocument/2006/relationships/image" Target="../media/image46.png"/><Relationship Id="rId4" Type="http://schemas.openxmlformats.org/officeDocument/2006/relationships/image" Target="../media/image31.png"/><Relationship Id="rId9" Type="http://schemas.openxmlformats.org/officeDocument/2006/relationships/image" Target="../media/image36.svg"/><Relationship Id="rId1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sv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12" Type="http://schemas.openxmlformats.org/officeDocument/2006/relationships/image" Target="../media/image39.png"/><Relationship Id="rId17" Type="http://schemas.openxmlformats.org/officeDocument/2006/relationships/image" Target="../media/image44.svg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5" Type="http://schemas.openxmlformats.org/officeDocument/2006/relationships/image" Target="../media/image42.sv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svg"/><Relationship Id="rId1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50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12" Type="http://schemas.openxmlformats.org/officeDocument/2006/relationships/image" Target="../media/image61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11" Type="http://schemas.openxmlformats.org/officeDocument/2006/relationships/image" Target="../media/image60.png"/><Relationship Id="rId5" Type="http://schemas.openxmlformats.org/officeDocument/2006/relationships/image" Target="../media/image54.jpeg"/><Relationship Id="rId10" Type="http://schemas.openxmlformats.org/officeDocument/2006/relationships/image" Target="../media/image59.svg"/><Relationship Id="rId4" Type="http://schemas.openxmlformats.org/officeDocument/2006/relationships/image" Target="../media/image53.jpeg"/><Relationship Id="rId9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45465" r="-45465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2867302" flipH="1">
            <a:off x="15950587" y="-153995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3" name="Group 13"/>
          <p:cNvGrpSpPr/>
          <p:nvPr/>
        </p:nvGrpSpPr>
        <p:grpSpPr>
          <a:xfrm>
            <a:off x="2222990" y="7982117"/>
            <a:ext cx="1958057" cy="835652"/>
            <a:chOff x="0" y="0"/>
            <a:chExt cx="5195934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195934" cy="2217502"/>
            </a:xfrm>
            <a:custGeom>
              <a:avLst/>
              <a:gdLst/>
              <a:ahLst/>
              <a:cxnLst/>
              <a:rect l="l" t="t" r="r" b="b"/>
              <a:pathLst>
                <a:path w="5195934" h="2217502">
                  <a:moveTo>
                    <a:pt x="5071474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071474" y="0"/>
                  </a:lnTo>
                  <a:cubicBezTo>
                    <a:pt x="5140054" y="0"/>
                    <a:pt x="5195934" y="55880"/>
                    <a:pt x="5195934" y="124460"/>
                  </a:cubicBezTo>
                  <a:lnTo>
                    <a:pt x="5195934" y="2093042"/>
                  </a:lnTo>
                  <a:cubicBezTo>
                    <a:pt x="5195934" y="2161622"/>
                    <a:pt x="5140054" y="2217502"/>
                    <a:pt x="5071474" y="2217502"/>
                  </a:cubicBezTo>
                  <a:close/>
                </a:path>
              </a:pathLst>
            </a:custGeom>
            <a:solidFill>
              <a:srgbClr val="A5E800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5" name="AutoShape 15"/>
          <p:cNvSpPr/>
          <p:nvPr/>
        </p:nvSpPr>
        <p:spPr>
          <a:xfrm>
            <a:off x="4909406" y="8376131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152" b="152"/>
          <a:stretch>
            <a:fillRect/>
          </a:stretch>
        </p:blipFill>
        <p:spPr>
          <a:xfrm>
            <a:off x="1811111" y="2519730"/>
            <a:ext cx="6466698" cy="3395016"/>
          </a:xfrm>
          <a:prstGeom prst="rect">
            <a:avLst/>
          </a:prstGeom>
        </p:spPr>
      </p:pic>
      <p:sp>
        <p:nvSpPr>
          <p:cNvPr id="17" name="Freeform 17"/>
          <p:cNvSpPr/>
          <p:nvPr/>
        </p:nvSpPr>
        <p:spPr>
          <a:xfrm>
            <a:off x="6547160" y="6791047"/>
            <a:ext cx="2745025" cy="2745025"/>
          </a:xfrm>
          <a:custGeom>
            <a:avLst/>
            <a:gdLst/>
            <a:ahLst/>
            <a:cxnLst/>
            <a:rect l="l" t="t" r="r" b="b"/>
            <a:pathLst>
              <a:path w="2745025" h="2745025">
                <a:moveTo>
                  <a:pt x="0" y="0"/>
                </a:moveTo>
                <a:lnTo>
                  <a:pt x="2745024" y="0"/>
                </a:lnTo>
                <a:lnTo>
                  <a:pt x="2745024" y="2745024"/>
                </a:lnTo>
                <a:lnTo>
                  <a:pt x="0" y="274502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3560158" y="-206558"/>
            <a:ext cx="8031925" cy="2051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29"/>
              </a:lnSpc>
              <a:spcBef>
                <a:spcPct val="0"/>
              </a:spcBef>
            </a:pPr>
            <a:r>
              <a:rPr lang="en-US" sz="10735" u="sng">
                <a:solidFill>
                  <a:srgbClr val="5CE1E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Chapitre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089640" y="3021569"/>
            <a:ext cx="5830032" cy="1991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68"/>
              </a:lnSpc>
              <a:spcBef>
                <a:spcPct val="0"/>
              </a:spcBef>
            </a:pPr>
            <a:r>
              <a:rPr lang="en-US" sz="10477" b="1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volume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222990" y="8178983"/>
            <a:ext cx="1958057" cy="394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 b="1">
                <a:solidFill>
                  <a:srgbClr val="003D2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0090965">
            <a:off x="-1952050" y="6999482"/>
            <a:ext cx="5352579" cy="5386791"/>
          </a:xfrm>
          <a:custGeom>
            <a:avLst/>
            <a:gdLst/>
            <a:ahLst/>
            <a:cxnLst/>
            <a:rect l="l" t="t" r="r" b="b"/>
            <a:pathLst>
              <a:path w="5352579" h="5386791">
                <a:moveTo>
                  <a:pt x="0" y="0"/>
                </a:moveTo>
                <a:lnTo>
                  <a:pt x="5352579" y="0"/>
                </a:lnTo>
                <a:lnTo>
                  <a:pt x="5352579" y="5386791"/>
                </a:lnTo>
                <a:lnTo>
                  <a:pt x="0" y="53867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7932697" flipH="1">
            <a:off x="444581" y="7713820"/>
            <a:ext cx="1508402" cy="2623308"/>
          </a:xfrm>
          <a:custGeom>
            <a:avLst/>
            <a:gdLst/>
            <a:ahLst/>
            <a:cxnLst/>
            <a:rect l="l" t="t" r="r" b="b"/>
            <a:pathLst>
              <a:path w="1508402" h="2623308">
                <a:moveTo>
                  <a:pt x="1508402" y="0"/>
                </a:moveTo>
                <a:lnTo>
                  <a:pt x="0" y="0"/>
                </a:lnTo>
                <a:lnTo>
                  <a:pt x="0" y="2623308"/>
                </a:lnTo>
                <a:lnTo>
                  <a:pt x="1508402" y="2623308"/>
                </a:lnTo>
                <a:lnTo>
                  <a:pt x="150840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411253" y="0"/>
            <a:ext cx="1723373" cy="1497682"/>
          </a:xfrm>
          <a:custGeom>
            <a:avLst/>
            <a:gdLst/>
            <a:ahLst/>
            <a:cxnLst/>
            <a:rect l="l" t="t" r="r" b="b"/>
            <a:pathLst>
              <a:path w="1723373" h="1497682">
                <a:moveTo>
                  <a:pt x="0" y="0"/>
                </a:moveTo>
                <a:lnTo>
                  <a:pt x="1723373" y="0"/>
                </a:lnTo>
                <a:lnTo>
                  <a:pt x="1723373" y="1497682"/>
                </a:lnTo>
                <a:lnTo>
                  <a:pt x="0" y="14976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3420332" y="1691767"/>
            <a:ext cx="12012269" cy="3695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86"/>
              </a:lnSpc>
            </a:pPr>
            <a:r>
              <a:rPr lang="en-US" sz="5905" b="1" spc="-235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Dans la vie quotidienne, la plupart des liquides que nous consommons sont vendus dans des récipients dont le volume est indiqué.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6148839" y="2224551"/>
            <a:ext cx="1475585" cy="4791040"/>
            <a:chOff x="0" y="0"/>
            <a:chExt cx="2394099" cy="777333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94077" cy="7773289"/>
            </a:xfrm>
            <a:custGeom>
              <a:avLst/>
              <a:gdLst/>
              <a:ahLst/>
              <a:cxnLst/>
              <a:rect l="l" t="t" r="r" b="b"/>
              <a:pathLst>
                <a:path w="2394077" h="7773289">
                  <a:moveTo>
                    <a:pt x="0" y="0"/>
                  </a:moveTo>
                  <a:lnTo>
                    <a:pt x="2394077" y="0"/>
                  </a:lnTo>
                  <a:lnTo>
                    <a:pt x="2394077" y="7773289"/>
                  </a:lnTo>
                  <a:lnTo>
                    <a:pt x="0" y="7773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12344" r="-112345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38397" y="2113180"/>
            <a:ext cx="1792458" cy="4856922"/>
            <a:chOff x="0" y="0"/>
            <a:chExt cx="3160993" cy="856516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161030" cy="8565134"/>
            </a:xfrm>
            <a:custGeom>
              <a:avLst/>
              <a:gdLst/>
              <a:ahLst/>
              <a:cxnLst/>
              <a:rect l="l" t="t" r="r" b="b"/>
              <a:pathLst>
                <a:path w="3161030" h="8565134">
                  <a:moveTo>
                    <a:pt x="0" y="0"/>
                  </a:moveTo>
                  <a:lnTo>
                    <a:pt x="3161030" y="0"/>
                  </a:lnTo>
                  <a:lnTo>
                    <a:pt x="3161030" y="8565134"/>
                  </a:lnTo>
                  <a:lnTo>
                    <a:pt x="0" y="85651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5481" r="-85480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420332" y="4138041"/>
            <a:ext cx="803767" cy="2877550"/>
            <a:chOff x="0" y="0"/>
            <a:chExt cx="1071689" cy="383673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71626" cy="3836670"/>
            </a:xfrm>
            <a:custGeom>
              <a:avLst/>
              <a:gdLst/>
              <a:ahLst/>
              <a:cxnLst/>
              <a:rect l="l" t="t" r="r" b="b"/>
              <a:pathLst>
                <a:path w="1071626" h="3836670">
                  <a:moveTo>
                    <a:pt x="0" y="0"/>
                  </a:moveTo>
                  <a:lnTo>
                    <a:pt x="1071626" y="0"/>
                  </a:lnTo>
                  <a:lnTo>
                    <a:pt x="1071626" y="3836670"/>
                  </a:lnTo>
                  <a:lnTo>
                    <a:pt x="0" y="38366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2379" r="-2385" b="-1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Freeform 17"/>
          <p:cNvSpPr/>
          <p:nvPr/>
        </p:nvSpPr>
        <p:spPr>
          <a:xfrm>
            <a:off x="14375530" y="4466913"/>
            <a:ext cx="1476315" cy="2548678"/>
          </a:xfrm>
          <a:custGeom>
            <a:avLst/>
            <a:gdLst/>
            <a:ahLst/>
            <a:cxnLst/>
            <a:rect l="l" t="t" r="r" b="b"/>
            <a:pathLst>
              <a:path w="1476315" h="2548678">
                <a:moveTo>
                  <a:pt x="0" y="0"/>
                </a:moveTo>
                <a:lnTo>
                  <a:pt x="1476315" y="0"/>
                </a:lnTo>
                <a:lnTo>
                  <a:pt x="1476315" y="2548678"/>
                </a:lnTo>
                <a:lnTo>
                  <a:pt x="0" y="254867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4772157" y="612199"/>
            <a:ext cx="7973002" cy="1000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94"/>
              </a:lnSpc>
            </a:pPr>
            <a:r>
              <a:rPr lang="en-US" sz="6662" b="1" i="1" u="sng" spc="-264">
                <a:solidFill>
                  <a:srgbClr val="FFDE59"/>
                </a:solidFill>
                <a:latin typeface="Open Sans 2 Bold Italics"/>
                <a:ea typeface="Open Sans 2 Bold Italics"/>
                <a:cs typeface="Open Sans 2 Bold Italics"/>
                <a:sym typeface="Open Sans 2 Bold Italics"/>
              </a:rPr>
              <a:t>Situation problème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841927" y="7406116"/>
            <a:ext cx="14320630" cy="1000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94"/>
              </a:lnSpc>
            </a:pPr>
            <a:r>
              <a:rPr lang="en-US" sz="6662" b="1" spc="-264">
                <a:solidFill>
                  <a:srgbClr val="5CE1E6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Comment mesure t-on les volumes 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0090965">
            <a:off x="-1952050" y="6999482"/>
            <a:ext cx="5352579" cy="5386791"/>
          </a:xfrm>
          <a:custGeom>
            <a:avLst/>
            <a:gdLst/>
            <a:ahLst/>
            <a:cxnLst/>
            <a:rect l="l" t="t" r="r" b="b"/>
            <a:pathLst>
              <a:path w="5352579" h="5386791">
                <a:moveTo>
                  <a:pt x="0" y="0"/>
                </a:moveTo>
                <a:lnTo>
                  <a:pt x="5352579" y="0"/>
                </a:lnTo>
                <a:lnTo>
                  <a:pt x="5352579" y="5386791"/>
                </a:lnTo>
                <a:lnTo>
                  <a:pt x="0" y="53867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7932697" flipH="1">
            <a:off x="444581" y="7713820"/>
            <a:ext cx="1508402" cy="2623308"/>
          </a:xfrm>
          <a:custGeom>
            <a:avLst/>
            <a:gdLst/>
            <a:ahLst/>
            <a:cxnLst/>
            <a:rect l="l" t="t" r="r" b="b"/>
            <a:pathLst>
              <a:path w="1508402" h="2623308">
                <a:moveTo>
                  <a:pt x="1508402" y="0"/>
                </a:moveTo>
                <a:lnTo>
                  <a:pt x="0" y="0"/>
                </a:lnTo>
                <a:lnTo>
                  <a:pt x="0" y="2623308"/>
                </a:lnTo>
                <a:lnTo>
                  <a:pt x="1508402" y="2623308"/>
                </a:lnTo>
                <a:lnTo>
                  <a:pt x="150840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411253" y="0"/>
            <a:ext cx="1723373" cy="1497682"/>
          </a:xfrm>
          <a:custGeom>
            <a:avLst/>
            <a:gdLst/>
            <a:ahLst/>
            <a:cxnLst/>
            <a:rect l="l" t="t" r="r" b="b"/>
            <a:pathLst>
              <a:path w="1723373" h="1497682">
                <a:moveTo>
                  <a:pt x="0" y="0"/>
                </a:moveTo>
                <a:lnTo>
                  <a:pt x="1723373" y="0"/>
                </a:lnTo>
                <a:lnTo>
                  <a:pt x="1723373" y="1497682"/>
                </a:lnTo>
                <a:lnTo>
                  <a:pt x="0" y="14976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/>
          <p:nvPr/>
        </p:nvGrpSpPr>
        <p:grpSpPr>
          <a:xfrm>
            <a:off x="12639493" y="2243337"/>
            <a:ext cx="3679565" cy="5208885"/>
            <a:chOff x="0" y="0"/>
            <a:chExt cx="5832860" cy="82571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832856" cy="8257159"/>
            </a:xfrm>
            <a:custGeom>
              <a:avLst/>
              <a:gdLst/>
              <a:ahLst/>
              <a:cxnLst/>
              <a:rect l="l" t="t" r="r" b="b"/>
              <a:pathLst>
                <a:path w="5832856" h="8257159">
                  <a:moveTo>
                    <a:pt x="0" y="0"/>
                  </a:moveTo>
                  <a:lnTo>
                    <a:pt x="5832856" y="0"/>
                  </a:lnTo>
                  <a:lnTo>
                    <a:pt x="5832856" y="8257159"/>
                  </a:lnTo>
                  <a:lnTo>
                    <a:pt x="0" y="8257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875" r="-1875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0971365" y="3097845"/>
            <a:ext cx="1246612" cy="624864"/>
          </a:xfrm>
          <a:custGeom>
            <a:avLst/>
            <a:gdLst/>
            <a:ahLst/>
            <a:cxnLst/>
            <a:rect l="l" t="t" r="r" b="b"/>
            <a:pathLst>
              <a:path w="1246612" h="624864">
                <a:moveTo>
                  <a:pt x="0" y="0"/>
                </a:moveTo>
                <a:lnTo>
                  <a:pt x="1246613" y="0"/>
                </a:lnTo>
                <a:lnTo>
                  <a:pt x="1246613" y="624864"/>
                </a:lnTo>
                <a:lnTo>
                  <a:pt x="0" y="62486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/>
          <p:cNvSpPr txBox="1"/>
          <p:nvPr/>
        </p:nvSpPr>
        <p:spPr>
          <a:xfrm>
            <a:off x="1198782" y="948143"/>
            <a:ext cx="16571239" cy="949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78"/>
              </a:lnSpc>
            </a:pPr>
            <a:r>
              <a:rPr lang="en-US" sz="4985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met dans un bécher différents corps (voir figure 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85047" y="2908322"/>
            <a:ext cx="2811701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F3832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L’air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84246" y="4408509"/>
            <a:ext cx="2730218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40"/>
              </a:lnSpc>
            </a:pPr>
            <a:r>
              <a:rPr lang="en-US" sz="5200" b="1">
                <a:solidFill>
                  <a:srgbClr val="FEC12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L’eau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17548" y="5820933"/>
            <a:ext cx="3860125" cy="734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8"/>
              </a:lnSpc>
            </a:pPr>
            <a:r>
              <a:rPr lang="en-US" sz="4099" b="1">
                <a:solidFill>
                  <a:srgbClr val="F3832E"/>
                </a:solidFill>
                <a:latin typeface="Poppins Bold"/>
                <a:ea typeface="Poppins Bold"/>
                <a:cs typeface="Poppins Bold"/>
                <a:sym typeface="Poppins Bold"/>
              </a:rPr>
              <a:t>Corps solide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67940" y="7800365"/>
            <a:ext cx="13450575" cy="1457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sz="4099" b="1">
                <a:solidFill>
                  <a:srgbClr val="5CE1E6"/>
                </a:solidFill>
                <a:latin typeface="Poppins Bold"/>
                <a:ea typeface="Poppins Bold"/>
                <a:cs typeface="Poppins Bold"/>
                <a:sym typeface="Poppins Bold"/>
              </a:rPr>
              <a:t>quels sont les corps occupant l’espace intérieur du bécher?</a:t>
            </a:r>
          </a:p>
        </p:txBody>
      </p:sp>
      <p:sp>
        <p:nvSpPr>
          <p:cNvPr id="18" name="Freeform 18"/>
          <p:cNvSpPr/>
          <p:nvPr/>
        </p:nvSpPr>
        <p:spPr>
          <a:xfrm>
            <a:off x="10996748" y="4513284"/>
            <a:ext cx="1257289" cy="630216"/>
          </a:xfrm>
          <a:custGeom>
            <a:avLst/>
            <a:gdLst/>
            <a:ahLst/>
            <a:cxnLst/>
            <a:rect l="l" t="t" r="r" b="b"/>
            <a:pathLst>
              <a:path w="1257289" h="630216">
                <a:moveTo>
                  <a:pt x="0" y="0"/>
                </a:moveTo>
                <a:lnTo>
                  <a:pt x="1257288" y="0"/>
                </a:lnTo>
                <a:lnTo>
                  <a:pt x="1257288" y="630216"/>
                </a:lnTo>
                <a:lnTo>
                  <a:pt x="0" y="63021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Freeform 19"/>
          <p:cNvSpPr/>
          <p:nvPr/>
        </p:nvSpPr>
        <p:spPr>
          <a:xfrm>
            <a:off x="10996748" y="5933080"/>
            <a:ext cx="1419297" cy="711422"/>
          </a:xfrm>
          <a:custGeom>
            <a:avLst/>
            <a:gdLst/>
            <a:ahLst/>
            <a:cxnLst/>
            <a:rect l="l" t="t" r="r" b="b"/>
            <a:pathLst>
              <a:path w="1419297" h="711422">
                <a:moveTo>
                  <a:pt x="0" y="0"/>
                </a:moveTo>
                <a:lnTo>
                  <a:pt x="1419296" y="0"/>
                </a:lnTo>
                <a:lnTo>
                  <a:pt x="1419296" y="711422"/>
                </a:lnTo>
                <a:lnTo>
                  <a:pt x="0" y="71142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7932697" flipH="1">
            <a:off x="797384" y="7633154"/>
            <a:ext cx="1661234" cy="2889103"/>
          </a:xfrm>
          <a:custGeom>
            <a:avLst/>
            <a:gdLst/>
            <a:ahLst/>
            <a:cxnLst/>
            <a:rect l="l" t="t" r="r" b="b"/>
            <a:pathLst>
              <a:path w="1661234" h="2889103">
                <a:moveTo>
                  <a:pt x="1661234" y="0"/>
                </a:moveTo>
                <a:lnTo>
                  <a:pt x="0" y="0"/>
                </a:lnTo>
                <a:lnTo>
                  <a:pt x="0" y="2889102"/>
                </a:lnTo>
                <a:lnTo>
                  <a:pt x="1661234" y="2889102"/>
                </a:lnTo>
                <a:lnTo>
                  <a:pt x="166123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-229181" y="117273"/>
            <a:ext cx="2515763" cy="2186301"/>
          </a:xfrm>
          <a:custGeom>
            <a:avLst/>
            <a:gdLst/>
            <a:ahLst/>
            <a:cxnLst/>
            <a:rect l="l" t="t" r="r" b="b"/>
            <a:pathLst>
              <a:path w="2515763" h="2186301">
                <a:moveTo>
                  <a:pt x="0" y="0"/>
                </a:moveTo>
                <a:lnTo>
                  <a:pt x="2515762" y="0"/>
                </a:lnTo>
                <a:lnTo>
                  <a:pt x="2515762" y="2186301"/>
                </a:lnTo>
                <a:lnTo>
                  <a:pt x="0" y="21863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5961758" y="1262174"/>
            <a:ext cx="11068942" cy="104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b="1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1) Notion de volume et de capacité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260718" y="-16083"/>
            <a:ext cx="9970384" cy="1487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19"/>
              </a:lnSpc>
              <a:spcBef>
                <a:spcPct val="0"/>
              </a:spcBef>
            </a:pPr>
            <a:r>
              <a:rPr lang="en-US" sz="7799" b="1" i="1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 - Notion de volume</a:t>
            </a:r>
            <a:r>
              <a:rPr lang="en-US" sz="7799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79079" y="2113074"/>
            <a:ext cx="12915703" cy="1835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6262" lvl="1" indent="-538131" algn="l">
              <a:lnSpc>
                <a:spcPts val="6978"/>
              </a:lnSpc>
              <a:buFont typeface="Arial"/>
              <a:buChar char="•"/>
            </a:pPr>
            <a:r>
              <a:rPr lang="en-US" sz="4985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volume  d’un corps correspond à </a:t>
            </a:r>
            <a:r>
              <a:rPr lang="en-US" sz="4985" b="1">
                <a:solidFill>
                  <a:srgbClr val="FFE41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l’espace</a:t>
            </a:r>
            <a:r>
              <a:rPr lang="en-US" sz="4985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occupé par ce corps.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50718" y="3975094"/>
            <a:ext cx="12915703" cy="2721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6262" lvl="1" indent="-538131" algn="l">
              <a:lnSpc>
                <a:spcPts val="6978"/>
              </a:lnSpc>
              <a:buFont typeface="Arial"/>
              <a:buChar char="•"/>
            </a:pPr>
            <a:r>
              <a:rPr lang="en-US" sz="4985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Dans le système international d’unité le volume s’exprime en </a:t>
            </a:r>
            <a:r>
              <a:rPr lang="en-US" sz="4985" b="1">
                <a:solidFill>
                  <a:srgbClr val="FFE41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mètre cube</a:t>
            </a:r>
            <a:r>
              <a:rPr lang="en-US" sz="4985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, son symbole est </a:t>
            </a:r>
            <a:r>
              <a:rPr lang="en-US" sz="4985" b="1">
                <a:solidFill>
                  <a:srgbClr val="FFE41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m³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4426848" y="2728677"/>
            <a:ext cx="3579209" cy="3420498"/>
            <a:chOff x="0" y="0"/>
            <a:chExt cx="6272869" cy="599471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272911" cy="5994654"/>
            </a:xfrm>
            <a:custGeom>
              <a:avLst/>
              <a:gdLst/>
              <a:ahLst/>
              <a:cxnLst/>
              <a:rect l="l" t="t" r="r" b="b"/>
              <a:pathLst>
                <a:path w="6272911" h="5994654">
                  <a:moveTo>
                    <a:pt x="6066663" y="2395474"/>
                  </a:moveTo>
                  <a:lnTo>
                    <a:pt x="6272911" y="1833118"/>
                  </a:lnTo>
                  <a:lnTo>
                    <a:pt x="6272911" y="1225296"/>
                  </a:lnTo>
                  <a:lnTo>
                    <a:pt x="6066663" y="663067"/>
                  </a:lnTo>
                  <a:lnTo>
                    <a:pt x="5686552" y="232537"/>
                  </a:lnTo>
                  <a:lnTo>
                    <a:pt x="5188966" y="0"/>
                  </a:lnTo>
                  <a:lnTo>
                    <a:pt x="4774184" y="0"/>
                  </a:lnTo>
                  <a:lnTo>
                    <a:pt x="4650740" y="0"/>
                  </a:lnTo>
                  <a:lnTo>
                    <a:pt x="3699891" y="0"/>
                  </a:lnTo>
                  <a:lnTo>
                    <a:pt x="2572893" y="0"/>
                  </a:lnTo>
                  <a:lnTo>
                    <a:pt x="1622171" y="0"/>
                  </a:lnTo>
                  <a:lnTo>
                    <a:pt x="1498727" y="0"/>
                  </a:lnTo>
                  <a:lnTo>
                    <a:pt x="1083818" y="0"/>
                  </a:lnTo>
                  <a:lnTo>
                    <a:pt x="586232" y="232537"/>
                  </a:lnTo>
                  <a:lnTo>
                    <a:pt x="206248" y="663067"/>
                  </a:lnTo>
                  <a:lnTo>
                    <a:pt x="0" y="1225296"/>
                  </a:lnTo>
                  <a:lnTo>
                    <a:pt x="0" y="1833118"/>
                  </a:lnTo>
                  <a:lnTo>
                    <a:pt x="206248" y="2395474"/>
                  </a:lnTo>
                  <a:lnTo>
                    <a:pt x="586359" y="2825877"/>
                  </a:lnTo>
                  <a:lnTo>
                    <a:pt x="953262" y="2997327"/>
                  </a:lnTo>
                  <a:lnTo>
                    <a:pt x="586359" y="3168777"/>
                  </a:lnTo>
                  <a:lnTo>
                    <a:pt x="206248" y="3599180"/>
                  </a:lnTo>
                  <a:lnTo>
                    <a:pt x="0" y="4161536"/>
                  </a:lnTo>
                  <a:lnTo>
                    <a:pt x="0" y="4769358"/>
                  </a:lnTo>
                  <a:lnTo>
                    <a:pt x="206248" y="5331714"/>
                  </a:lnTo>
                  <a:lnTo>
                    <a:pt x="586359" y="5762117"/>
                  </a:lnTo>
                  <a:lnTo>
                    <a:pt x="1083945" y="5994654"/>
                  </a:lnTo>
                  <a:lnTo>
                    <a:pt x="1498727" y="5994654"/>
                  </a:lnTo>
                  <a:lnTo>
                    <a:pt x="1622171" y="5994654"/>
                  </a:lnTo>
                  <a:lnTo>
                    <a:pt x="2572893" y="5994654"/>
                  </a:lnTo>
                  <a:lnTo>
                    <a:pt x="4650740" y="5994654"/>
                  </a:lnTo>
                  <a:lnTo>
                    <a:pt x="4774184" y="5994654"/>
                  </a:lnTo>
                  <a:lnTo>
                    <a:pt x="5188966" y="5994654"/>
                  </a:lnTo>
                  <a:lnTo>
                    <a:pt x="5686552" y="5762117"/>
                  </a:lnTo>
                  <a:lnTo>
                    <a:pt x="6066663" y="5331714"/>
                  </a:lnTo>
                  <a:lnTo>
                    <a:pt x="6272911" y="4769358"/>
                  </a:lnTo>
                  <a:lnTo>
                    <a:pt x="6272911" y="4161536"/>
                  </a:lnTo>
                  <a:lnTo>
                    <a:pt x="6066663" y="3599180"/>
                  </a:lnTo>
                  <a:lnTo>
                    <a:pt x="5686552" y="3168777"/>
                  </a:lnTo>
                  <a:lnTo>
                    <a:pt x="5319649" y="2997327"/>
                  </a:lnTo>
                  <a:lnTo>
                    <a:pt x="5686552" y="2825877"/>
                  </a:lnTo>
                  <a:lnTo>
                    <a:pt x="6066663" y="2395474"/>
                  </a:lnTo>
                  <a:close/>
                </a:path>
              </a:pathLst>
            </a:custGeom>
            <a:blipFill>
              <a:blip r:embed="rId8"/>
              <a:stretch>
                <a:fillRect l="-21655" r="-21654" b="-1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7932697" flipH="1">
            <a:off x="797384" y="7633154"/>
            <a:ext cx="1661234" cy="2889103"/>
          </a:xfrm>
          <a:custGeom>
            <a:avLst/>
            <a:gdLst/>
            <a:ahLst/>
            <a:cxnLst/>
            <a:rect l="l" t="t" r="r" b="b"/>
            <a:pathLst>
              <a:path w="1661234" h="2889103">
                <a:moveTo>
                  <a:pt x="1661234" y="0"/>
                </a:moveTo>
                <a:lnTo>
                  <a:pt x="0" y="0"/>
                </a:lnTo>
                <a:lnTo>
                  <a:pt x="0" y="2889102"/>
                </a:lnTo>
                <a:lnTo>
                  <a:pt x="1661234" y="2889102"/>
                </a:lnTo>
                <a:lnTo>
                  <a:pt x="166123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-229181" y="117273"/>
            <a:ext cx="2515763" cy="2186301"/>
          </a:xfrm>
          <a:custGeom>
            <a:avLst/>
            <a:gdLst/>
            <a:ahLst/>
            <a:cxnLst/>
            <a:rect l="l" t="t" r="r" b="b"/>
            <a:pathLst>
              <a:path w="2515763" h="2186301">
                <a:moveTo>
                  <a:pt x="0" y="0"/>
                </a:moveTo>
                <a:lnTo>
                  <a:pt x="2515762" y="0"/>
                </a:lnTo>
                <a:lnTo>
                  <a:pt x="2515762" y="2186301"/>
                </a:lnTo>
                <a:lnTo>
                  <a:pt x="0" y="21863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2286581" y="768623"/>
            <a:ext cx="13959167" cy="2721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6262" lvl="1" indent="-538131" algn="l">
              <a:lnSpc>
                <a:spcPts val="6978"/>
              </a:lnSpc>
              <a:buFont typeface="Arial"/>
              <a:buChar char="•"/>
            </a:pPr>
            <a:r>
              <a:rPr lang="en-US" sz="4985" b="1">
                <a:solidFill>
                  <a:srgbClr val="FFE41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capacité d'un récipient</a:t>
            </a:r>
            <a:r>
              <a:rPr lang="en-US" sz="4985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est le volume maximal de liquide qu'il peut contenir. L'unité usuelle de capacité est </a:t>
            </a:r>
            <a:r>
              <a:rPr lang="en-US" sz="4985" b="1">
                <a:solidFill>
                  <a:srgbClr val="DEC7A8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litre </a:t>
            </a:r>
            <a:r>
              <a:rPr lang="en-US" sz="4985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(L)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4644602" y="2933142"/>
            <a:ext cx="3023151" cy="4024161"/>
            <a:chOff x="0" y="0"/>
            <a:chExt cx="4030868" cy="536554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030853" cy="5365496"/>
            </a:xfrm>
            <a:custGeom>
              <a:avLst/>
              <a:gdLst/>
              <a:ahLst/>
              <a:cxnLst/>
              <a:rect l="l" t="t" r="r" b="b"/>
              <a:pathLst>
                <a:path w="4030853" h="5365496">
                  <a:moveTo>
                    <a:pt x="0" y="0"/>
                  </a:moveTo>
                  <a:lnTo>
                    <a:pt x="4030853" y="0"/>
                  </a:lnTo>
                  <a:lnTo>
                    <a:pt x="4030853" y="5365496"/>
                  </a:lnTo>
                  <a:lnTo>
                    <a:pt x="0" y="53654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33" b="-34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702040" y="3979051"/>
            <a:ext cx="2489225" cy="4367063"/>
            <a:chOff x="0" y="0"/>
            <a:chExt cx="4279811" cy="750844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279773" cy="7508494"/>
            </a:xfrm>
            <a:custGeom>
              <a:avLst/>
              <a:gdLst/>
              <a:ahLst/>
              <a:cxnLst/>
              <a:rect l="l" t="t" r="r" b="b"/>
              <a:pathLst>
                <a:path w="4279773" h="7508494">
                  <a:moveTo>
                    <a:pt x="0" y="0"/>
                  </a:moveTo>
                  <a:lnTo>
                    <a:pt x="4279773" y="0"/>
                  </a:lnTo>
                  <a:lnTo>
                    <a:pt x="4279773" y="7508494"/>
                  </a:lnTo>
                  <a:lnTo>
                    <a:pt x="0" y="7508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79" r="-80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980672" y="3710265"/>
            <a:ext cx="2684805" cy="3442057"/>
          </a:xfrm>
          <a:custGeom>
            <a:avLst/>
            <a:gdLst/>
            <a:ahLst/>
            <a:cxnLst/>
            <a:rect l="l" t="t" r="r" b="b"/>
            <a:pathLst>
              <a:path w="2684805" h="3442057">
                <a:moveTo>
                  <a:pt x="0" y="0"/>
                </a:moveTo>
                <a:lnTo>
                  <a:pt x="2684805" y="0"/>
                </a:lnTo>
                <a:lnTo>
                  <a:pt x="2684805" y="3442057"/>
                </a:lnTo>
                <a:lnTo>
                  <a:pt x="0" y="344205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7932697" flipH="1">
            <a:off x="797384" y="7633154"/>
            <a:ext cx="1661234" cy="2889103"/>
          </a:xfrm>
          <a:custGeom>
            <a:avLst/>
            <a:gdLst/>
            <a:ahLst/>
            <a:cxnLst/>
            <a:rect l="l" t="t" r="r" b="b"/>
            <a:pathLst>
              <a:path w="1661234" h="2889103">
                <a:moveTo>
                  <a:pt x="1661234" y="0"/>
                </a:moveTo>
                <a:lnTo>
                  <a:pt x="0" y="0"/>
                </a:lnTo>
                <a:lnTo>
                  <a:pt x="0" y="2889102"/>
                </a:lnTo>
                <a:lnTo>
                  <a:pt x="1661234" y="2889102"/>
                </a:lnTo>
                <a:lnTo>
                  <a:pt x="166123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-229181" y="117273"/>
            <a:ext cx="2515763" cy="2186301"/>
          </a:xfrm>
          <a:custGeom>
            <a:avLst/>
            <a:gdLst/>
            <a:ahLst/>
            <a:cxnLst/>
            <a:rect l="l" t="t" r="r" b="b"/>
            <a:pathLst>
              <a:path w="2515763" h="2186301">
                <a:moveTo>
                  <a:pt x="0" y="0"/>
                </a:moveTo>
                <a:lnTo>
                  <a:pt x="2515762" y="0"/>
                </a:lnTo>
                <a:lnTo>
                  <a:pt x="2515762" y="2186301"/>
                </a:lnTo>
                <a:lnTo>
                  <a:pt x="0" y="21863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3609529" y="403225"/>
            <a:ext cx="11068942" cy="104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b="1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2) Unités de volume et de capacité</a:t>
            </a:r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1911602" y="1554155"/>
          <a:ext cx="14678660" cy="3733800"/>
        </p:xfrm>
        <a:graphic>
          <a:graphicData uri="http://schemas.openxmlformats.org/drawingml/2006/table">
            <a:tbl>
              <a:tblPr/>
              <a:tblGrid>
                <a:gridCol w="1236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6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6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62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62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79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580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362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5064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2189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23627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3627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376117">
                <a:tc gridSpan="3">
                  <a:txBody>
                    <a:bodyPr/>
                    <a:lstStyle/>
                    <a:p>
                      <a:pPr algn="ctr">
                        <a:lnSpc>
                          <a:spcPts val="4618"/>
                        </a:lnSpc>
                        <a:defRPr/>
                      </a:pPr>
                      <a:r>
                        <a:rPr lang="en-US" sz="3298" b="1">
                          <a:solidFill>
                            <a:srgbClr val="C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m3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618"/>
                        </a:lnSpc>
                        <a:defRPr/>
                      </a:pPr>
                      <a:r>
                        <a:rPr lang="en-US" sz="3298" b="1">
                          <a:solidFill>
                            <a:srgbClr val="C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m3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618"/>
                        </a:lnSpc>
                        <a:defRPr/>
                      </a:pPr>
                      <a:r>
                        <a:rPr lang="en-US" sz="3298" b="1">
                          <a:solidFill>
                            <a:srgbClr val="C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m3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C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4198"/>
                        </a:lnSpc>
                        <a:defRPr/>
                      </a:pPr>
                      <a:r>
                        <a:rPr lang="en-US" sz="2999" b="1">
                          <a:solidFill>
                            <a:srgbClr val="C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dm3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2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98"/>
                        </a:lnSpc>
                        <a:defRPr/>
                      </a:pPr>
                      <a:r>
                        <a:rPr lang="en-US" sz="2999" b="1">
                          <a:solidFill>
                            <a:srgbClr val="C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dm3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2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98"/>
                        </a:lnSpc>
                        <a:defRPr/>
                      </a:pPr>
                      <a:r>
                        <a:rPr lang="en-US" sz="2999" b="1">
                          <a:solidFill>
                            <a:srgbClr val="C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dm3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2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5319"/>
                        </a:lnSpc>
                        <a:defRPr/>
                      </a:pPr>
                      <a:r>
                        <a:rPr lang="en-US" sz="3799" b="1">
                          <a:solidFill>
                            <a:srgbClr val="C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cm3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5319"/>
                        </a:lnSpc>
                        <a:defRPr/>
                      </a:pPr>
                      <a:r>
                        <a:rPr lang="en-US" sz="3799" b="1">
                          <a:solidFill>
                            <a:srgbClr val="C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cm3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5319"/>
                        </a:lnSpc>
                        <a:defRPr/>
                      </a:pPr>
                      <a:r>
                        <a:rPr lang="en-US" sz="3799" b="1">
                          <a:solidFill>
                            <a:srgbClr val="C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cm3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C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4898"/>
                        </a:lnSpc>
                        <a:defRPr/>
                      </a:pPr>
                      <a:r>
                        <a:rPr lang="en-US" sz="3499" b="1">
                          <a:solidFill>
                            <a:srgbClr val="C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mm3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2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898"/>
                        </a:lnSpc>
                        <a:defRPr/>
                      </a:pPr>
                      <a:r>
                        <a:rPr lang="en-US" sz="3499" b="1">
                          <a:solidFill>
                            <a:srgbClr val="C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mm3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2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898"/>
                        </a:lnSpc>
                        <a:defRPr/>
                      </a:pPr>
                      <a:r>
                        <a:rPr lang="en-US" sz="3499" b="1">
                          <a:solidFill>
                            <a:srgbClr val="C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mm3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2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4059"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998"/>
                        </a:lnSpc>
                        <a:defRPr/>
                      </a:pPr>
                      <a:r>
                        <a:rPr lang="en-US" sz="4999" b="1">
                          <a:solidFill>
                            <a:srgbClr val="F3832E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998"/>
                        </a:lnSpc>
                        <a:defRPr/>
                      </a:pPr>
                      <a:r>
                        <a:rPr lang="en-US" sz="4999" b="1">
                          <a:solidFill>
                            <a:srgbClr val="F3832E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dl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998"/>
                        </a:lnSpc>
                        <a:defRPr/>
                      </a:pPr>
                      <a:r>
                        <a:rPr lang="en-US" sz="4999" b="1">
                          <a:solidFill>
                            <a:srgbClr val="F3832E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998"/>
                        </a:lnSpc>
                        <a:defRPr/>
                      </a:pPr>
                      <a:r>
                        <a:rPr lang="en-US" sz="4999" b="1">
                          <a:solidFill>
                            <a:srgbClr val="F3832E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ml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624"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TextBox 12"/>
          <p:cNvSpPr txBox="1"/>
          <p:nvPr/>
        </p:nvSpPr>
        <p:spPr>
          <a:xfrm>
            <a:off x="3175397" y="5517416"/>
            <a:ext cx="11937206" cy="949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79"/>
              </a:lnSpc>
              <a:spcBef>
                <a:spcPct val="0"/>
              </a:spcBef>
            </a:pPr>
            <a:r>
              <a:rPr lang="en-US" sz="4985" b="1" i="1" u="sng">
                <a:solidFill>
                  <a:srgbClr val="5CE1E6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Application </a:t>
            </a:r>
            <a:r>
              <a:rPr lang="en-US" sz="4985" b="1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:</a:t>
            </a:r>
            <a:r>
              <a:rPr lang="en-US" sz="4985" b="1">
                <a:solidFill>
                  <a:srgbClr val="FDFDF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Convertir dans l'unité demandée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29908" y="6772783"/>
            <a:ext cx="17058092" cy="2187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16"/>
              </a:lnSpc>
            </a:pPr>
            <a:r>
              <a:rPr lang="en-US" sz="386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1dl = …………cm3          /                    0.1 dal =……………dl</a:t>
            </a:r>
          </a:p>
          <a:p>
            <a:pPr algn="ctr">
              <a:lnSpc>
                <a:spcPts val="5416"/>
              </a:lnSpc>
            </a:pPr>
            <a:endParaRPr lang="en-US" sz="3869" b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5416"/>
              </a:lnSpc>
            </a:pPr>
            <a:r>
              <a:rPr lang="en-US" sz="386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1dm3 = …………. l                    /         20 cm3=………….ml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84466" y="4451994"/>
            <a:ext cx="5250084" cy="5253705"/>
            <a:chOff x="0" y="0"/>
            <a:chExt cx="7000113" cy="70049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999986" cy="7004939"/>
            </a:xfrm>
            <a:custGeom>
              <a:avLst/>
              <a:gdLst/>
              <a:ahLst/>
              <a:cxnLst/>
              <a:rect l="l" t="t" r="r" b="b"/>
              <a:pathLst>
                <a:path w="6999986" h="7004939">
                  <a:moveTo>
                    <a:pt x="6755003" y="5534660"/>
                  </a:moveTo>
                  <a:cubicBezTo>
                    <a:pt x="6912356" y="5802376"/>
                    <a:pt x="6925183" y="6144641"/>
                    <a:pt x="6758813" y="6432677"/>
                  </a:cubicBezTo>
                  <a:cubicBezTo>
                    <a:pt x="6512687" y="6858889"/>
                    <a:pt x="5967603" y="7004939"/>
                    <a:pt x="5541391" y="6758813"/>
                  </a:cubicBezTo>
                  <a:cubicBezTo>
                    <a:pt x="4890389" y="6375781"/>
                    <a:pt x="4047744" y="6481953"/>
                    <a:pt x="3502533" y="6999986"/>
                  </a:cubicBezTo>
                  <a:lnTo>
                    <a:pt x="3502152" y="6999986"/>
                  </a:lnTo>
                  <a:cubicBezTo>
                    <a:pt x="2967228" y="6491732"/>
                    <a:pt x="2142744" y="6370574"/>
                    <a:pt x="1470152" y="6754876"/>
                  </a:cubicBezTo>
                  <a:cubicBezTo>
                    <a:pt x="1202563" y="6912228"/>
                    <a:pt x="860171" y="6925056"/>
                    <a:pt x="572135" y="6758686"/>
                  </a:cubicBezTo>
                  <a:cubicBezTo>
                    <a:pt x="146050" y="6512687"/>
                    <a:pt x="0" y="5967603"/>
                    <a:pt x="245999" y="5541391"/>
                  </a:cubicBezTo>
                  <a:cubicBezTo>
                    <a:pt x="629031" y="4890516"/>
                    <a:pt x="522859" y="4047871"/>
                    <a:pt x="4826" y="3502660"/>
                  </a:cubicBezTo>
                  <a:lnTo>
                    <a:pt x="4826" y="3502279"/>
                  </a:lnTo>
                  <a:cubicBezTo>
                    <a:pt x="513207" y="2967228"/>
                    <a:pt x="634238" y="2142998"/>
                    <a:pt x="249936" y="1470406"/>
                  </a:cubicBezTo>
                  <a:cubicBezTo>
                    <a:pt x="92583" y="1202817"/>
                    <a:pt x="79756" y="860425"/>
                    <a:pt x="246126" y="572389"/>
                  </a:cubicBezTo>
                  <a:cubicBezTo>
                    <a:pt x="492252" y="146050"/>
                    <a:pt x="1037209" y="0"/>
                    <a:pt x="1463421" y="246126"/>
                  </a:cubicBezTo>
                  <a:cubicBezTo>
                    <a:pt x="2114550" y="629031"/>
                    <a:pt x="2957068" y="522859"/>
                    <a:pt x="3502279" y="4826"/>
                  </a:cubicBezTo>
                  <a:lnTo>
                    <a:pt x="3502660" y="4826"/>
                  </a:lnTo>
                  <a:cubicBezTo>
                    <a:pt x="4053840" y="528574"/>
                    <a:pt x="4882896" y="625221"/>
                    <a:pt x="5541518" y="245999"/>
                  </a:cubicBezTo>
                  <a:cubicBezTo>
                    <a:pt x="5967730" y="0"/>
                    <a:pt x="6512814" y="146050"/>
                    <a:pt x="6758813" y="572262"/>
                  </a:cubicBezTo>
                  <a:cubicBezTo>
                    <a:pt x="6925183" y="860298"/>
                    <a:pt x="6912356" y="1202817"/>
                    <a:pt x="6754876" y="1470406"/>
                  </a:cubicBezTo>
                  <a:cubicBezTo>
                    <a:pt x="6370574" y="2143125"/>
                    <a:pt x="6491732" y="2967228"/>
                    <a:pt x="6999986" y="3502279"/>
                  </a:cubicBezTo>
                  <a:lnTo>
                    <a:pt x="6999986" y="3502660"/>
                  </a:lnTo>
                  <a:cubicBezTo>
                    <a:pt x="6491605" y="4037711"/>
                    <a:pt x="6370574" y="4861941"/>
                    <a:pt x="6754876" y="5534660"/>
                  </a:cubicBezTo>
                </a:path>
              </a:pathLst>
            </a:custGeom>
            <a:blipFill>
              <a:blip r:embed="rId2"/>
              <a:stretch>
                <a:fillRect l="-31589" t="-68" r="-31522" b="-70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888186" y="4201191"/>
            <a:ext cx="5729130" cy="5443024"/>
            <a:chOff x="0" y="0"/>
            <a:chExt cx="7638840" cy="725736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638796" cy="7257542"/>
            </a:xfrm>
            <a:custGeom>
              <a:avLst/>
              <a:gdLst/>
              <a:ahLst/>
              <a:cxnLst/>
              <a:rect l="l" t="t" r="r" b="b"/>
              <a:pathLst>
                <a:path w="7638796" h="7257542">
                  <a:moveTo>
                    <a:pt x="7635367" y="16891"/>
                  </a:moveTo>
                  <a:cubicBezTo>
                    <a:pt x="7264527" y="2142617"/>
                    <a:pt x="7187819" y="4270883"/>
                    <a:pt x="7407275" y="6342126"/>
                  </a:cubicBezTo>
                  <a:lnTo>
                    <a:pt x="7408291" y="6351270"/>
                  </a:lnTo>
                  <a:lnTo>
                    <a:pt x="7400036" y="6355588"/>
                  </a:lnTo>
                  <a:cubicBezTo>
                    <a:pt x="6694805" y="6709283"/>
                    <a:pt x="6099556" y="6992620"/>
                    <a:pt x="5397754" y="7152259"/>
                  </a:cubicBezTo>
                  <a:cubicBezTo>
                    <a:pt x="5142484" y="7210552"/>
                    <a:pt x="4832604" y="7257542"/>
                    <a:pt x="4499483" y="7257542"/>
                  </a:cubicBezTo>
                  <a:cubicBezTo>
                    <a:pt x="4085971" y="7257542"/>
                    <a:pt x="3636264" y="7185152"/>
                    <a:pt x="3208782" y="6971538"/>
                  </a:cubicBezTo>
                  <a:cubicBezTo>
                    <a:pt x="2578481" y="6792722"/>
                    <a:pt x="1815973" y="6443345"/>
                    <a:pt x="1355090" y="6198489"/>
                  </a:cubicBezTo>
                  <a:cubicBezTo>
                    <a:pt x="1102741" y="6023864"/>
                    <a:pt x="843153" y="5844540"/>
                    <a:pt x="618871" y="5626100"/>
                  </a:cubicBezTo>
                  <a:cubicBezTo>
                    <a:pt x="366776" y="5381498"/>
                    <a:pt x="196723" y="5120132"/>
                    <a:pt x="113030" y="4849241"/>
                  </a:cubicBezTo>
                  <a:cubicBezTo>
                    <a:pt x="0" y="4482211"/>
                    <a:pt x="42418" y="4086352"/>
                    <a:pt x="90805" y="3743579"/>
                  </a:cubicBezTo>
                  <a:cubicBezTo>
                    <a:pt x="99314" y="3682873"/>
                    <a:pt x="108204" y="3620389"/>
                    <a:pt x="116967" y="3556508"/>
                  </a:cubicBezTo>
                  <a:cubicBezTo>
                    <a:pt x="198374" y="2973451"/>
                    <a:pt x="299466" y="2247900"/>
                    <a:pt x="456057" y="1706372"/>
                  </a:cubicBezTo>
                  <a:cubicBezTo>
                    <a:pt x="558165" y="1446784"/>
                    <a:pt x="615061" y="1175258"/>
                    <a:pt x="625602" y="898017"/>
                  </a:cubicBezTo>
                  <a:lnTo>
                    <a:pt x="625856" y="892175"/>
                  </a:lnTo>
                  <a:lnTo>
                    <a:pt x="630428" y="888492"/>
                  </a:lnTo>
                  <a:cubicBezTo>
                    <a:pt x="676402" y="849249"/>
                    <a:pt x="725551" y="808863"/>
                    <a:pt x="773176" y="770128"/>
                  </a:cubicBezTo>
                  <a:cubicBezTo>
                    <a:pt x="1005713" y="579755"/>
                    <a:pt x="1246124" y="382778"/>
                    <a:pt x="1349502" y="118110"/>
                  </a:cubicBezTo>
                  <a:lnTo>
                    <a:pt x="1354836" y="104521"/>
                  </a:lnTo>
                  <a:lnTo>
                    <a:pt x="1367917" y="110998"/>
                  </a:lnTo>
                  <a:cubicBezTo>
                    <a:pt x="1941830" y="396748"/>
                    <a:pt x="2712339" y="378333"/>
                    <a:pt x="3390519" y="322453"/>
                  </a:cubicBezTo>
                  <a:cubicBezTo>
                    <a:pt x="4076192" y="266319"/>
                    <a:pt x="4803394" y="213106"/>
                    <a:pt x="5506085" y="162052"/>
                  </a:cubicBezTo>
                  <a:cubicBezTo>
                    <a:pt x="6209157" y="110363"/>
                    <a:pt x="6935978" y="57531"/>
                    <a:pt x="7621778" y="1397"/>
                  </a:cubicBezTo>
                  <a:lnTo>
                    <a:pt x="7638796" y="0"/>
                  </a:lnTo>
                  <a:lnTo>
                    <a:pt x="7635367" y="16891"/>
                  </a:lnTo>
                  <a:close/>
                </a:path>
              </a:pathLst>
            </a:custGeom>
            <a:blipFill>
              <a:blip r:embed="rId3"/>
              <a:stretch>
                <a:fillRect l="-541" t="-4325" b="-4323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412012" y="3790979"/>
            <a:ext cx="6847288" cy="6496021"/>
            <a:chOff x="0" y="0"/>
            <a:chExt cx="9129717" cy="866136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129776" cy="8661400"/>
            </a:xfrm>
            <a:custGeom>
              <a:avLst/>
              <a:gdLst/>
              <a:ahLst/>
              <a:cxnLst/>
              <a:rect l="l" t="t" r="r" b="b"/>
              <a:pathLst>
                <a:path w="9129776" h="8661400">
                  <a:moveTo>
                    <a:pt x="9129776" y="8661400"/>
                  </a:moveTo>
                  <a:lnTo>
                    <a:pt x="0" y="8661400"/>
                  </a:lnTo>
                  <a:lnTo>
                    <a:pt x="0" y="0"/>
                  </a:lnTo>
                  <a:lnTo>
                    <a:pt x="9129776" y="0"/>
                  </a:lnTo>
                  <a:lnTo>
                    <a:pt x="9129776" y="8661400"/>
                  </a:lnTo>
                  <a:close/>
                </a:path>
              </a:pathLst>
            </a:custGeom>
            <a:blipFill>
              <a:blip r:embed="rId4"/>
              <a:stretch>
                <a:fillRect t="-100" b="-9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499466" y="814533"/>
            <a:ext cx="13823300" cy="2225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1"/>
              </a:lnSpc>
            </a:pPr>
            <a:r>
              <a:rPr lang="en-US" sz="7201" b="1">
                <a:solidFill>
                  <a:srgbClr val="FEC12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Quel matériel doit – on utiliser pour déterminer le volume du liquide ?</a:t>
            </a:r>
            <a:r>
              <a:rPr lang="en-US" sz="7201" b="1">
                <a:solidFill>
                  <a:srgbClr val="C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7932697" flipH="1">
            <a:off x="797384" y="7633154"/>
            <a:ext cx="1661234" cy="2889103"/>
          </a:xfrm>
          <a:custGeom>
            <a:avLst/>
            <a:gdLst/>
            <a:ahLst/>
            <a:cxnLst/>
            <a:rect l="l" t="t" r="r" b="b"/>
            <a:pathLst>
              <a:path w="1661234" h="2889103">
                <a:moveTo>
                  <a:pt x="1661234" y="0"/>
                </a:moveTo>
                <a:lnTo>
                  <a:pt x="0" y="0"/>
                </a:lnTo>
                <a:lnTo>
                  <a:pt x="0" y="2889102"/>
                </a:lnTo>
                <a:lnTo>
                  <a:pt x="1661234" y="2889102"/>
                </a:lnTo>
                <a:lnTo>
                  <a:pt x="166123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-229181" y="117273"/>
            <a:ext cx="2515763" cy="2186301"/>
          </a:xfrm>
          <a:custGeom>
            <a:avLst/>
            <a:gdLst/>
            <a:ahLst/>
            <a:cxnLst/>
            <a:rect l="l" t="t" r="r" b="b"/>
            <a:pathLst>
              <a:path w="2515763" h="2186301">
                <a:moveTo>
                  <a:pt x="0" y="0"/>
                </a:moveTo>
                <a:lnTo>
                  <a:pt x="2515762" y="0"/>
                </a:lnTo>
                <a:lnTo>
                  <a:pt x="2515762" y="2186301"/>
                </a:lnTo>
                <a:lnTo>
                  <a:pt x="0" y="21863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2572290" y="132397"/>
            <a:ext cx="15273904" cy="1487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19"/>
              </a:lnSpc>
              <a:spcBef>
                <a:spcPct val="0"/>
              </a:spcBef>
            </a:pPr>
            <a:r>
              <a:rPr lang="en-US" sz="7799" b="1" i="1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II- Mesure du volume d’un liquide 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420332" y="1995584"/>
            <a:ext cx="3569747" cy="5978633"/>
            <a:chOff x="0" y="0"/>
            <a:chExt cx="5645287" cy="945476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645277" cy="9454769"/>
            </a:xfrm>
            <a:custGeom>
              <a:avLst/>
              <a:gdLst/>
              <a:ahLst/>
              <a:cxnLst/>
              <a:rect l="l" t="t" r="r" b="b"/>
              <a:pathLst>
                <a:path w="5645277" h="9454769">
                  <a:moveTo>
                    <a:pt x="0" y="0"/>
                  </a:moveTo>
                  <a:lnTo>
                    <a:pt x="5645277" y="0"/>
                  </a:lnTo>
                  <a:lnTo>
                    <a:pt x="5645277" y="9454769"/>
                  </a:lnTo>
                  <a:lnTo>
                    <a:pt x="0" y="94547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091" b="-15091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901738" y="2033264"/>
            <a:ext cx="8417319" cy="6053994"/>
            <a:chOff x="0" y="0"/>
            <a:chExt cx="13199955" cy="949381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199999" cy="9493758"/>
            </a:xfrm>
            <a:custGeom>
              <a:avLst/>
              <a:gdLst/>
              <a:ahLst/>
              <a:cxnLst/>
              <a:rect l="l" t="t" r="r" b="b"/>
              <a:pathLst>
                <a:path w="13199999" h="9493758">
                  <a:moveTo>
                    <a:pt x="0" y="0"/>
                  </a:moveTo>
                  <a:lnTo>
                    <a:pt x="13199999" y="0"/>
                  </a:lnTo>
                  <a:lnTo>
                    <a:pt x="13199999" y="9493758"/>
                  </a:lnTo>
                  <a:lnTo>
                    <a:pt x="0" y="94937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15717" b="-15717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4791364">
            <a:off x="9733720" y="5138738"/>
            <a:ext cx="10474395" cy="9525"/>
            <a:chOff x="0" y="0"/>
            <a:chExt cx="13965860" cy="127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65810" cy="12700"/>
            </a:xfrm>
            <a:custGeom>
              <a:avLst/>
              <a:gdLst/>
              <a:ahLst/>
              <a:cxnLst/>
              <a:rect l="l" t="t" r="r" b="b"/>
              <a:pathLst>
                <a:path w="13965810" h="12700">
                  <a:moveTo>
                    <a:pt x="6350" y="0"/>
                  </a:moveTo>
                  <a:lnTo>
                    <a:pt x="13959460" y="0"/>
                  </a:lnTo>
                  <a:cubicBezTo>
                    <a:pt x="13963016" y="0"/>
                    <a:pt x="13965810" y="2794"/>
                    <a:pt x="13965810" y="6350"/>
                  </a:cubicBezTo>
                  <a:cubicBezTo>
                    <a:pt x="13965810" y="9906"/>
                    <a:pt x="13963016" y="12700"/>
                    <a:pt x="13959460" y="12700"/>
                  </a:cubicBezTo>
                  <a:lnTo>
                    <a:pt x="6350" y="12700"/>
                  </a:lnTo>
                  <a:cubicBezTo>
                    <a:pt x="2794" y="12700"/>
                    <a:pt x="0" y="9906"/>
                    <a:pt x="0" y="6350"/>
                  </a:cubicBezTo>
                  <a:cubicBezTo>
                    <a:pt x="0" y="2794"/>
                    <a:pt x="2794" y="0"/>
                    <a:pt x="6350" y="0"/>
                  </a:cubicBezTo>
                  <a:close/>
                </a:path>
              </a:pathLst>
            </a:custGeom>
            <a:solidFill>
              <a:srgbClr val="F496CB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 4"/>
          <p:cNvGrpSpPr/>
          <p:nvPr/>
        </p:nvGrpSpPr>
        <p:grpSpPr>
          <a:xfrm rot="8776573">
            <a:off x="10401719" y="7899798"/>
            <a:ext cx="8617700" cy="9525"/>
            <a:chOff x="0" y="0"/>
            <a:chExt cx="11490267" cy="127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490325" cy="12700"/>
            </a:xfrm>
            <a:custGeom>
              <a:avLst/>
              <a:gdLst/>
              <a:ahLst/>
              <a:cxnLst/>
              <a:rect l="l" t="t" r="r" b="b"/>
              <a:pathLst>
                <a:path w="11490325" h="12700">
                  <a:moveTo>
                    <a:pt x="6350" y="0"/>
                  </a:moveTo>
                  <a:lnTo>
                    <a:pt x="11483975" y="0"/>
                  </a:lnTo>
                  <a:cubicBezTo>
                    <a:pt x="11487531" y="0"/>
                    <a:pt x="11490325" y="2794"/>
                    <a:pt x="11490325" y="6350"/>
                  </a:cubicBezTo>
                  <a:cubicBezTo>
                    <a:pt x="11490325" y="9906"/>
                    <a:pt x="11487531" y="12700"/>
                    <a:pt x="11483975" y="12700"/>
                  </a:cubicBezTo>
                  <a:lnTo>
                    <a:pt x="6350" y="12700"/>
                  </a:lnTo>
                  <a:cubicBezTo>
                    <a:pt x="2794" y="12700"/>
                    <a:pt x="0" y="9906"/>
                    <a:pt x="0" y="6350"/>
                  </a:cubicBezTo>
                  <a:cubicBezTo>
                    <a:pt x="0" y="2794"/>
                    <a:pt x="2794" y="0"/>
                    <a:pt x="6350" y="0"/>
                  </a:cubicBezTo>
                  <a:close/>
                </a:path>
              </a:pathLst>
            </a:custGeom>
            <a:solidFill>
              <a:srgbClr val="F496CB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" name="Freeform 6"/>
          <p:cNvSpPr/>
          <p:nvPr/>
        </p:nvSpPr>
        <p:spPr>
          <a:xfrm>
            <a:off x="13772214" y="-12700"/>
            <a:ext cx="4511041" cy="10299668"/>
          </a:xfrm>
          <a:custGeom>
            <a:avLst/>
            <a:gdLst/>
            <a:ahLst/>
            <a:cxnLst/>
            <a:rect l="l" t="t" r="r" b="b"/>
            <a:pathLst>
              <a:path w="4511041" h="10299668">
                <a:moveTo>
                  <a:pt x="0" y="0"/>
                </a:moveTo>
                <a:lnTo>
                  <a:pt x="4511041" y="0"/>
                </a:lnTo>
                <a:lnTo>
                  <a:pt x="4511041" y="10299668"/>
                </a:lnTo>
                <a:lnTo>
                  <a:pt x="0" y="102996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14405163" y="-12700"/>
            <a:ext cx="3882866" cy="10299668"/>
          </a:xfrm>
          <a:custGeom>
            <a:avLst/>
            <a:gdLst/>
            <a:ahLst/>
            <a:cxnLst/>
            <a:rect l="l" t="t" r="r" b="b"/>
            <a:pathLst>
              <a:path w="3882866" h="10299668">
                <a:moveTo>
                  <a:pt x="0" y="0"/>
                </a:moveTo>
                <a:lnTo>
                  <a:pt x="3882866" y="0"/>
                </a:lnTo>
                <a:lnTo>
                  <a:pt x="3882866" y="10299668"/>
                </a:lnTo>
                <a:lnTo>
                  <a:pt x="0" y="102996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13398499" y="4572000"/>
            <a:ext cx="4889469" cy="5715000"/>
          </a:xfrm>
          <a:custGeom>
            <a:avLst/>
            <a:gdLst/>
            <a:ahLst/>
            <a:cxnLst/>
            <a:rect l="l" t="t" r="r" b="b"/>
            <a:pathLst>
              <a:path w="4889469" h="5715000">
                <a:moveTo>
                  <a:pt x="0" y="0"/>
                </a:moveTo>
                <a:lnTo>
                  <a:pt x="4889469" y="0"/>
                </a:lnTo>
                <a:lnTo>
                  <a:pt x="4889469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4001750" y="-12700"/>
            <a:ext cx="4281488" cy="10299668"/>
          </a:xfrm>
          <a:custGeom>
            <a:avLst/>
            <a:gdLst/>
            <a:ahLst/>
            <a:cxnLst/>
            <a:rect l="l" t="t" r="r" b="b"/>
            <a:pathLst>
              <a:path w="4281488" h="10299668">
                <a:moveTo>
                  <a:pt x="0" y="0"/>
                </a:moveTo>
                <a:lnTo>
                  <a:pt x="4281488" y="0"/>
                </a:lnTo>
                <a:lnTo>
                  <a:pt x="4281488" y="10299668"/>
                </a:lnTo>
                <a:lnTo>
                  <a:pt x="0" y="102996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6348095" y="-12700"/>
            <a:ext cx="1935194" cy="10299668"/>
          </a:xfrm>
          <a:custGeom>
            <a:avLst/>
            <a:gdLst/>
            <a:ahLst/>
            <a:cxnLst/>
            <a:rect l="l" t="t" r="r" b="b"/>
            <a:pathLst>
              <a:path w="1935194" h="10299668">
                <a:moveTo>
                  <a:pt x="0" y="0"/>
                </a:moveTo>
                <a:lnTo>
                  <a:pt x="1935194" y="0"/>
                </a:lnTo>
                <a:lnTo>
                  <a:pt x="1935194" y="10299668"/>
                </a:lnTo>
                <a:lnTo>
                  <a:pt x="0" y="102996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6408499" y="-12700"/>
            <a:ext cx="1874710" cy="10299668"/>
          </a:xfrm>
          <a:custGeom>
            <a:avLst/>
            <a:gdLst/>
            <a:ahLst/>
            <a:cxnLst/>
            <a:rect l="l" t="t" r="r" b="b"/>
            <a:pathLst>
              <a:path w="1874710" h="10299668">
                <a:moveTo>
                  <a:pt x="0" y="0"/>
                </a:moveTo>
                <a:lnTo>
                  <a:pt x="1874710" y="0"/>
                </a:lnTo>
                <a:lnTo>
                  <a:pt x="1874710" y="10299668"/>
                </a:lnTo>
                <a:lnTo>
                  <a:pt x="0" y="1029966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15557499" y="5384800"/>
            <a:ext cx="2725769" cy="4902232"/>
          </a:xfrm>
          <a:custGeom>
            <a:avLst/>
            <a:gdLst/>
            <a:ahLst/>
            <a:cxnLst/>
            <a:rect l="l" t="t" r="r" b="b"/>
            <a:pathLst>
              <a:path w="2725769" h="4902232">
                <a:moveTo>
                  <a:pt x="0" y="0"/>
                </a:moveTo>
                <a:lnTo>
                  <a:pt x="2725769" y="0"/>
                </a:lnTo>
                <a:lnTo>
                  <a:pt x="2725769" y="4902232"/>
                </a:lnTo>
                <a:lnTo>
                  <a:pt x="0" y="490223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0" y="6019800"/>
            <a:ext cx="673132" cy="4267200"/>
          </a:xfrm>
          <a:custGeom>
            <a:avLst/>
            <a:gdLst/>
            <a:ahLst/>
            <a:cxnLst/>
            <a:rect l="l" t="t" r="r" b="b"/>
            <a:pathLst>
              <a:path w="673132" h="4267200">
                <a:moveTo>
                  <a:pt x="0" y="0"/>
                </a:moveTo>
                <a:lnTo>
                  <a:pt x="673132" y="0"/>
                </a:lnTo>
                <a:lnTo>
                  <a:pt x="673132" y="4267200"/>
                </a:lnTo>
                <a:lnTo>
                  <a:pt x="0" y="42672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502273" y="444332"/>
          <a:ext cx="17056100" cy="9448800"/>
        </p:xfrm>
        <a:graphic>
          <a:graphicData uri="http://schemas.openxmlformats.org/drawingml/2006/table">
            <a:tbl>
              <a:tblPr/>
              <a:tblGrid>
                <a:gridCol w="1705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448800">
                <a:tc>
                  <a:txBody>
                    <a:bodyPr/>
                    <a:lstStyle/>
                    <a:p>
                      <a:pPr algn="l">
                        <a:lnSpc>
                          <a:spcPts val="5040"/>
                        </a:lnSpc>
                        <a:defRPr/>
                      </a:pPr>
                      <a:r>
                        <a:rPr lang="en-US" sz="4200">
                          <a:solidFill>
                            <a:srgbClr val="FDFDFD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- Pour mesurer le volume d’un liquide, on utilise</a:t>
                      </a:r>
                      <a:r>
                        <a:rPr lang="en-US" sz="4200">
                          <a:solidFill>
                            <a:srgbClr val="FFE41E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4200" b="1">
                          <a:solidFill>
                            <a:srgbClr val="FFE41E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les récipients</a:t>
                      </a:r>
                      <a:r>
                        <a:rPr lang="en-US" sz="4200" b="1">
                          <a:solidFill>
                            <a:srgbClr val="FDFDFD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 </a:t>
                      </a:r>
                      <a:r>
                        <a:rPr lang="en-US" sz="4200" b="1">
                          <a:solidFill>
                            <a:srgbClr val="FFDE59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gradués</a:t>
                      </a:r>
                      <a:r>
                        <a:rPr lang="en-US" sz="4200">
                          <a:solidFill>
                            <a:srgbClr val="FFDE59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4200">
                          <a:solidFill>
                            <a:srgbClr val="FDFDFD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 comme  </a:t>
                      </a:r>
                      <a:r>
                        <a:rPr lang="en-US" sz="4200" b="1" u="sng">
                          <a:solidFill>
                            <a:srgbClr val="5CE1E6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l’éprouvette graduée</a:t>
                      </a:r>
                      <a:r>
                        <a:rPr lang="en-US" sz="4200">
                          <a:solidFill>
                            <a:srgbClr val="FDFDFD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et on suit les étapes suivantes : </a:t>
                      </a:r>
                      <a:endParaRPr lang="en-US" sz="1100"/>
                    </a:p>
                    <a:p>
                      <a:pPr marL="886777" lvl="2" indent="-295592" algn="l">
                        <a:lnSpc>
                          <a:spcPts val="5391"/>
                        </a:lnSpc>
                        <a:buFont typeface="Arial"/>
                        <a:buChar char="⚬"/>
                      </a:pPr>
                      <a:r>
                        <a:rPr lang="en-US" sz="4200">
                          <a:solidFill>
                            <a:srgbClr val="FDFDFD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On calcule la valeur d’une seule  division.</a:t>
                      </a:r>
                    </a:p>
                    <a:p>
                      <a:pPr marL="886777" lvl="2" indent="-295592" algn="l">
                        <a:lnSpc>
                          <a:spcPts val="5391"/>
                        </a:lnSpc>
                      </a:pPr>
                      <a:r>
                        <a:rPr lang="en-US" sz="4200">
                          <a:solidFill>
                            <a:srgbClr val="FDFDFD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Ici (30 mL – 20 mL)÷ 5= 2 mL </a:t>
                      </a:r>
                    </a:p>
                    <a:p>
                      <a:pPr marL="886777" lvl="2" indent="-295592" algn="l">
                        <a:lnSpc>
                          <a:spcPts val="5643"/>
                        </a:lnSpc>
                        <a:buFont typeface="Arial"/>
                        <a:buChar char="⚬"/>
                      </a:pPr>
                      <a:r>
                        <a:rPr lang="en-US" sz="4200">
                          <a:solidFill>
                            <a:srgbClr val="FDFDFD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On pose l’éprouvette sur une surface horizontale.   </a:t>
                      </a:r>
                    </a:p>
                    <a:p>
                      <a:pPr marL="886777" lvl="2" indent="-295592" algn="l">
                        <a:lnSpc>
                          <a:spcPts val="5643"/>
                        </a:lnSpc>
                        <a:buFont typeface="Arial"/>
                        <a:buChar char="⚬"/>
                      </a:pPr>
                      <a:r>
                        <a:rPr lang="en-US" sz="4200">
                          <a:solidFill>
                            <a:srgbClr val="FDFDFD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On verse le liquide dans l’éprouvette . </a:t>
                      </a:r>
                    </a:p>
                    <a:p>
                      <a:pPr marL="886777" lvl="2" indent="-295592" algn="l">
                        <a:lnSpc>
                          <a:spcPts val="4989"/>
                        </a:lnSpc>
                        <a:buFont typeface="Arial"/>
                        <a:buChar char="⚬"/>
                      </a:pPr>
                      <a:r>
                        <a:rPr lang="en-US" sz="4200">
                          <a:solidFill>
                            <a:srgbClr val="FDFDFD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On détermine la valeur du volume en plaçant l’œil au niveau du bas du ménisque . </a:t>
                      </a:r>
                    </a:p>
                    <a:p>
                      <a:pPr marL="886777" lvl="2" indent="-295592" algn="l">
                        <a:lnSpc>
                          <a:spcPts val="4989"/>
                        </a:lnSpc>
                        <a:buFont typeface="Arial"/>
                        <a:buChar char="⚬"/>
                      </a:pPr>
                      <a:r>
                        <a:rPr lang="en-US" sz="4200">
                          <a:solidFill>
                            <a:srgbClr val="FDFDFD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Ne pas oublier d’écrire le résultat  avec son unité marquée sur l’éprouvette.</a:t>
                      </a:r>
                    </a:p>
                  </a:txBody>
                  <a:tcPr marL="52070" marR="52070" marT="52070" marB="5207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D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5" name="Group 15"/>
          <p:cNvGrpSpPr/>
          <p:nvPr/>
        </p:nvGrpSpPr>
        <p:grpSpPr>
          <a:xfrm>
            <a:off x="15777476" y="444332"/>
            <a:ext cx="1786866" cy="2681976"/>
            <a:chOff x="0" y="0"/>
            <a:chExt cx="2382488" cy="357596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382520" cy="3575939"/>
            </a:xfrm>
            <a:custGeom>
              <a:avLst/>
              <a:gdLst/>
              <a:ahLst/>
              <a:cxnLst/>
              <a:rect l="l" t="t" r="r" b="b"/>
              <a:pathLst>
                <a:path w="2382520" h="3575939">
                  <a:moveTo>
                    <a:pt x="0" y="0"/>
                  </a:moveTo>
                  <a:lnTo>
                    <a:pt x="2382520" y="0"/>
                  </a:lnTo>
                  <a:lnTo>
                    <a:pt x="2382520" y="3575939"/>
                  </a:lnTo>
                  <a:lnTo>
                    <a:pt x="0" y="3575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9" r="-8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139073" y="3241094"/>
            <a:ext cx="2006843" cy="2778706"/>
            <a:chOff x="0" y="0"/>
            <a:chExt cx="2675791" cy="370494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675763" cy="3704971"/>
            </a:xfrm>
            <a:custGeom>
              <a:avLst/>
              <a:gdLst/>
              <a:ahLst/>
              <a:cxnLst/>
              <a:rect l="l" t="t" r="r" b="b"/>
              <a:pathLst>
                <a:path w="2675763" h="3704971">
                  <a:moveTo>
                    <a:pt x="0" y="0"/>
                  </a:moveTo>
                  <a:lnTo>
                    <a:pt x="2675763" y="0"/>
                  </a:lnTo>
                  <a:lnTo>
                    <a:pt x="2675763" y="3704971"/>
                  </a:lnTo>
                  <a:lnTo>
                    <a:pt x="0" y="37049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r="-1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9" name="Freeform 19"/>
          <p:cNvSpPr/>
          <p:nvPr/>
        </p:nvSpPr>
        <p:spPr>
          <a:xfrm>
            <a:off x="13150256" y="3126308"/>
            <a:ext cx="1486416" cy="1445692"/>
          </a:xfrm>
          <a:custGeom>
            <a:avLst/>
            <a:gdLst/>
            <a:ahLst/>
            <a:cxnLst/>
            <a:rect l="l" t="t" r="r" b="b"/>
            <a:pathLst>
              <a:path w="1486416" h="1445692">
                <a:moveTo>
                  <a:pt x="0" y="0"/>
                </a:moveTo>
                <a:lnTo>
                  <a:pt x="1486415" y="0"/>
                </a:lnTo>
                <a:lnTo>
                  <a:pt x="1486415" y="1445692"/>
                </a:lnTo>
                <a:lnTo>
                  <a:pt x="0" y="144569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4791364">
            <a:off x="9733720" y="5138738"/>
            <a:ext cx="10474395" cy="9525"/>
            <a:chOff x="0" y="0"/>
            <a:chExt cx="13965860" cy="127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65810" cy="12700"/>
            </a:xfrm>
            <a:custGeom>
              <a:avLst/>
              <a:gdLst/>
              <a:ahLst/>
              <a:cxnLst/>
              <a:rect l="l" t="t" r="r" b="b"/>
              <a:pathLst>
                <a:path w="13965810" h="12700">
                  <a:moveTo>
                    <a:pt x="6350" y="0"/>
                  </a:moveTo>
                  <a:lnTo>
                    <a:pt x="13959460" y="0"/>
                  </a:lnTo>
                  <a:cubicBezTo>
                    <a:pt x="13963016" y="0"/>
                    <a:pt x="13965810" y="2794"/>
                    <a:pt x="13965810" y="6350"/>
                  </a:cubicBezTo>
                  <a:cubicBezTo>
                    <a:pt x="13965810" y="9906"/>
                    <a:pt x="13963016" y="12700"/>
                    <a:pt x="13959460" y="12700"/>
                  </a:cubicBezTo>
                  <a:lnTo>
                    <a:pt x="6350" y="12700"/>
                  </a:lnTo>
                  <a:cubicBezTo>
                    <a:pt x="2794" y="12700"/>
                    <a:pt x="0" y="9906"/>
                    <a:pt x="0" y="6350"/>
                  </a:cubicBezTo>
                  <a:cubicBezTo>
                    <a:pt x="0" y="2794"/>
                    <a:pt x="2794" y="0"/>
                    <a:pt x="6350" y="0"/>
                  </a:cubicBezTo>
                  <a:close/>
                </a:path>
              </a:pathLst>
            </a:custGeom>
            <a:solidFill>
              <a:srgbClr val="F496CB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 4"/>
          <p:cNvGrpSpPr/>
          <p:nvPr/>
        </p:nvGrpSpPr>
        <p:grpSpPr>
          <a:xfrm rot="8776573">
            <a:off x="10401719" y="7899798"/>
            <a:ext cx="8617700" cy="9525"/>
            <a:chOff x="0" y="0"/>
            <a:chExt cx="11490267" cy="127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490325" cy="12700"/>
            </a:xfrm>
            <a:custGeom>
              <a:avLst/>
              <a:gdLst/>
              <a:ahLst/>
              <a:cxnLst/>
              <a:rect l="l" t="t" r="r" b="b"/>
              <a:pathLst>
                <a:path w="11490325" h="12700">
                  <a:moveTo>
                    <a:pt x="6350" y="0"/>
                  </a:moveTo>
                  <a:lnTo>
                    <a:pt x="11483975" y="0"/>
                  </a:lnTo>
                  <a:cubicBezTo>
                    <a:pt x="11487531" y="0"/>
                    <a:pt x="11490325" y="2794"/>
                    <a:pt x="11490325" y="6350"/>
                  </a:cubicBezTo>
                  <a:cubicBezTo>
                    <a:pt x="11490325" y="9906"/>
                    <a:pt x="11487531" y="12700"/>
                    <a:pt x="11483975" y="12700"/>
                  </a:cubicBezTo>
                  <a:lnTo>
                    <a:pt x="6350" y="12700"/>
                  </a:lnTo>
                  <a:cubicBezTo>
                    <a:pt x="2794" y="12700"/>
                    <a:pt x="0" y="9906"/>
                    <a:pt x="0" y="6350"/>
                  </a:cubicBezTo>
                  <a:cubicBezTo>
                    <a:pt x="0" y="2794"/>
                    <a:pt x="2794" y="0"/>
                    <a:pt x="6350" y="0"/>
                  </a:cubicBezTo>
                  <a:close/>
                </a:path>
              </a:pathLst>
            </a:custGeom>
            <a:solidFill>
              <a:srgbClr val="F496CB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" name="Freeform 6"/>
          <p:cNvSpPr/>
          <p:nvPr/>
        </p:nvSpPr>
        <p:spPr>
          <a:xfrm>
            <a:off x="13772214" y="-12700"/>
            <a:ext cx="4511041" cy="10299668"/>
          </a:xfrm>
          <a:custGeom>
            <a:avLst/>
            <a:gdLst/>
            <a:ahLst/>
            <a:cxnLst/>
            <a:rect l="l" t="t" r="r" b="b"/>
            <a:pathLst>
              <a:path w="4511041" h="10299668">
                <a:moveTo>
                  <a:pt x="0" y="0"/>
                </a:moveTo>
                <a:lnTo>
                  <a:pt x="4511041" y="0"/>
                </a:lnTo>
                <a:lnTo>
                  <a:pt x="4511041" y="10299668"/>
                </a:lnTo>
                <a:lnTo>
                  <a:pt x="0" y="102996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14405163" y="-12700"/>
            <a:ext cx="3882866" cy="10299668"/>
          </a:xfrm>
          <a:custGeom>
            <a:avLst/>
            <a:gdLst/>
            <a:ahLst/>
            <a:cxnLst/>
            <a:rect l="l" t="t" r="r" b="b"/>
            <a:pathLst>
              <a:path w="3882866" h="10299668">
                <a:moveTo>
                  <a:pt x="0" y="0"/>
                </a:moveTo>
                <a:lnTo>
                  <a:pt x="3882866" y="0"/>
                </a:lnTo>
                <a:lnTo>
                  <a:pt x="3882866" y="10299668"/>
                </a:lnTo>
                <a:lnTo>
                  <a:pt x="0" y="102996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13398499" y="4572000"/>
            <a:ext cx="4889469" cy="5715000"/>
          </a:xfrm>
          <a:custGeom>
            <a:avLst/>
            <a:gdLst/>
            <a:ahLst/>
            <a:cxnLst/>
            <a:rect l="l" t="t" r="r" b="b"/>
            <a:pathLst>
              <a:path w="4889469" h="5715000">
                <a:moveTo>
                  <a:pt x="0" y="0"/>
                </a:moveTo>
                <a:lnTo>
                  <a:pt x="4889469" y="0"/>
                </a:lnTo>
                <a:lnTo>
                  <a:pt x="4889469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4001750" y="-12700"/>
            <a:ext cx="4281488" cy="10299668"/>
          </a:xfrm>
          <a:custGeom>
            <a:avLst/>
            <a:gdLst/>
            <a:ahLst/>
            <a:cxnLst/>
            <a:rect l="l" t="t" r="r" b="b"/>
            <a:pathLst>
              <a:path w="4281488" h="10299668">
                <a:moveTo>
                  <a:pt x="0" y="0"/>
                </a:moveTo>
                <a:lnTo>
                  <a:pt x="4281488" y="0"/>
                </a:lnTo>
                <a:lnTo>
                  <a:pt x="4281488" y="10299668"/>
                </a:lnTo>
                <a:lnTo>
                  <a:pt x="0" y="102996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6348095" y="-12700"/>
            <a:ext cx="1935194" cy="10299668"/>
          </a:xfrm>
          <a:custGeom>
            <a:avLst/>
            <a:gdLst/>
            <a:ahLst/>
            <a:cxnLst/>
            <a:rect l="l" t="t" r="r" b="b"/>
            <a:pathLst>
              <a:path w="1935194" h="10299668">
                <a:moveTo>
                  <a:pt x="0" y="0"/>
                </a:moveTo>
                <a:lnTo>
                  <a:pt x="1935194" y="0"/>
                </a:lnTo>
                <a:lnTo>
                  <a:pt x="1935194" y="10299668"/>
                </a:lnTo>
                <a:lnTo>
                  <a:pt x="0" y="102996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6408499" y="-12700"/>
            <a:ext cx="1874710" cy="10299668"/>
          </a:xfrm>
          <a:custGeom>
            <a:avLst/>
            <a:gdLst/>
            <a:ahLst/>
            <a:cxnLst/>
            <a:rect l="l" t="t" r="r" b="b"/>
            <a:pathLst>
              <a:path w="1874710" h="10299668">
                <a:moveTo>
                  <a:pt x="0" y="0"/>
                </a:moveTo>
                <a:lnTo>
                  <a:pt x="1874710" y="0"/>
                </a:lnTo>
                <a:lnTo>
                  <a:pt x="1874710" y="10299668"/>
                </a:lnTo>
                <a:lnTo>
                  <a:pt x="0" y="1029966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15557499" y="5384800"/>
            <a:ext cx="2725769" cy="4902232"/>
          </a:xfrm>
          <a:custGeom>
            <a:avLst/>
            <a:gdLst/>
            <a:ahLst/>
            <a:cxnLst/>
            <a:rect l="l" t="t" r="r" b="b"/>
            <a:pathLst>
              <a:path w="2725769" h="4902232">
                <a:moveTo>
                  <a:pt x="0" y="0"/>
                </a:moveTo>
                <a:lnTo>
                  <a:pt x="2725769" y="0"/>
                </a:lnTo>
                <a:lnTo>
                  <a:pt x="2725769" y="4902232"/>
                </a:lnTo>
                <a:lnTo>
                  <a:pt x="0" y="490223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0" y="6019800"/>
            <a:ext cx="673132" cy="4267200"/>
          </a:xfrm>
          <a:custGeom>
            <a:avLst/>
            <a:gdLst/>
            <a:ahLst/>
            <a:cxnLst/>
            <a:rect l="l" t="t" r="r" b="b"/>
            <a:pathLst>
              <a:path w="673132" h="4267200">
                <a:moveTo>
                  <a:pt x="0" y="0"/>
                </a:moveTo>
                <a:lnTo>
                  <a:pt x="673132" y="0"/>
                </a:lnTo>
                <a:lnTo>
                  <a:pt x="673132" y="4267200"/>
                </a:lnTo>
                <a:lnTo>
                  <a:pt x="0" y="42672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502273" y="444332"/>
          <a:ext cx="17056100" cy="9448800"/>
        </p:xfrm>
        <a:graphic>
          <a:graphicData uri="http://schemas.openxmlformats.org/drawingml/2006/table">
            <a:tbl>
              <a:tblPr/>
              <a:tblGrid>
                <a:gridCol w="1705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448800">
                <a:tc>
                  <a:txBody>
                    <a:bodyPr/>
                    <a:lstStyle/>
                    <a:p>
                      <a:pPr algn="l">
                        <a:lnSpc>
                          <a:spcPts val="5040"/>
                        </a:lnSpc>
                        <a:defRPr/>
                      </a:pPr>
                      <a:endParaRPr lang="en-US" sz="1100"/>
                    </a:p>
                  </a:txBody>
                  <a:tcPr marL="52070" marR="52070" marT="52070" marB="5207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D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0090965">
            <a:off x="-1845712" y="7483423"/>
            <a:ext cx="5426926" cy="5461613"/>
          </a:xfrm>
          <a:custGeom>
            <a:avLst/>
            <a:gdLst/>
            <a:ahLst/>
            <a:cxnLst/>
            <a:rect l="l" t="t" r="r" b="b"/>
            <a:pathLst>
              <a:path w="5426926" h="5461613">
                <a:moveTo>
                  <a:pt x="0" y="0"/>
                </a:moveTo>
                <a:lnTo>
                  <a:pt x="5426926" y="0"/>
                </a:lnTo>
                <a:lnTo>
                  <a:pt x="5426926" y="5461613"/>
                </a:lnTo>
                <a:lnTo>
                  <a:pt x="0" y="54616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7932697" flipH="1">
            <a:off x="608633" y="8192010"/>
            <a:ext cx="1288029" cy="2240050"/>
          </a:xfrm>
          <a:custGeom>
            <a:avLst/>
            <a:gdLst/>
            <a:ahLst/>
            <a:cxnLst/>
            <a:rect l="l" t="t" r="r" b="b"/>
            <a:pathLst>
              <a:path w="1288029" h="2240050">
                <a:moveTo>
                  <a:pt x="1288029" y="0"/>
                </a:moveTo>
                <a:lnTo>
                  <a:pt x="0" y="0"/>
                </a:lnTo>
                <a:lnTo>
                  <a:pt x="0" y="2240050"/>
                </a:lnTo>
                <a:lnTo>
                  <a:pt x="1288029" y="2240050"/>
                </a:lnTo>
                <a:lnTo>
                  <a:pt x="12880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1799770" cy="1564074"/>
          </a:xfrm>
          <a:custGeom>
            <a:avLst/>
            <a:gdLst/>
            <a:ahLst/>
            <a:cxnLst/>
            <a:rect l="l" t="t" r="r" b="b"/>
            <a:pathLst>
              <a:path w="1799770" h="1564074">
                <a:moveTo>
                  <a:pt x="0" y="0"/>
                </a:moveTo>
                <a:lnTo>
                  <a:pt x="1799770" y="0"/>
                </a:lnTo>
                <a:lnTo>
                  <a:pt x="1799770" y="1564074"/>
                </a:lnTo>
                <a:lnTo>
                  <a:pt x="0" y="15640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1068626" y="3169920"/>
            <a:ext cx="6357502" cy="5680658"/>
          </a:xfrm>
          <a:custGeom>
            <a:avLst/>
            <a:gdLst/>
            <a:ahLst/>
            <a:cxnLst/>
            <a:rect l="l" t="t" r="r" b="b"/>
            <a:pathLst>
              <a:path w="6357502" h="5680658">
                <a:moveTo>
                  <a:pt x="0" y="0"/>
                </a:moveTo>
                <a:lnTo>
                  <a:pt x="6357502" y="0"/>
                </a:lnTo>
                <a:lnTo>
                  <a:pt x="6357502" y="5680658"/>
                </a:lnTo>
                <a:lnTo>
                  <a:pt x="0" y="56806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4672072" y="981503"/>
            <a:ext cx="11484105" cy="11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  <a:spcBef>
                <a:spcPct val="0"/>
              </a:spcBef>
            </a:pPr>
            <a:r>
              <a:rPr lang="en-US" sz="5999" b="1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1 - volume d’un solide quelconque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822889" y="41067"/>
            <a:ext cx="12227182" cy="1218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  <a:spcBef>
                <a:spcPct val="0"/>
              </a:spcBef>
            </a:pPr>
            <a:r>
              <a:rPr lang="en-US" sz="6399" b="1" i="1" u="sng">
                <a:solidFill>
                  <a:srgbClr val="F3832E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III- Mesure du volume d’un solide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72072" y="1832403"/>
            <a:ext cx="9636382" cy="104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b="1" i="1" u="sng">
                <a:solidFill>
                  <a:srgbClr val="5CE1E6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a) manipulation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28262" y="3179603"/>
            <a:ext cx="9285862" cy="2666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sz="49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Prenant un solide de forme quelconque et en le plongeant dans un récipient (éprouvette) graduée.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0090965">
            <a:off x="-1845712" y="7483423"/>
            <a:ext cx="5426926" cy="5461613"/>
          </a:xfrm>
          <a:custGeom>
            <a:avLst/>
            <a:gdLst/>
            <a:ahLst/>
            <a:cxnLst/>
            <a:rect l="l" t="t" r="r" b="b"/>
            <a:pathLst>
              <a:path w="5426926" h="5461613">
                <a:moveTo>
                  <a:pt x="0" y="0"/>
                </a:moveTo>
                <a:lnTo>
                  <a:pt x="5426926" y="0"/>
                </a:lnTo>
                <a:lnTo>
                  <a:pt x="5426926" y="5461613"/>
                </a:lnTo>
                <a:lnTo>
                  <a:pt x="0" y="54616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7932697" flipH="1">
            <a:off x="608633" y="8192010"/>
            <a:ext cx="1288029" cy="2240050"/>
          </a:xfrm>
          <a:custGeom>
            <a:avLst/>
            <a:gdLst/>
            <a:ahLst/>
            <a:cxnLst/>
            <a:rect l="l" t="t" r="r" b="b"/>
            <a:pathLst>
              <a:path w="1288029" h="2240050">
                <a:moveTo>
                  <a:pt x="1288029" y="0"/>
                </a:moveTo>
                <a:lnTo>
                  <a:pt x="0" y="0"/>
                </a:lnTo>
                <a:lnTo>
                  <a:pt x="0" y="2240050"/>
                </a:lnTo>
                <a:lnTo>
                  <a:pt x="1288029" y="2240050"/>
                </a:lnTo>
                <a:lnTo>
                  <a:pt x="12880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1799770" cy="1564074"/>
          </a:xfrm>
          <a:custGeom>
            <a:avLst/>
            <a:gdLst/>
            <a:ahLst/>
            <a:cxnLst/>
            <a:rect l="l" t="t" r="r" b="b"/>
            <a:pathLst>
              <a:path w="1799770" h="1564074">
                <a:moveTo>
                  <a:pt x="0" y="0"/>
                </a:moveTo>
                <a:lnTo>
                  <a:pt x="1799770" y="0"/>
                </a:lnTo>
                <a:lnTo>
                  <a:pt x="1799770" y="1564074"/>
                </a:lnTo>
                <a:lnTo>
                  <a:pt x="0" y="15640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4504432" y="60117"/>
            <a:ext cx="9636382" cy="1126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59"/>
              </a:lnSpc>
              <a:spcBef>
                <a:spcPct val="0"/>
              </a:spcBef>
            </a:pPr>
            <a:r>
              <a:rPr lang="en-US" sz="5899" b="1" i="1" u="sng">
                <a:solidFill>
                  <a:srgbClr val="5CE1E6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b)Technique de mesure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80060" y="1581162"/>
            <a:ext cx="14895401" cy="7038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3867" lvl="2" indent="-284622" algn="l">
              <a:lnSpc>
                <a:spcPts val="5538"/>
              </a:lnSpc>
              <a:buFont typeface="Arial"/>
              <a:buChar char="⚬"/>
            </a:pPr>
            <a:r>
              <a:rPr lang="en-US" sz="4615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Mettre de l’eau dans votre éprouvette de manière à la remplir environ à moitié.</a:t>
            </a:r>
          </a:p>
          <a:p>
            <a:pPr marL="853867" lvl="2" indent="-284622" algn="l">
              <a:lnSpc>
                <a:spcPts val="5538"/>
              </a:lnSpc>
            </a:pPr>
            <a:r>
              <a:rPr lang="en-US" sz="4615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· Lire le volume de l’eau : V1= …….. mL</a:t>
            </a:r>
          </a:p>
          <a:p>
            <a:pPr marL="853867" lvl="2" indent="-284622" algn="l">
              <a:lnSpc>
                <a:spcPts val="5538"/>
              </a:lnSpc>
              <a:buFont typeface="Arial"/>
              <a:buChar char="⚬"/>
            </a:pPr>
            <a:r>
              <a:rPr lang="en-US" sz="4615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· Faire glisser l’objet en métal dans l’éprouvette. Que constatez-vous concernant le niveau de l’eau ?</a:t>
            </a:r>
          </a:p>
          <a:p>
            <a:pPr marL="853867" lvl="2" indent="-284622" algn="l">
              <a:lnSpc>
                <a:spcPts val="5538"/>
              </a:lnSpc>
            </a:pPr>
            <a:r>
              <a:rPr lang="en-US" sz="4615" b="1">
                <a:solidFill>
                  <a:srgbClr val="FFE41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niveau de l’eau a augmenté</a:t>
            </a:r>
            <a:r>
              <a:rPr lang="en-US" sz="4615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.</a:t>
            </a:r>
          </a:p>
          <a:p>
            <a:pPr marL="853867" lvl="2" indent="-284622" algn="l">
              <a:lnSpc>
                <a:spcPts val="5538"/>
              </a:lnSpc>
            </a:pPr>
            <a:r>
              <a:rPr lang="en-US" sz="4615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· </a:t>
            </a:r>
            <a:r>
              <a:rPr lang="en-US" sz="4615" b="1">
                <a:solidFill>
                  <a:srgbClr val="FDFDF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Mesurer le volume contenu dans l’éprouvette :</a:t>
            </a:r>
          </a:p>
          <a:p>
            <a:pPr marL="853867" lvl="2" indent="-284622" algn="l">
              <a:lnSpc>
                <a:spcPts val="5538"/>
              </a:lnSpc>
              <a:buFont typeface="Arial"/>
              <a:buChar char="⚬"/>
            </a:pPr>
            <a:r>
              <a:rPr lang="en-US" sz="4615" b="1">
                <a:solidFill>
                  <a:srgbClr val="82D063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V2 = ….. mL</a:t>
            </a:r>
          </a:p>
          <a:p>
            <a:pPr marL="853867" lvl="2" indent="-284622" algn="l">
              <a:lnSpc>
                <a:spcPts val="5538"/>
              </a:lnSpc>
            </a:pPr>
            <a:r>
              <a:rPr lang="en-US" sz="4615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·</a:t>
            </a:r>
            <a:r>
              <a:rPr lang="en-US" sz="4615" b="1">
                <a:solidFill>
                  <a:srgbClr val="FDFDF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le volume V du solide  est</a:t>
            </a:r>
            <a:r>
              <a:rPr lang="en-US" sz="4615" b="1">
                <a:solidFill>
                  <a:srgbClr val="0070C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:</a:t>
            </a:r>
          </a:p>
          <a:p>
            <a:pPr marL="853867" lvl="2" indent="-284622" algn="l">
              <a:lnSpc>
                <a:spcPts val="5538"/>
              </a:lnSpc>
              <a:buFont typeface="Arial"/>
              <a:buChar char="⚬"/>
            </a:pPr>
            <a:r>
              <a:rPr lang="en-US" sz="4615" b="1">
                <a:solidFill>
                  <a:srgbClr val="82D063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 = V2 - V1</a:t>
            </a:r>
            <a:r>
              <a:rPr lang="en-US" sz="4615" b="1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0090965">
            <a:off x="-1845712" y="7483423"/>
            <a:ext cx="5426926" cy="5461613"/>
          </a:xfrm>
          <a:custGeom>
            <a:avLst/>
            <a:gdLst/>
            <a:ahLst/>
            <a:cxnLst/>
            <a:rect l="l" t="t" r="r" b="b"/>
            <a:pathLst>
              <a:path w="5426926" h="5461613">
                <a:moveTo>
                  <a:pt x="0" y="0"/>
                </a:moveTo>
                <a:lnTo>
                  <a:pt x="5426926" y="0"/>
                </a:lnTo>
                <a:lnTo>
                  <a:pt x="5426926" y="5461613"/>
                </a:lnTo>
                <a:lnTo>
                  <a:pt x="0" y="54616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7932697" flipH="1">
            <a:off x="608633" y="8192010"/>
            <a:ext cx="1288029" cy="2240050"/>
          </a:xfrm>
          <a:custGeom>
            <a:avLst/>
            <a:gdLst/>
            <a:ahLst/>
            <a:cxnLst/>
            <a:rect l="l" t="t" r="r" b="b"/>
            <a:pathLst>
              <a:path w="1288029" h="2240050">
                <a:moveTo>
                  <a:pt x="1288029" y="0"/>
                </a:moveTo>
                <a:lnTo>
                  <a:pt x="0" y="0"/>
                </a:lnTo>
                <a:lnTo>
                  <a:pt x="0" y="2240050"/>
                </a:lnTo>
                <a:lnTo>
                  <a:pt x="1288029" y="2240050"/>
                </a:lnTo>
                <a:lnTo>
                  <a:pt x="12880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1799770" cy="1564074"/>
          </a:xfrm>
          <a:custGeom>
            <a:avLst/>
            <a:gdLst/>
            <a:ahLst/>
            <a:cxnLst/>
            <a:rect l="l" t="t" r="r" b="b"/>
            <a:pathLst>
              <a:path w="1799770" h="1564074">
                <a:moveTo>
                  <a:pt x="0" y="0"/>
                </a:moveTo>
                <a:lnTo>
                  <a:pt x="1799770" y="0"/>
                </a:lnTo>
                <a:lnTo>
                  <a:pt x="1799770" y="1564074"/>
                </a:lnTo>
                <a:lnTo>
                  <a:pt x="0" y="15640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3420332" y="1706364"/>
            <a:ext cx="667454" cy="518187"/>
          </a:xfrm>
          <a:custGeom>
            <a:avLst/>
            <a:gdLst/>
            <a:ahLst/>
            <a:cxnLst/>
            <a:rect l="l" t="t" r="r" b="b"/>
            <a:pathLst>
              <a:path w="667454" h="518187">
                <a:moveTo>
                  <a:pt x="0" y="0"/>
                </a:moveTo>
                <a:lnTo>
                  <a:pt x="667454" y="0"/>
                </a:lnTo>
                <a:lnTo>
                  <a:pt x="667454" y="518187"/>
                </a:lnTo>
                <a:lnTo>
                  <a:pt x="0" y="5181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4297761" y="245942"/>
            <a:ext cx="9636382" cy="1126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59"/>
              </a:lnSpc>
              <a:spcBef>
                <a:spcPct val="0"/>
              </a:spcBef>
            </a:pPr>
            <a:r>
              <a:rPr lang="en-US" sz="5899" b="1" i="1" u="sng">
                <a:solidFill>
                  <a:srgbClr val="FFE41E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REMARQUE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10350" y="1342500"/>
            <a:ext cx="8586901" cy="1113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8"/>
              </a:lnSpc>
            </a:pPr>
            <a:r>
              <a:rPr lang="en-US" sz="3574" b="1" spc="33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Il faut que le corps ne flotte pas sur le liquide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10350" y="2198481"/>
            <a:ext cx="7322748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50"/>
              </a:lnSpc>
            </a:pPr>
            <a:r>
              <a:rPr lang="en-US" sz="3375" b="1" spc="31">
                <a:solidFill>
                  <a:srgbClr val="FDFDFD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Le corps est insoluble dans le liquide</a:t>
            </a:r>
          </a:p>
        </p:txBody>
      </p:sp>
      <p:sp>
        <p:nvSpPr>
          <p:cNvPr id="14" name="Freeform 14"/>
          <p:cNvSpPr/>
          <p:nvPr/>
        </p:nvSpPr>
        <p:spPr>
          <a:xfrm>
            <a:off x="3420332" y="2469583"/>
            <a:ext cx="667454" cy="518187"/>
          </a:xfrm>
          <a:custGeom>
            <a:avLst/>
            <a:gdLst/>
            <a:ahLst/>
            <a:cxnLst/>
            <a:rect l="l" t="t" r="r" b="b"/>
            <a:pathLst>
              <a:path w="667454" h="518187">
                <a:moveTo>
                  <a:pt x="0" y="0"/>
                </a:moveTo>
                <a:lnTo>
                  <a:pt x="667454" y="0"/>
                </a:lnTo>
                <a:lnTo>
                  <a:pt x="667454" y="518188"/>
                </a:lnTo>
                <a:lnTo>
                  <a:pt x="0" y="5181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E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29134" y="-412832"/>
            <a:ext cx="19051181" cy="2529566"/>
            <a:chOff x="0" y="0"/>
            <a:chExt cx="25401575" cy="337275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401524" cy="3372739"/>
            </a:xfrm>
            <a:custGeom>
              <a:avLst/>
              <a:gdLst/>
              <a:ahLst/>
              <a:cxnLst/>
              <a:rect l="l" t="t" r="r" b="b"/>
              <a:pathLst>
                <a:path w="25401524" h="3372739">
                  <a:moveTo>
                    <a:pt x="0" y="0"/>
                  </a:moveTo>
                  <a:lnTo>
                    <a:pt x="25401524" y="0"/>
                  </a:lnTo>
                  <a:lnTo>
                    <a:pt x="25401524" y="3372739"/>
                  </a:lnTo>
                  <a:lnTo>
                    <a:pt x="0" y="3372739"/>
                  </a:lnTo>
                  <a:close/>
                </a:path>
              </a:pathLst>
            </a:custGeom>
            <a:solidFill>
              <a:srgbClr val="003D25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 4"/>
          <p:cNvGrpSpPr/>
          <p:nvPr/>
        </p:nvGrpSpPr>
        <p:grpSpPr>
          <a:xfrm rot="6584123">
            <a:off x="16232402" y="-914759"/>
            <a:ext cx="2772262" cy="2772262"/>
            <a:chOff x="0" y="0"/>
            <a:chExt cx="3696349" cy="369634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96335" cy="3696335"/>
            </a:xfrm>
            <a:custGeom>
              <a:avLst/>
              <a:gdLst/>
              <a:ahLst/>
              <a:cxnLst/>
              <a:rect l="l" t="t" r="r" b="b"/>
              <a:pathLst>
                <a:path w="3696335" h="3696335">
                  <a:moveTo>
                    <a:pt x="0" y="0"/>
                  </a:moveTo>
                  <a:lnTo>
                    <a:pt x="3696335" y="0"/>
                  </a:lnTo>
                  <a:lnTo>
                    <a:pt x="3696335" y="3696335"/>
                  </a:lnTo>
                  <a:lnTo>
                    <a:pt x="0" y="36963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655255" y="9548511"/>
            <a:ext cx="19598510" cy="1012689"/>
            <a:chOff x="0" y="0"/>
            <a:chExt cx="26131347" cy="135025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131394" cy="1350264"/>
            </a:xfrm>
            <a:custGeom>
              <a:avLst/>
              <a:gdLst/>
              <a:ahLst/>
              <a:cxnLst/>
              <a:rect l="l" t="t" r="r" b="b"/>
              <a:pathLst>
                <a:path w="26131394" h="1350264">
                  <a:moveTo>
                    <a:pt x="0" y="0"/>
                  </a:moveTo>
                  <a:lnTo>
                    <a:pt x="26131394" y="0"/>
                  </a:lnTo>
                  <a:lnTo>
                    <a:pt x="26131394" y="1350264"/>
                  </a:lnTo>
                  <a:lnTo>
                    <a:pt x="0" y="1350264"/>
                  </a:lnTo>
                  <a:close/>
                </a:path>
              </a:pathLst>
            </a:custGeom>
            <a:solidFill>
              <a:srgbClr val="FF862F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9399" y="5792701"/>
            <a:ext cx="7441302" cy="70318"/>
            <a:chOff x="0" y="0"/>
            <a:chExt cx="9921736" cy="937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921748" cy="93757"/>
            </a:xfrm>
            <a:custGeom>
              <a:avLst/>
              <a:gdLst/>
              <a:ahLst/>
              <a:cxnLst/>
              <a:rect l="l" t="t" r="r" b="b"/>
              <a:pathLst>
                <a:path w="9921748" h="93757">
                  <a:moveTo>
                    <a:pt x="6350" y="0"/>
                  </a:moveTo>
                  <a:lnTo>
                    <a:pt x="9915398" y="0"/>
                  </a:lnTo>
                  <a:cubicBezTo>
                    <a:pt x="9918954" y="0"/>
                    <a:pt x="9921748" y="20627"/>
                    <a:pt x="9921748" y="46879"/>
                  </a:cubicBezTo>
                  <a:cubicBezTo>
                    <a:pt x="9921748" y="73131"/>
                    <a:pt x="9918954" y="93757"/>
                    <a:pt x="9915398" y="93757"/>
                  </a:cubicBezTo>
                  <a:lnTo>
                    <a:pt x="6350" y="93757"/>
                  </a:lnTo>
                  <a:cubicBezTo>
                    <a:pt x="2794" y="93757"/>
                    <a:pt x="0" y="73131"/>
                    <a:pt x="0" y="46879"/>
                  </a:cubicBezTo>
                  <a:cubicBezTo>
                    <a:pt x="0" y="20627"/>
                    <a:pt x="2794" y="0"/>
                    <a:pt x="6350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77987" y="2116734"/>
            <a:ext cx="66675" cy="7441302"/>
            <a:chOff x="0" y="0"/>
            <a:chExt cx="88900" cy="992173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8900" cy="9921748"/>
            </a:xfrm>
            <a:custGeom>
              <a:avLst/>
              <a:gdLst/>
              <a:ahLst/>
              <a:cxnLst/>
              <a:rect l="l" t="t" r="r" b="b"/>
              <a:pathLst>
                <a:path w="88900" h="9921748">
                  <a:moveTo>
                    <a:pt x="88900" y="6350"/>
                  </a:moveTo>
                  <a:lnTo>
                    <a:pt x="88900" y="9915398"/>
                  </a:lnTo>
                  <a:cubicBezTo>
                    <a:pt x="88900" y="9918954"/>
                    <a:pt x="69342" y="9921748"/>
                    <a:pt x="44450" y="9921748"/>
                  </a:cubicBezTo>
                  <a:cubicBezTo>
                    <a:pt x="19558" y="9921748"/>
                    <a:pt x="0" y="9918954"/>
                    <a:pt x="0" y="9915398"/>
                  </a:cubicBezTo>
                  <a:lnTo>
                    <a:pt x="0" y="6350"/>
                  </a:lnTo>
                  <a:cubicBezTo>
                    <a:pt x="0" y="2794"/>
                    <a:pt x="19558" y="0"/>
                    <a:pt x="44450" y="0"/>
                  </a:cubicBezTo>
                  <a:cubicBezTo>
                    <a:pt x="69342" y="0"/>
                    <a:pt x="88900" y="2794"/>
                    <a:pt x="88900" y="635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7239000" y="5813572"/>
            <a:ext cx="7441302" cy="47625"/>
            <a:chOff x="0" y="0"/>
            <a:chExt cx="9921736" cy="635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921748" cy="63500"/>
            </a:xfrm>
            <a:custGeom>
              <a:avLst/>
              <a:gdLst/>
              <a:ahLst/>
              <a:cxnLst/>
              <a:rect l="l" t="t" r="r" b="b"/>
              <a:pathLst>
                <a:path w="9921748" h="63500">
                  <a:moveTo>
                    <a:pt x="6350" y="0"/>
                  </a:moveTo>
                  <a:lnTo>
                    <a:pt x="9915398" y="0"/>
                  </a:lnTo>
                  <a:cubicBezTo>
                    <a:pt x="9918954" y="0"/>
                    <a:pt x="9921748" y="13970"/>
                    <a:pt x="9921748" y="31750"/>
                  </a:cubicBezTo>
                  <a:cubicBezTo>
                    <a:pt x="9921748" y="49530"/>
                    <a:pt x="9918954" y="63500"/>
                    <a:pt x="9915398" y="63500"/>
                  </a:cubicBezTo>
                  <a:lnTo>
                    <a:pt x="6350" y="63500"/>
                  </a:lnTo>
                  <a:cubicBezTo>
                    <a:pt x="2794" y="63500"/>
                    <a:pt x="0" y="49530"/>
                    <a:pt x="0" y="31750"/>
                  </a:cubicBezTo>
                  <a:cubicBezTo>
                    <a:pt x="0" y="13970"/>
                    <a:pt x="2794" y="0"/>
                    <a:pt x="6350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" name="Group 14"/>
          <p:cNvGrpSpPr/>
          <p:nvPr/>
        </p:nvGrpSpPr>
        <p:grpSpPr>
          <a:xfrm rot="5400000">
            <a:off x="10790978" y="5809881"/>
            <a:ext cx="7441302" cy="55008"/>
            <a:chOff x="0" y="0"/>
            <a:chExt cx="9921736" cy="733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921748" cy="73344"/>
            </a:xfrm>
            <a:custGeom>
              <a:avLst/>
              <a:gdLst/>
              <a:ahLst/>
              <a:cxnLst/>
              <a:rect l="l" t="t" r="r" b="b"/>
              <a:pathLst>
                <a:path w="9921748" h="73344">
                  <a:moveTo>
                    <a:pt x="6350" y="0"/>
                  </a:moveTo>
                  <a:lnTo>
                    <a:pt x="9915398" y="0"/>
                  </a:lnTo>
                  <a:cubicBezTo>
                    <a:pt x="9918954" y="0"/>
                    <a:pt x="9921748" y="16136"/>
                    <a:pt x="9921748" y="36672"/>
                  </a:cubicBezTo>
                  <a:cubicBezTo>
                    <a:pt x="9921748" y="57208"/>
                    <a:pt x="9918954" y="73344"/>
                    <a:pt x="9915398" y="73344"/>
                  </a:cubicBezTo>
                  <a:lnTo>
                    <a:pt x="6350" y="73344"/>
                  </a:lnTo>
                  <a:cubicBezTo>
                    <a:pt x="2794" y="73344"/>
                    <a:pt x="0" y="57208"/>
                    <a:pt x="0" y="36672"/>
                  </a:cubicBezTo>
                  <a:cubicBezTo>
                    <a:pt x="0" y="16136"/>
                    <a:pt x="2794" y="0"/>
                    <a:pt x="6350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107730" y="3985547"/>
            <a:ext cx="3144290" cy="2992996"/>
            <a:chOff x="0" y="0"/>
            <a:chExt cx="4192386" cy="399066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192397" cy="3990721"/>
            </a:xfrm>
            <a:custGeom>
              <a:avLst/>
              <a:gdLst/>
              <a:ahLst/>
              <a:cxnLst/>
              <a:rect l="l" t="t" r="r" b="b"/>
              <a:pathLst>
                <a:path w="4192397" h="3990721">
                  <a:moveTo>
                    <a:pt x="0" y="0"/>
                  </a:moveTo>
                  <a:lnTo>
                    <a:pt x="4192397" y="0"/>
                  </a:lnTo>
                  <a:lnTo>
                    <a:pt x="4192397" y="3990721"/>
                  </a:lnTo>
                  <a:lnTo>
                    <a:pt x="0" y="3990721"/>
                  </a:lnTo>
                  <a:close/>
                </a:path>
              </a:pathLst>
            </a:custGeom>
            <a:blipFill>
              <a:blip r:embed="rId3"/>
              <a:stretch>
                <a:fillRect l="-21391" r="-21390" b="1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041950" y="3919767"/>
            <a:ext cx="3275850" cy="3124556"/>
            <a:chOff x="0" y="0"/>
            <a:chExt cx="4367800" cy="416607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367784" cy="4166108"/>
            </a:xfrm>
            <a:custGeom>
              <a:avLst/>
              <a:gdLst/>
              <a:ahLst/>
              <a:cxnLst/>
              <a:rect l="l" t="t" r="r" b="b"/>
              <a:pathLst>
                <a:path w="4367784" h="4166108">
                  <a:moveTo>
                    <a:pt x="4367784" y="4166108"/>
                  </a:moveTo>
                  <a:lnTo>
                    <a:pt x="0" y="4166108"/>
                  </a:lnTo>
                  <a:lnTo>
                    <a:pt x="0" y="0"/>
                  </a:lnTo>
                  <a:lnTo>
                    <a:pt x="4367784" y="0"/>
                  </a:lnTo>
                  <a:lnTo>
                    <a:pt x="4367784" y="4166108"/>
                  </a:lnTo>
                  <a:close/>
                  <a:moveTo>
                    <a:pt x="87757" y="4078351"/>
                  </a:moveTo>
                  <a:lnTo>
                    <a:pt x="4280154" y="4078351"/>
                  </a:lnTo>
                  <a:lnTo>
                    <a:pt x="4280154" y="87757"/>
                  </a:lnTo>
                  <a:lnTo>
                    <a:pt x="87757" y="87757"/>
                  </a:lnTo>
                  <a:lnTo>
                    <a:pt x="87757" y="4078351"/>
                  </a:lnTo>
                  <a:close/>
                </a:path>
              </a:pathLst>
            </a:custGeom>
            <a:solidFill>
              <a:srgbClr val="3B0B9D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062640" y="3488437"/>
            <a:ext cx="2665688" cy="3564594"/>
            <a:chOff x="0" y="0"/>
            <a:chExt cx="3554251" cy="475279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554222" cy="4752848"/>
            </a:xfrm>
            <a:custGeom>
              <a:avLst/>
              <a:gdLst/>
              <a:ahLst/>
              <a:cxnLst/>
              <a:rect l="l" t="t" r="r" b="b"/>
              <a:pathLst>
                <a:path w="3554222" h="4752848">
                  <a:moveTo>
                    <a:pt x="0" y="0"/>
                  </a:moveTo>
                  <a:lnTo>
                    <a:pt x="3554222" y="0"/>
                  </a:lnTo>
                  <a:lnTo>
                    <a:pt x="3554222" y="4752848"/>
                  </a:lnTo>
                  <a:lnTo>
                    <a:pt x="0" y="4752848"/>
                  </a:lnTo>
                  <a:close/>
                </a:path>
              </a:pathLst>
            </a:custGeom>
            <a:blipFill>
              <a:blip r:embed="rId4"/>
              <a:stretch>
                <a:fillRect l="-1180" r="-1181" b="1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039133" y="3464930"/>
            <a:ext cx="2712702" cy="3611608"/>
            <a:chOff x="0" y="0"/>
            <a:chExt cx="3616936" cy="481547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616960" cy="4815459"/>
            </a:xfrm>
            <a:custGeom>
              <a:avLst/>
              <a:gdLst/>
              <a:ahLst/>
              <a:cxnLst/>
              <a:rect l="l" t="t" r="r" b="b"/>
              <a:pathLst>
                <a:path w="3616960" h="4815459">
                  <a:moveTo>
                    <a:pt x="3616960" y="4815459"/>
                  </a:moveTo>
                  <a:lnTo>
                    <a:pt x="0" y="4815459"/>
                  </a:lnTo>
                  <a:lnTo>
                    <a:pt x="0" y="0"/>
                  </a:lnTo>
                  <a:lnTo>
                    <a:pt x="3616960" y="0"/>
                  </a:lnTo>
                  <a:lnTo>
                    <a:pt x="3616960" y="4815459"/>
                  </a:lnTo>
                  <a:close/>
                  <a:moveTo>
                    <a:pt x="62738" y="4752848"/>
                  </a:moveTo>
                  <a:lnTo>
                    <a:pt x="3554222" y="4752848"/>
                  </a:lnTo>
                  <a:lnTo>
                    <a:pt x="3554222" y="62738"/>
                  </a:lnTo>
                  <a:lnTo>
                    <a:pt x="62738" y="62738"/>
                  </a:lnTo>
                  <a:lnTo>
                    <a:pt x="62738" y="4752848"/>
                  </a:lnTo>
                  <a:close/>
                </a:path>
              </a:pathLst>
            </a:custGeom>
            <a:solidFill>
              <a:srgbClr val="3B0B9D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147021" y="3607193"/>
            <a:ext cx="3230100" cy="3230100"/>
            <a:chOff x="0" y="0"/>
            <a:chExt cx="4306800" cy="4306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306824" cy="4306824"/>
            </a:xfrm>
            <a:custGeom>
              <a:avLst/>
              <a:gdLst/>
              <a:ahLst/>
              <a:cxnLst/>
              <a:rect l="l" t="t" r="r" b="b"/>
              <a:pathLst>
                <a:path w="4306824" h="4306824">
                  <a:moveTo>
                    <a:pt x="0" y="0"/>
                  </a:moveTo>
                  <a:lnTo>
                    <a:pt x="4306824" y="0"/>
                  </a:lnTo>
                  <a:lnTo>
                    <a:pt x="4306824" y="4306824"/>
                  </a:lnTo>
                  <a:lnTo>
                    <a:pt x="0" y="4306824"/>
                  </a:lnTo>
                  <a:close/>
                </a:path>
              </a:pathLst>
            </a:custGeom>
            <a:blipFill>
              <a:blip r:embed="rId5"/>
              <a:stretch>
                <a:fillRect l="-21512" r="-21511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081128" y="3541300"/>
            <a:ext cx="3361886" cy="3361886"/>
            <a:chOff x="0" y="0"/>
            <a:chExt cx="4482515" cy="448251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482465" cy="4482465"/>
            </a:xfrm>
            <a:custGeom>
              <a:avLst/>
              <a:gdLst/>
              <a:ahLst/>
              <a:cxnLst/>
              <a:rect l="l" t="t" r="r" b="b"/>
              <a:pathLst>
                <a:path w="4482465" h="4482465">
                  <a:moveTo>
                    <a:pt x="4482465" y="4482465"/>
                  </a:moveTo>
                  <a:lnTo>
                    <a:pt x="0" y="4482465"/>
                  </a:lnTo>
                  <a:lnTo>
                    <a:pt x="0" y="0"/>
                  </a:lnTo>
                  <a:lnTo>
                    <a:pt x="4482465" y="0"/>
                  </a:lnTo>
                  <a:lnTo>
                    <a:pt x="4482465" y="4482465"/>
                  </a:lnTo>
                  <a:close/>
                  <a:moveTo>
                    <a:pt x="175768" y="4306824"/>
                  </a:moveTo>
                  <a:lnTo>
                    <a:pt x="4305935" y="4306824"/>
                  </a:lnTo>
                  <a:lnTo>
                    <a:pt x="4305935" y="175768"/>
                  </a:lnTo>
                  <a:lnTo>
                    <a:pt x="175768" y="175768"/>
                  </a:lnTo>
                  <a:lnTo>
                    <a:pt x="175768" y="4306824"/>
                  </a:lnTo>
                  <a:close/>
                </a:path>
              </a:pathLst>
            </a:custGeom>
            <a:solidFill>
              <a:srgbClr val="0070C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36497" y="3363057"/>
            <a:ext cx="3812747" cy="3815377"/>
            <a:chOff x="0" y="0"/>
            <a:chExt cx="5083663" cy="508716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083683" cy="5087112"/>
            </a:xfrm>
            <a:custGeom>
              <a:avLst/>
              <a:gdLst/>
              <a:ahLst/>
              <a:cxnLst/>
              <a:rect l="l" t="t" r="r" b="b"/>
              <a:pathLst>
                <a:path w="5083683" h="5087112">
                  <a:moveTo>
                    <a:pt x="4905629" y="4019423"/>
                  </a:moveTo>
                  <a:cubicBezTo>
                    <a:pt x="5019929" y="4213860"/>
                    <a:pt x="5029200" y="4462399"/>
                    <a:pt x="4908423" y="4671568"/>
                  </a:cubicBezTo>
                  <a:cubicBezTo>
                    <a:pt x="4729734" y="4981067"/>
                    <a:pt x="4333875" y="5087112"/>
                    <a:pt x="4024376" y="4908423"/>
                  </a:cubicBezTo>
                  <a:cubicBezTo>
                    <a:pt x="3551555" y="4630293"/>
                    <a:pt x="2939669" y="4707382"/>
                    <a:pt x="2543683" y="5083556"/>
                  </a:cubicBezTo>
                  <a:lnTo>
                    <a:pt x="2543429" y="5083556"/>
                  </a:lnTo>
                  <a:cubicBezTo>
                    <a:pt x="2154936" y="4714494"/>
                    <a:pt x="1556258" y="4626483"/>
                    <a:pt x="1067816" y="4905629"/>
                  </a:cubicBezTo>
                  <a:cubicBezTo>
                    <a:pt x="873506" y="5019929"/>
                    <a:pt x="624840" y="5029200"/>
                    <a:pt x="415671" y="4908423"/>
                  </a:cubicBezTo>
                  <a:cubicBezTo>
                    <a:pt x="106045" y="4729607"/>
                    <a:pt x="0" y="4333748"/>
                    <a:pt x="178689" y="4024249"/>
                  </a:cubicBezTo>
                  <a:cubicBezTo>
                    <a:pt x="456819" y="3551555"/>
                    <a:pt x="379730" y="2939669"/>
                    <a:pt x="3556" y="2543810"/>
                  </a:cubicBezTo>
                  <a:lnTo>
                    <a:pt x="3556" y="2543556"/>
                  </a:lnTo>
                  <a:cubicBezTo>
                    <a:pt x="372745" y="2155063"/>
                    <a:pt x="460629" y="1556385"/>
                    <a:pt x="181610" y="1067943"/>
                  </a:cubicBezTo>
                  <a:cubicBezTo>
                    <a:pt x="67310" y="873633"/>
                    <a:pt x="58039" y="624967"/>
                    <a:pt x="178816" y="415798"/>
                  </a:cubicBezTo>
                  <a:cubicBezTo>
                    <a:pt x="357505" y="106045"/>
                    <a:pt x="753237" y="0"/>
                    <a:pt x="1062736" y="178689"/>
                  </a:cubicBezTo>
                  <a:cubicBezTo>
                    <a:pt x="1535557" y="456819"/>
                    <a:pt x="2147443" y="379730"/>
                    <a:pt x="2543429" y="3556"/>
                  </a:cubicBezTo>
                  <a:lnTo>
                    <a:pt x="2543683" y="3556"/>
                  </a:lnTo>
                  <a:cubicBezTo>
                    <a:pt x="2943987" y="383921"/>
                    <a:pt x="3546094" y="454025"/>
                    <a:pt x="4024376" y="178689"/>
                  </a:cubicBezTo>
                  <a:cubicBezTo>
                    <a:pt x="4333875" y="0"/>
                    <a:pt x="4729734" y="106045"/>
                    <a:pt x="4908423" y="415544"/>
                  </a:cubicBezTo>
                  <a:cubicBezTo>
                    <a:pt x="5029200" y="624713"/>
                    <a:pt x="5019929" y="873379"/>
                    <a:pt x="4905629" y="1067816"/>
                  </a:cubicBezTo>
                  <a:cubicBezTo>
                    <a:pt x="4626610" y="1556385"/>
                    <a:pt x="4714494" y="2154809"/>
                    <a:pt x="5083683" y="2543429"/>
                  </a:cubicBezTo>
                  <a:lnTo>
                    <a:pt x="5083683" y="2543683"/>
                  </a:lnTo>
                  <a:cubicBezTo>
                    <a:pt x="4714494" y="2932303"/>
                    <a:pt x="4626610" y="3530854"/>
                    <a:pt x="4905629" y="4019423"/>
                  </a:cubicBezTo>
                </a:path>
              </a:pathLst>
            </a:custGeom>
            <a:blipFill>
              <a:blip r:embed="rId6"/>
              <a:stretch>
                <a:fillRect l="-16794" t="-70" r="-16723" b="-71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0" name="Freeform 30"/>
          <p:cNvSpPr/>
          <p:nvPr/>
        </p:nvSpPr>
        <p:spPr>
          <a:xfrm>
            <a:off x="3892677" y="2294256"/>
            <a:ext cx="3425123" cy="1039992"/>
          </a:xfrm>
          <a:custGeom>
            <a:avLst/>
            <a:gdLst/>
            <a:ahLst/>
            <a:cxnLst/>
            <a:rect l="l" t="t" r="r" b="b"/>
            <a:pathLst>
              <a:path w="3425123" h="1039992">
                <a:moveTo>
                  <a:pt x="0" y="0"/>
                </a:moveTo>
                <a:lnTo>
                  <a:pt x="3425123" y="0"/>
                </a:lnTo>
                <a:lnTo>
                  <a:pt x="3425123" y="1039992"/>
                </a:lnTo>
                <a:lnTo>
                  <a:pt x="0" y="10399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1" name="Freeform 31"/>
          <p:cNvSpPr/>
          <p:nvPr/>
        </p:nvSpPr>
        <p:spPr>
          <a:xfrm>
            <a:off x="7720572" y="2291171"/>
            <a:ext cx="3215267" cy="976272"/>
          </a:xfrm>
          <a:custGeom>
            <a:avLst/>
            <a:gdLst/>
            <a:ahLst/>
            <a:cxnLst/>
            <a:rect l="l" t="t" r="r" b="b"/>
            <a:pathLst>
              <a:path w="3215267" h="976272">
                <a:moveTo>
                  <a:pt x="0" y="0"/>
                </a:moveTo>
                <a:lnTo>
                  <a:pt x="3215267" y="0"/>
                </a:lnTo>
                <a:lnTo>
                  <a:pt x="3215267" y="976273"/>
                </a:lnTo>
                <a:lnTo>
                  <a:pt x="0" y="9762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2" name="Freeform 32"/>
          <p:cNvSpPr/>
          <p:nvPr/>
        </p:nvSpPr>
        <p:spPr>
          <a:xfrm>
            <a:off x="11212064" y="2314220"/>
            <a:ext cx="3148883" cy="956115"/>
          </a:xfrm>
          <a:custGeom>
            <a:avLst/>
            <a:gdLst/>
            <a:ahLst/>
            <a:cxnLst/>
            <a:rect l="l" t="t" r="r" b="b"/>
            <a:pathLst>
              <a:path w="3148883" h="956115">
                <a:moveTo>
                  <a:pt x="0" y="0"/>
                </a:moveTo>
                <a:lnTo>
                  <a:pt x="3148883" y="0"/>
                </a:lnTo>
                <a:lnTo>
                  <a:pt x="3148883" y="956116"/>
                </a:lnTo>
                <a:lnTo>
                  <a:pt x="0" y="95611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3" name="Freeform 33"/>
          <p:cNvSpPr/>
          <p:nvPr/>
        </p:nvSpPr>
        <p:spPr>
          <a:xfrm>
            <a:off x="14722606" y="2314220"/>
            <a:ext cx="3139358" cy="953223"/>
          </a:xfrm>
          <a:custGeom>
            <a:avLst/>
            <a:gdLst/>
            <a:ahLst/>
            <a:cxnLst/>
            <a:rect l="l" t="t" r="r" b="b"/>
            <a:pathLst>
              <a:path w="3139358" h="953223">
                <a:moveTo>
                  <a:pt x="0" y="0"/>
                </a:moveTo>
                <a:lnTo>
                  <a:pt x="3139358" y="0"/>
                </a:lnTo>
                <a:lnTo>
                  <a:pt x="3139358" y="953224"/>
                </a:lnTo>
                <a:lnTo>
                  <a:pt x="0" y="9532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4" name="Freeform 34"/>
          <p:cNvSpPr/>
          <p:nvPr/>
        </p:nvSpPr>
        <p:spPr>
          <a:xfrm>
            <a:off x="142161" y="4300462"/>
            <a:ext cx="3219355" cy="1791508"/>
          </a:xfrm>
          <a:custGeom>
            <a:avLst/>
            <a:gdLst/>
            <a:ahLst/>
            <a:cxnLst/>
            <a:rect l="l" t="t" r="r" b="b"/>
            <a:pathLst>
              <a:path w="3219355" h="1791508">
                <a:moveTo>
                  <a:pt x="0" y="0"/>
                </a:moveTo>
                <a:lnTo>
                  <a:pt x="3219355" y="0"/>
                </a:lnTo>
                <a:lnTo>
                  <a:pt x="3219355" y="1791508"/>
                </a:lnTo>
                <a:lnTo>
                  <a:pt x="0" y="17915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5" name="Freeform 35"/>
          <p:cNvSpPr/>
          <p:nvPr/>
        </p:nvSpPr>
        <p:spPr>
          <a:xfrm>
            <a:off x="894146" y="2149648"/>
            <a:ext cx="1943495" cy="1583065"/>
          </a:xfrm>
          <a:custGeom>
            <a:avLst/>
            <a:gdLst/>
            <a:ahLst/>
            <a:cxnLst/>
            <a:rect l="l" t="t" r="r" b="b"/>
            <a:pathLst>
              <a:path w="1943495" h="1583065">
                <a:moveTo>
                  <a:pt x="0" y="0"/>
                </a:moveTo>
                <a:lnTo>
                  <a:pt x="1943495" y="0"/>
                </a:lnTo>
                <a:lnTo>
                  <a:pt x="1943495" y="1583065"/>
                </a:lnTo>
                <a:lnTo>
                  <a:pt x="0" y="158306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6" name="TextBox 36"/>
          <p:cNvSpPr txBox="1"/>
          <p:nvPr/>
        </p:nvSpPr>
        <p:spPr>
          <a:xfrm>
            <a:off x="-155709" y="4569544"/>
            <a:ext cx="3431500" cy="1110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2868" lvl="2" indent="-240956" algn="ctr">
              <a:lnSpc>
                <a:spcPts val="4426"/>
              </a:lnSpc>
              <a:buFont typeface="Arial"/>
              <a:buChar char="⚬"/>
            </a:pPr>
            <a:r>
              <a:rPr lang="en-US" sz="3161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forme géométrique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560957" y="373891"/>
            <a:ext cx="10407560" cy="762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5"/>
              </a:lnSpc>
            </a:pPr>
            <a:r>
              <a:rPr lang="en-US" sz="4497" b="1" i="1" u="sng">
                <a:solidFill>
                  <a:srgbClr val="A5E800"/>
                </a:solidFill>
                <a:latin typeface="HK Grotesk Semi-Bold Italics"/>
                <a:ea typeface="HK Grotesk Semi-Bold Italics"/>
                <a:cs typeface="HK Grotesk Semi-Bold Italics"/>
                <a:sym typeface="HK Grotesk Semi-Bold Italics"/>
              </a:rPr>
              <a:t>2-Volume des corps de forme régulière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07758" y="2525255"/>
            <a:ext cx="3201384" cy="755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8"/>
              </a:lnSpc>
            </a:pPr>
            <a:r>
              <a:rPr lang="en-US" sz="3999" b="1">
                <a:solidFill>
                  <a:srgbClr val="B2136D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SOLIDE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004547" y="2409832"/>
            <a:ext cx="3201384" cy="631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4"/>
              </a:lnSpc>
            </a:pPr>
            <a:r>
              <a:rPr lang="en-US" sz="3274" b="1">
                <a:solidFill>
                  <a:srgbClr val="231F20"/>
                </a:solidFill>
                <a:latin typeface="Times New Roman Semi-Bold"/>
                <a:ea typeface="Times New Roman Semi-Bold"/>
                <a:cs typeface="Times New Roman Semi-Bold"/>
                <a:sym typeface="Times New Roman Semi-Bold"/>
              </a:rPr>
              <a:t>CUBE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892677" y="8074474"/>
            <a:ext cx="3425124" cy="106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8701" lvl="2" indent="-232900" algn="ctr">
              <a:lnSpc>
                <a:spcPts val="4279"/>
              </a:lnSpc>
              <a:buFont typeface="Arial"/>
              <a:buChar char="⚬"/>
            </a:pPr>
            <a:r>
              <a:rPr lang="en-US" sz="3056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V = a x a x a       = a3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043028" y="8213451"/>
            <a:ext cx="3065980" cy="53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6970" lvl="2" indent="-212323" algn="l">
              <a:lnSpc>
                <a:spcPts val="3901"/>
              </a:lnSpc>
              <a:buFont typeface="Arial"/>
              <a:buChar char="⚬"/>
            </a:pPr>
            <a:r>
              <a:rPr lang="en-US" sz="2785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V = π × R2 × h 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4785305" y="8192648"/>
            <a:ext cx="3110028" cy="497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2815" lvl="2" indent="-220938" algn="l">
              <a:lnSpc>
                <a:spcPts val="4058"/>
              </a:lnSpc>
              <a:buFont typeface="Arial"/>
              <a:buChar char="⚬"/>
            </a:pPr>
            <a:r>
              <a:rPr lang="en-US" sz="2899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V = 4/3 π r³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61176" y="8132638"/>
            <a:ext cx="3431500" cy="5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2868" lvl="2" indent="-240956" algn="l">
              <a:lnSpc>
                <a:spcPts val="4426"/>
              </a:lnSpc>
              <a:buFont typeface="Arial"/>
              <a:buChar char="⚬"/>
            </a:pPr>
            <a:r>
              <a:rPr lang="en-US" sz="3161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le volume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17801" y="8068198"/>
            <a:ext cx="3437063" cy="612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8548" lvl="2" indent="-276183" algn="l">
              <a:lnSpc>
                <a:spcPts val="5073"/>
              </a:lnSpc>
              <a:buFont typeface="Arial"/>
              <a:buChar char="⚬"/>
            </a:pPr>
            <a:r>
              <a:rPr lang="en-US" sz="3624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v= L x l x h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794792" y="2441183"/>
            <a:ext cx="3201384" cy="5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8"/>
              </a:lnSpc>
            </a:pPr>
            <a:r>
              <a:rPr lang="en-US" sz="2999" b="1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Parallelepipede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1175737" y="2381257"/>
            <a:ext cx="3201384" cy="732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 b="1">
                <a:solidFill>
                  <a:srgbClr val="231F20"/>
                </a:solidFill>
                <a:latin typeface="Times New Roman Semi-Bold"/>
                <a:ea typeface="Times New Roman Semi-Bold"/>
                <a:cs typeface="Times New Roman Semi-Bold"/>
                <a:sym typeface="Times New Roman Semi-Bold"/>
              </a:rPr>
              <a:t>cylindre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4758208" y="2341570"/>
            <a:ext cx="3201384" cy="739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8"/>
              </a:lnSpc>
            </a:pPr>
            <a:r>
              <a:rPr lang="en-US" sz="3898" b="1">
                <a:solidFill>
                  <a:srgbClr val="231F20"/>
                </a:solidFill>
                <a:latin typeface="Times New Roman Semi-Bold"/>
                <a:ea typeface="Times New Roman Semi-Bold"/>
                <a:cs typeface="Times New Roman Semi-Bold"/>
                <a:sym typeface="Times New Roman Semi-Bold"/>
              </a:rPr>
              <a:t>sphère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449</Words>
  <Application>Microsoft Office PowerPoint</Application>
  <PresentationFormat>Personnalisé</PresentationFormat>
  <Paragraphs>66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30" baseType="lpstr">
      <vt:lpstr>Arimo Bold</vt:lpstr>
      <vt:lpstr>HK Grotesk Semi-Bold</vt:lpstr>
      <vt:lpstr>Poppins Bold</vt:lpstr>
      <vt:lpstr>Times New Roman Bold Italics</vt:lpstr>
      <vt:lpstr>Calibri</vt:lpstr>
      <vt:lpstr>Arial</vt:lpstr>
      <vt:lpstr>Open Sans 1 Bold</vt:lpstr>
      <vt:lpstr>Arimo</vt:lpstr>
      <vt:lpstr>Open Sans 2 Bold</vt:lpstr>
      <vt:lpstr>Times New Roman Bold</vt:lpstr>
      <vt:lpstr>Open Sans 2 Bold Italics</vt:lpstr>
      <vt:lpstr>Times New Roman Semi-Bold</vt:lpstr>
      <vt:lpstr>HK Grotesk Semi-Bold Italics</vt:lpstr>
      <vt:lpstr>Times New Roman</vt:lpstr>
      <vt:lpstr>TT Rounds Condensed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</dc:title>
  <dc:creator>PC</dc:creator>
  <cp:lastModifiedBy>AIT ELZAAR SAID</cp:lastModifiedBy>
  <cp:revision>1</cp:revision>
  <dcterms:created xsi:type="dcterms:W3CDTF">2006-08-16T00:00:00Z</dcterms:created>
  <dcterms:modified xsi:type="dcterms:W3CDTF">2024-09-27T22:44:58Z</dcterms:modified>
  <dc:identifier>DAGHjai9xis</dc:identifier>
</cp:coreProperties>
</file>