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e Vietnam" panose="020B0604020202020204" charset="0"/>
      <p:regular r:id="rId9"/>
    </p:embeddedFont>
    <p:embeddedFont>
      <p:font typeface="Be Vietnam Ultra-Bold" panose="020B0604020202020204" charset="0"/>
      <p:regular r:id="rId10"/>
    </p:embeddedFont>
    <p:embeddedFont>
      <p:font typeface="Gagalin" panose="020B0604020202020204" charset="0"/>
      <p:regular r:id="rId11"/>
    </p:embeddedFont>
    <p:embeddedFont>
      <p:font typeface="Open Sans Bold" panose="020B0604020202020204" charset="0"/>
      <p:regular r:id="rId12"/>
    </p:embeddedFont>
    <p:embeddedFont>
      <p:font typeface="Open Sans Extra Bold" panose="020B0604020202020204" charset="0"/>
      <p:regular r:id="rId13"/>
    </p:embeddedFont>
    <p:embeddedFont>
      <p:font typeface="Poppins Bold" panose="020B0604020202020204" charset="0"/>
      <p:regular r:id="rId14"/>
    </p:embeddedFont>
    <p:embeddedFont>
      <p:font typeface="Poppins Bold Italics" panose="020B0604020202020204" charset="0"/>
      <p:regular r:id="rId15"/>
    </p:embeddedFont>
    <p:embeddedFont>
      <p:font typeface="Poppins Ultra-Bold" panose="020B0604020202020204" charset="0"/>
      <p:regular r:id="rId16"/>
    </p:embeddedFont>
    <p:embeddedFont>
      <p:font typeface="Times New Roman Bold" panose="020B0604020202020204" charset="0"/>
      <p:regular r:id="rId17"/>
    </p:embeddedFont>
    <p:embeddedFont>
      <p:font typeface="Times New Roman Ultra-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svg"/><Relationship Id="rId5" Type="http://schemas.openxmlformats.org/officeDocument/2006/relationships/image" Target="../media/image6.sv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774" r="-3477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2867302" flipH="1">
            <a:off x="15710779" y="-487489"/>
            <a:ext cx="1480283" cy="2574405"/>
          </a:xfrm>
          <a:custGeom>
            <a:avLst/>
            <a:gdLst/>
            <a:ahLst/>
            <a:cxnLst/>
            <a:rect l="l" t="t" r="r" b="b"/>
            <a:pathLst>
              <a:path w="1480283" h="2574405">
                <a:moveTo>
                  <a:pt x="1480283" y="0"/>
                </a:moveTo>
                <a:lnTo>
                  <a:pt x="0" y="0"/>
                </a:lnTo>
                <a:lnTo>
                  <a:pt x="0" y="2574405"/>
                </a:lnTo>
                <a:lnTo>
                  <a:pt x="1480283" y="2574405"/>
                </a:lnTo>
                <a:lnTo>
                  <a:pt x="148028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10800000">
            <a:off x="15471818" y="7766473"/>
            <a:ext cx="2183138" cy="1897236"/>
          </a:xfrm>
          <a:custGeom>
            <a:avLst/>
            <a:gdLst/>
            <a:ahLst/>
            <a:cxnLst/>
            <a:rect l="l" t="t" r="r" b="b"/>
            <a:pathLst>
              <a:path w="2183138" h="1897236">
                <a:moveTo>
                  <a:pt x="0" y="0"/>
                </a:moveTo>
                <a:lnTo>
                  <a:pt x="2183138" y="0"/>
                </a:lnTo>
                <a:lnTo>
                  <a:pt x="2183138" y="1897236"/>
                </a:lnTo>
                <a:lnTo>
                  <a:pt x="0" y="1897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2089640" y="8352638"/>
            <a:ext cx="2197485" cy="656711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758393" y="8662280"/>
            <a:ext cx="860195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6085313" y="7330607"/>
            <a:ext cx="2637434" cy="2637434"/>
          </a:xfrm>
          <a:custGeom>
            <a:avLst/>
            <a:gdLst/>
            <a:ahLst/>
            <a:cxnLst/>
            <a:rect l="l" t="t" r="r" b="b"/>
            <a:pathLst>
              <a:path w="2637434" h="2637434">
                <a:moveTo>
                  <a:pt x="0" y="0"/>
                </a:moveTo>
                <a:lnTo>
                  <a:pt x="2637434" y="0"/>
                </a:lnTo>
                <a:lnTo>
                  <a:pt x="2637434" y="2637434"/>
                </a:lnTo>
                <a:lnTo>
                  <a:pt x="0" y="26374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2129444" y="2854460"/>
            <a:ext cx="6636884" cy="3484364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718625" y="97136"/>
            <a:ext cx="8031925" cy="16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30"/>
              </a:lnSpc>
              <a:spcBef>
                <a:spcPct val="0"/>
              </a:spcBef>
            </a:pPr>
            <a:r>
              <a:rPr lang="en-US" sz="9235" b="1" i="1" u="sng">
                <a:solidFill>
                  <a:srgbClr val="5CE1E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Chapitre 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2651" y="3249205"/>
            <a:ext cx="8031925" cy="3157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9"/>
              </a:lnSpc>
            </a:pPr>
            <a:r>
              <a:rPr lang="en-US" sz="10377" b="1">
                <a:solidFill>
                  <a:srgbClr val="F79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 volumique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89640" y="8428292"/>
            <a:ext cx="2197485" cy="448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2602" b="1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13290" y="1816638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4297" b="-429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-7932697" flipH="1">
            <a:off x="779989" y="7998532"/>
            <a:ext cx="1427513" cy="2482631"/>
          </a:xfrm>
          <a:custGeom>
            <a:avLst/>
            <a:gdLst/>
            <a:ahLst/>
            <a:cxnLst/>
            <a:rect l="l" t="t" r="r" b="b"/>
            <a:pathLst>
              <a:path w="1427513" h="2482631">
                <a:moveTo>
                  <a:pt x="1427513" y="0"/>
                </a:moveTo>
                <a:lnTo>
                  <a:pt x="0" y="0"/>
                </a:lnTo>
                <a:lnTo>
                  <a:pt x="0" y="2482632"/>
                </a:lnTo>
                <a:lnTo>
                  <a:pt x="1427513" y="2482632"/>
                </a:lnTo>
                <a:lnTo>
                  <a:pt x="142751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086489" y="6628706"/>
            <a:ext cx="847519" cy="657983"/>
          </a:xfrm>
          <a:custGeom>
            <a:avLst/>
            <a:gdLst/>
            <a:ahLst/>
            <a:cxnLst/>
            <a:rect l="l" t="t" r="r" b="b"/>
            <a:pathLst>
              <a:path w="847519" h="657983">
                <a:moveTo>
                  <a:pt x="0" y="0"/>
                </a:moveTo>
                <a:lnTo>
                  <a:pt x="847518" y="0"/>
                </a:lnTo>
                <a:lnTo>
                  <a:pt x="847518" y="657983"/>
                </a:lnTo>
                <a:lnTo>
                  <a:pt x="0" y="6579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5398510" y="619028"/>
            <a:ext cx="7106542" cy="98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 u="sng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Situation problème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14834" y="2739909"/>
            <a:ext cx="8115300" cy="3376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5"/>
              </a:lnSpc>
              <a:spcBef>
                <a:spcPct val="0"/>
              </a:spcBef>
            </a:pPr>
            <a:r>
              <a:rPr lang="en-US" sz="468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jetant certain corps dans l’eau , on constate que certain corps flottent sur l’eau tandis que d’autre coulent</a:t>
            </a:r>
            <a:r>
              <a:rPr lang="en-US" sz="468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67357" y="6628706"/>
            <a:ext cx="8610253" cy="60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955" b="1">
                <a:solidFill>
                  <a:srgbClr val="FFD699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Comment tu peux expliquer ca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613917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763221" y="7766632"/>
            <a:ext cx="4838360" cy="4869285"/>
          </a:xfrm>
          <a:custGeom>
            <a:avLst/>
            <a:gdLst/>
            <a:ahLst/>
            <a:cxnLst/>
            <a:rect l="l" t="t" r="r" b="b"/>
            <a:pathLst>
              <a:path w="4838360" h="4869285">
                <a:moveTo>
                  <a:pt x="0" y="0"/>
                </a:moveTo>
                <a:lnTo>
                  <a:pt x="4838360" y="0"/>
                </a:lnTo>
                <a:lnTo>
                  <a:pt x="4838360" y="4869286"/>
                </a:lnTo>
                <a:lnTo>
                  <a:pt x="0" y="4869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98052" y="8609023"/>
            <a:ext cx="1278797" cy="2223995"/>
          </a:xfrm>
          <a:custGeom>
            <a:avLst/>
            <a:gdLst/>
            <a:ahLst/>
            <a:cxnLst/>
            <a:rect l="l" t="t" r="r" b="b"/>
            <a:pathLst>
              <a:path w="1278797" h="2223995">
                <a:moveTo>
                  <a:pt x="1278797" y="0"/>
                </a:moveTo>
                <a:lnTo>
                  <a:pt x="0" y="0"/>
                </a:lnTo>
                <a:lnTo>
                  <a:pt x="0" y="2223994"/>
                </a:lnTo>
                <a:lnTo>
                  <a:pt x="1278797" y="2223994"/>
                </a:lnTo>
                <a:lnTo>
                  <a:pt x="12787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74959" y="39188"/>
            <a:ext cx="2035116" cy="1768599"/>
          </a:xfrm>
          <a:custGeom>
            <a:avLst/>
            <a:gdLst/>
            <a:ahLst/>
            <a:cxnLst/>
            <a:rect l="l" t="t" r="r" b="b"/>
            <a:pathLst>
              <a:path w="2035116" h="1768599">
                <a:moveTo>
                  <a:pt x="0" y="0"/>
                </a:moveTo>
                <a:lnTo>
                  <a:pt x="2035116" y="0"/>
                </a:lnTo>
                <a:lnTo>
                  <a:pt x="2035116" y="1768599"/>
                </a:lnTo>
                <a:lnTo>
                  <a:pt x="0" y="1768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4410892" y="288341"/>
            <a:ext cx="11745285" cy="99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52"/>
              </a:lnSpc>
              <a:spcBef>
                <a:spcPct val="0"/>
              </a:spcBef>
            </a:pPr>
            <a:r>
              <a:rPr lang="en-US" sz="5424" b="1" u="sng">
                <a:solidFill>
                  <a:srgbClr val="F7941E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I – Notion de masse volumique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22458" y="1097542"/>
            <a:ext cx="8640358" cy="889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2"/>
              </a:lnSpc>
              <a:spcBef>
                <a:spcPct val="0"/>
              </a:spcBef>
            </a:pPr>
            <a:r>
              <a:rPr lang="en-US" sz="4924" b="1" u="sng">
                <a:solidFill>
                  <a:srgbClr val="A5E800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1 - expérience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986" y="2105395"/>
            <a:ext cx="15846572" cy="623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30"/>
              </a:lnSpc>
            </a:pPr>
            <a:r>
              <a:rPr lang="en-US" sz="35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On mesure les masses de différents volumes d’huile par une balance électronique :</a:t>
            </a:r>
          </a:p>
          <a:p>
            <a:pPr marL="27035" lvl="1" indent="-13518" algn="just">
              <a:lnSpc>
                <a:spcPts val="150"/>
              </a:lnSpc>
              <a:buFont typeface="Arial"/>
              <a:buChar char="•"/>
            </a:pPr>
            <a:endParaRPr lang="en-US" sz="3525" b="1">
              <a:solidFill>
                <a:srgbClr val="FFFFFF"/>
              </a:solidFill>
              <a:latin typeface="Times New Roman Ultra-Bold"/>
              <a:ea typeface="Times New Roman Ultra-Bold"/>
              <a:cs typeface="Times New Roman Ultra-Bold"/>
              <a:sym typeface="Times New Roman Ultra-Bold"/>
            </a:endParaRPr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3241278" y="2794485"/>
          <a:ext cx="13372639" cy="3638550"/>
        </p:xfrm>
        <a:graphic>
          <a:graphicData uri="http://schemas.openxmlformats.org/drawingml/2006/table">
            <a:tbl>
              <a:tblPr/>
              <a:tblGrid>
                <a:gridCol w="6594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2850">
                <a:tc>
                  <a:txBody>
                    <a:bodyPr/>
                    <a:lstStyle/>
                    <a:p>
                      <a:pPr algn="ctr">
                        <a:lnSpc>
                          <a:spcPts val="5459"/>
                        </a:lnSpc>
                        <a:defRPr/>
                      </a:pPr>
                      <a:r>
                        <a:rPr lang="en-US" sz="38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Volume  d’huile </a:t>
                      </a:r>
                      <a:r>
                        <a:rPr lang="en-US" sz="3899" b="1">
                          <a:solidFill>
                            <a:srgbClr val="C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V</a:t>
                      </a:r>
                      <a:r>
                        <a:rPr lang="en-US" sz="38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  en </a:t>
                      </a:r>
                      <a:r>
                        <a:rPr lang="en-US" sz="3899" b="1">
                          <a:solidFill>
                            <a:srgbClr val="C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cm³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850">
                <a:tc>
                  <a:txBody>
                    <a:bodyPr/>
                    <a:lstStyle/>
                    <a:p>
                      <a:pPr algn="ctr">
                        <a:lnSpc>
                          <a:spcPts val="5459"/>
                        </a:lnSpc>
                        <a:defRPr/>
                      </a:pPr>
                      <a:r>
                        <a:rPr lang="en-US" sz="3899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La masse d’huile </a:t>
                      </a:r>
                      <a:r>
                        <a:rPr lang="en-US" sz="3899" b="1">
                          <a:solidFill>
                            <a:srgbClr val="5CE1E6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m</a:t>
                      </a:r>
                      <a:r>
                        <a:rPr lang="en-US" sz="3899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en </a:t>
                      </a:r>
                      <a:r>
                        <a:rPr lang="en-US" sz="3899" b="1">
                          <a:solidFill>
                            <a:srgbClr val="5CE1E6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40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80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120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850">
                <a:tc>
                  <a:txBody>
                    <a:bodyPr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Le rapport :</a:t>
                      </a:r>
                      <a:r>
                        <a:rPr lang="en-US" sz="3699" b="1">
                          <a:solidFill>
                            <a:srgbClr val="FBD502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</a:t>
                      </a:r>
                      <a:r>
                        <a:rPr lang="en-US" sz="3699" b="1">
                          <a:solidFill>
                            <a:srgbClr val="5CE1E6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m/V</a:t>
                      </a:r>
                      <a:r>
                        <a:rPr lang="en-US" sz="3699" b="1">
                          <a:solidFill>
                            <a:srgbClr val="FBD502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</a:t>
                      </a:r>
                      <a:r>
                        <a:rPr lang="en-US" sz="3699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en</a:t>
                      </a:r>
                      <a:r>
                        <a:rPr lang="en-US" sz="3699" b="1">
                          <a:solidFill>
                            <a:srgbClr val="FBD502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</a:t>
                      </a:r>
                      <a:r>
                        <a:rPr lang="en-US" sz="3699" b="1">
                          <a:solidFill>
                            <a:srgbClr val="5CE1E6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g/cm³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BD502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0.8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BD502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0.8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>
                          <a:solidFill>
                            <a:srgbClr val="FBD502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0.8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3241278" y="6347310"/>
            <a:ext cx="5150398" cy="91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  <a:spcBef>
                <a:spcPct val="0"/>
              </a:spcBef>
            </a:pPr>
            <a:r>
              <a:rPr lang="en-US" sz="5024" b="1" u="sng">
                <a:solidFill>
                  <a:srgbClr val="A5E800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2 - Observation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5986" y="7256132"/>
            <a:ext cx="1584657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5850" lvl="1" indent="-412925" algn="just">
              <a:lnSpc>
                <a:spcPts val="4590"/>
              </a:lnSpc>
              <a:buFont typeface="Arial"/>
              <a:buChar char="•"/>
            </a:pPr>
            <a:r>
              <a:rPr lang="en-US" sz="38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Lorsque le volume de l’huile augmente , sa masse augmente aussi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0373" y="8008607"/>
            <a:ext cx="14947412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9029" lvl="1" indent="-434514" algn="just">
              <a:lnSpc>
                <a:spcPts val="4830"/>
              </a:lnSpc>
              <a:buFont typeface="Arial"/>
              <a:buChar char="•"/>
            </a:pPr>
            <a:r>
              <a:rPr lang="en-US" sz="40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Le rapport reste constant ( égale à 1g/ cm³) est appelé : </a:t>
            </a:r>
            <a:r>
              <a:rPr lang="en-US" sz="4025" b="1">
                <a:solidFill>
                  <a:srgbClr val="5CE1E6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masse volumique</a:t>
            </a:r>
            <a:r>
              <a:rPr lang="en-US" sz="40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 de l’huile . On le symbolise par la lettre </a:t>
            </a:r>
            <a:r>
              <a:rPr lang="en-US" sz="4025" b="1">
                <a:solidFill>
                  <a:srgbClr val="FFDC5D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14" t="-76295" b="-12392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99400" y="-578314"/>
            <a:ext cx="18393508" cy="10346349"/>
          </a:xfrm>
          <a:custGeom>
            <a:avLst/>
            <a:gdLst/>
            <a:ahLst/>
            <a:cxnLst/>
            <a:rect l="l" t="t" r="r" b="b"/>
            <a:pathLst>
              <a:path w="18393508" h="10346349">
                <a:moveTo>
                  <a:pt x="0" y="0"/>
                </a:moveTo>
                <a:lnTo>
                  <a:pt x="18393509" y="0"/>
                </a:lnTo>
                <a:lnTo>
                  <a:pt x="18393509" y="10346348"/>
                </a:lnTo>
                <a:lnTo>
                  <a:pt x="0" y="10346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105508" y="9469387"/>
            <a:ext cx="18499017" cy="975876"/>
            <a:chOff x="0" y="0"/>
            <a:chExt cx="4872169" cy="2570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2169" cy="257021"/>
            </a:xfrm>
            <a:custGeom>
              <a:avLst/>
              <a:gdLst/>
              <a:ahLst/>
              <a:cxnLst/>
              <a:rect l="l" t="t" r="r" b="b"/>
              <a:pathLst>
                <a:path w="4872169" h="257021">
                  <a:moveTo>
                    <a:pt x="0" y="0"/>
                  </a:moveTo>
                  <a:lnTo>
                    <a:pt x="4872169" y="0"/>
                  </a:lnTo>
                  <a:lnTo>
                    <a:pt x="4872169" y="257021"/>
                  </a:lnTo>
                  <a:lnTo>
                    <a:pt x="0" y="257021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872169" cy="27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7713921">
            <a:off x="-347798" y="8897887"/>
            <a:ext cx="1145300" cy="1143000"/>
          </a:xfrm>
          <a:custGeom>
            <a:avLst/>
            <a:gdLst/>
            <a:ahLst/>
            <a:cxnLst/>
            <a:rect l="l" t="t" r="r" b="b"/>
            <a:pathLst>
              <a:path w="1145300" h="1143000">
                <a:moveTo>
                  <a:pt x="0" y="0"/>
                </a:moveTo>
                <a:lnTo>
                  <a:pt x="1145300" y="0"/>
                </a:lnTo>
                <a:lnTo>
                  <a:pt x="11453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5360267">
            <a:off x="11814596" y="7005274"/>
            <a:ext cx="2450036" cy="2450036"/>
          </a:xfrm>
          <a:custGeom>
            <a:avLst/>
            <a:gdLst/>
            <a:ahLst/>
            <a:cxnLst/>
            <a:rect l="l" t="t" r="r" b="b"/>
            <a:pathLst>
              <a:path w="2450036" h="2450036">
                <a:moveTo>
                  <a:pt x="0" y="0"/>
                </a:moveTo>
                <a:lnTo>
                  <a:pt x="2450036" y="0"/>
                </a:lnTo>
                <a:lnTo>
                  <a:pt x="2450036" y="2450036"/>
                </a:lnTo>
                <a:lnTo>
                  <a:pt x="0" y="24500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7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278708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632460" y="3289816"/>
            <a:ext cx="16437038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0829" lvl="1" indent="-435415" algn="l">
              <a:lnSpc>
                <a:spcPts val="4840"/>
              </a:lnSpc>
              <a:buFont typeface="Arial"/>
              <a:buChar char="•"/>
            </a:pPr>
            <a:r>
              <a:rPr lang="en-US" sz="403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L’unité en système international de la masse volumique est </a:t>
            </a:r>
            <a:r>
              <a:rPr lang="en-US" sz="4033" b="1">
                <a:solidFill>
                  <a:srgbClr val="FFDC5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kilogramme par</a:t>
            </a:r>
            <a:r>
              <a:rPr lang="en-US" sz="403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033" b="1">
                <a:solidFill>
                  <a:srgbClr val="FFDC5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mètre-cube</a:t>
            </a:r>
            <a:r>
              <a:rPr lang="en-US" sz="403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notée  </a:t>
            </a:r>
            <a:r>
              <a:rPr lang="en-US" sz="4033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kg/m³</a:t>
            </a:r>
            <a:r>
              <a:rPr lang="en-US" sz="403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(si la masse en « kg » et le volume en « m³ ») . On utilise souvent le gramme par centimètre-cube notée g/cm³ (si la masse en « g » et le volume en « cm³ »)</a:t>
            </a:r>
          </a:p>
          <a:p>
            <a:pPr marL="211636" lvl="1" indent="-105818" algn="l">
              <a:lnSpc>
                <a:spcPts val="1176"/>
              </a:lnSpc>
              <a:buFont typeface="Arial"/>
              <a:buChar char="•"/>
            </a:pPr>
            <a:endParaRPr lang="en-US" sz="4033" b="1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1" name="Freeform 11"/>
          <p:cNvSpPr/>
          <p:nvPr/>
        </p:nvSpPr>
        <p:spPr>
          <a:xfrm flipV="1">
            <a:off x="14278708" y="547561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flipH="1">
            <a:off x="99400" y="884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flipH="1" flipV="1">
            <a:off x="-105508" y="535458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5948932" y="137465"/>
            <a:ext cx="6182554" cy="1461331"/>
          </a:xfrm>
          <a:custGeom>
            <a:avLst/>
            <a:gdLst/>
            <a:ahLst/>
            <a:cxnLst/>
            <a:rect l="l" t="t" r="r" b="b"/>
            <a:pathLst>
              <a:path w="6182554" h="1461331">
                <a:moveTo>
                  <a:pt x="0" y="0"/>
                </a:moveTo>
                <a:lnTo>
                  <a:pt x="6182554" y="0"/>
                </a:lnTo>
                <a:lnTo>
                  <a:pt x="6182554" y="1461331"/>
                </a:lnTo>
                <a:lnTo>
                  <a:pt x="0" y="1461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5" name="Group 15"/>
          <p:cNvGrpSpPr/>
          <p:nvPr/>
        </p:nvGrpSpPr>
        <p:grpSpPr>
          <a:xfrm>
            <a:off x="13039614" y="5753491"/>
            <a:ext cx="2863881" cy="2165604"/>
            <a:chOff x="0" y="0"/>
            <a:chExt cx="1074879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74879" cy="812800"/>
            </a:xfrm>
            <a:custGeom>
              <a:avLst/>
              <a:gdLst/>
              <a:ahLst/>
              <a:cxnLst/>
              <a:rect l="l" t="t" r="r" b="b"/>
              <a:pathLst>
                <a:path w="1074879" h="812800">
                  <a:moveTo>
                    <a:pt x="537440" y="0"/>
                  </a:moveTo>
                  <a:cubicBezTo>
                    <a:pt x="240620" y="0"/>
                    <a:pt x="0" y="181951"/>
                    <a:pt x="0" y="406400"/>
                  </a:cubicBezTo>
                  <a:cubicBezTo>
                    <a:pt x="0" y="630849"/>
                    <a:pt x="240620" y="812800"/>
                    <a:pt x="537440" y="812800"/>
                  </a:cubicBezTo>
                  <a:cubicBezTo>
                    <a:pt x="834259" y="812800"/>
                    <a:pt x="1074879" y="630849"/>
                    <a:pt x="1074879" y="406400"/>
                  </a:cubicBezTo>
                  <a:cubicBezTo>
                    <a:pt x="1074879" y="181951"/>
                    <a:pt x="834259" y="0"/>
                    <a:pt x="537440" y="0"/>
                  </a:cubicBezTo>
                  <a:close/>
                </a:path>
              </a:pathLst>
            </a:custGeom>
            <a:blipFill>
              <a:blip r:embed="rId11"/>
              <a:stretch>
                <a:fillRect l="-260" r="-26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155401" y="216352"/>
            <a:ext cx="5362935" cy="93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72"/>
              </a:lnSpc>
              <a:spcBef>
                <a:spcPct val="0"/>
              </a:spcBef>
            </a:pPr>
            <a:r>
              <a:rPr lang="en-US" sz="5824" u="sng">
                <a:solidFill>
                  <a:srgbClr val="5271FF"/>
                </a:solidFill>
                <a:latin typeface="Gagalin"/>
                <a:ea typeface="Gagalin"/>
                <a:cs typeface="Gagalin"/>
                <a:sym typeface="Gagalin"/>
              </a:rPr>
              <a:t> CONCLUSION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1896" y="1723000"/>
            <a:ext cx="17464209" cy="1452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2208" lvl="1" indent="-456104" algn="l">
              <a:lnSpc>
                <a:spcPts val="5070"/>
              </a:lnSpc>
              <a:buFont typeface="Arial"/>
              <a:buChar char="•"/>
            </a:pPr>
            <a:r>
              <a:rPr lang="en-US" sz="422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masse volumique d’un corps est une grandeur physique qui représente la masse d’une unité de Volume , On l’a symbolise par : ρ (rho) </a:t>
            </a:r>
          </a:p>
          <a:p>
            <a:pPr marL="134985" lvl="1" indent="-67492" algn="l">
              <a:lnSpc>
                <a:spcPts val="750"/>
              </a:lnSpc>
              <a:buFont typeface="Arial"/>
              <a:buChar char="•"/>
            </a:pPr>
            <a:endParaRPr lang="en-US" sz="4225" b="1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38506" y="6392855"/>
            <a:ext cx="11779416" cy="810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2208" lvl="1" indent="-456104" algn="l">
              <a:lnSpc>
                <a:spcPts val="5070"/>
              </a:lnSpc>
              <a:buFont typeface="Arial"/>
              <a:buChar char="•"/>
            </a:pPr>
            <a:r>
              <a:rPr lang="en-US" sz="4225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calcule la masse volumique par le rapport  :</a:t>
            </a:r>
          </a:p>
          <a:p>
            <a:pPr marL="134985" lvl="1" indent="-67492" algn="l">
              <a:lnSpc>
                <a:spcPts val="750"/>
              </a:lnSpc>
              <a:buFont typeface="Arial"/>
              <a:buChar char="•"/>
            </a:pPr>
            <a:endParaRPr lang="en-US" sz="4225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613917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763221" y="7766632"/>
            <a:ext cx="4838360" cy="4869285"/>
          </a:xfrm>
          <a:custGeom>
            <a:avLst/>
            <a:gdLst/>
            <a:ahLst/>
            <a:cxnLst/>
            <a:rect l="l" t="t" r="r" b="b"/>
            <a:pathLst>
              <a:path w="4838360" h="4869285">
                <a:moveTo>
                  <a:pt x="0" y="0"/>
                </a:moveTo>
                <a:lnTo>
                  <a:pt x="4838360" y="0"/>
                </a:lnTo>
                <a:lnTo>
                  <a:pt x="4838360" y="4869286"/>
                </a:lnTo>
                <a:lnTo>
                  <a:pt x="0" y="4869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98052" y="8609023"/>
            <a:ext cx="1278797" cy="2223995"/>
          </a:xfrm>
          <a:custGeom>
            <a:avLst/>
            <a:gdLst/>
            <a:ahLst/>
            <a:cxnLst/>
            <a:rect l="l" t="t" r="r" b="b"/>
            <a:pathLst>
              <a:path w="1278797" h="2223995">
                <a:moveTo>
                  <a:pt x="1278797" y="0"/>
                </a:moveTo>
                <a:lnTo>
                  <a:pt x="0" y="0"/>
                </a:lnTo>
                <a:lnTo>
                  <a:pt x="0" y="2223994"/>
                </a:lnTo>
                <a:lnTo>
                  <a:pt x="1278797" y="2223994"/>
                </a:lnTo>
                <a:lnTo>
                  <a:pt x="12787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74959" y="39188"/>
            <a:ext cx="2035116" cy="1768599"/>
          </a:xfrm>
          <a:custGeom>
            <a:avLst/>
            <a:gdLst/>
            <a:ahLst/>
            <a:cxnLst/>
            <a:rect l="l" t="t" r="r" b="b"/>
            <a:pathLst>
              <a:path w="2035116" h="1768599">
                <a:moveTo>
                  <a:pt x="0" y="0"/>
                </a:moveTo>
                <a:lnTo>
                  <a:pt x="2035116" y="0"/>
                </a:lnTo>
                <a:lnTo>
                  <a:pt x="2035116" y="1768599"/>
                </a:lnTo>
                <a:lnTo>
                  <a:pt x="0" y="1768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420332" y="185364"/>
            <a:ext cx="12848408" cy="99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52"/>
              </a:lnSpc>
              <a:spcBef>
                <a:spcPct val="0"/>
              </a:spcBef>
            </a:pPr>
            <a:r>
              <a:rPr lang="en-US" sz="5424" b="1" u="sng">
                <a:solidFill>
                  <a:srgbClr val="F7941E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II - La masse volumique de quelques corp﻿s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22458" y="1097542"/>
            <a:ext cx="8640358" cy="889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2"/>
              </a:lnSpc>
              <a:spcBef>
                <a:spcPct val="0"/>
              </a:spcBef>
            </a:pPr>
            <a:r>
              <a:rPr lang="en-US" sz="4924" b="1" u="sng">
                <a:solidFill>
                  <a:srgbClr val="A5E800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1 - expérience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986" y="2059848"/>
            <a:ext cx="15846572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9029" lvl="1" indent="-434514" algn="just">
              <a:lnSpc>
                <a:spcPts val="4830"/>
              </a:lnSpc>
              <a:buFont typeface="Arial"/>
              <a:buChar char="•"/>
            </a:pPr>
            <a:r>
              <a:rPr lang="en-US" sz="40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Le tableau si dessous présente la masse volumique de quelque corps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20332" y="6172076"/>
            <a:ext cx="5150398" cy="91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  <a:spcBef>
                <a:spcPct val="0"/>
              </a:spcBef>
            </a:pPr>
            <a:r>
              <a:rPr lang="en-US" sz="5024" b="1" u="sng">
                <a:solidFill>
                  <a:srgbClr val="A5E800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2 - Observation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10846" y="7184584"/>
            <a:ext cx="1584657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5850" lvl="1" indent="-412925" algn="just">
              <a:lnSpc>
                <a:spcPts val="4590"/>
              </a:lnSpc>
              <a:buFont typeface="Arial"/>
              <a:buChar char="•"/>
            </a:pPr>
            <a:r>
              <a:rPr lang="en-US" sz="38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Chaque corps a sa propre masse volumique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4085" y="8010036"/>
            <a:ext cx="14947412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9029" lvl="1" indent="-434514" algn="just">
              <a:lnSpc>
                <a:spcPts val="4830"/>
              </a:lnSpc>
              <a:buFont typeface="Arial"/>
              <a:buChar char="•"/>
            </a:pPr>
            <a:r>
              <a:rPr lang="en-US" sz="4025" b="1">
                <a:solidFill>
                  <a:srgbClr val="FFFFFF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Les corps flottes sur l’eau si leurs masse volumique est inferieur que la masse volumique de l’eau </a:t>
            </a:r>
          </a:p>
        </p:txBody>
      </p: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1464085" y="2728677"/>
          <a:ext cx="15550374" cy="3362325"/>
        </p:xfrm>
        <a:graphic>
          <a:graphicData uri="http://schemas.openxmlformats.org/drawingml/2006/table">
            <a:tbl>
              <a:tblPr/>
              <a:tblGrid>
                <a:gridCol w="3745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9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08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31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17210"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b="1">
                          <a:solidFill>
                            <a:srgbClr val="5271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corps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Fer </a:t>
                      </a:r>
                      <a:r>
                        <a:rPr lang="ar-EG" sz="29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حديد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Cuivre</a:t>
                      </a:r>
                      <a:endParaRPr lang="en-US" sz="1100"/>
                    </a:p>
                    <a:p>
                      <a:pPr algn="ctr">
                        <a:lnSpc>
                          <a:spcPts val="4339"/>
                        </a:lnSpc>
                      </a:pPr>
                      <a:r>
                        <a:rPr lang="ar-EG" sz="30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نحاس</a:t>
                      </a: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Aluminium</a:t>
                      </a:r>
                      <a:endParaRPr lang="en-US" sz="1100"/>
                    </a:p>
                    <a:p>
                      <a:pPr algn="ctr">
                        <a:lnSpc>
                          <a:spcPts val="3359"/>
                        </a:lnSpc>
                      </a:pPr>
                      <a:r>
                        <a:rPr lang="ar-EG" sz="23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ألومنيوم</a:t>
                      </a:r>
                    </a:p>
                    <a:p>
                      <a:pPr algn="ctr">
                        <a:lnSpc>
                          <a:spcPts val="3359"/>
                        </a:lnSpc>
                      </a:pPr>
                      <a:endParaRPr lang="ar-EG" sz="2399" b="1">
                        <a:solidFill>
                          <a:srgbClr val="000000"/>
                        </a:solidFill>
                        <a:latin typeface="Open Sans Extra Bold"/>
                        <a:ea typeface="Open Sans Extra Bold"/>
                        <a:cs typeface="Open Sans Extra Bold"/>
                        <a:sym typeface="Open Sans Extra Bold"/>
                        <a:rtl/>
                      </a:endParaRP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0"/>
                        </a:lnSpc>
                        <a:defRPr/>
                      </a:pPr>
                      <a:r>
                        <a:rPr lang="en-US" sz="2899" b="1" spc="57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L’air </a:t>
                      </a:r>
                      <a:endParaRPr lang="en-US" sz="1100"/>
                    </a:p>
                    <a:p>
                      <a:pPr algn="ctr">
                        <a:lnSpc>
                          <a:spcPts val="3450"/>
                        </a:lnSpc>
                      </a:pPr>
                      <a:r>
                        <a:rPr lang="ar-EG" sz="2899" b="1" spc="57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  <a:rtl/>
                        </a:rPr>
                        <a:t>الهواء</a:t>
                      </a:r>
                    </a:p>
                    <a:p>
                      <a:pPr algn="ctr">
                        <a:lnSpc>
                          <a:spcPts val="3450"/>
                        </a:lnSpc>
                      </a:pPr>
                      <a:endParaRPr lang="ar-EG" sz="2899" b="1" spc="57">
                        <a:solidFill>
                          <a:srgbClr val="000000"/>
                        </a:solidFill>
                        <a:latin typeface="Times New Roman Bold"/>
                        <a:ea typeface="Times New Roman Bold"/>
                        <a:cs typeface="Times New Roman Bold"/>
                        <a:sym typeface="Times New Roman Bold"/>
                        <a:rtl/>
                      </a:endParaRP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Eau </a:t>
                      </a:r>
                      <a:endParaRPr lang="en-US" sz="1100"/>
                    </a:p>
                    <a:p>
                      <a:pPr algn="ctr" rtl="1">
                        <a:lnSpc>
                          <a:spcPts val="4339"/>
                        </a:lnSpc>
                      </a:pPr>
                      <a:r>
                        <a:rPr lang="ar-EG" sz="30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ماء</a:t>
                      </a: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Alcool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ar-EG" sz="26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كحول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endParaRPr lang="ar-EG" sz="2699" b="1">
                        <a:solidFill>
                          <a:srgbClr val="000000"/>
                        </a:solidFill>
                        <a:latin typeface="Open Sans Extra Bold"/>
                        <a:ea typeface="Open Sans Extra Bold"/>
                        <a:cs typeface="Open Sans Extra Bold"/>
                        <a:sym typeface="Open Sans Extra Bold"/>
                        <a:rtl/>
                      </a:endParaRP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Huile</a:t>
                      </a:r>
                      <a:endParaRPr lang="en-US" sz="1100"/>
                    </a:p>
                    <a:p>
                      <a:pPr algn="ctr">
                        <a:lnSpc>
                          <a:spcPts val="3919"/>
                        </a:lnSpc>
                      </a:pPr>
                      <a:r>
                        <a:rPr lang="ar-EG" sz="2799" b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  <a:rtl/>
                        </a:rPr>
                        <a:t>زيت</a:t>
                      </a:r>
                    </a:p>
                    <a:p>
                      <a:pPr algn="ctr">
                        <a:lnSpc>
                          <a:spcPts val="3919"/>
                        </a:lnSpc>
                      </a:pPr>
                      <a:endParaRPr lang="ar-EG" sz="2799" b="1">
                        <a:solidFill>
                          <a:srgbClr val="000000"/>
                        </a:solidFill>
                        <a:latin typeface="Open Sans Extra Bold"/>
                        <a:ea typeface="Open Sans Extra Bold"/>
                        <a:cs typeface="Open Sans Extra Bold"/>
                        <a:sym typeface="Open Sans Extra Bold"/>
                        <a:rtl/>
                      </a:endParaRPr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5115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 b="1">
                          <a:solidFill>
                            <a:srgbClr val="5CE1E6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Masse volumique en (g/cm³ )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7,9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8,9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2,7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19,3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0.79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FFFFFF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0.92</a:t>
                      </a:r>
                      <a:endParaRPr lang="en-US" sz="1100"/>
                    </a:p>
                  </a:txBody>
                  <a:tcPr marL="66675" marR="66675" marT="66675" marB="66675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613917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763221" y="7766632"/>
            <a:ext cx="4838360" cy="4869285"/>
          </a:xfrm>
          <a:custGeom>
            <a:avLst/>
            <a:gdLst/>
            <a:ahLst/>
            <a:cxnLst/>
            <a:rect l="l" t="t" r="r" b="b"/>
            <a:pathLst>
              <a:path w="4838360" h="4869285">
                <a:moveTo>
                  <a:pt x="0" y="0"/>
                </a:moveTo>
                <a:lnTo>
                  <a:pt x="4838360" y="0"/>
                </a:lnTo>
                <a:lnTo>
                  <a:pt x="4838360" y="4869286"/>
                </a:lnTo>
                <a:lnTo>
                  <a:pt x="0" y="4869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98052" y="8609023"/>
            <a:ext cx="1278797" cy="2223995"/>
          </a:xfrm>
          <a:custGeom>
            <a:avLst/>
            <a:gdLst/>
            <a:ahLst/>
            <a:cxnLst/>
            <a:rect l="l" t="t" r="r" b="b"/>
            <a:pathLst>
              <a:path w="1278797" h="2223995">
                <a:moveTo>
                  <a:pt x="1278797" y="0"/>
                </a:moveTo>
                <a:lnTo>
                  <a:pt x="0" y="0"/>
                </a:lnTo>
                <a:lnTo>
                  <a:pt x="0" y="2223994"/>
                </a:lnTo>
                <a:lnTo>
                  <a:pt x="1278797" y="2223994"/>
                </a:lnTo>
                <a:lnTo>
                  <a:pt x="12787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74959" y="39188"/>
            <a:ext cx="2035116" cy="1768599"/>
          </a:xfrm>
          <a:custGeom>
            <a:avLst/>
            <a:gdLst/>
            <a:ahLst/>
            <a:cxnLst/>
            <a:rect l="l" t="t" r="r" b="b"/>
            <a:pathLst>
              <a:path w="2035116" h="1768599">
                <a:moveTo>
                  <a:pt x="0" y="0"/>
                </a:moveTo>
                <a:lnTo>
                  <a:pt x="2035116" y="0"/>
                </a:lnTo>
                <a:lnTo>
                  <a:pt x="2035116" y="1768599"/>
                </a:lnTo>
                <a:lnTo>
                  <a:pt x="0" y="1768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725435" y="3054374"/>
            <a:ext cx="12837130" cy="1350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19" lvl="1" indent="-431759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la masse volumique d’un corps caractérise la matière qui constitue ce corps.</a:t>
            </a:r>
          </a:p>
          <a:p>
            <a:pPr marL="209859" lvl="1" indent="-104930" algn="l">
              <a:lnSpc>
                <a:spcPts val="1166"/>
              </a:lnSpc>
              <a:buFont typeface="Arial"/>
              <a:buChar char="•"/>
            </a:pPr>
            <a:endParaRPr lang="en-US" sz="3999">
              <a:solidFill>
                <a:srgbClr val="FFFFFF"/>
              </a:solidFill>
              <a:latin typeface="Be Vietnam"/>
              <a:ea typeface="Be Vietnam"/>
              <a:cs typeface="Be Vietnam"/>
              <a:sym typeface="Be Vietna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25435" y="5126358"/>
            <a:ext cx="14091687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2499" lvl="1" indent="-451249" algn="l">
              <a:lnSpc>
                <a:spcPts val="5016"/>
              </a:lnSpc>
              <a:buFont typeface="Arial"/>
              <a:buChar char="•"/>
            </a:pPr>
            <a:r>
              <a:rPr lang="en-US" sz="418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La masse volumique des gaz change par le changement de la temperature et de la pression</a:t>
            </a:r>
          </a:p>
        </p:txBody>
      </p:sp>
      <p:sp>
        <p:nvSpPr>
          <p:cNvPr id="12" name="Freeform 12"/>
          <p:cNvSpPr/>
          <p:nvPr/>
        </p:nvSpPr>
        <p:spPr>
          <a:xfrm>
            <a:off x="991824" y="1807787"/>
            <a:ext cx="2397681" cy="2397681"/>
          </a:xfrm>
          <a:custGeom>
            <a:avLst/>
            <a:gdLst/>
            <a:ahLst/>
            <a:cxnLst/>
            <a:rect l="l" t="t" r="r" b="b"/>
            <a:pathLst>
              <a:path w="2397681" h="2397681">
                <a:moveTo>
                  <a:pt x="0" y="0"/>
                </a:moveTo>
                <a:lnTo>
                  <a:pt x="2397681" y="0"/>
                </a:lnTo>
                <a:lnTo>
                  <a:pt x="2397681" y="2397681"/>
                </a:lnTo>
                <a:lnTo>
                  <a:pt x="0" y="2397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flipV="1">
            <a:off x="991824" y="4925126"/>
            <a:ext cx="2397681" cy="2397681"/>
          </a:xfrm>
          <a:custGeom>
            <a:avLst/>
            <a:gdLst/>
            <a:ahLst/>
            <a:cxnLst/>
            <a:rect l="l" t="t" r="r" b="b"/>
            <a:pathLst>
              <a:path w="2397681" h="2397681">
                <a:moveTo>
                  <a:pt x="0" y="2397681"/>
                </a:moveTo>
                <a:lnTo>
                  <a:pt x="2397681" y="2397681"/>
                </a:lnTo>
                <a:lnTo>
                  <a:pt x="2397681" y="0"/>
                </a:lnTo>
                <a:lnTo>
                  <a:pt x="0" y="0"/>
                </a:lnTo>
                <a:lnTo>
                  <a:pt x="0" y="239768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flipH="1">
            <a:off x="15059736" y="1855533"/>
            <a:ext cx="2397681" cy="2397681"/>
          </a:xfrm>
          <a:custGeom>
            <a:avLst/>
            <a:gdLst/>
            <a:ahLst/>
            <a:cxnLst/>
            <a:rect l="l" t="t" r="r" b="b"/>
            <a:pathLst>
              <a:path w="2397681" h="2397681">
                <a:moveTo>
                  <a:pt x="2397682" y="0"/>
                </a:moveTo>
                <a:lnTo>
                  <a:pt x="0" y="0"/>
                </a:lnTo>
                <a:lnTo>
                  <a:pt x="0" y="2397682"/>
                </a:lnTo>
                <a:lnTo>
                  <a:pt x="2397682" y="2397682"/>
                </a:lnTo>
                <a:lnTo>
                  <a:pt x="239768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 flipH="1" flipV="1">
            <a:off x="15059736" y="5126358"/>
            <a:ext cx="2397681" cy="2397681"/>
          </a:xfrm>
          <a:custGeom>
            <a:avLst/>
            <a:gdLst/>
            <a:ahLst/>
            <a:cxnLst/>
            <a:rect l="l" t="t" r="r" b="b"/>
            <a:pathLst>
              <a:path w="2397681" h="2397681">
                <a:moveTo>
                  <a:pt x="2397682" y="2397682"/>
                </a:moveTo>
                <a:lnTo>
                  <a:pt x="0" y="2397682"/>
                </a:lnTo>
                <a:lnTo>
                  <a:pt x="0" y="0"/>
                </a:lnTo>
                <a:lnTo>
                  <a:pt x="2397682" y="0"/>
                </a:lnTo>
                <a:lnTo>
                  <a:pt x="2397682" y="2397682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5486400" y="655108"/>
            <a:ext cx="7315200" cy="1569443"/>
          </a:xfrm>
          <a:custGeom>
            <a:avLst/>
            <a:gdLst/>
            <a:ahLst/>
            <a:cxnLst/>
            <a:rect l="l" t="t" r="r" b="b"/>
            <a:pathLst>
              <a:path w="7315200" h="1569443">
                <a:moveTo>
                  <a:pt x="0" y="0"/>
                </a:moveTo>
                <a:lnTo>
                  <a:pt x="7315200" y="0"/>
                </a:lnTo>
                <a:lnTo>
                  <a:pt x="7315200" y="1569443"/>
                </a:lnTo>
                <a:lnTo>
                  <a:pt x="0" y="15694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7151742" y="811569"/>
            <a:ext cx="5362935" cy="962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2"/>
              </a:lnSpc>
              <a:spcBef>
                <a:spcPct val="0"/>
              </a:spcBef>
            </a:pPr>
            <a:r>
              <a:rPr lang="en-US" sz="5924" b="1">
                <a:solidFill>
                  <a:srgbClr val="5CE1E6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Conclusion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8921" y="1726056"/>
            <a:ext cx="11135170" cy="7229476"/>
          </a:xfrm>
          <a:custGeom>
            <a:avLst/>
            <a:gdLst/>
            <a:ahLst/>
            <a:cxnLst/>
            <a:rect l="l" t="t" r="r" b="b"/>
            <a:pathLst>
              <a:path w="11135170" h="7229476">
                <a:moveTo>
                  <a:pt x="0" y="0"/>
                </a:moveTo>
                <a:lnTo>
                  <a:pt x="11135170" y="0"/>
                </a:lnTo>
                <a:lnTo>
                  <a:pt x="11135170" y="7229476"/>
                </a:lnTo>
                <a:lnTo>
                  <a:pt x="0" y="72294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08" t="-117252" r="-11818" b="-5056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7164818" y="9787"/>
            <a:ext cx="3641638" cy="1274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2"/>
              </a:lnSpc>
              <a:spcBef>
                <a:spcPct val="0"/>
              </a:spcBef>
            </a:pPr>
            <a:r>
              <a:rPr lang="en-US" sz="6924" b="1" u="sng">
                <a:solidFill>
                  <a:srgbClr val="FFEBCD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Exercice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Personnalisé</PresentationFormat>
  <Paragraphs>60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21" baseType="lpstr">
      <vt:lpstr>Poppins Bold</vt:lpstr>
      <vt:lpstr>Be Vietnam Ultra-Bold</vt:lpstr>
      <vt:lpstr>Be Vietnam</vt:lpstr>
      <vt:lpstr>Calibri</vt:lpstr>
      <vt:lpstr>Poppins Ultra-Bold</vt:lpstr>
      <vt:lpstr>Times New Roman Bold</vt:lpstr>
      <vt:lpstr>Arial</vt:lpstr>
      <vt:lpstr>Gagalin</vt:lpstr>
      <vt:lpstr>Poppins Bold Italics</vt:lpstr>
      <vt:lpstr>Times New Roman Ultra-Bold</vt:lpstr>
      <vt:lpstr>Open Sans Extra Bold</vt:lpstr>
      <vt:lpstr>Times New Roman</vt:lpstr>
      <vt:lpstr>Open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masse volumique</dc:title>
  <dc:creator>PC</dc:creator>
  <cp:lastModifiedBy>AIT ELZAAR SAID</cp:lastModifiedBy>
  <cp:revision>1</cp:revision>
  <dcterms:created xsi:type="dcterms:W3CDTF">2006-08-16T00:00:00Z</dcterms:created>
  <dcterms:modified xsi:type="dcterms:W3CDTF">2024-09-27T22:33:30Z</dcterms:modified>
  <dc:identifier>DAF3OvbJj0o</dc:identifier>
</cp:coreProperties>
</file>