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Lst>
  <p:sldSz cx="18288000" cy="10287000"/>
  <p:notesSz cx="6858000" cy="9144000"/>
  <p:embeddedFontLst>
    <p:embeddedFont>
      <p:font typeface="Open Sans Bold" panose="020B0604020202020204" charset="0"/>
      <p:regular r:id="rId6"/>
    </p:embeddedFont>
    <p:embeddedFont>
      <p:font typeface="Open Sans Bold Italics" panose="020B0604020202020204" charset="0"/>
      <p:regular r:id="rId7"/>
    </p:embeddedFont>
    <p:embeddedFont>
      <p:font typeface="Poppins Italics" panose="020B0604020202020204" charset="0"/>
      <p:regular r:id="rId8"/>
    </p:embeddedFont>
    <p:embeddedFont>
      <p:font typeface="Times New Roman Bold" panose="020B0604020202020204" charset="0"/>
      <p:regular r:id="rId9"/>
    </p:embeddedFont>
    <p:embeddedFont>
      <p:font typeface="Times New Roman Bold Italics" panose="020B0604020202020204" charset="0"/>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9" d="100"/>
          <a:sy n="69" d="100"/>
        </p:scale>
        <p:origin x="83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0" Type="http://schemas.openxmlformats.org/officeDocument/2006/relationships/image" Target="../media/image9.gif"/><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5.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2.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14.jpeg"/><Relationship Id="rId5" Type="http://schemas.openxmlformats.org/officeDocument/2006/relationships/image" Target="../media/image5.png"/><Relationship Id="rId10" Type="http://schemas.openxmlformats.org/officeDocument/2006/relationships/image" Target="../media/image13.jpeg"/><Relationship Id="rId4" Type="http://schemas.openxmlformats.org/officeDocument/2006/relationships/image" Target="../media/image4.svg"/><Relationship Id="rId9" Type="http://schemas.openxmlformats.org/officeDocument/2006/relationships/image" Target="../media/image12.jpeg"/><Relationship Id="rId14"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22.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21.sv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20.png"/><Relationship Id="rId5" Type="http://schemas.openxmlformats.org/officeDocument/2006/relationships/image" Target="../media/image5.png"/><Relationship Id="rId10" Type="http://schemas.openxmlformats.org/officeDocument/2006/relationships/image" Target="../media/image19.jpeg"/><Relationship Id="rId4" Type="http://schemas.openxmlformats.org/officeDocument/2006/relationships/image" Target="../media/image4.svg"/><Relationship Id="rId9" Type="http://schemas.openxmlformats.org/officeDocument/2006/relationships/image" Target="../media/image18.jpeg"/><Relationship Id="rId14" Type="http://schemas.openxmlformats.org/officeDocument/2006/relationships/image" Target="../media/image23.sv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23.svg"/><Relationship Id="rId5" Type="http://schemas.openxmlformats.org/officeDocument/2006/relationships/image" Target="../media/image6.svg"/><Relationship Id="rId10" Type="http://schemas.openxmlformats.org/officeDocument/2006/relationships/image" Target="../media/image22.png"/><Relationship Id="rId4" Type="http://schemas.openxmlformats.org/officeDocument/2006/relationships/image" Target="../media/image5.png"/><Relationship Id="rId9" Type="http://schemas.openxmlformats.org/officeDocument/2006/relationships/image" Target="../media/image2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en-US"/>
          </a:p>
        </p:txBody>
      </p:sp>
      <p:grpSp>
        <p:nvGrpSpPr>
          <p:cNvPr id="3" name="Group 3"/>
          <p:cNvGrpSpPr/>
          <p:nvPr/>
        </p:nvGrpSpPr>
        <p:grpSpPr>
          <a:xfrm>
            <a:off x="9755287" y="1028700"/>
            <a:ext cx="7504013" cy="9540157"/>
            <a:chOff x="-2540" y="-1270"/>
            <a:chExt cx="4329430" cy="5504180"/>
          </a:xfrm>
        </p:grpSpPr>
        <p:sp>
          <p:nvSpPr>
            <p:cNvPr id="4" name="Freeform 4"/>
            <p:cNvSpPr/>
            <p:nvPr/>
          </p:nvSpPr>
          <p:spPr>
            <a:xfrm>
              <a:off x="0" y="0"/>
              <a:ext cx="4329430" cy="5504180"/>
            </a:xfrm>
            <a:custGeom>
              <a:avLst/>
              <a:gdLst/>
              <a:ahLst/>
              <a:cxnLst/>
              <a:rect l="l" t="t" r="r" b="b"/>
              <a:pathLst>
                <a:path w="4329430" h="5504180">
                  <a:moveTo>
                    <a:pt x="2216150" y="5504180"/>
                  </a:moveTo>
                  <a:cubicBezTo>
                    <a:pt x="2186940" y="5504180"/>
                    <a:pt x="2157730" y="5504180"/>
                    <a:pt x="2129790" y="5504180"/>
                  </a:cubicBezTo>
                  <a:cubicBezTo>
                    <a:pt x="2123440" y="5502910"/>
                    <a:pt x="2118360" y="5501640"/>
                    <a:pt x="2112010" y="5501640"/>
                  </a:cubicBezTo>
                  <a:cubicBezTo>
                    <a:pt x="2038350" y="5497830"/>
                    <a:pt x="1967230" y="5485130"/>
                    <a:pt x="1897380" y="5463540"/>
                  </a:cubicBezTo>
                  <a:cubicBezTo>
                    <a:pt x="1772920" y="5425440"/>
                    <a:pt x="1657350" y="5367020"/>
                    <a:pt x="1548130" y="5295900"/>
                  </a:cubicBezTo>
                  <a:cubicBezTo>
                    <a:pt x="1423670" y="5215890"/>
                    <a:pt x="1294130" y="5143500"/>
                    <a:pt x="1160780" y="5081270"/>
                  </a:cubicBezTo>
                  <a:cubicBezTo>
                    <a:pt x="1040130" y="5025390"/>
                    <a:pt x="914400" y="4980940"/>
                    <a:pt x="791210" y="4933950"/>
                  </a:cubicBezTo>
                  <a:cubicBezTo>
                    <a:pt x="633730" y="4874260"/>
                    <a:pt x="492760" y="4785360"/>
                    <a:pt x="373380" y="4665980"/>
                  </a:cubicBezTo>
                  <a:cubicBezTo>
                    <a:pt x="320040" y="4612640"/>
                    <a:pt x="274320" y="4551680"/>
                    <a:pt x="227330" y="4491990"/>
                  </a:cubicBezTo>
                  <a:cubicBezTo>
                    <a:pt x="173990" y="4424680"/>
                    <a:pt x="127000" y="4353560"/>
                    <a:pt x="95250" y="4273550"/>
                  </a:cubicBezTo>
                  <a:cubicBezTo>
                    <a:pt x="31750" y="4117340"/>
                    <a:pt x="0" y="3954780"/>
                    <a:pt x="2540" y="3785870"/>
                  </a:cubicBezTo>
                  <a:cubicBezTo>
                    <a:pt x="6350" y="3604260"/>
                    <a:pt x="29210" y="3426460"/>
                    <a:pt x="92710" y="3256280"/>
                  </a:cubicBezTo>
                  <a:cubicBezTo>
                    <a:pt x="189230" y="2992120"/>
                    <a:pt x="354330" y="2782570"/>
                    <a:pt x="590550" y="2632710"/>
                  </a:cubicBezTo>
                  <a:cubicBezTo>
                    <a:pt x="715010" y="2552700"/>
                    <a:pt x="853440" y="2501900"/>
                    <a:pt x="995680" y="2463800"/>
                  </a:cubicBezTo>
                  <a:cubicBezTo>
                    <a:pt x="1122680" y="2429510"/>
                    <a:pt x="1250950" y="2400300"/>
                    <a:pt x="1379220" y="2369820"/>
                  </a:cubicBezTo>
                  <a:cubicBezTo>
                    <a:pt x="1526540" y="2334260"/>
                    <a:pt x="1653540" y="2261870"/>
                    <a:pt x="1758950" y="2152650"/>
                  </a:cubicBezTo>
                  <a:cubicBezTo>
                    <a:pt x="1841500" y="2066290"/>
                    <a:pt x="1905000" y="1968500"/>
                    <a:pt x="1955800" y="1860550"/>
                  </a:cubicBezTo>
                  <a:cubicBezTo>
                    <a:pt x="2026920" y="1708150"/>
                    <a:pt x="2096770" y="1555750"/>
                    <a:pt x="2167890" y="1404620"/>
                  </a:cubicBezTo>
                  <a:cubicBezTo>
                    <a:pt x="2232660" y="1267460"/>
                    <a:pt x="2307590" y="1135380"/>
                    <a:pt x="2401570" y="1016000"/>
                  </a:cubicBezTo>
                  <a:cubicBezTo>
                    <a:pt x="2482850" y="913130"/>
                    <a:pt x="2573020" y="821690"/>
                    <a:pt x="2687320" y="754380"/>
                  </a:cubicBezTo>
                  <a:cubicBezTo>
                    <a:pt x="2792730" y="693420"/>
                    <a:pt x="2907030" y="656590"/>
                    <a:pt x="3025140" y="631190"/>
                  </a:cubicBezTo>
                  <a:cubicBezTo>
                    <a:pt x="3108960" y="613410"/>
                    <a:pt x="3192780" y="596900"/>
                    <a:pt x="3279140" y="596900"/>
                  </a:cubicBezTo>
                  <a:cubicBezTo>
                    <a:pt x="3397250" y="595630"/>
                    <a:pt x="3512820" y="617220"/>
                    <a:pt x="3624580" y="655320"/>
                  </a:cubicBezTo>
                  <a:cubicBezTo>
                    <a:pt x="3712210" y="684530"/>
                    <a:pt x="3793490" y="722630"/>
                    <a:pt x="3863340" y="784860"/>
                  </a:cubicBezTo>
                  <a:cubicBezTo>
                    <a:pt x="3963670" y="873760"/>
                    <a:pt x="4042410" y="980440"/>
                    <a:pt x="4107180" y="1096010"/>
                  </a:cubicBezTo>
                  <a:cubicBezTo>
                    <a:pt x="4161790" y="1192530"/>
                    <a:pt x="4201160" y="1294130"/>
                    <a:pt x="4232910" y="1399540"/>
                  </a:cubicBezTo>
                  <a:cubicBezTo>
                    <a:pt x="4281170" y="1554480"/>
                    <a:pt x="4312920" y="1713230"/>
                    <a:pt x="4323080" y="1875790"/>
                  </a:cubicBezTo>
                  <a:cubicBezTo>
                    <a:pt x="4324350" y="1894840"/>
                    <a:pt x="4326890" y="1913890"/>
                    <a:pt x="4329430" y="1932940"/>
                  </a:cubicBezTo>
                  <a:cubicBezTo>
                    <a:pt x="4329430" y="1998980"/>
                    <a:pt x="4329430" y="2066290"/>
                    <a:pt x="4329430" y="2132330"/>
                  </a:cubicBezTo>
                  <a:cubicBezTo>
                    <a:pt x="4328160" y="2139950"/>
                    <a:pt x="4326890" y="2147570"/>
                    <a:pt x="4326890" y="2153920"/>
                  </a:cubicBezTo>
                  <a:cubicBezTo>
                    <a:pt x="4321810" y="2226310"/>
                    <a:pt x="4319270" y="2299970"/>
                    <a:pt x="4311650" y="2372360"/>
                  </a:cubicBezTo>
                  <a:cubicBezTo>
                    <a:pt x="4295140" y="2532380"/>
                    <a:pt x="4262120" y="2689860"/>
                    <a:pt x="4220210" y="2844800"/>
                  </a:cubicBezTo>
                  <a:cubicBezTo>
                    <a:pt x="4142740" y="3131820"/>
                    <a:pt x="4036060" y="3408680"/>
                    <a:pt x="3902710" y="3674110"/>
                  </a:cubicBezTo>
                  <a:cubicBezTo>
                    <a:pt x="3742690" y="3994150"/>
                    <a:pt x="3559810" y="4300220"/>
                    <a:pt x="3352800" y="4591050"/>
                  </a:cubicBezTo>
                  <a:cubicBezTo>
                    <a:pt x="3248660" y="4737100"/>
                    <a:pt x="3143250" y="4879340"/>
                    <a:pt x="3020060" y="5010150"/>
                  </a:cubicBezTo>
                  <a:cubicBezTo>
                    <a:pt x="2992120" y="5040630"/>
                    <a:pt x="2960370" y="5067300"/>
                    <a:pt x="2934970" y="5100320"/>
                  </a:cubicBezTo>
                  <a:cubicBezTo>
                    <a:pt x="2851150" y="5204460"/>
                    <a:pt x="2753360" y="5290820"/>
                    <a:pt x="2640330" y="5360670"/>
                  </a:cubicBezTo>
                  <a:cubicBezTo>
                    <a:pt x="2540000" y="5422900"/>
                    <a:pt x="2434590" y="5469890"/>
                    <a:pt x="2317750" y="5488940"/>
                  </a:cubicBezTo>
                  <a:cubicBezTo>
                    <a:pt x="2283460" y="5494020"/>
                    <a:pt x="2249170" y="5499100"/>
                    <a:pt x="2216150" y="5504180"/>
                  </a:cubicBezTo>
                  <a:close/>
                  <a:moveTo>
                    <a:pt x="1244600" y="2216150"/>
                  </a:moveTo>
                  <a:cubicBezTo>
                    <a:pt x="1428750" y="2164080"/>
                    <a:pt x="1567180" y="2056130"/>
                    <a:pt x="1656080" y="1885950"/>
                  </a:cubicBezTo>
                  <a:cubicBezTo>
                    <a:pt x="1709420" y="1781810"/>
                    <a:pt x="1760220" y="1677670"/>
                    <a:pt x="1807210" y="1569720"/>
                  </a:cubicBezTo>
                  <a:cubicBezTo>
                    <a:pt x="1869440" y="1430020"/>
                    <a:pt x="1925320" y="1287780"/>
                    <a:pt x="1985010" y="1145540"/>
                  </a:cubicBezTo>
                  <a:cubicBezTo>
                    <a:pt x="2020570" y="1062990"/>
                    <a:pt x="2061210" y="981710"/>
                    <a:pt x="2090420" y="897890"/>
                  </a:cubicBezTo>
                  <a:cubicBezTo>
                    <a:pt x="2108200" y="845820"/>
                    <a:pt x="2127250" y="793750"/>
                    <a:pt x="2151380" y="744220"/>
                  </a:cubicBezTo>
                  <a:cubicBezTo>
                    <a:pt x="2192020" y="660400"/>
                    <a:pt x="2197100" y="571500"/>
                    <a:pt x="2175510" y="480060"/>
                  </a:cubicBezTo>
                  <a:cubicBezTo>
                    <a:pt x="2161540" y="422910"/>
                    <a:pt x="2131060" y="373380"/>
                    <a:pt x="2104390" y="322580"/>
                  </a:cubicBezTo>
                  <a:cubicBezTo>
                    <a:pt x="2065020" y="245110"/>
                    <a:pt x="2007870" y="182880"/>
                    <a:pt x="1935480" y="137160"/>
                  </a:cubicBezTo>
                  <a:cubicBezTo>
                    <a:pt x="1805940" y="54610"/>
                    <a:pt x="1663700" y="8890"/>
                    <a:pt x="1510030" y="2540"/>
                  </a:cubicBezTo>
                  <a:cubicBezTo>
                    <a:pt x="1452880" y="0"/>
                    <a:pt x="1394460" y="5080"/>
                    <a:pt x="1336040" y="8890"/>
                  </a:cubicBezTo>
                  <a:cubicBezTo>
                    <a:pt x="1240790" y="13970"/>
                    <a:pt x="1146810" y="29210"/>
                    <a:pt x="1055370" y="59690"/>
                  </a:cubicBezTo>
                  <a:cubicBezTo>
                    <a:pt x="955040" y="92710"/>
                    <a:pt x="854710" y="129540"/>
                    <a:pt x="767080" y="191770"/>
                  </a:cubicBezTo>
                  <a:cubicBezTo>
                    <a:pt x="687070" y="248920"/>
                    <a:pt x="613410" y="313690"/>
                    <a:pt x="546100" y="386080"/>
                  </a:cubicBezTo>
                  <a:cubicBezTo>
                    <a:pt x="408940" y="537210"/>
                    <a:pt x="294640" y="701040"/>
                    <a:pt x="227330" y="897890"/>
                  </a:cubicBezTo>
                  <a:cubicBezTo>
                    <a:pt x="161290" y="1089660"/>
                    <a:pt x="137160" y="1283970"/>
                    <a:pt x="161290" y="1483360"/>
                  </a:cubicBezTo>
                  <a:cubicBezTo>
                    <a:pt x="185420" y="1678940"/>
                    <a:pt x="262890" y="1849120"/>
                    <a:pt x="394970" y="1997710"/>
                  </a:cubicBezTo>
                  <a:cubicBezTo>
                    <a:pt x="548640" y="2169160"/>
                    <a:pt x="741680" y="2246630"/>
                    <a:pt x="935990" y="2256790"/>
                  </a:cubicBezTo>
                  <a:cubicBezTo>
                    <a:pt x="1050290" y="2258060"/>
                    <a:pt x="1158240" y="2240280"/>
                    <a:pt x="1244600" y="2216150"/>
                  </a:cubicBezTo>
                  <a:close/>
                </a:path>
              </a:pathLst>
            </a:custGeom>
            <a:blipFill>
              <a:blip r:embed="rId3"/>
              <a:stretch>
                <a:fillRect l="-45371" r="-45371"/>
              </a:stretch>
            </a:blipFill>
          </p:spPr>
          <p:txBody>
            <a:bodyPr/>
            <a:lstStyle/>
            <a:p>
              <a:endParaRPr lang="en-US"/>
            </a:p>
          </p:txBody>
        </p:sp>
      </p:grpSp>
      <p:sp>
        <p:nvSpPr>
          <p:cNvPr id="5" name="Freeform 5"/>
          <p:cNvSpPr/>
          <p:nvPr/>
        </p:nvSpPr>
        <p:spPr>
          <a:xfrm rot="-709034">
            <a:off x="14399578" y="-2199651"/>
            <a:ext cx="5843512" cy="5880861"/>
          </a:xfrm>
          <a:custGeom>
            <a:avLst/>
            <a:gdLst/>
            <a:ahLst/>
            <a:cxnLst/>
            <a:rect l="l" t="t" r="r" b="b"/>
            <a:pathLst>
              <a:path w="5843512" h="5880861">
                <a:moveTo>
                  <a:pt x="0" y="0"/>
                </a:moveTo>
                <a:lnTo>
                  <a:pt x="5843511" y="0"/>
                </a:lnTo>
                <a:lnTo>
                  <a:pt x="5843511" y="5880861"/>
                </a:lnTo>
                <a:lnTo>
                  <a:pt x="0" y="588086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rot="2867302" flipH="1">
            <a:off x="14995002" y="-412199"/>
            <a:ext cx="2366010" cy="4114800"/>
          </a:xfrm>
          <a:custGeom>
            <a:avLst/>
            <a:gdLst/>
            <a:ahLst/>
            <a:cxnLst/>
            <a:rect l="l" t="t" r="r" b="b"/>
            <a:pathLst>
              <a:path w="2366010" h="4114800">
                <a:moveTo>
                  <a:pt x="2366010" y="0"/>
                </a:moveTo>
                <a:lnTo>
                  <a:pt x="0" y="0"/>
                </a:lnTo>
                <a:lnTo>
                  <a:pt x="0" y="4114800"/>
                </a:lnTo>
                <a:lnTo>
                  <a:pt x="2366010" y="4114800"/>
                </a:lnTo>
                <a:lnTo>
                  <a:pt x="236601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rot="-5339161">
            <a:off x="-2921756" y="-2940431"/>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395661" y="329621"/>
            <a:ext cx="1693979" cy="1472137"/>
          </a:xfrm>
          <a:custGeom>
            <a:avLst/>
            <a:gdLst/>
            <a:ahLst/>
            <a:cxnLst/>
            <a:rect l="l" t="t" r="r" b="b"/>
            <a:pathLst>
              <a:path w="1693979" h="1472137">
                <a:moveTo>
                  <a:pt x="0" y="0"/>
                </a:moveTo>
                <a:lnTo>
                  <a:pt x="1693979" y="0"/>
                </a:lnTo>
                <a:lnTo>
                  <a:pt x="1693979" y="1472137"/>
                </a:lnTo>
                <a:lnTo>
                  <a:pt x="0" y="147213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10090965">
            <a:off x="-1783347" y="8087572"/>
            <a:ext cx="4370918" cy="4398856"/>
          </a:xfrm>
          <a:custGeom>
            <a:avLst/>
            <a:gdLst/>
            <a:ahLst/>
            <a:cxnLst/>
            <a:rect l="l" t="t" r="r" b="b"/>
            <a:pathLst>
              <a:path w="4370918" h="4398856">
                <a:moveTo>
                  <a:pt x="0" y="0"/>
                </a:moveTo>
                <a:lnTo>
                  <a:pt x="4370919" y="0"/>
                </a:lnTo>
                <a:lnTo>
                  <a:pt x="4370919" y="4398856"/>
                </a:lnTo>
                <a:lnTo>
                  <a:pt x="0" y="43988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rot="-7932697" flipH="1">
            <a:off x="467093" y="8687001"/>
            <a:ext cx="1123215" cy="1953417"/>
          </a:xfrm>
          <a:custGeom>
            <a:avLst/>
            <a:gdLst/>
            <a:ahLst/>
            <a:cxnLst/>
            <a:rect l="l" t="t" r="r" b="b"/>
            <a:pathLst>
              <a:path w="1123215" h="1953417">
                <a:moveTo>
                  <a:pt x="1123214" y="0"/>
                </a:moveTo>
                <a:lnTo>
                  <a:pt x="0" y="0"/>
                </a:lnTo>
                <a:lnTo>
                  <a:pt x="0" y="1953417"/>
                </a:lnTo>
                <a:lnTo>
                  <a:pt x="1123214" y="1953417"/>
                </a:lnTo>
                <a:lnTo>
                  <a:pt x="1123214"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rot="5460838">
            <a:off x="14891406" y="6807481"/>
            <a:ext cx="6392809" cy="6433669"/>
          </a:xfrm>
          <a:custGeom>
            <a:avLst/>
            <a:gdLst/>
            <a:ahLst/>
            <a:cxnLst/>
            <a:rect l="l" t="t" r="r" b="b"/>
            <a:pathLst>
              <a:path w="6392809" h="6433669">
                <a:moveTo>
                  <a:pt x="0" y="0"/>
                </a:moveTo>
                <a:lnTo>
                  <a:pt x="6392808" y="0"/>
                </a:lnTo>
                <a:lnTo>
                  <a:pt x="6392808" y="6433669"/>
                </a:lnTo>
                <a:lnTo>
                  <a:pt x="0" y="643366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rot="-10800000">
            <a:off x="15064977" y="7412911"/>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13" name="Group 13"/>
          <p:cNvGrpSpPr/>
          <p:nvPr/>
        </p:nvGrpSpPr>
        <p:grpSpPr>
          <a:xfrm>
            <a:off x="2436350" y="8332210"/>
            <a:ext cx="1820897" cy="835652"/>
            <a:chOff x="0" y="0"/>
            <a:chExt cx="4831964" cy="2217502"/>
          </a:xfrm>
        </p:grpSpPr>
        <p:sp>
          <p:nvSpPr>
            <p:cNvPr id="14" name="Freeform 14"/>
            <p:cNvSpPr/>
            <p:nvPr/>
          </p:nvSpPr>
          <p:spPr>
            <a:xfrm>
              <a:off x="0" y="0"/>
              <a:ext cx="4831964" cy="2217502"/>
            </a:xfrm>
            <a:custGeom>
              <a:avLst/>
              <a:gdLst/>
              <a:ahLst/>
              <a:cxnLst/>
              <a:rect l="l" t="t" r="r" b="b"/>
              <a:pathLst>
                <a:path w="4831964" h="2217502">
                  <a:moveTo>
                    <a:pt x="4707504" y="2217502"/>
                  </a:moveTo>
                  <a:lnTo>
                    <a:pt x="124460" y="2217502"/>
                  </a:lnTo>
                  <a:cubicBezTo>
                    <a:pt x="55880" y="2217502"/>
                    <a:pt x="0" y="2161622"/>
                    <a:pt x="0" y="2093042"/>
                  </a:cubicBezTo>
                  <a:lnTo>
                    <a:pt x="0" y="124460"/>
                  </a:lnTo>
                  <a:cubicBezTo>
                    <a:pt x="0" y="55880"/>
                    <a:pt x="55880" y="0"/>
                    <a:pt x="124460" y="0"/>
                  </a:cubicBezTo>
                  <a:lnTo>
                    <a:pt x="4707504" y="0"/>
                  </a:lnTo>
                  <a:cubicBezTo>
                    <a:pt x="4776084" y="0"/>
                    <a:pt x="4831964" y="55880"/>
                    <a:pt x="4831964" y="124460"/>
                  </a:cubicBezTo>
                  <a:lnTo>
                    <a:pt x="4831964" y="2093042"/>
                  </a:lnTo>
                  <a:cubicBezTo>
                    <a:pt x="4831964" y="2161622"/>
                    <a:pt x="4776084" y="2217502"/>
                    <a:pt x="4707504" y="2217502"/>
                  </a:cubicBezTo>
                  <a:close/>
                </a:path>
              </a:pathLst>
            </a:custGeom>
            <a:solidFill>
              <a:srgbClr val="A5E800"/>
            </a:solidFill>
          </p:spPr>
          <p:txBody>
            <a:bodyPr/>
            <a:lstStyle/>
            <a:p>
              <a:endParaRPr lang="en-US"/>
            </a:p>
          </p:txBody>
        </p:sp>
      </p:grpSp>
      <p:sp>
        <p:nvSpPr>
          <p:cNvPr id="15" name="AutoShape 15"/>
          <p:cNvSpPr/>
          <p:nvPr/>
        </p:nvSpPr>
        <p:spPr>
          <a:xfrm>
            <a:off x="4869553" y="8750036"/>
            <a:ext cx="1094581" cy="0"/>
          </a:xfrm>
          <a:prstGeom prst="line">
            <a:avLst/>
          </a:prstGeom>
          <a:ln w="47625" cap="flat">
            <a:solidFill>
              <a:srgbClr val="A5E800"/>
            </a:solidFill>
            <a:prstDash val="solid"/>
            <a:headEnd type="none" w="sm" len="sm"/>
            <a:tailEnd type="arrow" w="med" len="sm"/>
          </a:ln>
        </p:spPr>
        <p:txBody>
          <a:bodyPr/>
          <a:lstStyle/>
          <a:p>
            <a:endParaRPr lang="en-US"/>
          </a:p>
        </p:txBody>
      </p:sp>
      <p:pic>
        <p:nvPicPr>
          <p:cNvPr id="16" name="Picture 16"/>
          <p:cNvPicPr>
            <a:picLocks noChangeAspect="1"/>
          </p:cNvPicPr>
          <p:nvPr/>
        </p:nvPicPr>
        <p:blipFill>
          <a:blip r:embed="rId10"/>
          <a:srcRect t="152" b="152"/>
          <a:stretch>
            <a:fillRect/>
          </a:stretch>
        </p:blipFill>
        <p:spPr>
          <a:xfrm>
            <a:off x="1209350" y="2808029"/>
            <a:ext cx="7910365" cy="4152942"/>
          </a:xfrm>
          <a:prstGeom prst="rect">
            <a:avLst/>
          </a:prstGeom>
        </p:spPr>
      </p:pic>
      <p:sp>
        <p:nvSpPr>
          <p:cNvPr id="17" name="Freeform 17"/>
          <p:cNvSpPr/>
          <p:nvPr/>
        </p:nvSpPr>
        <p:spPr>
          <a:xfrm>
            <a:off x="6217932" y="7260511"/>
            <a:ext cx="2763804" cy="2763804"/>
          </a:xfrm>
          <a:custGeom>
            <a:avLst/>
            <a:gdLst/>
            <a:ahLst/>
            <a:cxnLst/>
            <a:rect l="l" t="t" r="r" b="b"/>
            <a:pathLst>
              <a:path w="2763804" h="2763804">
                <a:moveTo>
                  <a:pt x="0" y="0"/>
                </a:moveTo>
                <a:lnTo>
                  <a:pt x="2763804" y="0"/>
                </a:lnTo>
                <a:lnTo>
                  <a:pt x="2763804" y="2763804"/>
                </a:lnTo>
                <a:lnTo>
                  <a:pt x="0" y="2763804"/>
                </a:lnTo>
                <a:lnTo>
                  <a:pt x="0" y="0"/>
                </a:lnTo>
                <a:close/>
              </a:path>
            </a:pathLst>
          </a:custGeom>
          <a:blipFill>
            <a:blip r:embed="rId11"/>
            <a:stretch>
              <a:fillRect/>
            </a:stretch>
          </a:blipFill>
        </p:spPr>
        <p:txBody>
          <a:bodyPr/>
          <a:lstStyle/>
          <a:p>
            <a:endParaRPr lang="en-US"/>
          </a:p>
        </p:txBody>
      </p:sp>
      <p:sp>
        <p:nvSpPr>
          <p:cNvPr id="18" name="TextBox 18"/>
          <p:cNvSpPr txBox="1"/>
          <p:nvPr/>
        </p:nvSpPr>
        <p:spPr>
          <a:xfrm>
            <a:off x="3109025" y="178279"/>
            <a:ext cx="7894765" cy="1904095"/>
          </a:xfrm>
          <a:prstGeom prst="rect">
            <a:avLst/>
          </a:prstGeom>
        </p:spPr>
        <p:txBody>
          <a:bodyPr lIns="0" tIns="0" rIns="0" bIns="0" rtlCol="0" anchor="t">
            <a:spAutoFit/>
          </a:bodyPr>
          <a:lstStyle/>
          <a:p>
            <a:pPr algn="l">
              <a:lnSpc>
                <a:spcPts val="14749"/>
              </a:lnSpc>
              <a:spcBef>
                <a:spcPct val="0"/>
              </a:spcBef>
            </a:pPr>
            <a:r>
              <a:rPr lang="en-US" sz="10535" i="1" u="sng">
                <a:solidFill>
                  <a:srgbClr val="5CE1E6"/>
                </a:solidFill>
                <a:latin typeface="Poppins Italics"/>
                <a:ea typeface="Poppins Italics"/>
                <a:cs typeface="Poppins Italics"/>
                <a:sym typeface="Poppins Italics"/>
              </a:rPr>
              <a:t>Chapitre 8</a:t>
            </a:r>
          </a:p>
        </p:txBody>
      </p:sp>
      <p:sp>
        <p:nvSpPr>
          <p:cNvPr id="19" name="TextBox 19"/>
          <p:cNvSpPr txBox="1"/>
          <p:nvPr/>
        </p:nvSpPr>
        <p:spPr>
          <a:xfrm>
            <a:off x="912350" y="2967798"/>
            <a:ext cx="8504365" cy="3576229"/>
          </a:xfrm>
          <a:prstGeom prst="rect">
            <a:avLst/>
          </a:prstGeom>
        </p:spPr>
        <p:txBody>
          <a:bodyPr lIns="0" tIns="0" rIns="0" bIns="0" rtlCol="0" anchor="t">
            <a:spAutoFit/>
          </a:bodyPr>
          <a:lstStyle/>
          <a:p>
            <a:pPr algn="ctr">
              <a:lnSpc>
                <a:spcPts val="9210"/>
              </a:lnSpc>
              <a:spcBef>
                <a:spcPct val="0"/>
              </a:spcBef>
            </a:pPr>
            <a:r>
              <a:rPr lang="en-US" sz="6578" b="1">
                <a:solidFill>
                  <a:srgbClr val="FF914D"/>
                </a:solidFill>
                <a:latin typeface="Times New Roman Bold"/>
                <a:ea typeface="Times New Roman Bold"/>
                <a:cs typeface="Times New Roman Bold"/>
                <a:sym typeface="Times New Roman Bold"/>
              </a:rPr>
              <a:t>Dangers de quelques matériaux utilisés dans la vie quotidienne</a:t>
            </a:r>
          </a:p>
        </p:txBody>
      </p:sp>
      <p:sp>
        <p:nvSpPr>
          <p:cNvPr id="20" name="TextBox 20"/>
          <p:cNvSpPr txBox="1"/>
          <p:nvPr/>
        </p:nvSpPr>
        <p:spPr>
          <a:xfrm>
            <a:off x="2436350" y="8529076"/>
            <a:ext cx="1653257" cy="394296"/>
          </a:xfrm>
          <a:prstGeom prst="rect">
            <a:avLst/>
          </a:prstGeom>
        </p:spPr>
        <p:txBody>
          <a:bodyPr lIns="0" tIns="0" rIns="0" bIns="0" rtlCol="0" anchor="t">
            <a:spAutoFit/>
          </a:bodyPr>
          <a:lstStyle/>
          <a:p>
            <a:pPr algn="ctr">
              <a:lnSpc>
                <a:spcPts val="3210"/>
              </a:lnSpc>
              <a:spcBef>
                <a:spcPct val="0"/>
              </a:spcBef>
            </a:pPr>
            <a:r>
              <a:rPr lang="en-US" sz="2293" b="1">
                <a:solidFill>
                  <a:srgbClr val="003D25"/>
                </a:solidFill>
                <a:latin typeface="Open Sans Bold"/>
                <a:ea typeface="Open Sans Bold"/>
                <a:cs typeface="Open Sans Bold"/>
                <a:sym typeface="Open Sans Bold"/>
              </a:rPr>
              <a:t>PROF</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grpSp>
        <p:nvGrpSpPr>
          <p:cNvPr id="2" name="Group 2"/>
          <p:cNvGrpSpPr/>
          <p:nvPr/>
        </p:nvGrpSpPr>
        <p:grpSpPr>
          <a:xfrm>
            <a:off x="14860753" y="1277774"/>
            <a:ext cx="3044115" cy="2929987"/>
            <a:chOff x="30480" y="591820"/>
            <a:chExt cx="12736830" cy="12259310"/>
          </a:xfrm>
        </p:grpSpPr>
        <p:sp>
          <p:nvSpPr>
            <p:cNvPr id="3" name="Freeform 3"/>
            <p:cNvSpPr/>
            <p:nvPr/>
          </p:nvSpPr>
          <p:spPr>
            <a:xfrm>
              <a:off x="0" y="0"/>
              <a:ext cx="12736830" cy="12259310"/>
            </a:xfrm>
            <a:custGeom>
              <a:avLst/>
              <a:gdLst/>
              <a:ahLst/>
              <a:cxnLst/>
              <a:rect l="l" t="t" r="r" b="b"/>
              <a:pathLst>
                <a:path w="12736830" h="12259310">
                  <a:moveTo>
                    <a:pt x="11925300" y="4271010"/>
                  </a:moveTo>
                  <a:cubicBezTo>
                    <a:pt x="10819130" y="2120900"/>
                    <a:pt x="8590280"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20"/>
                    <a:pt x="1822450" y="10811510"/>
                    <a:pt x="2842260" y="11203940"/>
                  </a:cubicBezTo>
                  <a:cubicBezTo>
                    <a:pt x="5585460" y="12259310"/>
                    <a:pt x="8953501"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2"/>
              <a:stretch>
                <a:fillRect l="-19190" r="-19190"/>
              </a:stretch>
            </a:blipFill>
          </p:spPr>
          <p:txBody>
            <a:bodyPr/>
            <a:lstStyle/>
            <a:p>
              <a:endParaRPr lang="en-US"/>
            </a:p>
          </p:txBody>
        </p:sp>
      </p:grpSp>
      <p:sp>
        <p:nvSpPr>
          <p:cNvPr id="4" name="Freeform 4"/>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Freeform 8"/>
          <p:cNvSpPr/>
          <p:nvPr/>
        </p:nvSpPr>
        <p:spPr>
          <a:xfrm rot="10090965">
            <a:off x="-1860539" y="7883721"/>
            <a:ext cx="4547351" cy="4576416"/>
          </a:xfrm>
          <a:custGeom>
            <a:avLst/>
            <a:gdLst/>
            <a:ahLst/>
            <a:cxnLst/>
            <a:rect l="l" t="t" r="r" b="b"/>
            <a:pathLst>
              <a:path w="4547351" h="4576416">
                <a:moveTo>
                  <a:pt x="0" y="0"/>
                </a:moveTo>
                <a:lnTo>
                  <a:pt x="4547351" y="0"/>
                </a:lnTo>
                <a:lnTo>
                  <a:pt x="4547351" y="4576416"/>
                </a:lnTo>
                <a:lnTo>
                  <a:pt x="0" y="45764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rot="-7932697" flipH="1">
            <a:off x="315653" y="8203746"/>
            <a:ext cx="1426094" cy="2480164"/>
          </a:xfrm>
          <a:custGeom>
            <a:avLst/>
            <a:gdLst/>
            <a:ahLst/>
            <a:cxnLst/>
            <a:rect l="l" t="t" r="r" b="b"/>
            <a:pathLst>
              <a:path w="1426094" h="2480164">
                <a:moveTo>
                  <a:pt x="1426094" y="0"/>
                </a:moveTo>
                <a:lnTo>
                  <a:pt x="0" y="0"/>
                </a:lnTo>
                <a:lnTo>
                  <a:pt x="0" y="2480164"/>
                </a:lnTo>
                <a:lnTo>
                  <a:pt x="1426094" y="2480164"/>
                </a:lnTo>
                <a:lnTo>
                  <a:pt x="1426094"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261438" y="-140985"/>
            <a:ext cx="1887929" cy="1640688"/>
          </a:xfrm>
          <a:custGeom>
            <a:avLst/>
            <a:gdLst/>
            <a:ahLst/>
            <a:cxnLst/>
            <a:rect l="l" t="t" r="r" b="b"/>
            <a:pathLst>
              <a:path w="1887929" h="1640688">
                <a:moveTo>
                  <a:pt x="0" y="0"/>
                </a:moveTo>
                <a:lnTo>
                  <a:pt x="1887929" y="0"/>
                </a:lnTo>
                <a:lnTo>
                  <a:pt x="1887929" y="1640688"/>
                </a:lnTo>
                <a:lnTo>
                  <a:pt x="0" y="164068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TextBox 12"/>
          <p:cNvSpPr txBox="1"/>
          <p:nvPr/>
        </p:nvSpPr>
        <p:spPr>
          <a:xfrm>
            <a:off x="2036321" y="4283419"/>
            <a:ext cx="13523873" cy="1019176"/>
          </a:xfrm>
          <a:prstGeom prst="rect">
            <a:avLst/>
          </a:prstGeom>
        </p:spPr>
        <p:txBody>
          <a:bodyPr lIns="0" tIns="0" rIns="0" bIns="0" rtlCol="0" anchor="t">
            <a:spAutoFit/>
          </a:bodyPr>
          <a:lstStyle/>
          <a:p>
            <a:pPr algn="l">
              <a:lnSpc>
                <a:spcPts val="4199"/>
              </a:lnSpc>
              <a:spcBef>
                <a:spcPct val="0"/>
              </a:spcBef>
            </a:pPr>
            <a:r>
              <a:rPr lang="en-US" sz="2999" b="1">
                <a:solidFill>
                  <a:srgbClr val="FFFFFF"/>
                </a:solidFill>
                <a:latin typeface="Open Sans Bold"/>
                <a:ea typeface="Open Sans Bold"/>
                <a:cs typeface="Open Sans Bold"/>
                <a:sym typeface="Open Sans Bold"/>
              </a:rPr>
              <a:t>Les effluents toxiques s'infiltrent dans les sous-sols et polluent les eaux souterraines.</a:t>
            </a:r>
          </a:p>
        </p:txBody>
      </p:sp>
      <p:sp>
        <p:nvSpPr>
          <p:cNvPr id="13" name="TextBox 13"/>
          <p:cNvSpPr txBox="1"/>
          <p:nvPr/>
        </p:nvSpPr>
        <p:spPr>
          <a:xfrm>
            <a:off x="2036321" y="5502620"/>
            <a:ext cx="13523873" cy="495301"/>
          </a:xfrm>
          <a:prstGeom prst="rect">
            <a:avLst/>
          </a:prstGeom>
        </p:spPr>
        <p:txBody>
          <a:bodyPr lIns="0" tIns="0" rIns="0" bIns="0" rtlCol="0" anchor="t">
            <a:spAutoFit/>
          </a:bodyPr>
          <a:lstStyle/>
          <a:p>
            <a:pPr algn="l">
              <a:lnSpc>
                <a:spcPts val="4199"/>
              </a:lnSpc>
              <a:spcBef>
                <a:spcPct val="0"/>
              </a:spcBef>
            </a:pPr>
            <a:r>
              <a:rPr lang="en-US" sz="2999" b="1">
                <a:solidFill>
                  <a:srgbClr val="FFFFFF"/>
                </a:solidFill>
                <a:latin typeface="Open Sans Bold"/>
                <a:ea typeface="Open Sans Bold"/>
                <a:cs typeface="Open Sans Bold"/>
                <a:sym typeface="Open Sans Bold"/>
              </a:rPr>
              <a:t>La combustion des déchets affecte la santé et la qualité de l'air.</a:t>
            </a:r>
          </a:p>
        </p:txBody>
      </p:sp>
      <p:sp>
        <p:nvSpPr>
          <p:cNvPr id="14" name="TextBox 14"/>
          <p:cNvSpPr txBox="1"/>
          <p:nvPr/>
        </p:nvSpPr>
        <p:spPr>
          <a:xfrm>
            <a:off x="2036321" y="6236046"/>
            <a:ext cx="13523873" cy="495301"/>
          </a:xfrm>
          <a:prstGeom prst="rect">
            <a:avLst/>
          </a:prstGeom>
        </p:spPr>
        <p:txBody>
          <a:bodyPr lIns="0" tIns="0" rIns="0" bIns="0" rtlCol="0" anchor="t">
            <a:spAutoFit/>
          </a:bodyPr>
          <a:lstStyle/>
          <a:p>
            <a:pPr algn="l">
              <a:lnSpc>
                <a:spcPts val="4199"/>
              </a:lnSpc>
              <a:spcBef>
                <a:spcPct val="0"/>
              </a:spcBef>
            </a:pPr>
            <a:r>
              <a:rPr lang="en-US" sz="2999" b="1">
                <a:solidFill>
                  <a:srgbClr val="FFFFFF"/>
                </a:solidFill>
                <a:latin typeface="Open Sans Bold"/>
                <a:ea typeface="Open Sans Bold"/>
                <a:cs typeface="Open Sans Bold"/>
                <a:sym typeface="Open Sans Bold"/>
              </a:rPr>
              <a:t>Pollution des terres agricoles, qui a un impact négatif sur la santé.</a:t>
            </a:r>
          </a:p>
        </p:txBody>
      </p:sp>
      <p:sp>
        <p:nvSpPr>
          <p:cNvPr id="15" name="TextBox 15"/>
          <p:cNvSpPr txBox="1"/>
          <p:nvPr/>
        </p:nvSpPr>
        <p:spPr>
          <a:xfrm>
            <a:off x="2036321" y="6933190"/>
            <a:ext cx="13523873" cy="1019176"/>
          </a:xfrm>
          <a:prstGeom prst="rect">
            <a:avLst/>
          </a:prstGeom>
        </p:spPr>
        <p:txBody>
          <a:bodyPr lIns="0" tIns="0" rIns="0" bIns="0" rtlCol="0" anchor="t">
            <a:spAutoFit/>
          </a:bodyPr>
          <a:lstStyle/>
          <a:p>
            <a:pPr algn="l">
              <a:lnSpc>
                <a:spcPts val="4199"/>
              </a:lnSpc>
              <a:spcBef>
                <a:spcPct val="0"/>
              </a:spcBef>
            </a:pPr>
            <a:r>
              <a:rPr lang="en-US" sz="2999" b="1">
                <a:solidFill>
                  <a:srgbClr val="FFFFFF"/>
                </a:solidFill>
                <a:latin typeface="Open Sans Bold"/>
                <a:ea typeface="Open Sans Bold"/>
                <a:cs typeface="Open Sans Bold"/>
                <a:sym typeface="Open Sans Bold"/>
              </a:rPr>
              <a:t>Diverses maladies sont causées par l'accumulation de déchets, comme le paludisme, les maladies de la peau et les troubles respiratoires.</a:t>
            </a:r>
          </a:p>
        </p:txBody>
      </p:sp>
      <p:grpSp>
        <p:nvGrpSpPr>
          <p:cNvPr id="16" name="Group 16"/>
          <p:cNvGrpSpPr/>
          <p:nvPr/>
        </p:nvGrpSpPr>
        <p:grpSpPr>
          <a:xfrm>
            <a:off x="15243885" y="4309089"/>
            <a:ext cx="3044115" cy="2929987"/>
            <a:chOff x="30480" y="591820"/>
            <a:chExt cx="12736830" cy="12259310"/>
          </a:xfrm>
        </p:grpSpPr>
        <p:sp>
          <p:nvSpPr>
            <p:cNvPr id="17" name="Freeform 17"/>
            <p:cNvSpPr/>
            <p:nvPr/>
          </p:nvSpPr>
          <p:spPr>
            <a:xfrm>
              <a:off x="0" y="0"/>
              <a:ext cx="12736830" cy="12259310"/>
            </a:xfrm>
            <a:custGeom>
              <a:avLst/>
              <a:gdLst/>
              <a:ahLst/>
              <a:cxnLst/>
              <a:rect l="l" t="t" r="r" b="b"/>
              <a:pathLst>
                <a:path w="12736830" h="12259310">
                  <a:moveTo>
                    <a:pt x="11925300" y="4271010"/>
                  </a:moveTo>
                  <a:cubicBezTo>
                    <a:pt x="10819130" y="2120900"/>
                    <a:pt x="8590280"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20"/>
                    <a:pt x="1822450" y="10811510"/>
                    <a:pt x="2842260" y="11203940"/>
                  </a:cubicBezTo>
                  <a:cubicBezTo>
                    <a:pt x="5585460" y="12259310"/>
                    <a:pt x="8953501"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9"/>
              <a:stretch>
                <a:fillRect l="-19190" r="-19190"/>
              </a:stretch>
            </a:blipFill>
          </p:spPr>
          <p:txBody>
            <a:bodyPr/>
            <a:lstStyle/>
            <a:p>
              <a:endParaRPr lang="en-US"/>
            </a:p>
          </p:txBody>
        </p:sp>
      </p:grpSp>
      <p:grpSp>
        <p:nvGrpSpPr>
          <p:cNvPr id="18" name="Group 18"/>
          <p:cNvGrpSpPr/>
          <p:nvPr/>
        </p:nvGrpSpPr>
        <p:grpSpPr>
          <a:xfrm>
            <a:off x="12559101" y="8174321"/>
            <a:ext cx="2194972" cy="2112679"/>
            <a:chOff x="30480" y="591820"/>
            <a:chExt cx="12736830" cy="12259310"/>
          </a:xfrm>
        </p:grpSpPr>
        <p:sp>
          <p:nvSpPr>
            <p:cNvPr id="19" name="Freeform 19"/>
            <p:cNvSpPr/>
            <p:nvPr/>
          </p:nvSpPr>
          <p:spPr>
            <a:xfrm>
              <a:off x="0" y="0"/>
              <a:ext cx="12736830" cy="12259310"/>
            </a:xfrm>
            <a:custGeom>
              <a:avLst/>
              <a:gdLst/>
              <a:ahLst/>
              <a:cxnLst/>
              <a:rect l="l" t="t" r="r" b="b"/>
              <a:pathLst>
                <a:path w="12736830" h="12259310">
                  <a:moveTo>
                    <a:pt x="11925300" y="4271010"/>
                  </a:moveTo>
                  <a:cubicBezTo>
                    <a:pt x="10819130" y="2120900"/>
                    <a:pt x="8590280"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20"/>
                    <a:pt x="1822450" y="10811510"/>
                    <a:pt x="2842260" y="11203940"/>
                  </a:cubicBezTo>
                  <a:cubicBezTo>
                    <a:pt x="5585460" y="12259310"/>
                    <a:pt x="8953501"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10"/>
              <a:stretch>
                <a:fillRect l="-19190" r="-19190"/>
              </a:stretch>
            </a:blipFill>
          </p:spPr>
          <p:txBody>
            <a:bodyPr/>
            <a:lstStyle/>
            <a:p>
              <a:endParaRPr lang="en-US"/>
            </a:p>
          </p:txBody>
        </p:sp>
      </p:grpSp>
      <p:grpSp>
        <p:nvGrpSpPr>
          <p:cNvPr id="20" name="Group 20"/>
          <p:cNvGrpSpPr/>
          <p:nvPr/>
        </p:nvGrpSpPr>
        <p:grpSpPr>
          <a:xfrm>
            <a:off x="7392741" y="8238116"/>
            <a:ext cx="2194972" cy="2112679"/>
            <a:chOff x="30480" y="591820"/>
            <a:chExt cx="12736830" cy="12259310"/>
          </a:xfrm>
        </p:grpSpPr>
        <p:sp>
          <p:nvSpPr>
            <p:cNvPr id="21" name="Freeform 21"/>
            <p:cNvSpPr/>
            <p:nvPr/>
          </p:nvSpPr>
          <p:spPr>
            <a:xfrm>
              <a:off x="0" y="0"/>
              <a:ext cx="12736830" cy="12259310"/>
            </a:xfrm>
            <a:custGeom>
              <a:avLst/>
              <a:gdLst/>
              <a:ahLst/>
              <a:cxnLst/>
              <a:rect l="l" t="t" r="r" b="b"/>
              <a:pathLst>
                <a:path w="12736830" h="12259310">
                  <a:moveTo>
                    <a:pt x="11925300" y="4271010"/>
                  </a:moveTo>
                  <a:cubicBezTo>
                    <a:pt x="10819130" y="2120900"/>
                    <a:pt x="8590280"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20"/>
                    <a:pt x="1822450" y="10811510"/>
                    <a:pt x="2842260" y="11203940"/>
                  </a:cubicBezTo>
                  <a:cubicBezTo>
                    <a:pt x="5585460" y="12259310"/>
                    <a:pt x="8953501"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11"/>
              <a:stretch>
                <a:fillRect l="-19190" r="-19190"/>
              </a:stretch>
            </a:blipFill>
          </p:spPr>
          <p:txBody>
            <a:bodyPr/>
            <a:lstStyle/>
            <a:p>
              <a:endParaRPr lang="en-US"/>
            </a:p>
          </p:txBody>
        </p:sp>
      </p:grpSp>
      <p:grpSp>
        <p:nvGrpSpPr>
          <p:cNvPr id="22" name="Group 22"/>
          <p:cNvGrpSpPr/>
          <p:nvPr/>
        </p:nvGrpSpPr>
        <p:grpSpPr>
          <a:xfrm>
            <a:off x="2226381" y="8301912"/>
            <a:ext cx="2194972" cy="2112679"/>
            <a:chOff x="30480" y="591820"/>
            <a:chExt cx="12736830" cy="12259310"/>
          </a:xfrm>
        </p:grpSpPr>
        <p:sp>
          <p:nvSpPr>
            <p:cNvPr id="23" name="Freeform 23"/>
            <p:cNvSpPr/>
            <p:nvPr/>
          </p:nvSpPr>
          <p:spPr>
            <a:xfrm>
              <a:off x="0" y="0"/>
              <a:ext cx="12736830" cy="12259310"/>
            </a:xfrm>
            <a:custGeom>
              <a:avLst/>
              <a:gdLst/>
              <a:ahLst/>
              <a:cxnLst/>
              <a:rect l="l" t="t" r="r" b="b"/>
              <a:pathLst>
                <a:path w="12736830" h="12259310">
                  <a:moveTo>
                    <a:pt x="11925300" y="4271010"/>
                  </a:moveTo>
                  <a:cubicBezTo>
                    <a:pt x="10819130" y="2120900"/>
                    <a:pt x="8590280"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20"/>
                    <a:pt x="1822450" y="10811510"/>
                    <a:pt x="2842260" y="11203940"/>
                  </a:cubicBezTo>
                  <a:cubicBezTo>
                    <a:pt x="5585460" y="12259310"/>
                    <a:pt x="8953501"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12"/>
              <a:stretch>
                <a:fillRect l="-19064" r="-19064"/>
              </a:stretch>
            </a:blipFill>
          </p:spPr>
          <p:txBody>
            <a:bodyPr/>
            <a:lstStyle/>
            <a:p>
              <a:endParaRPr lang="en-US"/>
            </a:p>
          </p:txBody>
        </p:sp>
      </p:grpSp>
      <p:sp>
        <p:nvSpPr>
          <p:cNvPr id="24" name="Freeform 24"/>
          <p:cNvSpPr/>
          <p:nvPr/>
        </p:nvSpPr>
        <p:spPr>
          <a:xfrm>
            <a:off x="1028700" y="4377902"/>
            <a:ext cx="875646" cy="438917"/>
          </a:xfrm>
          <a:custGeom>
            <a:avLst/>
            <a:gdLst/>
            <a:ahLst/>
            <a:cxnLst/>
            <a:rect l="l" t="t" r="r" b="b"/>
            <a:pathLst>
              <a:path w="875646" h="438917">
                <a:moveTo>
                  <a:pt x="0" y="0"/>
                </a:moveTo>
                <a:lnTo>
                  <a:pt x="875646" y="0"/>
                </a:lnTo>
                <a:lnTo>
                  <a:pt x="875646" y="438917"/>
                </a:lnTo>
                <a:lnTo>
                  <a:pt x="0" y="43891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5" name="TextBox 25"/>
          <p:cNvSpPr txBox="1"/>
          <p:nvPr/>
        </p:nvSpPr>
        <p:spPr>
          <a:xfrm>
            <a:off x="3553532" y="85288"/>
            <a:ext cx="12068361" cy="1590675"/>
          </a:xfrm>
          <a:prstGeom prst="rect">
            <a:avLst/>
          </a:prstGeom>
        </p:spPr>
        <p:txBody>
          <a:bodyPr lIns="0" tIns="0" rIns="0" bIns="0" rtlCol="0" anchor="t">
            <a:spAutoFit/>
          </a:bodyPr>
          <a:lstStyle/>
          <a:p>
            <a:pPr algn="l">
              <a:lnSpc>
                <a:spcPts val="5850"/>
              </a:lnSpc>
            </a:pPr>
            <a:r>
              <a:rPr lang="en-US" sz="5000" b="1" i="1" u="sng">
                <a:solidFill>
                  <a:srgbClr val="FF914D"/>
                </a:solidFill>
                <a:latin typeface="Times New Roman Bold Italics"/>
                <a:ea typeface="Times New Roman Bold Italics"/>
                <a:cs typeface="Times New Roman Bold Italics"/>
                <a:sym typeface="Times New Roman Bold Italics"/>
              </a:rPr>
              <a:t>I - Danger de quelques matériaux utilisés dans la vie quotidienne.</a:t>
            </a:r>
          </a:p>
        </p:txBody>
      </p:sp>
      <p:sp>
        <p:nvSpPr>
          <p:cNvPr id="26" name="TextBox 26"/>
          <p:cNvSpPr txBox="1"/>
          <p:nvPr/>
        </p:nvSpPr>
        <p:spPr>
          <a:xfrm>
            <a:off x="1336880" y="1748405"/>
            <a:ext cx="13523873" cy="2306956"/>
          </a:xfrm>
          <a:prstGeom prst="rect">
            <a:avLst/>
          </a:prstGeom>
        </p:spPr>
        <p:txBody>
          <a:bodyPr lIns="0" tIns="0" rIns="0" bIns="0" rtlCol="0" anchor="t">
            <a:spAutoFit/>
          </a:bodyPr>
          <a:lstStyle/>
          <a:p>
            <a:pPr algn="l">
              <a:lnSpc>
                <a:spcPts val="4619"/>
              </a:lnSpc>
              <a:spcBef>
                <a:spcPct val="0"/>
              </a:spcBef>
            </a:pPr>
            <a:r>
              <a:rPr lang="en-US" sz="3299" b="1" i="1">
                <a:solidFill>
                  <a:srgbClr val="FFFFFF"/>
                </a:solidFill>
                <a:latin typeface="Open Sans Bold Italics"/>
                <a:ea typeface="Open Sans Bold Italics"/>
                <a:cs typeface="Open Sans Bold Italics"/>
                <a:sym typeface="Open Sans Bold Italics"/>
              </a:rPr>
              <a:t>Les déchets contiennent des matériaux biodégradables comme le papier et le bois, et des matériaux non biodégradables comme le verre, le plastique et les métaux, ces déchets provoquent plusieurs dangers tel que :</a:t>
            </a:r>
          </a:p>
        </p:txBody>
      </p:sp>
      <p:sp>
        <p:nvSpPr>
          <p:cNvPr id="27" name="Freeform 27"/>
          <p:cNvSpPr/>
          <p:nvPr/>
        </p:nvSpPr>
        <p:spPr>
          <a:xfrm>
            <a:off x="1028700" y="5541517"/>
            <a:ext cx="875646" cy="438917"/>
          </a:xfrm>
          <a:custGeom>
            <a:avLst/>
            <a:gdLst/>
            <a:ahLst/>
            <a:cxnLst/>
            <a:rect l="l" t="t" r="r" b="b"/>
            <a:pathLst>
              <a:path w="875646" h="438917">
                <a:moveTo>
                  <a:pt x="0" y="0"/>
                </a:moveTo>
                <a:lnTo>
                  <a:pt x="875646" y="0"/>
                </a:lnTo>
                <a:lnTo>
                  <a:pt x="875646" y="438918"/>
                </a:lnTo>
                <a:lnTo>
                  <a:pt x="0" y="43891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8" name="Freeform 28"/>
          <p:cNvSpPr/>
          <p:nvPr/>
        </p:nvSpPr>
        <p:spPr>
          <a:xfrm>
            <a:off x="1028700" y="6304285"/>
            <a:ext cx="875646" cy="438917"/>
          </a:xfrm>
          <a:custGeom>
            <a:avLst/>
            <a:gdLst/>
            <a:ahLst/>
            <a:cxnLst/>
            <a:rect l="l" t="t" r="r" b="b"/>
            <a:pathLst>
              <a:path w="875646" h="438917">
                <a:moveTo>
                  <a:pt x="0" y="0"/>
                </a:moveTo>
                <a:lnTo>
                  <a:pt x="875646" y="0"/>
                </a:lnTo>
                <a:lnTo>
                  <a:pt x="875646" y="438917"/>
                </a:lnTo>
                <a:lnTo>
                  <a:pt x="0" y="43891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9" name="Freeform 29"/>
          <p:cNvSpPr/>
          <p:nvPr/>
        </p:nvSpPr>
        <p:spPr>
          <a:xfrm>
            <a:off x="1028700" y="7067052"/>
            <a:ext cx="875646" cy="438917"/>
          </a:xfrm>
          <a:custGeom>
            <a:avLst/>
            <a:gdLst/>
            <a:ahLst/>
            <a:cxnLst/>
            <a:rect l="l" t="t" r="r" b="b"/>
            <a:pathLst>
              <a:path w="875646" h="438917">
                <a:moveTo>
                  <a:pt x="0" y="0"/>
                </a:moveTo>
                <a:lnTo>
                  <a:pt x="875646" y="0"/>
                </a:lnTo>
                <a:lnTo>
                  <a:pt x="875646" y="438917"/>
                </a:lnTo>
                <a:lnTo>
                  <a:pt x="0" y="43891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grpSp>
        <p:nvGrpSpPr>
          <p:cNvPr id="2" name="Group 2"/>
          <p:cNvGrpSpPr/>
          <p:nvPr/>
        </p:nvGrpSpPr>
        <p:grpSpPr>
          <a:xfrm>
            <a:off x="14661910" y="3945271"/>
            <a:ext cx="3105279" cy="2988859"/>
            <a:chOff x="30480" y="591820"/>
            <a:chExt cx="12736830" cy="12259310"/>
          </a:xfrm>
        </p:grpSpPr>
        <p:sp>
          <p:nvSpPr>
            <p:cNvPr id="3" name="Freeform 3"/>
            <p:cNvSpPr/>
            <p:nvPr/>
          </p:nvSpPr>
          <p:spPr>
            <a:xfrm>
              <a:off x="0" y="0"/>
              <a:ext cx="12736830" cy="12259310"/>
            </a:xfrm>
            <a:custGeom>
              <a:avLst/>
              <a:gdLst/>
              <a:ahLst/>
              <a:cxnLst/>
              <a:rect l="l" t="t" r="r" b="b"/>
              <a:pathLst>
                <a:path w="12736830" h="12259310">
                  <a:moveTo>
                    <a:pt x="11925300" y="4271010"/>
                  </a:moveTo>
                  <a:cubicBezTo>
                    <a:pt x="10819130" y="2120900"/>
                    <a:pt x="8590280"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20"/>
                    <a:pt x="1822450" y="10811510"/>
                    <a:pt x="2842260" y="11203940"/>
                  </a:cubicBezTo>
                  <a:cubicBezTo>
                    <a:pt x="5585460" y="12259310"/>
                    <a:pt x="8953501"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2"/>
              <a:stretch>
                <a:fillRect l="-31426" r="-31426"/>
              </a:stretch>
            </a:blipFill>
          </p:spPr>
          <p:txBody>
            <a:bodyPr/>
            <a:lstStyle/>
            <a:p>
              <a:endParaRPr lang="en-US"/>
            </a:p>
          </p:txBody>
        </p:sp>
      </p:grpSp>
      <p:sp>
        <p:nvSpPr>
          <p:cNvPr id="4" name="Freeform 4"/>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2867302" flipH="1">
            <a:off x="16812893" y="-293990"/>
            <a:ext cx="983312" cy="1710108"/>
          </a:xfrm>
          <a:custGeom>
            <a:avLst/>
            <a:gdLst/>
            <a:ahLst/>
            <a:cxnLst/>
            <a:rect l="l" t="t" r="r" b="b"/>
            <a:pathLst>
              <a:path w="983312" h="1710108">
                <a:moveTo>
                  <a:pt x="983311" y="0"/>
                </a:moveTo>
                <a:lnTo>
                  <a:pt x="0" y="0"/>
                </a:lnTo>
                <a:lnTo>
                  <a:pt x="0" y="1710107"/>
                </a:lnTo>
                <a:lnTo>
                  <a:pt x="983311" y="1710107"/>
                </a:lnTo>
                <a:lnTo>
                  <a:pt x="983311"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Freeform 8"/>
          <p:cNvSpPr/>
          <p:nvPr/>
        </p:nvSpPr>
        <p:spPr>
          <a:xfrm rot="10090965">
            <a:off x="-1860539" y="7883721"/>
            <a:ext cx="4547351" cy="4576416"/>
          </a:xfrm>
          <a:custGeom>
            <a:avLst/>
            <a:gdLst/>
            <a:ahLst/>
            <a:cxnLst/>
            <a:rect l="l" t="t" r="r" b="b"/>
            <a:pathLst>
              <a:path w="4547351" h="4576416">
                <a:moveTo>
                  <a:pt x="0" y="0"/>
                </a:moveTo>
                <a:lnTo>
                  <a:pt x="4547351" y="0"/>
                </a:lnTo>
                <a:lnTo>
                  <a:pt x="4547351" y="4576416"/>
                </a:lnTo>
                <a:lnTo>
                  <a:pt x="0" y="45764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rot="-7932697" flipH="1">
            <a:off x="315653" y="8203746"/>
            <a:ext cx="1426094" cy="2480164"/>
          </a:xfrm>
          <a:custGeom>
            <a:avLst/>
            <a:gdLst/>
            <a:ahLst/>
            <a:cxnLst/>
            <a:rect l="l" t="t" r="r" b="b"/>
            <a:pathLst>
              <a:path w="1426094" h="2480164">
                <a:moveTo>
                  <a:pt x="1426094" y="0"/>
                </a:moveTo>
                <a:lnTo>
                  <a:pt x="0" y="0"/>
                </a:lnTo>
                <a:lnTo>
                  <a:pt x="0" y="2480164"/>
                </a:lnTo>
                <a:lnTo>
                  <a:pt x="1426094" y="2480164"/>
                </a:lnTo>
                <a:lnTo>
                  <a:pt x="1426094"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261438" y="-140985"/>
            <a:ext cx="1887929" cy="1640688"/>
          </a:xfrm>
          <a:custGeom>
            <a:avLst/>
            <a:gdLst/>
            <a:ahLst/>
            <a:cxnLst/>
            <a:rect l="l" t="t" r="r" b="b"/>
            <a:pathLst>
              <a:path w="1887929" h="1640688">
                <a:moveTo>
                  <a:pt x="0" y="0"/>
                </a:moveTo>
                <a:lnTo>
                  <a:pt x="1887929" y="0"/>
                </a:lnTo>
                <a:lnTo>
                  <a:pt x="1887929" y="1640688"/>
                </a:lnTo>
                <a:lnTo>
                  <a:pt x="0" y="164068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12" name="Group 12"/>
          <p:cNvGrpSpPr/>
          <p:nvPr/>
        </p:nvGrpSpPr>
        <p:grpSpPr>
          <a:xfrm>
            <a:off x="15112117" y="1028700"/>
            <a:ext cx="2936449" cy="2826358"/>
            <a:chOff x="30480" y="591820"/>
            <a:chExt cx="12736830" cy="12259310"/>
          </a:xfrm>
        </p:grpSpPr>
        <p:sp>
          <p:nvSpPr>
            <p:cNvPr id="13" name="Freeform 13"/>
            <p:cNvSpPr/>
            <p:nvPr/>
          </p:nvSpPr>
          <p:spPr>
            <a:xfrm>
              <a:off x="0" y="0"/>
              <a:ext cx="12736830" cy="12259310"/>
            </a:xfrm>
            <a:custGeom>
              <a:avLst/>
              <a:gdLst/>
              <a:ahLst/>
              <a:cxnLst/>
              <a:rect l="l" t="t" r="r" b="b"/>
              <a:pathLst>
                <a:path w="12736830" h="12259310">
                  <a:moveTo>
                    <a:pt x="11925300" y="4271010"/>
                  </a:moveTo>
                  <a:cubicBezTo>
                    <a:pt x="10819130" y="2120900"/>
                    <a:pt x="8590280"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20"/>
                    <a:pt x="1822450" y="10811510"/>
                    <a:pt x="2842260" y="11203940"/>
                  </a:cubicBezTo>
                  <a:cubicBezTo>
                    <a:pt x="5585460" y="12259310"/>
                    <a:pt x="8953501"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9"/>
              <a:stretch>
                <a:fillRect t="-348" b="-348"/>
              </a:stretch>
            </a:blipFill>
          </p:spPr>
          <p:txBody>
            <a:bodyPr/>
            <a:lstStyle/>
            <a:p>
              <a:endParaRPr lang="en-US"/>
            </a:p>
          </p:txBody>
        </p:sp>
      </p:grpSp>
      <p:grpSp>
        <p:nvGrpSpPr>
          <p:cNvPr id="14" name="Group 14"/>
          <p:cNvGrpSpPr/>
          <p:nvPr/>
        </p:nvGrpSpPr>
        <p:grpSpPr>
          <a:xfrm>
            <a:off x="13906039" y="6998056"/>
            <a:ext cx="2765326" cy="2168932"/>
            <a:chOff x="30480" y="591820"/>
            <a:chExt cx="12736830" cy="9989898"/>
          </a:xfrm>
        </p:grpSpPr>
        <p:sp>
          <p:nvSpPr>
            <p:cNvPr id="15" name="Freeform 15"/>
            <p:cNvSpPr/>
            <p:nvPr/>
          </p:nvSpPr>
          <p:spPr>
            <a:xfrm>
              <a:off x="0" y="0"/>
              <a:ext cx="12736830" cy="10099454"/>
            </a:xfrm>
            <a:custGeom>
              <a:avLst/>
              <a:gdLst/>
              <a:ahLst/>
              <a:cxnLst/>
              <a:rect l="l" t="t" r="r" b="b"/>
              <a:pathLst>
                <a:path w="12736830" h="10099454">
                  <a:moveTo>
                    <a:pt x="11925300" y="3589927"/>
                  </a:moveTo>
                  <a:cubicBezTo>
                    <a:pt x="10819130" y="1837841"/>
                    <a:pt x="8590280" y="544830"/>
                    <a:pt x="6215380" y="297180"/>
                  </a:cubicBezTo>
                  <a:cubicBezTo>
                    <a:pt x="4277360" y="0"/>
                    <a:pt x="3002280" y="853650"/>
                    <a:pt x="1960880" y="1878202"/>
                  </a:cubicBezTo>
                  <a:cubicBezTo>
                    <a:pt x="919480" y="2902753"/>
                    <a:pt x="365760" y="4208799"/>
                    <a:pt x="142240" y="5526227"/>
                  </a:cubicBezTo>
                  <a:cubicBezTo>
                    <a:pt x="24130" y="6221680"/>
                    <a:pt x="0" y="6959565"/>
                    <a:pt x="361950" y="7597063"/>
                  </a:cubicBezTo>
                  <a:cubicBezTo>
                    <a:pt x="820420" y="8405321"/>
                    <a:pt x="1822450" y="8919667"/>
                    <a:pt x="2842260" y="9239452"/>
                  </a:cubicBezTo>
                  <a:cubicBezTo>
                    <a:pt x="5585460" y="10099454"/>
                    <a:pt x="8953501" y="9766216"/>
                    <a:pt x="11088370" y="8118654"/>
                  </a:cubicBezTo>
                  <a:cubicBezTo>
                    <a:pt x="11756390" y="7603273"/>
                    <a:pt x="12303760" y="6957495"/>
                    <a:pt x="12499340" y="6224786"/>
                  </a:cubicBezTo>
                  <a:cubicBezTo>
                    <a:pt x="12736830" y="5335805"/>
                    <a:pt x="12435840" y="4399220"/>
                    <a:pt x="11925300" y="3589927"/>
                  </a:cubicBezTo>
                  <a:close/>
                </a:path>
              </a:pathLst>
            </a:custGeom>
            <a:blipFill>
              <a:blip r:embed="rId10"/>
              <a:stretch>
                <a:fillRect l="-10074" t="-2693" r="-10003" b="-3023"/>
              </a:stretch>
            </a:blipFill>
          </p:spPr>
          <p:txBody>
            <a:bodyPr/>
            <a:lstStyle/>
            <a:p>
              <a:endParaRPr lang="en-US"/>
            </a:p>
          </p:txBody>
        </p:sp>
      </p:grpSp>
      <p:sp>
        <p:nvSpPr>
          <p:cNvPr id="16" name="Freeform 16"/>
          <p:cNvSpPr/>
          <p:nvPr/>
        </p:nvSpPr>
        <p:spPr>
          <a:xfrm>
            <a:off x="2051888" y="1499703"/>
            <a:ext cx="748753" cy="581304"/>
          </a:xfrm>
          <a:custGeom>
            <a:avLst/>
            <a:gdLst/>
            <a:ahLst/>
            <a:cxnLst/>
            <a:rect l="l" t="t" r="r" b="b"/>
            <a:pathLst>
              <a:path w="748753" h="581304">
                <a:moveTo>
                  <a:pt x="0" y="0"/>
                </a:moveTo>
                <a:lnTo>
                  <a:pt x="748753" y="0"/>
                </a:lnTo>
                <a:lnTo>
                  <a:pt x="748753" y="581305"/>
                </a:lnTo>
                <a:lnTo>
                  <a:pt x="0" y="58130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7" name="Freeform 17"/>
          <p:cNvSpPr/>
          <p:nvPr/>
        </p:nvSpPr>
        <p:spPr>
          <a:xfrm>
            <a:off x="1854097" y="2824850"/>
            <a:ext cx="748753" cy="581304"/>
          </a:xfrm>
          <a:custGeom>
            <a:avLst/>
            <a:gdLst/>
            <a:ahLst/>
            <a:cxnLst/>
            <a:rect l="l" t="t" r="r" b="b"/>
            <a:pathLst>
              <a:path w="748753" h="581304">
                <a:moveTo>
                  <a:pt x="0" y="0"/>
                </a:moveTo>
                <a:lnTo>
                  <a:pt x="748753" y="0"/>
                </a:lnTo>
                <a:lnTo>
                  <a:pt x="748753" y="581305"/>
                </a:lnTo>
                <a:lnTo>
                  <a:pt x="0" y="58130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8" name="Freeform 18"/>
          <p:cNvSpPr/>
          <p:nvPr/>
        </p:nvSpPr>
        <p:spPr>
          <a:xfrm>
            <a:off x="1854097" y="4149105"/>
            <a:ext cx="748753" cy="581304"/>
          </a:xfrm>
          <a:custGeom>
            <a:avLst/>
            <a:gdLst/>
            <a:ahLst/>
            <a:cxnLst/>
            <a:rect l="l" t="t" r="r" b="b"/>
            <a:pathLst>
              <a:path w="748753" h="581304">
                <a:moveTo>
                  <a:pt x="0" y="0"/>
                </a:moveTo>
                <a:lnTo>
                  <a:pt x="748753" y="0"/>
                </a:lnTo>
                <a:lnTo>
                  <a:pt x="748753" y="581304"/>
                </a:lnTo>
                <a:lnTo>
                  <a:pt x="0" y="58130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9" name="Freeform 19"/>
          <p:cNvSpPr/>
          <p:nvPr/>
        </p:nvSpPr>
        <p:spPr>
          <a:xfrm>
            <a:off x="1854097" y="5143500"/>
            <a:ext cx="508133" cy="357597"/>
          </a:xfrm>
          <a:custGeom>
            <a:avLst/>
            <a:gdLst/>
            <a:ahLst/>
            <a:cxnLst/>
            <a:rect l="l" t="t" r="r" b="b"/>
            <a:pathLst>
              <a:path w="508133" h="357597">
                <a:moveTo>
                  <a:pt x="0" y="0"/>
                </a:moveTo>
                <a:lnTo>
                  <a:pt x="508132" y="0"/>
                </a:lnTo>
                <a:lnTo>
                  <a:pt x="508132" y="357597"/>
                </a:lnTo>
                <a:lnTo>
                  <a:pt x="0" y="35759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0" name="TextBox 20"/>
          <p:cNvSpPr txBox="1"/>
          <p:nvPr/>
        </p:nvSpPr>
        <p:spPr>
          <a:xfrm>
            <a:off x="4272547" y="292764"/>
            <a:ext cx="12068361" cy="847725"/>
          </a:xfrm>
          <a:prstGeom prst="rect">
            <a:avLst/>
          </a:prstGeom>
        </p:spPr>
        <p:txBody>
          <a:bodyPr lIns="0" tIns="0" rIns="0" bIns="0" rtlCol="0" anchor="t">
            <a:spAutoFit/>
          </a:bodyPr>
          <a:lstStyle/>
          <a:p>
            <a:pPr algn="l">
              <a:lnSpc>
                <a:spcPts val="5850"/>
              </a:lnSpc>
            </a:pPr>
            <a:r>
              <a:rPr lang="en-US" sz="5000" b="1" i="1" u="sng">
                <a:solidFill>
                  <a:srgbClr val="FF914D"/>
                </a:solidFill>
                <a:latin typeface="Times New Roman Bold Italics"/>
                <a:ea typeface="Times New Roman Bold Italics"/>
                <a:cs typeface="Times New Roman Bold Italics"/>
                <a:sym typeface="Times New Roman Bold Italics"/>
              </a:rPr>
              <a:t>II - Traitement de déchets</a:t>
            </a:r>
          </a:p>
        </p:txBody>
      </p:sp>
      <p:sp>
        <p:nvSpPr>
          <p:cNvPr id="21" name="TextBox 21"/>
          <p:cNvSpPr txBox="1"/>
          <p:nvPr/>
        </p:nvSpPr>
        <p:spPr>
          <a:xfrm>
            <a:off x="2976801" y="1397664"/>
            <a:ext cx="12583393" cy="1144906"/>
          </a:xfrm>
          <a:prstGeom prst="rect">
            <a:avLst/>
          </a:prstGeom>
        </p:spPr>
        <p:txBody>
          <a:bodyPr lIns="0" tIns="0" rIns="0" bIns="0" rtlCol="0" anchor="t">
            <a:spAutoFit/>
          </a:bodyPr>
          <a:lstStyle/>
          <a:p>
            <a:pPr algn="l">
              <a:lnSpc>
                <a:spcPts val="4619"/>
              </a:lnSpc>
              <a:spcBef>
                <a:spcPct val="0"/>
              </a:spcBef>
            </a:pPr>
            <a:r>
              <a:rPr lang="en-US" sz="3299" b="1" i="1">
                <a:solidFill>
                  <a:srgbClr val="FFFFFF"/>
                </a:solidFill>
                <a:latin typeface="Open Sans Bold Italics"/>
                <a:ea typeface="Open Sans Bold Italics"/>
                <a:cs typeface="Open Sans Bold Italics"/>
                <a:sym typeface="Open Sans Bold Italics"/>
              </a:rPr>
              <a:t>Les déchets doivent être traités au lieu d'être rejetés à l'extérieur, afin de provoquer la pollution de l'environnement. </a:t>
            </a:r>
          </a:p>
        </p:txBody>
      </p:sp>
      <p:sp>
        <p:nvSpPr>
          <p:cNvPr id="22" name="TextBox 22"/>
          <p:cNvSpPr txBox="1"/>
          <p:nvPr/>
        </p:nvSpPr>
        <p:spPr>
          <a:xfrm>
            <a:off x="2800641" y="2800364"/>
            <a:ext cx="9711740" cy="1144906"/>
          </a:xfrm>
          <a:prstGeom prst="rect">
            <a:avLst/>
          </a:prstGeom>
        </p:spPr>
        <p:txBody>
          <a:bodyPr lIns="0" tIns="0" rIns="0" bIns="0" rtlCol="0" anchor="t">
            <a:spAutoFit/>
          </a:bodyPr>
          <a:lstStyle/>
          <a:p>
            <a:pPr algn="l">
              <a:lnSpc>
                <a:spcPts val="4619"/>
              </a:lnSpc>
              <a:spcBef>
                <a:spcPct val="0"/>
              </a:spcBef>
            </a:pPr>
            <a:r>
              <a:rPr lang="en-US" sz="3299" b="1" i="1">
                <a:solidFill>
                  <a:srgbClr val="FFFFFF"/>
                </a:solidFill>
                <a:latin typeface="Open Sans Bold Italics"/>
                <a:ea typeface="Open Sans Bold Italics"/>
                <a:cs typeface="Open Sans Bold Italics"/>
                <a:sym typeface="Open Sans Bold Italics"/>
              </a:rPr>
              <a:t> Le traitement de chaque type ou catégorie de déchets permet de limiter leurs effet</a:t>
            </a:r>
          </a:p>
        </p:txBody>
      </p:sp>
      <p:sp>
        <p:nvSpPr>
          <p:cNvPr id="23" name="TextBox 23"/>
          <p:cNvSpPr txBox="1"/>
          <p:nvPr/>
        </p:nvSpPr>
        <p:spPr>
          <a:xfrm>
            <a:off x="2051888" y="4987584"/>
            <a:ext cx="13060229" cy="3469006"/>
          </a:xfrm>
          <a:prstGeom prst="rect">
            <a:avLst/>
          </a:prstGeom>
        </p:spPr>
        <p:txBody>
          <a:bodyPr lIns="0" tIns="0" rIns="0" bIns="0" rtlCol="0" anchor="t">
            <a:spAutoFit/>
          </a:bodyPr>
          <a:lstStyle/>
          <a:p>
            <a:pPr algn="l">
              <a:lnSpc>
                <a:spcPts val="4619"/>
              </a:lnSpc>
            </a:pPr>
            <a:r>
              <a:rPr lang="en-US" sz="3299" b="1" i="1">
                <a:solidFill>
                  <a:srgbClr val="FFFFFF"/>
                </a:solidFill>
                <a:latin typeface="Open Sans Bold Italics"/>
                <a:ea typeface="Open Sans Bold Italics"/>
                <a:cs typeface="Open Sans Bold Italics"/>
                <a:sym typeface="Open Sans Bold Italics"/>
              </a:rPr>
              <a:t>   Collecte et tri des déchets recyclables selon leurs   catégories :     plastique - verre - métaux.</a:t>
            </a:r>
          </a:p>
          <a:p>
            <a:pPr algn="l">
              <a:lnSpc>
                <a:spcPts val="4619"/>
              </a:lnSpc>
            </a:pPr>
            <a:r>
              <a:rPr lang="en-US" sz="3299" b="1" i="1">
                <a:solidFill>
                  <a:srgbClr val="FFFFFF"/>
                </a:solidFill>
                <a:latin typeface="Open Sans Bold Italics"/>
                <a:ea typeface="Open Sans Bold Italics"/>
                <a:cs typeface="Open Sans Bold Italics"/>
                <a:sym typeface="Open Sans Bold Italics"/>
              </a:rPr>
              <a:t>    Le processus de broyage du plastique et du verre, puis les laver, retirer la peinture des métaux.</a:t>
            </a:r>
          </a:p>
          <a:p>
            <a:pPr algn="l">
              <a:lnSpc>
                <a:spcPts val="4619"/>
              </a:lnSpc>
            </a:pPr>
            <a:r>
              <a:rPr lang="en-US" sz="3299" b="1" i="1">
                <a:solidFill>
                  <a:srgbClr val="FFFFFF"/>
                </a:solidFill>
                <a:latin typeface="Open Sans Bold Italics"/>
                <a:ea typeface="Open Sans Bold Italics"/>
                <a:cs typeface="Open Sans Bold Italics"/>
                <a:sym typeface="Open Sans Bold Italics"/>
              </a:rPr>
              <a:t>    Le processus de fusion pour chacun de ces matériaux.</a:t>
            </a:r>
          </a:p>
          <a:p>
            <a:pPr algn="l">
              <a:lnSpc>
                <a:spcPts val="4619"/>
              </a:lnSpc>
              <a:spcBef>
                <a:spcPct val="0"/>
              </a:spcBef>
            </a:pPr>
            <a:r>
              <a:rPr lang="en-US" sz="3299" b="1" i="1">
                <a:solidFill>
                  <a:srgbClr val="FFFFFF"/>
                </a:solidFill>
                <a:latin typeface="Open Sans Bold Italics"/>
                <a:ea typeface="Open Sans Bold Italics"/>
                <a:cs typeface="Open Sans Bold Italics"/>
                <a:sym typeface="Open Sans Bold Italics"/>
              </a:rPr>
              <a:t>    Formage et moulage pour obtenir un nouveau produit.</a:t>
            </a:r>
          </a:p>
        </p:txBody>
      </p:sp>
      <p:sp>
        <p:nvSpPr>
          <p:cNvPr id="24" name="TextBox 24"/>
          <p:cNvSpPr txBox="1"/>
          <p:nvPr/>
        </p:nvSpPr>
        <p:spPr>
          <a:xfrm>
            <a:off x="2800641" y="4082430"/>
            <a:ext cx="9711740" cy="563881"/>
          </a:xfrm>
          <a:prstGeom prst="rect">
            <a:avLst/>
          </a:prstGeom>
        </p:spPr>
        <p:txBody>
          <a:bodyPr lIns="0" tIns="0" rIns="0" bIns="0" rtlCol="0" anchor="t">
            <a:spAutoFit/>
          </a:bodyPr>
          <a:lstStyle/>
          <a:p>
            <a:pPr algn="l">
              <a:lnSpc>
                <a:spcPts val="4619"/>
              </a:lnSpc>
              <a:spcBef>
                <a:spcPct val="0"/>
              </a:spcBef>
            </a:pPr>
            <a:r>
              <a:rPr lang="en-US" sz="3299" b="1" i="1">
                <a:solidFill>
                  <a:srgbClr val="FFFFFF"/>
                </a:solidFill>
                <a:latin typeface="Open Sans Bold Italics"/>
                <a:ea typeface="Open Sans Bold Italics"/>
                <a:cs typeface="Open Sans Bold Italics"/>
                <a:sym typeface="Open Sans Bold Italics"/>
              </a:rPr>
              <a:t> Le Recyclage par les étapes suivantes :</a:t>
            </a:r>
          </a:p>
        </p:txBody>
      </p:sp>
      <p:sp>
        <p:nvSpPr>
          <p:cNvPr id="25" name="Freeform 25"/>
          <p:cNvSpPr/>
          <p:nvPr/>
        </p:nvSpPr>
        <p:spPr>
          <a:xfrm>
            <a:off x="1797822" y="6282147"/>
            <a:ext cx="508133" cy="357597"/>
          </a:xfrm>
          <a:custGeom>
            <a:avLst/>
            <a:gdLst/>
            <a:ahLst/>
            <a:cxnLst/>
            <a:rect l="l" t="t" r="r" b="b"/>
            <a:pathLst>
              <a:path w="508133" h="357597">
                <a:moveTo>
                  <a:pt x="0" y="0"/>
                </a:moveTo>
                <a:lnTo>
                  <a:pt x="508133" y="0"/>
                </a:lnTo>
                <a:lnTo>
                  <a:pt x="508133" y="357597"/>
                </a:lnTo>
                <a:lnTo>
                  <a:pt x="0" y="35759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6" name="Freeform 26"/>
          <p:cNvSpPr/>
          <p:nvPr/>
        </p:nvSpPr>
        <p:spPr>
          <a:xfrm>
            <a:off x="1741548" y="7420794"/>
            <a:ext cx="508133" cy="357597"/>
          </a:xfrm>
          <a:custGeom>
            <a:avLst/>
            <a:gdLst/>
            <a:ahLst/>
            <a:cxnLst/>
            <a:rect l="l" t="t" r="r" b="b"/>
            <a:pathLst>
              <a:path w="508133" h="357597">
                <a:moveTo>
                  <a:pt x="0" y="0"/>
                </a:moveTo>
                <a:lnTo>
                  <a:pt x="508132" y="0"/>
                </a:lnTo>
                <a:lnTo>
                  <a:pt x="508132" y="357596"/>
                </a:lnTo>
                <a:lnTo>
                  <a:pt x="0" y="35759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7" name="Freeform 27"/>
          <p:cNvSpPr/>
          <p:nvPr/>
        </p:nvSpPr>
        <p:spPr>
          <a:xfrm>
            <a:off x="1720341" y="8098994"/>
            <a:ext cx="508133" cy="357597"/>
          </a:xfrm>
          <a:custGeom>
            <a:avLst/>
            <a:gdLst/>
            <a:ahLst/>
            <a:cxnLst/>
            <a:rect l="l" t="t" r="r" b="b"/>
            <a:pathLst>
              <a:path w="508133" h="357597">
                <a:moveTo>
                  <a:pt x="0" y="0"/>
                </a:moveTo>
                <a:lnTo>
                  <a:pt x="508132" y="0"/>
                </a:lnTo>
                <a:lnTo>
                  <a:pt x="508132" y="357597"/>
                </a:lnTo>
                <a:lnTo>
                  <a:pt x="0" y="35759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2867302" flipH="1">
            <a:off x="16812893" y="-293990"/>
            <a:ext cx="983312" cy="1710108"/>
          </a:xfrm>
          <a:custGeom>
            <a:avLst/>
            <a:gdLst/>
            <a:ahLst/>
            <a:cxnLst/>
            <a:rect l="l" t="t" r="r" b="b"/>
            <a:pathLst>
              <a:path w="983312" h="1710108">
                <a:moveTo>
                  <a:pt x="983311" y="0"/>
                </a:moveTo>
                <a:lnTo>
                  <a:pt x="0" y="0"/>
                </a:lnTo>
                <a:lnTo>
                  <a:pt x="0" y="1710107"/>
                </a:lnTo>
                <a:lnTo>
                  <a:pt x="983311" y="1710107"/>
                </a:lnTo>
                <a:lnTo>
                  <a:pt x="98331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rot="10090965">
            <a:off x="-1860539" y="7883721"/>
            <a:ext cx="4547351" cy="4576416"/>
          </a:xfrm>
          <a:custGeom>
            <a:avLst/>
            <a:gdLst/>
            <a:ahLst/>
            <a:cxnLst/>
            <a:rect l="l" t="t" r="r" b="b"/>
            <a:pathLst>
              <a:path w="4547351" h="4576416">
                <a:moveTo>
                  <a:pt x="0" y="0"/>
                </a:moveTo>
                <a:lnTo>
                  <a:pt x="4547351" y="0"/>
                </a:lnTo>
                <a:lnTo>
                  <a:pt x="4547351" y="4576416"/>
                </a:lnTo>
                <a:lnTo>
                  <a:pt x="0" y="45764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rot="-7932697" flipH="1">
            <a:off x="315653" y="8203746"/>
            <a:ext cx="1426094" cy="2480164"/>
          </a:xfrm>
          <a:custGeom>
            <a:avLst/>
            <a:gdLst/>
            <a:ahLst/>
            <a:cxnLst/>
            <a:rect l="l" t="t" r="r" b="b"/>
            <a:pathLst>
              <a:path w="1426094" h="2480164">
                <a:moveTo>
                  <a:pt x="1426094" y="0"/>
                </a:moveTo>
                <a:lnTo>
                  <a:pt x="0" y="0"/>
                </a:lnTo>
                <a:lnTo>
                  <a:pt x="0" y="2480164"/>
                </a:lnTo>
                <a:lnTo>
                  <a:pt x="1426094" y="2480164"/>
                </a:lnTo>
                <a:lnTo>
                  <a:pt x="1426094"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rot="-5339161">
            <a:off x="-3046634" y="-3101855"/>
            <a:ext cx="5985521" cy="6023779"/>
          </a:xfrm>
          <a:custGeom>
            <a:avLst/>
            <a:gdLst/>
            <a:ahLst/>
            <a:cxnLst/>
            <a:rect l="l" t="t" r="r" b="b"/>
            <a:pathLst>
              <a:path w="5985521" h="6023779">
                <a:moveTo>
                  <a:pt x="0" y="0"/>
                </a:moveTo>
                <a:lnTo>
                  <a:pt x="5985521" y="0"/>
                </a:lnTo>
                <a:lnTo>
                  <a:pt x="5985521" y="6023779"/>
                </a:lnTo>
                <a:lnTo>
                  <a:pt x="0" y="602377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261438" y="-140985"/>
            <a:ext cx="1887929" cy="1640688"/>
          </a:xfrm>
          <a:custGeom>
            <a:avLst/>
            <a:gdLst/>
            <a:ahLst/>
            <a:cxnLst/>
            <a:rect l="l" t="t" r="r" b="b"/>
            <a:pathLst>
              <a:path w="1887929" h="1640688">
                <a:moveTo>
                  <a:pt x="0" y="0"/>
                </a:moveTo>
                <a:lnTo>
                  <a:pt x="1887929" y="0"/>
                </a:lnTo>
                <a:lnTo>
                  <a:pt x="1887929" y="1640688"/>
                </a:lnTo>
                <a:lnTo>
                  <a:pt x="0" y="16406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a:off x="1225654" y="1499703"/>
            <a:ext cx="748753" cy="581304"/>
          </a:xfrm>
          <a:custGeom>
            <a:avLst/>
            <a:gdLst/>
            <a:ahLst/>
            <a:cxnLst/>
            <a:rect l="l" t="t" r="r" b="b"/>
            <a:pathLst>
              <a:path w="748753" h="581304">
                <a:moveTo>
                  <a:pt x="0" y="0"/>
                </a:moveTo>
                <a:lnTo>
                  <a:pt x="748753" y="0"/>
                </a:lnTo>
                <a:lnTo>
                  <a:pt x="748753" y="581305"/>
                </a:lnTo>
                <a:lnTo>
                  <a:pt x="0" y="58130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Freeform 11"/>
          <p:cNvSpPr/>
          <p:nvPr/>
        </p:nvSpPr>
        <p:spPr>
          <a:xfrm>
            <a:off x="2172199" y="7543406"/>
            <a:ext cx="508133" cy="357597"/>
          </a:xfrm>
          <a:custGeom>
            <a:avLst/>
            <a:gdLst/>
            <a:ahLst/>
            <a:cxnLst/>
            <a:rect l="l" t="t" r="r" b="b"/>
            <a:pathLst>
              <a:path w="508133" h="357597">
                <a:moveTo>
                  <a:pt x="0" y="0"/>
                </a:moveTo>
                <a:lnTo>
                  <a:pt x="508132" y="0"/>
                </a:lnTo>
                <a:lnTo>
                  <a:pt x="508132" y="357597"/>
                </a:lnTo>
                <a:lnTo>
                  <a:pt x="0" y="35759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12"/>
          <p:cNvSpPr/>
          <p:nvPr/>
        </p:nvSpPr>
        <p:spPr>
          <a:xfrm>
            <a:off x="1225654" y="6082683"/>
            <a:ext cx="748753" cy="581304"/>
          </a:xfrm>
          <a:custGeom>
            <a:avLst/>
            <a:gdLst/>
            <a:ahLst/>
            <a:cxnLst/>
            <a:rect l="l" t="t" r="r" b="b"/>
            <a:pathLst>
              <a:path w="748753" h="581304">
                <a:moveTo>
                  <a:pt x="0" y="0"/>
                </a:moveTo>
                <a:lnTo>
                  <a:pt x="748753" y="0"/>
                </a:lnTo>
                <a:lnTo>
                  <a:pt x="748753" y="581304"/>
                </a:lnTo>
                <a:lnTo>
                  <a:pt x="0" y="5813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a:off x="2051888" y="3079451"/>
            <a:ext cx="705924" cy="385050"/>
          </a:xfrm>
          <a:custGeom>
            <a:avLst/>
            <a:gdLst/>
            <a:ahLst/>
            <a:cxnLst/>
            <a:rect l="l" t="t" r="r" b="b"/>
            <a:pathLst>
              <a:path w="705924" h="385050">
                <a:moveTo>
                  <a:pt x="0" y="0"/>
                </a:moveTo>
                <a:lnTo>
                  <a:pt x="705925" y="0"/>
                </a:lnTo>
                <a:lnTo>
                  <a:pt x="705925" y="385049"/>
                </a:lnTo>
                <a:lnTo>
                  <a:pt x="0" y="38504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4" name="TextBox 14"/>
          <p:cNvSpPr txBox="1"/>
          <p:nvPr/>
        </p:nvSpPr>
        <p:spPr>
          <a:xfrm>
            <a:off x="4272547" y="292764"/>
            <a:ext cx="12068361" cy="847725"/>
          </a:xfrm>
          <a:prstGeom prst="rect">
            <a:avLst/>
          </a:prstGeom>
        </p:spPr>
        <p:txBody>
          <a:bodyPr lIns="0" tIns="0" rIns="0" bIns="0" rtlCol="0" anchor="t">
            <a:spAutoFit/>
          </a:bodyPr>
          <a:lstStyle/>
          <a:p>
            <a:pPr algn="l">
              <a:lnSpc>
                <a:spcPts val="5850"/>
              </a:lnSpc>
            </a:pPr>
            <a:r>
              <a:rPr lang="en-US" sz="5000" b="1" i="1" u="sng">
                <a:solidFill>
                  <a:srgbClr val="FF914D"/>
                </a:solidFill>
                <a:latin typeface="Times New Roman Bold Italics"/>
                <a:ea typeface="Times New Roman Bold Italics"/>
                <a:cs typeface="Times New Roman Bold Italics"/>
                <a:sym typeface="Times New Roman Bold Italics"/>
              </a:rPr>
              <a:t>III -  Préserver la santé et l’environnement :</a:t>
            </a:r>
          </a:p>
        </p:txBody>
      </p:sp>
      <p:sp>
        <p:nvSpPr>
          <p:cNvPr id="15" name="TextBox 15"/>
          <p:cNvSpPr txBox="1"/>
          <p:nvPr/>
        </p:nvSpPr>
        <p:spPr>
          <a:xfrm>
            <a:off x="2051888" y="1433028"/>
            <a:ext cx="14625553" cy="1144906"/>
          </a:xfrm>
          <a:prstGeom prst="rect">
            <a:avLst/>
          </a:prstGeom>
        </p:spPr>
        <p:txBody>
          <a:bodyPr lIns="0" tIns="0" rIns="0" bIns="0" rtlCol="0" anchor="t">
            <a:spAutoFit/>
          </a:bodyPr>
          <a:lstStyle/>
          <a:p>
            <a:pPr algn="l">
              <a:lnSpc>
                <a:spcPts val="4619"/>
              </a:lnSpc>
              <a:spcBef>
                <a:spcPct val="0"/>
              </a:spcBef>
            </a:pPr>
            <a:r>
              <a:rPr lang="en-US" sz="3299" b="1" i="1">
                <a:solidFill>
                  <a:srgbClr val="FFFFFF"/>
                </a:solidFill>
                <a:latin typeface="Open Sans Bold Italics"/>
                <a:ea typeface="Open Sans Bold Italics"/>
                <a:cs typeface="Open Sans Bold Italics"/>
                <a:sym typeface="Open Sans Bold Italics"/>
              </a:rPr>
              <a:t> Pour protéger la santé du citoyen et l'environnement des dangers des matériaux utilisés dans la vie quotidienne, vous devrez : </a:t>
            </a:r>
          </a:p>
        </p:txBody>
      </p:sp>
      <p:sp>
        <p:nvSpPr>
          <p:cNvPr id="16" name="TextBox 16"/>
          <p:cNvSpPr txBox="1"/>
          <p:nvPr/>
        </p:nvSpPr>
        <p:spPr>
          <a:xfrm>
            <a:off x="2800641" y="4147202"/>
            <a:ext cx="15466617" cy="1792606"/>
          </a:xfrm>
          <a:prstGeom prst="rect">
            <a:avLst/>
          </a:prstGeom>
        </p:spPr>
        <p:txBody>
          <a:bodyPr lIns="0" tIns="0" rIns="0" bIns="0" rtlCol="0" anchor="t">
            <a:spAutoFit/>
          </a:bodyPr>
          <a:lstStyle/>
          <a:p>
            <a:pPr algn="l">
              <a:lnSpc>
                <a:spcPts val="4619"/>
              </a:lnSpc>
              <a:spcBef>
                <a:spcPct val="0"/>
              </a:spcBef>
            </a:pPr>
            <a:r>
              <a:rPr lang="en-US" sz="3299" b="1" i="1">
                <a:solidFill>
                  <a:srgbClr val="FFFFFF"/>
                </a:solidFill>
                <a:latin typeface="Times New Roman Bold Italics"/>
                <a:ea typeface="Times New Roman Bold Italics"/>
                <a:cs typeface="Times New Roman Bold Italics"/>
                <a:sym typeface="Times New Roman Bold Italics"/>
              </a:rPr>
              <a:t>Sensibilisation collective au problème des déchets et changement des comportements irresponsables en sensibilisant et en adoptant des comportements positifs pour protéger l'environnement et la santé.</a:t>
            </a:r>
          </a:p>
        </p:txBody>
      </p:sp>
      <p:sp>
        <p:nvSpPr>
          <p:cNvPr id="17" name="TextBox 17"/>
          <p:cNvSpPr txBox="1"/>
          <p:nvPr/>
        </p:nvSpPr>
        <p:spPr>
          <a:xfrm>
            <a:off x="1974407" y="6016008"/>
            <a:ext cx="14873789" cy="1144906"/>
          </a:xfrm>
          <a:prstGeom prst="rect">
            <a:avLst/>
          </a:prstGeom>
        </p:spPr>
        <p:txBody>
          <a:bodyPr lIns="0" tIns="0" rIns="0" bIns="0" rtlCol="0" anchor="t">
            <a:spAutoFit/>
          </a:bodyPr>
          <a:lstStyle/>
          <a:p>
            <a:pPr algn="l">
              <a:lnSpc>
                <a:spcPts val="4619"/>
              </a:lnSpc>
              <a:spcBef>
                <a:spcPct val="0"/>
              </a:spcBef>
            </a:pPr>
            <a:r>
              <a:rPr lang="en-US" sz="3299" b="1" i="1">
                <a:solidFill>
                  <a:srgbClr val="FFFFFF"/>
                </a:solidFill>
                <a:latin typeface="Open Sans Bold Italics"/>
                <a:ea typeface="Open Sans Bold Italics"/>
                <a:cs typeface="Open Sans Bold Italics"/>
                <a:sym typeface="Open Sans Bold Italics"/>
              </a:rPr>
              <a:t>   Les différentes techniques du traitement des matériaux utilisées dans la vie quotidienne contribuent à :</a:t>
            </a:r>
          </a:p>
        </p:txBody>
      </p:sp>
      <p:sp>
        <p:nvSpPr>
          <p:cNvPr id="18" name="TextBox 18"/>
          <p:cNvSpPr txBox="1"/>
          <p:nvPr/>
        </p:nvSpPr>
        <p:spPr>
          <a:xfrm>
            <a:off x="2800641" y="2946101"/>
            <a:ext cx="14361916" cy="1211581"/>
          </a:xfrm>
          <a:prstGeom prst="rect">
            <a:avLst/>
          </a:prstGeom>
        </p:spPr>
        <p:txBody>
          <a:bodyPr lIns="0" tIns="0" rIns="0" bIns="0" rtlCol="0" anchor="t">
            <a:spAutoFit/>
          </a:bodyPr>
          <a:lstStyle/>
          <a:p>
            <a:pPr algn="l">
              <a:lnSpc>
                <a:spcPts val="4619"/>
              </a:lnSpc>
              <a:spcBef>
                <a:spcPct val="0"/>
              </a:spcBef>
            </a:pPr>
            <a:r>
              <a:rPr lang="en-US" sz="3299" b="1" i="1">
                <a:solidFill>
                  <a:srgbClr val="FFFFFF"/>
                </a:solidFill>
                <a:latin typeface="Times New Roman Bold Italics"/>
                <a:ea typeface="Times New Roman Bold Italics"/>
                <a:cs typeface="Times New Roman Bold Italics"/>
                <a:sym typeface="Times New Roman Bold Italics"/>
              </a:rPr>
              <a:t>Gestion des déchets en les collectant, les recyclant et les traitant au lieu d'être une cause de pollution de l'environnement.</a:t>
            </a:r>
          </a:p>
        </p:txBody>
      </p:sp>
      <p:sp>
        <p:nvSpPr>
          <p:cNvPr id="19" name="TextBox 19"/>
          <p:cNvSpPr txBox="1"/>
          <p:nvPr/>
        </p:nvSpPr>
        <p:spPr>
          <a:xfrm>
            <a:off x="2800641" y="7410056"/>
            <a:ext cx="14361916" cy="1211581"/>
          </a:xfrm>
          <a:prstGeom prst="rect">
            <a:avLst/>
          </a:prstGeom>
        </p:spPr>
        <p:txBody>
          <a:bodyPr lIns="0" tIns="0" rIns="0" bIns="0" rtlCol="0" anchor="t">
            <a:spAutoFit/>
          </a:bodyPr>
          <a:lstStyle/>
          <a:p>
            <a:pPr algn="l">
              <a:lnSpc>
                <a:spcPts val="4619"/>
              </a:lnSpc>
            </a:pPr>
            <a:r>
              <a:rPr lang="en-US" sz="3299" b="1" i="1">
                <a:solidFill>
                  <a:srgbClr val="FFFFFF"/>
                </a:solidFill>
                <a:latin typeface="Times New Roman Bold Italics"/>
                <a:ea typeface="Times New Roman Bold Italics"/>
                <a:cs typeface="Times New Roman Bold Italics"/>
                <a:sym typeface="Times New Roman Bold Italics"/>
              </a:rPr>
              <a:t>Réduire le risque de pollution de l'environnement et réduire ses effets nocifs sur</a:t>
            </a:r>
          </a:p>
          <a:p>
            <a:pPr algn="l">
              <a:lnSpc>
                <a:spcPts val="4619"/>
              </a:lnSpc>
              <a:spcBef>
                <a:spcPct val="0"/>
              </a:spcBef>
            </a:pPr>
            <a:r>
              <a:rPr lang="en-US" sz="3299" b="1" i="1">
                <a:solidFill>
                  <a:srgbClr val="FFFFFF"/>
                </a:solidFill>
                <a:latin typeface="Times New Roman Bold Italics"/>
                <a:ea typeface="Times New Roman Bold Italics"/>
                <a:cs typeface="Times New Roman Bold Italics"/>
                <a:sym typeface="Times New Roman Bold Italics"/>
              </a:rPr>
              <a:t>la santé.</a:t>
            </a:r>
          </a:p>
        </p:txBody>
      </p:sp>
      <p:sp>
        <p:nvSpPr>
          <p:cNvPr id="20" name="TextBox 20"/>
          <p:cNvSpPr txBox="1"/>
          <p:nvPr/>
        </p:nvSpPr>
        <p:spPr>
          <a:xfrm>
            <a:off x="2693961" y="8488287"/>
            <a:ext cx="14361916" cy="630556"/>
          </a:xfrm>
          <a:prstGeom prst="rect">
            <a:avLst/>
          </a:prstGeom>
        </p:spPr>
        <p:txBody>
          <a:bodyPr lIns="0" tIns="0" rIns="0" bIns="0" rtlCol="0" anchor="t">
            <a:spAutoFit/>
          </a:bodyPr>
          <a:lstStyle/>
          <a:p>
            <a:pPr algn="l">
              <a:lnSpc>
                <a:spcPts val="4619"/>
              </a:lnSpc>
              <a:spcBef>
                <a:spcPct val="0"/>
              </a:spcBef>
            </a:pPr>
            <a:r>
              <a:rPr lang="en-US" sz="3299" b="1" i="1">
                <a:solidFill>
                  <a:srgbClr val="FFFFFF"/>
                </a:solidFill>
                <a:latin typeface="Times New Roman Bold Italics"/>
                <a:ea typeface="Times New Roman Bold Italics"/>
                <a:cs typeface="Times New Roman Bold Italics"/>
                <a:sym typeface="Times New Roman Bold Italics"/>
              </a:rPr>
              <a:t>Economiser l'énergie et les matières premières..</a:t>
            </a:r>
          </a:p>
        </p:txBody>
      </p:sp>
      <p:sp>
        <p:nvSpPr>
          <p:cNvPr id="21" name="Freeform 21"/>
          <p:cNvSpPr/>
          <p:nvPr/>
        </p:nvSpPr>
        <p:spPr>
          <a:xfrm>
            <a:off x="1974407" y="4259358"/>
            <a:ext cx="705924" cy="385050"/>
          </a:xfrm>
          <a:custGeom>
            <a:avLst/>
            <a:gdLst/>
            <a:ahLst/>
            <a:cxnLst/>
            <a:rect l="l" t="t" r="r" b="b"/>
            <a:pathLst>
              <a:path w="705924" h="385050">
                <a:moveTo>
                  <a:pt x="0" y="0"/>
                </a:moveTo>
                <a:lnTo>
                  <a:pt x="705924" y="0"/>
                </a:lnTo>
                <a:lnTo>
                  <a:pt x="705924" y="385050"/>
                </a:lnTo>
                <a:lnTo>
                  <a:pt x="0" y="38505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22" name="Freeform 22"/>
          <p:cNvSpPr/>
          <p:nvPr/>
        </p:nvSpPr>
        <p:spPr>
          <a:xfrm>
            <a:off x="1974407" y="8691442"/>
            <a:ext cx="508133" cy="357597"/>
          </a:xfrm>
          <a:custGeom>
            <a:avLst/>
            <a:gdLst/>
            <a:ahLst/>
            <a:cxnLst/>
            <a:rect l="l" t="t" r="r" b="b"/>
            <a:pathLst>
              <a:path w="508133" h="357597">
                <a:moveTo>
                  <a:pt x="0" y="0"/>
                </a:moveTo>
                <a:lnTo>
                  <a:pt x="508133" y="0"/>
                </a:lnTo>
                <a:lnTo>
                  <a:pt x="508133" y="357597"/>
                </a:lnTo>
                <a:lnTo>
                  <a:pt x="0" y="35759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347</Words>
  <Application>Microsoft Office PowerPoint</Application>
  <PresentationFormat>Custom</PresentationFormat>
  <Paragraphs>25</Paragraphs>
  <Slides>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Open Sans Bold</vt:lpstr>
      <vt:lpstr>Times New Roman Bold Italics</vt:lpstr>
      <vt:lpstr>Calibri</vt:lpstr>
      <vt:lpstr>Poppins Italics</vt:lpstr>
      <vt:lpstr>Open Sans Bold Italics</vt:lpstr>
      <vt:lpstr>Arial</vt:lpstr>
      <vt:lpstr>Times New Roman Bold</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dc:title>
  <dc:creator>PC</dc:creator>
  <cp:lastModifiedBy>AIT ELZAAR SAID</cp:lastModifiedBy>
  <cp:revision>1</cp:revision>
  <dcterms:created xsi:type="dcterms:W3CDTF">2006-08-16T00:00:00Z</dcterms:created>
  <dcterms:modified xsi:type="dcterms:W3CDTF">2024-09-22T18:47:46Z</dcterms:modified>
  <dc:identifier>DAGH9cg468g</dc:identifier>
</cp:coreProperties>
</file>