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Times New Roman Italics" panose="020B0604020202020204" charset="0"/>
      <p:regular r:id="rId17"/>
    </p:embeddedFont>
    <p:embeddedFont>
      <p:font typeface="Open Sans Bold" panose="020B0604020202020204" charset="0"/>
      <p:regular r:id="rId18"/>
    </p:embeddedFont>
    <p:embeddedFont>
      <p:font typeface="Times New Roman Bold Italics" panose="020B0604020202020204" charset="0"/>
      <p:regular r:id="rId19"/>
    </p:embeddedFont>
    <p:embeddedFont>
      <p:font typeface="Times New Roman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6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7.svg"/><Relationship Id="rId4" Type="http://schemas.openxmlformats.org/officeDocument/2006/relationships/image" Target="../media/image4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8.png"/><Relationship Id="rId17" Type="http://schemas.openxmlformats.org/officeDocument/2006/relationships/image" Target="../media/image28.svg"/><Relationship Id="rId2" Type="http://schemas.openxmlformats.org/officeDocument/2006/relationships/image" Target="../media/image3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7.png"/><Relationship Id="rId5" Type="http://schemas.openxmlformats.org/officeDocument/2006/relationships/image" Target="../media/image6.svg"/><Relationship Id="rId15" Type="http://schemas.openxmlformats.org/officeDocument/2006/relationships/image" Target="../media/image26.sv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2.svg"/><Relationship Id="rId5" Type="http://schemas.openxmlformats.org/officeDocument/2006/relationships/image" Target="../media/image6.svg"/><Relationship Id="rId10" Type="http://schemas.openxmlformats.org/officeDocument/2006/relationships/image" Target="../media/image22.png"/><Relationship Id="rId4" Type="http://schemas.openxmlformats.org/officeDocument/2006/relationships/image" Target="../media/image4.png"/><Relationship Id="rId9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6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4.svg"/><Relationship Id="rId5" Type="http://schemas.openxmlformats.org/officeDocument/2006/relationships/image" Target="../media/image6.sv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32.sv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6.svg"/><Relationship Id="rId15" Type="http://schemas.openxmlformats.org/officeDocument/2006/relationships/image" Target="../media/image30.sv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28.sv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6.svg"/><Relationship Id="rId18" Type="http://schemas.openxmlformats.org/officeDocument/2006/relationships/image" Target="../media/image4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4.png"/><Relationship Id="rId17" Type="http://schemas.openxmlformats.org/officeDocument/2006/relationships/image" Target="../media/image30.png"/><Relationship Id="rId2" Type="http://schemas.openxmlformats.org/officeDocument/2006/relationships/image" Target="../media/image3.png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4.svg"/><Relationship Id="rId5" Type="http://schemas.openxmlformats.org/officeDocument/2006/relationships/image" Target="../media/image6.svg"/><Relationship Id="rId15" Type="http://schemas.openxmlformats.org/officeDocument/2006/relationships/image" Target="../media/image29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32.svg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6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5.png"/><Relationship Id="rId17" Type="http://schemas.openxmlformats.org/officeDocument/2006/relationships/image" Target="../media/image38.png"/><Relationship Id="rId2" Type="http://schemas.openxmlformats.org/officeDocument/2006/relationships/image" Target="../media/image3.png"/><Relationship Id="rId16" Type="http://schemas.openxmlformats.org/officeDocument/2006/relationships/image" Target="../media/image5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4.png"/><Relationship Id="rId5" Type="http://schemas.openxmlformats.org/officeDocument/2006/relationships/image" Target="../media/image6.svg"/><Relationship Id="rId15" Type="http://schemas.openxmlformats.org/officeDocument/2006/relationships/image" Target="../media/image37.png"/><Relationship Id="rId10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image" Target="../media/image32.svg"/><Relationship Id="rId14" Type="http://schemas.openxmlformats.org/officeDocument/2006/relationships/image" Target="../media/image5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41.png"/><Relationship Id="rId4" Type="http://schemas.openxmlformats.org/officeDocument/2006/relationships/image" Target="../media/image4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371" r="-4537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743800" y="7536958"/>
            <a:ext cx="2125452" cy="635184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316091" y="7878363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990430" y="2207524"/>
            <a:ext cx="6840485" cy="3591255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5811229" y="6120208"/>
            <a:ext cx="3543502" cy="3543502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2806526" y="-199362"/>
            <a:ext cx="8031925" cy="209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49"/>
              </a:lnSpc>
              <a:spcBef>
                <a:spcPct val="0"/>
              </a:spcBef>
            </a:pPr>
            <a:r>
              <a:rPr lang="en-US" sz="11035" u="sng">
                <a:solidFill>
                  <a:srgbClr val="5CE1E6"/>
                </a:solidFill>
                <a:latin typeface="Times New Roman Italics"/>
              </a:rPr>
              <a:t>Chapitre 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94390" y="3111148"/>
            <a:ext cx="8031925" cy="144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09"/>
              </a:lnSpc>
              <a:spcBef>
                <a:spcPct val="0"/>
              </a:spcBef>
            </a:pPr>
            <a:r>
              <a:rPr lang="en-US" sz="7578" u="sng">
                <a:solidFill>
                  <a:srgbClr val="FF914D"/>
                </a:solidFill>
                <a:latin typeface="Times New Roman Bold Italics"/>
              </a:rPr>
              <a:t>Les combustions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19835" y="7609777"/>
            <a:ext cx="2796257" cy="42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0"/>
              </a:lnSpc>
              <a:spcBef>
                <a:spcPct val="0"/>
              </a:spcBef>
            </a:pPr>
            <a:r>
              <a:rPr lang="en-US" sz="24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25945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5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5" y="2437992"/>
                </a:lnTo>
                <a:lnTo>
                  <a:pt x="14018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32137" y="288717"/>
            <a:ext cx="1983624" cy="1723851"/>
          </a:xfrm>
          <a:custGeom>
            <a:avLst/>
            <a:gdLst/>
            <a:ahLst/>
            <a:cxnLst/>
            <a:rect l="l" t="t" r="r" b="b"/>
            <a:pathLst>
              <a:path w="1983624" h="1723851">
                <a:moveTo>
                  <a:pt x="0" y="0"/>
                </a:moveTo>
                <a:lnTo>
                  <a:pt x="1983625" y="0"/>
                </a:lnTo>
                <a:lnTo>
                  <a:pt x="1983625" y="1723851"/>
                </a:lnTo>
                <a:lnTo>
                  <a:pt x="0" y="172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3999612" y="477879"/>
            <a:ext cx="1560582" cy="156058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30035" r="-30035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2400669" y="3611661"/>
            <a:ext cx="13755508" cy="4756807"/>
          </a:xfrm>
          <a:custGeom>
            <a:avLst/>
            <a:gdLst/>
            <a:ahLst/>
            <a:cxnLst/>
            <a:rect l="l" t="t" r="r" b="b"/>
            <a:pathLst>
              <a:path w="13755508" h="4756807">
                <a:moveTo>
                  <a:pt x="0" y="0"/>
                </a:moveTo>
                <a:lnTo>
                  <a:pt x="13755508" y="0"/>
                </a:lnTo>
                <a:lnTo>
                  <a:pt x="13755508" y="4756807"/>
                </a:lnTo>
                <a:lnTo>
                  <a:pt x="0" y="47568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016" t="-6521" r="-325" b="-17834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400800" y="7741493"/>
            <a:ext cx="1442814" cy="341029"/>
          </a:xfrm>
          <a:custGeom>
            <a:avLst/>
            <a:gdLst/>
            <a:ahLst/>
            <a:cxnLst/>
            <a:rect l="l" t="t" r="r" b="b"/>
            <a:pathLst>
              <a:path w="1442814" h="341029">
                <a:moveTo>
                  <a:pt x="0" y="0"/>
                </a:moveTo>
                <a:lnTo>
                  <a:pt x="1442814" y="0"/>
                </a:lnTo>
                <a:lnTo>
                  <a:pt x="1442814" y="341029"/>
                </a:lnTo>
                <a:lnTo>
                  <a:pt x="0" y="3410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400800" y="6953990"/>
            <a:ext cx="1515244" cy="358149"/>
          </a:xfrm>
          <a:custGeom>
            <a:avLst/>
            <a:gdLst/>
            <a:ahLst/>
            <a:cxnLst/>
            <a:rect l="l" t="t" r="r" b="b"/>
            <a:pathLst>
              <a:path w="1515244" h="358149">
                <a:moveTo>
                  <a:pt x="0" y="0"/>
                </a:moveTo>
                <a:lnTo>
                  <a:pt x="1515244" y="0"/>
                </a:lnTo>
                <a:lnTo>
                  <a:pt x="1515244" y="358149"/>
                </a:lnTo>
                <a:lnTo>
                  <a:pt x="0" y="358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845932" y="5566201"/>
            <a:ext cx="1515244" cy="358149"/>
          </a:xfrm>
          <a:custGeom>
            <a:avLst/>
            <a:gdLst/>
            <a:ahLst/>
            <a:cxnLst/>
            <a:rect l="l" t="t" r="r" b="b"/>
            <a:pathLst>
              <a:path w="1515244" h="358149">
                <a:moveTo>
                  <a:pt x="0" y="0"/>
                </a:moveTo>
                <a:lnTo>
                  <a:pt x="1515244" y="0"/>
                </a:lnTo>
                <a:lnTo>
                  <a:pt x="1515244" y="358149"/>
                </a:lnTo>
                <a:lnTo>
                  <a:pt x="0" y="358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400800" y="6595762"/>
            <a:ext cx="1515244" cy="358149"/>
          </a:xfrm>
          <a:custGeom>
            <a:avLst/>
            <a:gdLst/>
            <a:ahLst/>
            <a:cxnLst/>
            <a:rect l="l" t="t" r="r" b="b"/>
            <a:pathLst>
              <a:path w="1515244" h="358149">
                <a:moveTo>
                  <a:pt x="0" y="0"/>
                </a:moveTo>
                <a:lnTo>
                  <a:pt x="1515244" y="0"/>
                </a:lnTo>
                <a:lnTo>
                  <a:pt x="1515244" y="358149"/>
                </a:lnTo>
                <a:lnTo>
                  <a:pt x="0" y="358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511939" y="6399439"/>
            <a:ext cx="1477307" cy="349182"/>
          </a:xfrm>
          <a:custGeom>
            <a:avLst/>
            <a:gdLst/>
            <a:ahLst/>
            <a:cxnLst/>
            <a:rect l="l" t="t" r="r" b="b"/>
            <a:pathLst>
              <a:path w="1477307" h="349182">
                <a:moveTo>
                  <a:pt x="0" y="0"/>
                </a:moveTo>
                <a:lnTo>
                  <a:pt x="1477307" y="0"/>
                </a:lnTo>
                <a:lnTo>
                  <a:pt x="1477307" y="349182"/>
                </a:lnTo>
                <a:lnTo>
                  <a:pt x="0" y="3491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265362" y="4059805"/>
            <a:ext cx="2270877" cy="536753"/>
          </a:xfrm>
          <a:custGeom>
            <a:avLst/>
            <a:gdLst/>
            <a:ahLst/>
            <a:cxnLst/>
            <a:rect l="l" t="t" r="r" b="b"/>
            <a:pathLst>
              <a:path w="2270877" h="536753">
                <a:moveTo>
                  <a:pt x="0" y="0"/>
                </a:moveTo>
                <a:lnTo>
                  <a:pt x="2270876" y="0"/>
                </a:lnTo>
                <a:lnTo>
                  <a:pt x="2270876" y="536752"/>
                </a:lnTo>
                <a:lnTo>
                  <a:pt x="0" y="5367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454640" y="7271981"/>
            <a:ext cx="1494909" cy="353342"/>
          </a:xfrm>
          <a:custGeom>
            <a:avLst/>
            <a:gdLst/>
            <a:ahLst/>
            <a:cxnLst/>
            <a:rect l="l" t="t" r="r" b="b"/>
            <a:pathLst>
              <a:path w="1494909" h="353342">
                <a:moveTo>
                  <a:pt x="0" y="0"/>
                </a:moveTo>
                <a:lnTo>
                  <a:pt x="1494909" y="0"/>
                </a:lnTo>
                <a:lnTo>
                  <a:pt x="1494909" y="353342"/>
                </a:lnTo>
                <a:lnTo>
                  <a:pt x="0" y="3533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7603554" y="1230884"/>
            <a:ext cx="3248898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B6F61A"/>
                </a:solidFill>
                <a:latin typeface="Times New Roman Bold"/>
              </a:rPr>
              <a:t>1- Expérience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275775" y="268329"/>
            <a:ext cx="9091763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FF914D"/>
                </a:solidFill>
                <a:latin typeface="Times New Roman Bold Italics"/>
              </a:rPr>
              <a:t>I - Combustion de carbone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6691" y="1955418"/>
            <a:ext cx="16334619" cy="1274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11"/>
              </a:lnSpc>
              <a:spcBef>
                <a:spcPct val="0"/>
              </a:spcBef>
            </a:pPr>
            <a:r>
              <a:rPr lang="en-US" sz="3436">
                <a:solidFill>
                  <a:srgbClr val="FFFFFF"/>
                </a:solidFill>
                <a:latin typeface="Times New Roman Bold Italics"/>
              </a:rPr>
              <a:t>     On chauffe à incandescence un morceau du charbon ( qui est constitué essentiellement du carbone) dans l’air , puis on l’inrtoduit dans une flacon pleine de dioxygène 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03476" y="7501498"/>
            <a:ext cx="1740138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imes New Roman Bold"/>
              </a:rPr>
              <a:t>dioxygène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553200" y="6849215"/>
            <a:ext cx="1542018" cy="479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Times New Roman Bold"/>
              </a:rPr>
              <a:t>plus vite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11939" y="6120642"/>
            <a:ext cx="2471658" cy="453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Times New Roman Bold"/>
              </a:rPr>
              <a:t>encandescance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317371" y="4029846"/>
            <a:ext cx="2471658" cy="453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Times New Roman Bold"/>
              </a:rPr>
              <a:t>charbon de bois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454640" y="7337635"/>
            <a:ext cx="1693723" cy="403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Times New Roman Bold"/>
              </a:rPr>
              <a:t>eau de chaux</a:t>
            </a:r>
          </a:p>
        </p:txBody>
      </p:sp>
      <p:sp>
        <p:nvSpPr>
          <p:cNvPr id="28" name="Freeform 28"/>
          <p:cNvSpPr/>
          <p:nvPr/>
        </p:nvSpPr>
        <p:spPr>
          <a:xfrm>
            <a:off x="10454640" y="7741493"/>
            <a:ext cx="946269" cy="223664"/>
          </a:xfrm>
          <a:custGeom>
            <a:avLst/>
            <a:gdLst/>
            <a:ahLst/>
            <a:cxnLst/>
            <a:rect l="l" t="t" r="r" b="b"/>
            <a:pathLst>
              <a:path w="946269" h="223664">
                <a:moveTo>
                  <a:pt x="0" y="0"/>
                </a:moveTo>
                <a:lnTo>
                  <a:pt x="946269" y="0"/>
                </a:lnTo>
                <a:lnTo>
                  <a:pt x="946269" y="223664"/>
                </a:lnTo>
                <a:lnTo>
                  <a:pt x="0" y="223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0454640" y="7615798"/>
            <a:ext cx="1892538" cy="453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Times New Roman Bold"/>
              </a:rPr>
              <a:t>trouble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300410" y="6490987"/>
            <a:ext cx="2471658" cy="479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Times New Roman Bold"/>
              </a:rPr>
              <a:t>encandescance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25231" y="1603278"/>
            <a:ext cx="2587653" cy="2490639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25370" r="-1362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152599" y="7261313"/>
            <a:ext cx="1917362" cy="3334543"/>
          </a:xfrm>
          <a:custGeom>
            <a:avLst/>
            <a:gdLst/>
            <a:ahLst/>
            <a:cxnLst/>
            <a:rect l="l" t="t" r="r" b="b"/>
            <a:pathLst>
              <a:path w="1917362" h="3334543">
                <a:moveTo>
                  <a:pt x="1917362" y="0"/>
                </a:moveTo>
                <a:lnTo>
                  <a:pt x="0" y="0"/>
                </a:lnTo>
                <a:lnTo>
                  <a:pt x="0" y="3334543"/>
                </a:lnTo>
                <a:lnTo>
                  <a:pt x="1917362" y="3334543"/>
                </a:lnTo>
                <a:lnTo>
                  <a:pt x="191736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0" y="141322"/>
            <a:ext cx="1682264" cy="1461956"/>
          </a:xfrm>
          <a:custGeom>
            <a:avLst/>
            <a:gdLst/>
            <a:ahLst/>
            <a:cxnLst/>
            <a:rect l="l" t="t" r="r" b="b"/>
            <a:pathLst>
              <a:path w="1682264" h="1461956">
                <a:moveTo>
                  <a:pt x="0" y="0"/>
                </a:moveTo>
                <a:lnTo>
                  <a:pt x="1682264" y="0"/>
                </a:lnTo>
                <a:lnTo>
                  <a:pt x="1682264" y="1461956"/>
                </a:lnTo>
                <a:lnTo>
                  <a:pt x="0" y="14619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010400" y="3022448"/>
            <a:ext cx="3877026" cy="1071469"/>
          </a:xfrm>
          <a:custGeom>
            <a:avLst/>
            <a:gdLst/>
            <a:ahLst/>
            <a:cxnLst/>
            <a:rect l="l" t="t" r="r" b="b"/>
            <a:pathLst>
              <a:path w="3877026" h="1071469">
                <a:moveTo>
                  <a:pt x="0" y="0"/>
                </a:moveTo>
                <a:lnTo>
                  <a:pt x="3877026" y="0"/>
                </a:lnTo>
                <a:lnTo>
                  <a:pt x="3877026" y="1071469"/>
                </a:lnTo>
                <a:lnTo>
                  <a:pt x="0" y="10714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421237" y="6523886"/>
            <a:ext cx="9603088" cy="2404698"/>
          </a:xfrm>
          <a:custGeom>
            <a:avLst/>
            <a:gdLst/>
            <a:ahLst/>
            <a:cxnLst/>
            <a:rect l="l" t="t" r="r" b="b"/>
            <a:pathLst>
              <a:path w="9603088" h="2404698">
                <a:moveTo>
                  <a:pt x="0" y="0"/>
                </a:moveTo>
                <a:lnTo>
                  <a:pt x="9603088" y="0"/>
                </a:lnTo>
                <a:lnTo>
                  <a:pt x="9603088" y="2404699"/>
                </a:lnTo>
                <a:lnTo>
                  <a:pt x="0" y="24046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26722" r="-234" b="-113448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738434" y="141803"/>
            <a:ext cx="7436420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B6F61A"/>
                </a:solidFill>
                <a:latin typeface="Times New Roman Bold"/>
              </a:rPr>
              <a:t>2. Observation et explication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90285" y="966836"/>
            <a:ext cx="11076819" cy="1149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1"/>
              </a:lnSpc>
              <a:spcBef>
                <a:spcPct val="0"/>
              </a:spcBef>
            </a:pPr>
            <a:r>
              <a:rPr lang="en-US" sz="3136">
                <a:solidFill>
                  <a:srgbClr val="FFFFFF"/>
                </a:solidFill>
                <a:latin typeface="Times New Roman Bold Italics"/>
              </a:rPr>
              <a:t>L’incandescence du charbon s’arrête signifie que le dioxygène O2 est totalement consommé.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0285" y="2163520"/>
            <a:ext cx="10358048" cy="1149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1"/>
              </a:lnSpc>
              <a:spcBef>
                <a:spcPct val="0"/>
              </a:spcBef>
            </a:pPr>
            <a:r>
              <a:rPr lang="en-US" sz="3136">
                <a:solidFill>
                  <a:srgbClr val="FFFFFF"/>
                </a:solidFill>
                <a:latin typeface="Times New Roman Bold Italics"/>
              </a:rPr>
              <a:t>L’eau de chaux se trouble explique la présence du dioxyde de carbone  CO2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22173" y="4141542"/>
            <a:ext cx="14643654" cy="1701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1"/>
              </a:lnSpc>
              <a:spcBef>
                <a:spcPct val="0"/>
              </a:spcBef>
            </a:pPr>
            <a:r>
              <a:rPr lang="en-US" sz="3136">
                <a:solidFill>
                  <a:srgbClr val="FFFFFF"/>
                </a:solidFill>
                <a:latin typeface="Times New Roman Bold Italics"/>
              </a:rPr>
              <a:t>    La combustion du carbone est une </a:t>
            </a:r>
            <a:r>
              <a:rPr lang="en-US" sz="3136" u="sng">
                <a:solidFill>
                  <a:srgbClr val="FFDE59"/>
                </a:solidFill>
                <a:latin typeface="Times New Roman Bold"/>
              </a:rPr>
              <a:t>transformation chimique</a:t>
            </a:r>
            <a:r>
              <a:rPr lang="en-US" sz="3136">
                <a:solidFill>
                  <a:srgbClr val="FFFFFF"/>
                </a:solidFill>
                <a:latin typeface="Times New Roman Bold Italics"/>
              </a:rPr>
              <a:t> qui entraîne </a:t>
            </a:r>
            <a:r>
              <a:rPr lang="en-US" sz="3136">
                <a:solidFill>
                  <a:srgbClr val="FF914D"/>
                </a:solidFill>
                <a:latin typeface="Times New Roman Bold Italics"/>
              </a:rPr>
              <a:t>la disparition</a:t>
            </a:r>
            <a:r>
              <a:rPr lang="en-US" sz="3136">
                <a:solidFill>
                  <a:srgbClr val="FFFFFF"/>
                </a:solidFill>
                <a:latin typeface="Times New Roman Bold Italics"/>
              </a:rPr>
              <a:t> du carbone (le combustible) et du dioxygène (le comburant), et </a:t>
            </a:r>
            <a:r>
              <a:rPr lang="en-US" sz="3136">
                <a:solidFill>
                  <a:srgbClr val="FF914D"/>
                </a:solidFill>
                <a:latin typeface="Times New Roman Bold Italics"/>
              </a:rPr>
              <a:t>l’apparition</a:t>
            </a:r>
            <a:r>
              <a:rPr lang="en-US" sz="3136">
                <a:solidFill>
                  <a:srgbClr val="FFFFFF"/>
                </a:solidFill>
                <a:latin typeface="Times New Roman Bold Italics"/>
              </a:rPr>
              <a:t> d’un corps nouveau : le dioxyde de carbone (le produit).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12461" y="3086377"/>
            <a:ext cx="3020641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00954" y="5719225"/>
            <a:ext cx="11214654" cy="596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1"/>
              </a:lnSpc>
              <a:spcBef>
                <a:spcPct val="0"/>
              </a:spcBef>
            </a:pPr>
            <a:r>
              <a:rPr lang="en-US" sz="3136">
                <a:solidFill>
                  <a:srgbClr val="FFFFFF"/>
                </a:solidFill>
                <a:latin typeface="Times New Roman Bold Italics"/>
              </a:rPr>
              <a:t>On traduit le bilan de cette transformation de la manière suivante 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879417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93307" y="-302449"/>
            <a:ext cx="883804" cy="1537050"/>
          </a:xfrm>
          <a:custGeom>
            <a:avLst/>
            <a:gdLst/>
            <a:ahLst/>
            <a:cxnLst/>
            <a:rect l="l" t="t" r="r" b="b"/>
            <a:pathLst>
              <a:path w="883804" h="1537050">
                <a:moveTo>
                  <a:pt x="883804" y="0"/>
                </a:moveTo>
                <a:lnTo>
                  <a:pt x="0" y="0"/>
                </a:lnTo>
                <a:lnTo>
                  <a:pt x="0" y="1537051"/>
                </a:lnTo>
                <a:lnTo>
                  <a:pt x="883804" y="1537051"/>
                </a:lnTo>
                <a:lnTo>
                  <a:pt x="8838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65419" y="7836561"/>
            <a:ext cx="4590297" cy="4619637"/>
          </a:xfrm>
          <a:custGeom>
            <a:avLst/>
            <a:gdLst/>
            <a:ahLst/>
            <a:cxnLst/>
            <a:rect l="l" t="t" r="r" b="b"/>
            <a:pathLst>
              <a:path w="4590297" h="4619637">
                <a:moveTo>
                  <a:pt x="0" y="0"/>
                </a:moveTo>
                <a:lnTo>
                  <a:pt x="4590297" y="0"/>
                </a:lnTo>
                <a:lnTo>
                  <a:pt x="4590297" y="4619637"/>
                </a:lnTo>
                <a:lnTo>
                  <a:pt x="0" y="4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20675" y="8102894"/>
            <a:ext cx="1403720" cy="2441252"/>
          </a:xfrm>
          <a:custGeom>
            <a:avLst/>
            <a:gdLst/>
            <a:ahLst/>
            <a:cxnLst/>
            <a:rect l="l" t="t" r="r" b="b"/>
            <a:pathLst>
              <a:path w="1403720" h="2441252">
                <a:moveTo>
                  <a:pt x="1403719" y="0"/>
                </a:moveTo>
                <a:lnTo>
                  <a:pt x="0" y="0"/>
                </a:lnTo>
                <a:lnTo>
                  <a:pt x="0" y="2441252"/>
                </a:lnTo>
                <a:lnTo>
                  <a:pt x="1403719" y="2441252"/>
                </a:lnTo>
                <a:lnTo>
                  <a:pt x="140371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3866" y="-3104574"/>
            <a:ext cx="5502554" cy="5537724"/>
          </a:xfrm>
          <a:custGeom>
            <a:avLst/>
            <a:gdLst/>
            <a:ahLst/>
            <a:cxnLst/>
            <a:rect l="l" t="t" r="r" b="b"/>
            <a:pathLst>
              <a:path w="5502554" h="5537724">
                <a:moveTo>
                  <a:pt x="0" y="0"/>
                </a:moveTo>
                <a:lnTo>
                  <a:pt x="5502554" y="0"/>
                </a:lnTo>
                <a:lnTo>
                  <a:pt x="5502554" y="5537724"/>
                </a:lnTo>
                <a:lnTo>
                  <a:pt x="0" y="5537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4319" y="184330"/>
            <a:ext cx="1923853" cy="1671908"/>
          </a:xfrm>
          <a:custGeom>
            <a:avLst/>
            <a:gdLst/>
            <a:ahLst/>
            <a:cxnLst/>
            <a:rect l="l" t="t" r="r" b="b"/>
            <a:pathLst>
              <a:path w="1923853" h="1671908">
                <a:moveTo>
                  <a:pt x="0" y="0"/>
                </a:moveTo>
                <a:lnTo>
                  <a:pt x="1923854" y="0"/>
                </a:lnTo>
                <a:lnTo>
                  <a:pt x="1923854" y="1671908"/>
                </a:lnTo>
                <a:lnTo>
                  <a:pt x="0" y="16719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3471732" y="238475"/>
            <a:ext cx="1310657" cy="131065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t="-1428" b="-1428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1778718" y="4578653"/>
            <a:ext cx="3454608" cy="3991137"/>
            <a:chOff x="0" y="0"/>
            <a:chExt cx="759212" cy="87712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59212" cy="877124"/>
            </a:xfrm>
            <a:custGeom>
              <a:avLst/>
              <a:gdLst/>
              <a:ahLst/>
              <a:cxnLst/>
              <a:rect l="l" t="t" r="r" b="b"/>
              <a:pathLst>
                <a:path w="759212" h="877124">
                  <a:moveTo>
                    <a:pt x="51544" y="0"/>
                  </a:moveTo>
                  <a:lnTo>
                    <a:pt x="707668" y="0"/>
                  </a:lnTo>
                  <a:cubicBezTo>
                    <a:pt x="736135" y="0"/>
                    <a:pt x="759212" y="23077"/>
                    <a:pt x="759212" y="51544"/>
                  </a:cubicBezTo>
                  <a:lnTo>
                    <a:pt x="759212" y="825580"/>
                  </a:lnTo>
                  <a:cubicBezTo>
                    <a:pt x="759212" y="854047"/>
                    <a:pt x="736135" y="877124"/>
                    <a:pt x="707668" y="877124"/>
                  </a:cubicBezTo>
                  <a:lnTo>
                    <a:pt x="51544" y="877124"/>
                  </a:lnTo>
                  <a:cubicBezTo>
                    <a:pt x="37874" y="877124"/>
                    <a:pt x="24763" y="871693"/>
                    <a:pt x="15097" y="862027"/>
                  </a:cubicBezTo>
                  <a:cubicBezTo>
                    <a:pt x="5431" y="852360"/>
                    <a:pt x="0" y="839250"/>
                    <a:pt x="0" y="825580"/>
                  </a:cubicBezTo>
                  <a:lnTo>
                    <a:pt x="0" y="51544"/>
                  </a:lnTo>
                  <a:cubicBezTo>
                    <a:pt x="0" y="23077"/>
                    <a:pt x="23077" y="0"/>
                    <a:pt x="51544" y="0"/>
                  </a:cubicBezTo>
                  <a:close/>
                </a:path>
              </a:pathLst>
            </a:custGeom>
            <a:blipFill>
              <a:blip r:embed="rId9"/>
              <a:stretch>
                <a:fillRect t="-2691" b="-269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3102238" y="4439711"/>
            <a:ext cx="4130080" cy="413008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3114" y="0"/>
                  </a:moveTo>
                  <a:lnTo>
                    <a:pt x="769686" y="0"/>
                  </a:lnTo>
                  <a:cubicBezTo>
                    <a:pt x="793497" y="0"/>
                    <a:pt x="812800" y="19303"/>
                    <a:pt x="812800" y="43114"/>
                  </a:cubicBezTo>
                  <a:lnTo>
                    <a:pt x="812800" y="769686"/>
                  </a:lnTo>
                  <a:cubicBezTo>
                    <a:pt x="812800" y="793497"/>
                    <a:pt x="793497" y="812800"/>
                    <a:pt x="769686" y="812800"/>
                  </a:cubicBezTo>
                  <a:lnTo>
                    <a:pt x="43114" y="812800"/>
                  </a:lnTo>
                  <a:cubicBezTo>
                    <a:pt x="19303" y="812800"/>
                    <a:pt x="0" y="793497"/>
                    <a:pt x="0" y="769686"/>
                  </a:cubicBezTo>
                  <a:lnTo>
                    <a:pt x="0" y="43114"/>
                  </a:lnTo>
                  <a:cubicBezTo>
                    <a:pt x="0" y="19303"/>
                    <a:pt x="19303" y="0"/>
                    <a:pt x="43114" y="0"/>
                  </a:cubicBezTo>
                  <a:close/>
                </a:path>
              </a:pathLst>
            </a:custGeom>
            <a:blipFill>
              <a:blip r:embed="rId10"/>
              <a:stretch>
                <a:fillRect t="-1587" b="-1587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5199036" y="738012"/>
            <a:ext cx="1042430" cy="2896237"/>
          </a:xfrm>
          <a:custGeom>
            <a:avLst/>
            <a:gdLst/>
            <a:ahLst/>
            <a:cxnLst/>
            <a:rect l="l" t="t" r="r" b="b"/>
            <a:pathLst>
              <a:path w="1042430" h="2896237">
                <a:moveTo>
                  <a:pt x="0" y="0"/>
                </a:moveTo>
                <a:lnTo>
                  <a:pt x="1042430" y="0"/>
                </a:lnTo>
                <a:lnTo>
                  <a:pt x="1042430" y="2896237"/>
                </a:lnTo>
                <a:lnTo>
                  <a:pt x="0" y="289623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450927">
            <a:off x="2796595" y="5718958"/>
            <a:ext cx="705336" cy="510487"/>
          </a:xfrm>
          <a:custGeom>
            <a:avLst/>
            <a:gdLst/>
            <a:ahLst/>
            <a:cxnLst/>
            <a:rect l="l" t="t" r="r" b="b"/>
            <a:pathLst>
              <a:path w="705336" h="510487">
                <a:moveTo>
                  <a:pt x="0" y="0"/>
                </a:moveTo>
                <a:lnTo>
                  <a:pt x="705336" y="0"/>
                </a:lnTo>
                <a:lnTo>
                  <a:pt x="705336" y="510487"/>
                </a:lnTo>
                <a:lnTo>
                  <a:pt x="0" y="51048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7504625" y="7114656"/>
            <a:ext cx="1183035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Eau de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chaux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046561" y="4994276"/>
            <a:ext cx="2570232" cy="917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Times New Roman Bold"/>
              </a:rPr>
              <a:t>Dépôt de gouttelettes d’eau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066810" y="7143231"/>
            <a:ext cx="2178735" cy="872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5"/>
              </a:lnSpc>
              <a:spcBef>
                <a:spcPct val="0"/>
              </a:spcBef>
            </a:pPr>
            <a:r>
              <a:rPr lang="en-US" sz="2354">
                <a:solidFill>
                  <a:srgbClr val="FFFFFF"/>
                </a:solidFill>
                <a:latin typeface="Times New Roman Bold"/>
              </a:rPr>
              <a:t>Trouble de l’eau de chaux</a:t>
            </a:r>
          </a:p>
        </p:txBody>
      </p:sp>
      <p:sp>
        <p:nvSpPr>
          <p:cNvPr id="21" name="Freeform 21"/>
          <p:cNvSpPr/>
          <p:nvPr/>
        </p:nvSpPr>
        <p:spPr>
          <a:xfrm rot="-1450927" flipH="1">
            <a:off x="6879650" y="7728328"/>
            <a:ext cx="705336" cy="510487"/>
          </a:xfrm>
          <a:custGeom>
            <a:avLst/>
            <a:gdLst/>
            <a:ahLst/>
            <a:cxnLst/>
            <a:rect l="l" t="t" r="r" b="b"/>
            <a:pathLst>
              <a:path w="705336" h="510487">
                <a:moveTo>
                  <a:pt x="705336" y="0"/>
                </a:moveTo>
                <a:lnTo>
                  <a:pt x="0" y="0"/>
                </a:lnTo>
                <a:lnTo>
                  <a:pt x="0" y="510487"/>
                </a:lnTo>
                <a:lnTo>
                  <a:pt x="705336" y="510487"/>
                </a:lnTo>
                <a:lnTo>
                  <a:pt x="70533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450927">
            <a:off x="11559595" y="5718958"/>
            <a:ext cx="705336" cy="510487"/>
          </a:xfrm>
          <a:custGeom>
            <a:avLst/>
            <a:gdLst/>
            <a:ahLst/>
            <a:cxnLst/>
            <a:rect l="l" t="t" r="r" b="b"/>
            <a:pathLst>
              <a:path w="705336" h="510487">
                <a:moveTo>
                  <a:pt x="0" y="0"/>
                </a:moveTo>
                <a:lnTo>
                  <a:pt x="705336" y="0"/>
                </a:lnTo>
                <a:lnTo>
                  <a:pt x="705336" y="510487"/>
                </a:lnTo>
                <a:lnTo>
                  <a:pt x="0" y="51048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450927" flipH="1">
            <a:off x="14941305" y="7728328"/>
            <a:ext cx="705336" cy="510487"/>
          </a:xfrm>
          <a:custGeom>
            <a:avLst/>
            <a:gdLst/>
            <a:ahLst/>
            <a:cxnLst/>
            <a:rect l="l" t="t" r="r" b="b"/>
            <a:pathLst>
              <a:path w="705336" h="510487">
                <a:moveTo>
                  <a:pt x="705336" y="0"/>
                </a:moveTo>
                <a:lnTo>
                  <a:pt x="0" y="0"/>
                </a:lnTo>
                <a:lnTo>
                  <a:pt x="0" y="510487"/>
                </a:lnTo>
                <a:lnTo>
                  <a:pt x="705336" y="510487"/>
                </a:lnTo>
                <a:lnTo>
                  <a:pt x="70533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602329" flipH="1">
            <a:off x="15720251" y="2692819"/>
            <a:ext cx="1203311" cy="164088"/>
          </a:xfrm>
          <a:custGeom>
            <a:avLst/>
            <a:gdLst/>
            <a:ahLst/>
            <a:cxnLst/>
            <a:rect l="l" t="t" r="r" b="b"/>
            <a:pathLst>
              <a:path w="1203311" h="164088">
                <a:moveTo>
                  <a:pt x="1203311" y="0"/>
                </a:moveTo>
                <a:lnTo>
                  <a:pt x="0" y="0"/>
                </a:lnTo>
                <a:lnTo>
                  <a:pt x="0" y="164088"/>
                </a:lnTo>
                <a:lnTo>
                  <a:pt x="1203311" y="164088"/>
                </a:lnTo>
                <a:lnTo>
                  <a:pt x="120331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815352" y="2774863"/>
            <a:ext cx="517626" cy="401866"/>
          </a:xfrm>
          <a:custGeom>
            <a:avLst/>
            <a:gdLst/>
            <a:ahLst/>
            <a:cxnLst/>
            <a:rect l="l" t="t" r="r" b="b"/>
            <a:pathLst>
              <a:path w="517626" h="401866">
                <a:moveTo>
                  <a:pt x="0" y="0"/>
                </a:moveTo>
                <a:lnTo>
                  <a:pt x="517626" y="0"/>
                </a:lnTo>
                <a:lnTo>
                  <a:pt x="517626" y="401866"/>
                </a:lnTo>
                <a:lnTo>
                  <a:pt x="0" y="40186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3894775" y="268329"/>
            <a:ext cx="9091763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FF914D"/>
                </a:solidFill>
                <a:latin typeface="Times New Roman Bold Italics"/>
              </a:rPr>
              <a:t>II -  La combustion du butane 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192239" y="1147804"/>
            <a:ext cx="8887698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B6F61A"/>
                </a:solidFill>
                <a:latin typeface="Times New Roman Bold"/>
              </a:rPr>
              <a:t>1 -  La combustion complète du butane 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548119" y="1752747"/>
            <a:ext cx="3568938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FFDE59"/>
                </a:solidFill>
                <a:latin typeface="Times New Roman Bold"/>
              </a:rPr>
              <a:t>a - Expérience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875636" y="2548080"/>
            <a:ext cx="12798389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       On réalise la combustion du butane à l’aide d’un bec bunsen, avec l’ouverture de la virole :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22535" y="5076825"/>
            <a:ext cx="1906202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Entonnoir sec et froid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469086" y="2062306"/>
            <a:ext cx="1457616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Virole ouverte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77808" y="-328135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3698" y="7563311"/>
            <a:ext cx="4839131" cy="4870061"/>
          </a:xfrm>
          <a:custGeom>
            <a:avLst/>
            <a:gdLst/>
            <a:ahLst/>
            <a:cxnLst/>
            <a:rect l="l" t="t" r="r" b="b"/>
            <a:pathLst>
              <a:path w="4839131" h="4870061">
                <a:moveTo>
                  <a:pt x="0" y="0"/>
                </a:moveTo>
                <a:lnTo>
                  <a:pt x="4839130" y="0"/>
                </a:lnTo>
                <a:lnTo>
                  <a:pt x="4839130" y="4870061"/>
                </a:lnTo>
                <a:lnTo>
                  <a:pt x="0" y="4870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82745" y="8090105"/>
            <a:ext cx="1388135" cy="2414147"/>
          </a:xfrm>
          <a:custGeom>
            <a:avLst/>
            <a:gdLst/>
            <a:ahLst/>
            <a:cxnLst/>
            <a:rect l="l" t="t" r="r" b="b"/>
            <a:pathLst>
              <a:path w="1388135" h="2414147">
                <a:moveTo>
                  <a:pt x="1388135" y="0"/>
                </a:moveTo>
                <a:lnTo>
                  <a:pt x="0" y="0"/>
                </a:lnTo>
                <a:lnTo>
                  <a:pt x="0" y="2414147"/>
                </a:lnTo>
                <a:lnTo>
                  <a:pt x="1388135" y="2414147"/>
                </a:lnTo>
                <a:lnTo>
                  <a:pt x="13881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5081" y="-3103380"/>
            <a:ext cx="5714606" cy="5751131"/>
          </a:xfrm>
          <a:custGeom>
            <a:avLst/>
            <a:gdLst/>
            <a:ahLst/>
            <a:cxnLst/>
            <a:rect l="l" t="t" r="r" b="b"/>
            <a:pathLst>
              <a:path w="5714606" h="5751131">
                <a:moveTo>
                  <a:pt x="0" y="0"/>
                </a:moveTo>
                <a:lnTo>
                  <a:pt x="5714605" y="0"/>
                </a:lnTo>
                <a:lnTo>
                  <a:pt x="5714605" y="5751131"/>
                </a:lnTo>
                <a:lnTo>
                  <a:pt x="0" y="5751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5010" y="288717"/>
            <a:ext cx="1307996" cy="1136702"/>
          </a:xfrm>
          <a:custGeom>
            <a:avLst/>
            <a:gdLst/>
            <a:ahLst/>
            <a:cxnLst/>
            <a:rect l="l" t="t" r="r" b="b"/>
            <a:pathLst>
              <a:path w="1307996" h="1136702">
                <a:moveTo>
                  <a:pt x="0" y="0"/>
                </a:moveTo>
                <a:lnTo>
                  <a:pt x="1307996" y="0"/>
                </a:lnTo>
                <a:lnTo>
                  <a:pt x="1307996" y="1136703"/>
                </a:lnTo>
                <a:lnTo>
                  <a:pt x="0" y="1136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347188" y="2676877"/>
            <a:ext cx="495327" cy="401665"/>
          </a:xfrm>
          <a:custGeom>
            <a:avLst/>
            <a:gdLst/>
            <a:ahLst/>
            <a:cxnLst/>
            <a:rect l="l" t="t" r="r" b="b"/>
            <a:pathLst>
              <a:path w="495327" h="401665">
                <a:moveTo>
                  <a:pt x="0" y="0"/>
                </a:moveTo>
                <a:lnTo>
                  <a:pt x="495327" y="0"/>
                </a:lnTo>
                <a:lnTo>
                  <a:pt x="495327" y="401665"/>
                </a:lnTo>
                <a:lnTo>
                  <a:pt x="0" y="4016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347188" y="3257266"/>
            <a:ext cx="495327" cy="401665"/>
          </a:xfrm>
          <a:custGeom>
            <a:avLst/>
            <a:gdLst/>
            <a:ahLst/>
            <a:cxnLst/>
            <a:rect l="l" t="t" r="r" b="b"/>
            <a:pathLst>
              <a:path w="495327" h="401665">
                <a:moveTo>
                  <a:pt x="0" y="0"/>
                </a:moveTo>
                <a:lnTo>
                  <a:pt x="495327" y="0"/>
                </a:lnTo>
                <a:lnTo>
                  <a:pt x="495327" y="401665"/>
                </a:lnTo>
                <a:lnTo>
                  <a:pt x="0" y="4016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347188" y="3837654"/>
            <a:ext cx="495327" cy="401665"/>
          </a:xfrm>
          <a:custGeom>
            <a:avLst/>
            <a:gdLst/>
            <a:ahLst/>
            <a:cxnLst/>
            <a:rect l="l" t="t" r="r" b="b"/>
            <a:pathLst>
              <a:path w="495327" h="401665">
                <a:moveTo>
                  <a:pt x="0" y="0"/>
                </a:moveTo>
                <a:lnTo>
                  <a:pt x="495327" y="0"/>
                </a:lnTo>
                <a:lnTo>
                  <a:pt x="495327" y="401666"/>
                </a:lnTo>
                <a:lnTo>
                  <a:pt x="0" y="4016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285264" y="5155855"/>
            <a:ext cx="503827" cy="466636"/>
          </a:xfrm>
          <a:custGeom>
            <a:avLst/>
            <a:gdLst/>
            <a:ahLst/>
            <a:cxnLst/>
            <a:rect l="l" t="t" r="r" b="b"/>
            <a:pathLst>
              <a:path w="503827" h="466636">
                <a:moveTo>
                  <a:pt x="0" y="0"/>
                </a:moveTo>
                <a:lnTo>
                  <a:pt x="503827" y="0"/>
                </a:lnTo>
                <a:lnTo>
                  <a:pt x="503827" y="466637"/>
                </a:lnTo>
                <a:lnTo>
                  <a:pt x="0" y="4666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85264" y="6276339"/>
            <a:ext cx="503827" cy="466636"/>
          </a:xfrm>
          <a:custGeom>
            <a:avLst/>
            <a:gdLst/>
            <a:ahLst/>
            <a:cxnLst/>
            <a:rect l="l" t="t" r="r" b="b"/>
            <a:pathLst>
              <a:path w="503827" h="466636">
                <a:moveTo>
                  <a:pt x="0" y="0"/>
                </a:moveTo>
                <a:lnTo>
                  <a:pt x="503827" y="0"/>
                </a:lnTo>
                <a:lnTo>
                  <a:pt x="503827" y="466636"/>
                </a:lnTo>
                <a:lnTo>
                  <a:pt x="0" y="4666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6662864" y="1263495"/>
            <a:ext cx="4955778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FFDE59"/>
                </a:solidFill>
                <a:latin typeface="Times New Roman Bold"/>
              </a:rPr>
              <a:t>b - Observations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33828" y="1926164"/>
            <a:ext cx="1014662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Lors de combustion complète du butane, on observe que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43691" y="2487503"/>
            <a:ext cx="1014662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La flamme est bleue.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43691" y="3067891"/>
            <a:ext cx="1279838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Il se forme de la buée sur les parois internes de l’entonnoir sec et froid.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43691" y="3648280"/>
            <a:ext cx="485834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L’eau de chaux se trouble.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26797" y="4271579"/>
            <a:ext cx="4955778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FFDE59"/>
                </a:solidFill>
                <a:latin typeface="Times New Roman Bold"/>
              </a:rPr>
              <a:t>c - Interprétation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47188" y="5010150"/>
            <a:ext cx="13971869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     Lorsque la virole ouverte, la flamme est </a:t>
            </a:r>
            <a:r>
              <a:rPr lang="en-US" sz="3400">
                <a:solidFill>
                  <a:srgbClr val="5CE1E6"/>
                </a:solidFill>
                <a:latin typeface="Times New Roman Bold"/>
              </a:rPr>
              <a:t>bleue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, la quantité de dioxygène est </a:t>
            </a:r>
            <a:r>
              <a:rPr lang="en-US" sz="3400">
                <a:solidFill>
                  <a:srgbClr val="5CE1E6"/>
                </a:solidFill>
                <a:latin typeface="Times New Roman Bold"/>
              </a:rPr>
              <a:t>suffisante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pour n’obtenir une combustion complète.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42515" y="6142989"/>
            <a:ext cx="1397186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La présence de la buée explique que de </a:t>
            </a:r>
            <a:r>
              <a:rPr lang="en-US" sz="3400">
                <a:solidFill>
                  <a:srgbClr val="FF914D"/>
                </a:solidFill>
                <a:latin typeface="Times New Roman Bold"/>
              </a:rPr>
              <a:t>l’eau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s’est formée.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842515" y="6799577"/>
            <a:ext cx="1397186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Le test de l’eau de chaux montre la formation de </a:t>
            </a:r>
            <a:r>
              <a:rPr lang="en-US" sz="3400">
                <a:solidFill>
                  <a:srgbClr val="FF914D"/>
                </a:solidFill>
                <a:latin typeface="Times New Roman Bold"/>
              </a:rPr>
              <a:t>dioxyde de carbone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24" name="Freeform 24"/>
          <p:cNvSpPr/>
          <p:nvPr/>
        </p:nvSpPr>
        <p:spPr>
          <a:xfrm>
            <a:off x="2338688" y="6886097"/>
            <a:ext cx="503827" cy="466636"/>
          </a:xfrm>
          <a:custGeom>
            <a:avLst/>
            <a:gdLst/>
            <a:ahLst/>
            <a:cxnLst/>
            <a:rect l="l" t="t" r="r" b="b"/>
            <a:pathLst>
              <a:path w="503827" h="466636">
                <a:moveTo>
                  <a:pt x="0" y="0"/>
                </a:moveTo>
                <a:lnTo>
                  <a:pt x="503827" y="0"/>
                </a:lnTo>
                <a:lnTo>
                  <a:pt x="503827" y="466637"/>
                </a:lnTo>
                <a:lnTo>
                  <a:pt x="0" y="4666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77808" y="-328135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482745" y="8090105"/>
            <a:ext cx="1388135" cy="2414147"/>
          </a:xfrm>
          <a:custGeom>
            <a:avLst/>
            <a:gdLst/>
            <a:ahLst/>
            <a:cxnLst/>
            <a:rect l="l" t="t" r="r" b="b"/>
            <a:pathLst>
              <a:path w="1388135" h="2414147">
                <a:moveTo>
                  <a:pt x="1388135" y="0"/>
                </a:moveTo>
                <a:lnTo>
                  <a:pt x="0" y="0"/>
                </a:lnTo>
                <a:lnTo>
                  <a:pt x="0" y="2414147"/>
                </a:lnTo>
                <a:lnTo>
                  <a:pt x="1388135" y="2414147"/>
                </a:lnTo>
                <a:lnTo>
                  <a:pt x="13881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5081" y="-3103380"/>
            <a:ext cx="5714606" cy="5751131"/>
          </a:xfrm>
          <a:custGeom>
            <a:avLst/>
            <a:gdLst/>
            <a:ahLst/>
            <a:cxnLst/>
            <a:rect l="l" t="t" r="r" b="b"/>
            <a:pathLst>
              <a:path w="5714606" h="5751131">
                <a:moveTo>
                  <a:pt x="0" y="0"/>
                </a:moveTo>
                <a:lnTo>
                  <a:pt x="5714605" y="0"/>
                </a:lnTo>
                <a:lnTo>
                  <a:pt x="5714605" y="5751131"/>
                </a:lnTo>
                <a:lnTo>
                  <a:pt x="0" y="5751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45010" y="288717"/>
            <a:ext cx="1307996" cy="1136702"/>
          </a:xfrm>
          <a:custGeom>
            <a:avLst/>
            <a:gdLst/>
            <a:ahLst/>
            <a:cxnLst/>
            <a:rect l="l" t="t" r="r" b="b"/>
            <a:pathLst>
              <a:path w="1307996" h="1136702">
                <a:moveTo>
                  <a:pt x="0" y="0"/>
                </a:moveTo>
                <a:lnTo>
                  <a:pt x="1307996" y="0"/>
                </a:lnTo>
                <a:lnTo>
                  <a:pt x="1307996" y="1136703"/>
                </a:lnTo>
                <a:lnTo>
                  <a:pt x="0" y="1136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41910" y="2728677"/>
            <a:ext cx="503827" cy="466636"/>
          </a:xfrm>
          <a:custGeom>
            <a:avLst/>
            <a:gdLst/>
            <a:ahLst/>
            <a:cxnLst/>
            <a:rect l="l" t="t" r="r" b="b"/>
            <a:pathLst>
              <a:path w="503827" h="466636">
                <a:moveTo>
                  <a:pt x="0" y="0"/>
                </a:moveTo>
                <a:lnTo>
                  <a:pt x="503827" y="0"/>
                </a:lnTo>
                <a:lnTo>
                  <a:pt x="503827" y="466636"/>
                </a:lnTo>
                <a:lnTo>
                  <a:pt x="0" y="466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055498" y="4673513"/>
            <a:ext cx="503827" cy="466636"/>
          </a:xfrm>
          <a:custGeom>
            <a:avLst/>
            <a:gdLst/>
            <a:ahLst/>
            <a:cxnLst/>
            <a:rect l="l" t="t" r="r" b="b"/>
            <a:pathLst>
              <a:path w="503827" h="466636">
                <a:moveTo>
                  <a:pt x="0" y="0"/>
                </a:moveTo>
                <a:lnTo>
                  <a:pt x="503827" y="0"/>
                </a:lnTo>
                <a:lnTo>
                  <a:pt x="503827" y="466636"/>
                </a:lnTo>
                <a:lnTo>
                  <a:pt x="0" y="466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78954" y="1289452"/>
            <a:ext cx="15468561" cy="7031164"/>
          </a:xfrm>
          <a:custGeom>
            <a:avLst/>
            <a:gdLst/>
            <a:ahLst/>
            <a:cxnLst/>
            <a:rect l="l" t="t" r="r" b="b"/>
            <a:pathLst>
              <a:path w="15468561" h="7031164">
                <a:moveTo>
                  <a:pt x="0" y="0"/>
                </a:moveTo>
                <a:lnTo>
                  <a:pt x="15468561" y="0"/>
                </a:lnTo>
                <a:lnTo>
                  <a:pt x="15468561" y="7031164"/>
                </a:lnTo>
                <a:lnTo>
                  <a:pt x="0" y="70311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248452" y="1235369"/>
            <a:ext cx="3791096" cy="1254508"/>
          </a:xfrm>
          <a:custGeom>
            <a:avLst/>
            <a:gdLst/>
            <a:ahLst/>
            <a:cxnLst/>
            <a:rect l="l" t="t" r="r" b="b"/>
            <a:pathLst>
              <a:path w="3791096" h="1254508">
                <a:moveTo>
                  <a:pt x="0" y="0"/>
                </a:moveTo>
                <a:lnTo>
                  <a:pt x="3791096" y="0"/>
                </a:lnTo>
                <a:lnTo>
                  <a:pt x="3791096" y="1254508"/>
                </a:lnTo>
                <a:lnTo>
                  <a:pt x="0" y="12545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386873" y="5653951"/>
            <a:ext cx="11852723" cy="794255"/>
          </a:xfrm>
          <a:custGeom>
            <a:avLst/>
            <a:gdLst/>
            <a:ahLst/>
            <a:cxnLst/>
            <a:rect l="l" t="t" r="r" b="b"/>
            <a:pathLst>
              <a:path w="11852723" h="794255">
                <a:moveTo>
                  <a:pt x="0" y="0"/>
                </a:moveTo>
                <a:lnTo>
                  <a:pt x="11852723" y="0"/>
                </a:lnTo>
                <a:lnTo>
                  <a:pt x="11852723" y="794255"/>
                </a:lnTo>
                <a:lnTo>
                  <a:pt x="0" y="7942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2527" t="-159290" r="-18747" b="-926602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07913" y="1358488"/>
            <a:ext cx="2845656" cy="799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2"/>
              </a:lnSpc>
              <a:spcBef>
                <a:spcPct val="0"/>
              </a:spcBef>
            </a:pPr>
            <a:r>
              <a:rPr lang="en-US" sz="4202" u="sng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07411" y="2665460"/>
            <a:ext cx="14011646" cy="184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   La combustion complète du butane dans le dioxygène est une </a:t>
            </a:r>
            <a:r>
              <a:rPr lang="en-US" sz="3400">
                <a:solidFill>
                  <a:srgbClr val="FF914D"/>
                </a:solidFill>
                <a:latin typeface="Times New Roman Bold"/>
              </a:rPr>
              <a:t>transformation</a:t>
            </a:r>
          </a:p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914D"/>
                </a:solidFill>
                <a:latin typeface="Times New Roman Bold"/>
              </a:rPr>
              <a:t>chimique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qui entraîne la disparition du </a:t>
            </a:r>
            <a:r>
              <a:rPr lang="en-US" sz="3400" u="sng">
                <a:solidFill>
                  <a:srgbClr val="000000"/>
                </a:solidFill>
                <a:latin typeface="Times New Roman Bold Italics"/>
              </a:rPr>
              <a:t>butane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(le combustible) et du </a:t>
            </a:r>
            <a:r>
              <a:rPr lang="en-US" sz="3400" u="sng">
                <a:solidFill>
                  <a:srgbClr val="000000"/>
                </a:solidFill>
                <a:latin typeface="Times New Roman Bold Italics"/>
              </a:rPr>
              <a:t>dioxygène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(le comburant), et l’apparition du </a:t>
            </a:r>
            <a:r>
              <a:rPr lang="en-US" sz="3400" u="sng">
                <a:solidFill>
                  <a:srgbClr val="000000"/>
                </a:solidFill>
                <a:latin typeface="Times New Roman Bold Italics"/>
              </a:rPr>
              <a:t>dioxyde de carbone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et de </a:t>
            </a:r>
            <a:r>
              <a:rPr lang="en-US" sz="3400" u="sng">
                <a:solidFill>
                  <a:srgbClr val="000000"/>
                </a:solidFill>
                <a:latin typeface="Times New Roman Bold Italics"/>
              </a:rPr>
              <a:t>l’eau 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(les produits).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37901" y="4540163"/>
            <a:ext cx="748714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Le bilan de cette transformation s’écrit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879417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93307" y="-302449"/>
            <a:ext cx="883804" cy="1537050"/>
          </a:xfrm>
          <a:custGeom>
            <a:avLst/>
            <a:gdLst/>
            <a:ahLst/>
            <a:cxnLst/>
            <a:rect l="l" t="t" r="r" b="b"/>
            <a:pathLst>
              <a:path w="883804" h="1537050">
                <a:moveTo>
                  <a:pt x="883804" y="0"/>
                </a:moveTo>
                <a:lnTo>
                  <a:pt x="0" y="0"/>
                </a:lnTo>
                <a:lnTo>
                  <a:pt x="0" y="1537051"/>
                </a:lnTo>
                <a:lnTo>
                  <a:pt x="883804" y="1537051"/>
                </a:lnTo>
                <a:lnTo>
                  <a:pt x="8838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65419" y="7836561"/>
            <a:ext cx="4590297" cy="4619637"/>
          </a:xfrm>
          <a:custGeom>
            <a:avLst/>
            <a:gdLst/>
            <a:ahLst/>
            <a:cxnLst/>
            <a:rect l="l" t="t" r="r" b="b"/>
            <a:pathLst>
              <a:path w="4590297" h="4619637">
                <a:moveTo>
                  <a:pt x="0" y="0"/>
                </a:moveTo>
                <a:lnTo>
                  <a:pt x="4590297" y="0"/>
                </a:lnTo>
                <a:lnTo>
                  <a:pt x="4590297" y="4619637"/>
                </a:lnTo>
                <a:lnTo>
                  <a:pt x="0" y="4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20675" y="8102894"/>
            <a:ext cx="1403720" cy="2441252"/>
          </a:xfrm>
          <a:custGeom>
            <a:avLst/>
            <a:gdLst/>
            <a:ahLst/>
            <a:cxnLst/>
            <a:rect l="l" t="t" r="r" b="b"/>
            <a:pathLst>
              <a:path w="1403720" h="2441252">
                <a:moveTo>
                  <a:pt x="1403719" y="0"/>
                </a:moveTo>
                <a:lnTo>
                  <a:pt x="0" y="0"/>
                </a:lnTo>
                <a:lnTo>
                  <a:pt x="0" y="2441252"/>
                </a:lnTo>
                <a:lnTo>
                  <a:pt x="1403719" y="2441252"/>
                </a:lnTo>
                <a:lnTo>
                  <a:pt x="140371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3866" y="-3104574"/>
            <a:ext cx="5502554" cy="5537724"/>
          </a:xfrm>
          <a:custGeom>
            <a:avLst/>
            <a:gdLst/>
            <a:ahLst/>
            <a:cxnLst/>
            <a:rect l="l" t="t" r="r" b="b"/>
            <a:pathLst>
              <a:path w="5502554" h="5537724">
                <a:moveTo>
                  <a:pt x="0" y="0"/>
                </a:moveTo>
                <a:lnTo>
                  <a:pt x="5502554" y="0"/>
                </a:lnTo>
                <a:lnTo>
                  <a:pt x="5502554" y="5537724"/>
                </a:lnTo>
                <a:lnTo>
                  <a:pt x="0" y="5537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4319" y="184330"/>
            <a:ext cx="1923853" cy="1671908"/>
          </a:xfrm>
          <a:custGeom>
            <a:avLst/>
            <a:gdLst/>
            <a:ahLst/>
            <a:cxnLst/>
            <a:rect l="l" t="t" r="r" b="b"/>
            <a:pathLst>
              <a:path w="1923853" h="1671908">
                <a:moveTo>
                  <a:pt x="0" y="0"/>
                </a:moveTo>
                <a:lnTo>
                  <a:pt x="1923854" y="0"/>
                </a:lnTo>
                <a:lnTo>
                  <a:pt x="1923854" y="1671908"/>
                </a:lnTo>
                <a:lnTo>
                  <a:pt x="0" y="16719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80546" y="2464132"/>
            <a:ext cx="517626" cy="401866"/>
          </a:xfrm>
          <a:custGeom>
            <a:avLst/>
            <a:gdLst/>
            <a:ahLst/>
            <a:cxnLst/>
            <a:rect l="l" t="t" r="r" b="b"/>
            <a:pathLst>
              <a:path w="517626" h="401866">
                <a:moveTo>
                  <a:pt x="0" y="0"/>
                </a:moveTo>
                <a:lnTo>
                  <a:pt x="517627" y="0"/>
                </a:lnTo>
                <a:lnTo>
                  <a:pt x="517627" y="401867"/>
                </a:lnTo>
                <a:lnTo>
                  <a:pt x="0" y="4018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697492" y="184330"/>
            <a:ext cx="862702" cy="3540673"/>
          </a:xfrm>
          <a:custGeom>
            <a:avLst/>
            <a:gdLst/>
            <a:ahLst/>
            <a:cxnLst/>
            <a:rect l="l" t="t" r="r" b="b"/>
            <a:pathLst>
              <a:path w="862702" h="3540673">
                <a:moveTo>
                  <a:pt x="0" y="0"/>
                </a:moveTo>
                <a:lnTo>
                  <a:pt x="862702" y="0"/>
                </a:lnTo>
                <a:lnTo>
                  <a:pt x="862702" y="3540673"/>
                </a:lnTo>
                <a:lnTo>
                  <a:pt x="0" y="35406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434937" y="2285552"/>
            <a:ext cx="12798389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On allume un bec Bunsen alimenté par du butane et on ferme complètement la virole.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81406" y="1567006"/>
            <a:ext cx="1457616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Virole fermée</a:t>
            </a:r>
          </a:p>
        </p:txBody>
      </p:sp>
      <p:sp>
        <p:nvSpPr>
          <p:cNvPr id="14" name="Freeform 14"/>
          <p:cNvSpPr/>
          <p:nvPr/>
        </p:nvSpPr>
        <p:spPr>
          <a:xfrm rot="-1602329" flipH="1">
            <a:off x="15143055" y="2382088"/>
            <a:ext cx="1203311" cy="164088"/>
          </a:xfrm>
          <a:custGeom>
            <a:avLst/>
            <a:gdLst/>
            <a:ahLst/>
            <a:cxnLst/>
            <a:rect l="l" t="t" r="r" b="b"/>
            <a:pathLst>
              <a:path w="1203311" h="164088">
                <a:moveTo>
                  <a:pt x="1203311" y="0"/>
                </a:moveTo>
                <a:lnTo>
                  <a:pt x="0" y="0"/>
                </a:lnTo>
                <a:lnTo>
                  <a:pt x="0" y="164088"/>
                </a:lnTo>
                <a:lnTo>
                  <a:pt x="1203311" y="164088"/>
                </a:lnTo>
                <a:lnTo>
                  <a:pt x="1203311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2432090" y="4197443"/>
            <a:ext cx="4082748" cy="4533422"/>
            <a:chOff x="0" y="0"/>
            <a:chExt cx="812800" cy="902521"/>
          </a:xfrm>
        </p:grpSpPr>
        <p:sp>
          <p:nvSpPr>
            <p:cNvPr id="16" name="Freeform 16"/>
            <p:cNvSpPr/>
            <p:nvPr/>
          </p:nvSpPr>
          <p:spPr>
            <a:xfrm flipH="1">
              <a:off x="0" y="0"/>
              <a:ext cx="812800" cy="902521"/>
            </a:xfrm>
            <a:custGeom>
              <a:avLst/>
              <a:gdLst/>
              <a:ahLst/>
              <a:cxnLst/>
              <a:rect l="l" t="t" r="r" b="b"/>
              <a:pathLst>
                <a:path w="812800" h="902521">
                  <a:moveTo>
                    <a:pt x="769186" y="0"/>
                  </a:moveTo>
                  <a:lnTo>
                    <a:pt x="43614" y="0"/>
                  </a:lnTo>
                  <a:cubicBezTo>
                    <a:pt x="19527" y="0"/>
                    <a:pt x="0" y="19527"/>
                    <a:pt x="0" y="43614"/>
                  </a:cubicBezTo>
                  <a:lnTo>
                    <a:pt x="0" y="858907"/>
                  </a:lnTo>
                  <a:cubicBezTo>
                    <a:pt x="0" y="882994"/>
                    <a:pt x="19527" y="902521"/>
                    <a:pt x="43614" y="902521"/>
                  </a:cubicBezTo>
                  <a:lnTo>
                    <a:pt x="769186" y="902521"/>
                  </a:lnTo>
                  <a:cubicBezTo>
                    <a:pt x="793273" y="902521"/>
                    <a:pt x="812800" y="882994"/>
                    <a:pt x="812800" y="858907"/>
                  </a:cubicBezTo>
                  <a:lnTo>
                    <a:pt x="812800" y="43614"/>
                  </a:lnTo>
                  <a:cubicBezTo>
                    <a:pt x="812800" y="19527"/>
                    <a:pt x="793273" y="0"/>
                    <a:pt x="769186" y="0"/>
                  </a:cubicBezTo>
                  <a:close/>
                </a:path>
              </a:pathLst>
            </a:custGeom>
            <a:blipFill>
              <a:blip r:embed="rId13"/>
              <a:stretch>
                <a:fillRect t="-4891" b="-4891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1780546" y="5499926"/>
            <a:ext cx="400858" cy="325060"/>
          </a:xfrm>
          <a:custGeom>
            <a:avLst/>
            <a:gdLst/>
            <a:ahLst/>
            <a:cxnLst/>
            <a:rect l="l" t="t" r="r" b="b"/>
            <a:pathLst>
              <a:path w="400858" h="325060">
                <a:moveTo>
                  <a:pt x="0" y="0"/>
                </a:moveTo>
                <a:lnTo>
                  <a:pt x="400859" y="0"/>
                </a:lnTo>
                <a:lnTo>
                  <a:pt x="400859" y="325059"/>
                </a:lnTo>
                <a:lnTo>
                  <a:pt x="0" y="32505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780546" y="6072635"/>
            <a:ext cx="400858" cy="325060"/>
          </a:xfrm>
          <a:custGeom>
            <a:avLst/>
            <a:gdLst/>
            <a:ahLst/>
            <a:cxnLst/>
            <a:rect l="l" t="t" r="r" b="b"/>
            <a:pathLst>
              <a:path w="400858" h="325060">
                <a:moveTo>
                  <a:pt x="0" y="0"/>
                </a:moveTo>
                <a:lnTo>
                  <a:pt x="400859" y="0"/>
                </a:lnTo>
                <a:lnTo>
                  <a:pt x="400859" y="325060"/>
                </a:lnTo>
                <a:lnTo>
                  <a:pt x="0" y="3250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780546" y="6744063"/>
            <a:ext cx="400858" cy="325060"/>
          </a:xfrm>
          <a:custGeom>
            <a:avLst/>
            <a:gdLst/>
            <a:ahLst/>
            <a:cxnLst/>
            <a:rect l="l" t="t" r="r" b="b"/>
            <a:pathLst>
              <a:path w="400858" h="325060">
                <a:moveTo>
                  <a:pt x="0" y="0"/>
                </a:moveTo>
                <a:lnTo>
                  <a:pt x="400859" y="0"/>
                </a:lnTo>
                <a:lnTo>
                  <a:pt x="400859" y="325060"/>
                </a:lnTo>
                <a:lnTo>
                  <a:pt x="0" y="3250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780546" y="7415491"/>
            <a:ext cx="400858" cy="325060"/>
          </a:xfrm>
          <a:custGeom>
            <a:avLst/>
            <a:gdLst/>
            <a:ahLst/>
            <a:cxnLst/>
            <a:rect l="l" t="t" r="r" b="b"/>
            <a:pathLst>
              <a:path w="400858" h="325060">
                <a:moveTo>
                  <a:pt x="0" y="0"/>
                </a:moveTo>
                <a:lnTo>
                  <a:pt x="400859" y="0"/>
                </a:lnTo>
                <a:lnTo>
                  <a:pt x="400859" y="325060"/>
                </a:lnTo>
                <a:lnTo>
                  <a:pt x="0" y="3250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214747" y="576087"/>
            <a:ext cx="8887698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B6F61A"/>
                </a:solidFill>
                <a:latin typeface="Times New Roman Bold"/>
              </a:rPr>
              <a:t>2) La combustion incomplète du butane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43157" y="1384433"/>
            <a:ext cx="3568938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FFDE59"/>
                </a:solidFill>
                <a:latin typeface="Times New Roman Bold"/>
              </a:rPr>
              <a:t>a - Expérience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670374" y="4200506"/>
            <a:ext cx="1238264" cy="688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8"/>
              </a:lnSpc>
              <a:spcBef>
                <a:spcPct val="0"/>
              </a:spcBef>
            </a:pPr>
            <a:r>
              <a:rPr lang="en-US" sz="3612">
                <a:solidFill>
                  <a:srgbClr val="FFFFFF"/>
                </a:solidFill>
                <a:latin typeface="Times New Roman Bold"/>
              </a:rPr>
              <a:t>bécher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183509" y="4775200"/>
            <a:ext cx="1636886" cy="55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7"/>
              </a:lnSpc>
              <a:spcBef>
                <a:spcPct val="0"/>
              </a:spcBef>
            </a:pPr>
            <a:r>
              <a:rPr lang="en-US" sz="2897">
                <a:solidFill>
                  <a:srgbClr val="FFFFFF"/>
                </a:solidFill>
                <a:latin typeface="Times New Roman Bold"/>
              </a:rPr>
              <a:t>Dépôt noir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843157" y="3767301"/>
            <a:ext cx="4955778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FFDE59"/>
                </a:solidFill>
                <a:latin typeface="Times New Roman Bold"/>
              </a:rPr>
              <a:t>b - Observations 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53384" y="4606135"/>
            <a:ext cx="11326306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    Lors de combustion incomplète du butane, on observe que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298173" y="5272249"/>
            <a:ext cx="3729186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La flamme est jaune.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298173" y="5877070"/>
            <a:ext cx="10045746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Il se forme de la buée sur les parois internes de bécher.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298173" y="6579605"/>
            <a:ext cx="4551313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formation d’un dépôt noir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98173" y="7245719"/>
            <a:ext cx="485834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L’eau de chaux se trouble.</a:t>
            </a:r>
          </a:p>
        </p:txBody>
      </p:sp>
      <p:sp>
        <p:nvSpPr>
          <p:cNvPr id="31" name="Freeform 31"/>
          <p:cNvSpPr/>
          <p:nvPr/>
        </p:nvSpPr>
        <p:spPr>
          <a:xfrm>
            <a:off x="694570" y="4851332"/>
            <a:ext cx="517626" cy="401866"/>
          </a:xfrm>
          <a:custGeom>
            <a:avLst/>
            <a:gdLst/>
            <a:ahLst/>
            <a:cxnLst/>
            <a:rect l="l" t="t" r="r" b="b"/>
            <a:pathLst>
              <a:path w="517626" h="401866">
                <a:moveTo>
                  <a:pt x="0" y="0"/>
                </a:moveTo>
                <a:lnTo>
                  <a:pt x="517627" y="0"/>
                </a:lnTo>
                <a:lnTo>
                  <a:pt x="517627" y="401867"/>
                </a:lnTo>
                <a:lnTo>
                  <a:pt x="0" y="4018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77808" y="-328135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482745" y="8090105"/>
            <a:ext cx="1388135" cy="2414147"/>
          </a:xfrm>
          <a:custGeom>
            <a:avLst/>
            <a:gdLst/>
            <a:ahLst/>
            <a:cxnLst/>
            <a:rect l="l" t="t" r="r" b="b"/>
            <a:pathLst>
              <a:path w="1388135" h="2414147">
                <a:moveTo>
                  <a:pt x="1388135" y="0"/>
                </a:moveTo>
                <a:lnTo>
                  <a:pt x="0" y="0"/>
                </a:lnTo>
                <a:lnTo>
                  <a:pt x="0" y="2414147"/>
                </a:lnTo>
                <a:lnTo>
                  <a:pt x="1388135" y="2414147"/>
                </a:lnTo>
                <a:lnTo>
                  <a:pt x="13881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5081" y="-3103380"/>
            <a:ext cx="5714606" cy="5751131"/>
          </a:xfrm>
          <a:custGeom>
            <a:avLst/>
            <a:gdLst/>
            <a:ahLst/>
            <a:cxnLst/>
            <a:rect l="l" t="t" r="r" b="b"/>
            <a:pathLst>
              <a:path w="5714606" h="5751131">
                <a:moveTo>
                  <a:pt x="0" y="0"/>
                </a:moveTo>
                <a:lnTo>
                  <a:pt x="5714605" y="0"/>
                </a:lnTo>
                <a:lnTo>
                  <a:pt x="5714605" y="5751131"/>
                </a:lnTo>
                <a:lnTo>
                  <a:pt x="0" y="5751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45010" y="288717"/>
            <a:ext cx="1307996" cy="1136702"/>
          </a:xfrm>
          <a:custGeom>
            <a:avLst/>
            <a:gdLst/>
            <a:ahLst/>
            <a:cxnLst/>
            <a:rect l="l" t="t" r="r" b="b"/>
            <a:pathLst>
              <a:path w="1307996" h="1136702">
                <a:moveTo>
                  <a:pt x="0" y="0"/>
                </a:moveTo>
                <a:lnTo>
                  <a:pt x="1307996" y="0"/>
                </a:lnTo>
                <a:lnTo>
                  <a:pt x="1307996" y="1136703"/>
                </a:lnTo>
                <a:lnTo>
                  <a:pt x="0" y="1136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41910" y="2728677"/>
            <a:ext cx="503827" cy="466636"/>
          </a:xfrm>
          <a:custGeom>
            <a:avLst/>
            <a:gdLst/>
            <a:ahLst/>
            <a:cxnLst/>
            <a:rect l="l" t="t" r="r" b="b"/>
            <a:pathLst>
              <a:path w="503827" h="466636">
                <a:moveTo>
                  <a:pt x="0" y="0"/>
                </a:moveTo>
                <a:lnTo>
                  <a:pt x="503827" y="0"/>
                </a:lnTo>
                <a:lnTo>
                  <a:pt x="503827" y="466636"/>
                </a:lnTo>
                <a:lnTo>
                  <a:pt x="0" y="466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055498" y="4673513"/>
            <a:ext cx="503827" cy="466636"/>
          </a:xfrm>
          <a:custGeom>
            <a:avLst/>
            <a:gdLst/>
            <a:ahLst/>
            <a:cxnLst/>
            <a:rect l="l" t="t" r="r" b="b"/>
            <a:pathLst>
              <a:path w="503827" h="466636">
                <a:moveTo>
                  <a:pt x="0" y="0"/>
                </a:moveTo>
                <a:lnTo>
                  <a:pt x="503827" y="0"/>
                </a:lnTo>
                <a:lnTo>
                  <a:pt x="503827" y="466636"/>
                </a:lnTo>
                <a:lnTo>
                  <a:pt x="0" y="466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78954" y="1289452"/>
            <a:ext cx="15468561" cy="7031164"/>
          </a:xfrm>
          <a:custGeom>
            <a:avLst/>
            <a:gdLst/>
            <a:ahLst/>
            <a:cxnLst/>
            <a:rect l="l" t="t" r="r" b="b"/>
            <a:pathLst>
              <a:path w="15468561" h="7031164">
                <a:moveTo>
                  <a:pt x="0" y="0"/>
                </a:moveTo>
                <a:lnTo>
                  <a:pt x="15468561" y="0"/>
                </a:lnTo>
                <a:lnTo>
                  <a:pt x="15468561" y="7031164"/>
                </a:lnTo>
                <a:lnTo>
                  <a:pt x="0" y="70311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248452" y="1235369"/>
            <a:ext cx="3791096" cy="1254508"/>
          </a:xfrm>
          <a:custGeom>
            <a:avLst/>
            <a:gdLst/>
            <a:ahLst/>
            <a:cxnLst/>
            <a:rect l="l" t="t" r="r" b="b"/>
            <a:pathLst>
              <a:path w="3791096" h="1254508">
                <a:moveTo>
                  <a:pt x="0" y="0"/>
                </a:moveTo>
                <a:lnTo>
                  <a:pt x="3791096" y="0"/>
                </a:lnTo>
                <a:lnTo>
                  <a:pt x="3791096" y="1254508"/>
                </a:lnTo>
                <a:lnTo>
                  <a:pt x="0" y="12545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880360" y="5935344"/>
            <a:ext cx="12260632" cy="543060"/>
          </a:xfrm>
          <a:custGeom>
            <a:avLst/>
            <a:gdLst/>
            <a:ahLst/>
            <a:cxnLst/>
            <a:rect l="l" t="t" r="r" b="b"/>
            <a:pathLst>
              <a:path w="12260632" h="543060">
                <a:moveTo>
                  <a:pt x="0" y="0"/>
                </a:moveTo>
                <a:lnTo>
                  <a:pt x="12260632" y="0"/>
                </a:lnTo>
                <a:lnTo>
                  <a:pt x="12260632" y="543060"/>
                </a:lnTo>
                <a:lnTo>
                  <a:pt x="0" y="54306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5203" t="-275129" r="-3448" b="-20974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344841" y="6040119"/>
            <a:ext cx="483138" cy="211119"/>
          </a:xfrm>
          <a:custGeom>
            <a:avLst/>
            <a:gdLst/>
            <a:ahLst/>
            <a:cxnLst/>
            <a:rect l="l" t="t" r="r" b="b"/>
            <a:pathLst>
              <a:path w="483138" h="211119">
                <a:moveTo>
                  <a:pt x="0" y="0"/>
                </a:moveTo>
                <a:lnTo>
                  <a:pt x="483138" y="0"/>
                </a:lnTo>
                <a:lnTo>
                  <a:pt x="483138" y="211119"/>
                </a:lnTo>
                <a:lnTo>
                  <a:pt x="0" y="21111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537177" y="2511397"/>
            <a:ext cx="503717" cy="450598"/>
          </a:xfrm>
          <a:custGeom>
            <a:avLst/>
            <a:gdLst/>
            <a:ahLst/>
            <a:cxnLst/>
            <a:rect l="l" t="t" r="r" b="b"/>
            <a:pathLst>
              <a:path w="503717" h="450598">
                <a:moveTo>
                  <a:pt x="0" y="0"/>
                </a:moveTo>
                <a:lnTo>
                  <a:pt x="503718" y="0"/>
                </a:lnTo>
                <a:lnTo>
                  <a:pt x="503718" y="450598"/>
                </a:lnTo>
                <a:lnTo>
                  <a:pt x="0" y="45059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907913" y="1358488"/>
            <a:ext cx="2845656" cy="799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2"/>
              </a:lnSpc>
              <a:spcBef>
                <a:spcPct val="0"/>
              </a:spcBef>
            </a:pPr>
            <a:r>
              <a:rPr lang="en-US" sz="4202" u="sng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45737" y="2526369"/>
            <a:ext cx="13873320" cy="244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      La combustion incomplète du butane dans le dioxygène est une </a:t>
            </a:r>
            <a:r>
              <a:rPr lang="en-US" sz="3400">
                <a:solidFill>
                  <a:srgbClr val="FFDE59"/>
                </a:solidFill>
                <a:latin typeface="Times New Roman Bold"/>
              </a:rPr>
              <a:t>transformation chimique 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qui entraîne la disparition du </a:t>
            </a:r>
            <a:r>
              <a:rPr lang="en-US" sz="3400">
                <a:solidFill>
                  <a:srgbClr val="000000"/>
                </a:solidFill>
                <a:latin typeface="Times New Roman Bold"/>
              </a:rPr>
              <a:t>butane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(le combustible) et du </a:t>
            </a:r>
            <a:r>
              <a:rPr lang="en-US" sz="3400" u="sng">
                <a:solidFill>
                  <a:srgbClr val="000000"/>
                </a:solidFill>
                <a:latin typeface="Times New Roman Bold Italics"/>
              </a:rPr>
              <a:t>dioxygène 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(le comburant), et l’apparition du </a:t>
            </a:r>
            <a:r>
              <a:rPr lang="en-US" sz="3400" u="sng">
                <a:solidFill>
                  <a:srgbClr val="000000"/>
                </a:solidFill>
                <a:latin typeface="Times New Roman Bold Italics"/>
              </a:rPr>
              <a:t>dioxyde de carbone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, de </a:t>
            </a:r>
            <a:r>
              <a:rPr lang="en-US" sz="3400" u="sng">
                <a:solidFill>
                  <a:srgbClr val="000000"/>
                </a:solidFill>
                <a:latin typeface="Times New Roman Bold Italics"/>
              </a:rPr>
              <a:t>l’eau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, du </a:t>
            </a:r>
            <a:r>
              <a:rPr lang="en-US" sz="3400" u="sng">
                <a:solidFill>
                  <a:srgbClr val="000000"/>
                </a:solidFill>
                <a:latin typeface="Times New Roman Bold Italics"/>
              </a:rPr>
              <a:t>carbone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et du </a:t>
            </a:r>
            <a:r>
              <a:rPr lang="en-US" sz="3400" u="sng">
                <a:solidFill>
                  <a:srgbClr val="000000"/>
                </a:solidFill>
                <a:latin typeface="Times New Roman Bold Italics"/>
              </a:rPr>
              <a:t>monoxyde de carbone</a:t>
            </a:r>
            <a:r>
              <a:rPr lang="en-US" sz="3400">
                <a:solidFill>
                  <a:srgbClr val="FFFFFF"/>
                </a:solidFill>
                <a:latin typeface="Times New Roman Bold"/>
              </a:rPr>
              <a:t> (les produits).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66421" y="5064294"/>
            <a:ext cx="748714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Le bilan de cette transformation s’écrit</a:t>
            </a:r>
          </a:p>
        </p:txBody>
      </p:sp>
      <p:sp>
        <p:nvSpPr>
          <p:cNvPr id="19" name="Freeform 19"/>
          <p:cNvSpPr/>
          <p:nvPr/>
        </p:nvSpPr>
        <p:spPr>
          <a:xfrm>
            <a:off x="2628501" y="5260760"/>
            <a:ext cx="503717" cy="450598"/>
          </a:xfrm>
          <a:custGeom>
            <a:avLst/>
            <a:gdLst/>
            <a:ahLst/>
            <a:cxnLst/>
            <a:rect l="l" t="t" r="r" b="b"/>
            <a:pathLst>
              <a:path w="503717" h="450598">
                <a:moveTo>
                  <a:pt x="0" y="0"/>
                </a:moveTo>
                <a:lnTo>
                  <a:pt x="503718" y="0"/>
                </a:lnTo>
                <a:lnTo>
                  <a:pt x="503718" y="450598"/>
                </a:lnTo>
                <a:lnTo>
                  <a:pt x="0" y="45059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879417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93307" y="-302449"/>
            <a:ext cx="883804" cy="1537050"/>
          </a:xfrm>
          <a:custGeom>
            <a:avLst/>
            <a:gdLst/>
            <a:ahLst/>
            <a:cxnLst/>
            <a:rect l="l" t="t" r="r" b="b"/>
            <a:pathLst>
              <a:path w="883804" h="1537050">
                <a:moveTo>
                  <a:pt x="883804" y="0"/>
                </a:moveTo>
                <a:lnTo>
                  <a:pt x="0" y="0"/>
                </a:lnTo>
                <a:lnTo>
                  <a:pt x="0" y="1537051"/>
                </a:lnTo>
                <a:lnTo>
                  <a:pt x="883804" y="1537051"/>
                </a:lnTo>
                <a:lnTo>
                  <a:pt x="8838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65419" y="7836561"/>
            <a:ext cx="4590297" cy="4619637"/>
          </a:xfrm>
          <a:custGeom>
            <a:avLst/>
            <a:gdLst/>
            <a:ahLst/>
            <a:cxnLst/>
            <a:rect l="l" t="t" r="r" b="b"/>
            <a:pathLst>
              <a:path w="4590297" h="4619637">
                <a:moveTo>
                  <a:pt x="0" y="0"/>
                </a:moveTo>
                <a:lnTo>
                  <a:pt x="4590297" y="0"/>
                </a:lnTo>
                <a:lnTo>
                  <a:pt x="4590297" y="4619637"/>
                </a:lnTo>
                <a:lnTo>
                  <a:pt x="0" y="4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220675" y="8102894"/>
            <a:ext cx="1403720" cy="2441252"/>
          </a:xfrm>
          <a:custGeom>
            <a:avLst/>
            <a:gdLst/>
            <a:ahLst/>
            <a:cxnLst/>
            <a:rect l="l" t="t" r="r" b="b"/>
            <a:pathLst>
              <a:path w="1403720" h="2441252">
                <a:moveTo>
                  <a:pt x="1403719" y="0"/>
                </a:moveTo>
                <a:lnTo>
                  <a:pt x="0" y="0"/>
                </a:lnTo>
                <a:lnTo>
                  <a:pt x="0" y="2441252"/>
                </a:lnTo>
                <a:lnTo>
                  <a:pt x="1403719" y="2441252"/>
                </a:lnTo>
                <a:lnTo>
                  <a:pt x="140371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3866" y="-3104574"/>
            <a:ext cx="5502554" cy="5537724"/>
          </a:xfrm>
          <a:custGeom>
            <a:avLst/>
            <a:gdLst/>
            <a:ahLst/>
            <a:cxnLst/>
            <a:rect l="l" t="t" r="r" b="b"/>
            <a:pathLst>
              <a:path w="5502554" h="5537724">
                <a:moveTo>
                  <a:pt x="0" y="0"/>
                </a:moveTo>
                <a:lnTo>
                  <a:pt x="5502554" y="0"/>
                </a:lnTo>
                <a:lnTo>
                  <a:pt x="5502554" y="5537724"/>
                </a:lnTo>
                <a:lnTo>
                  <a:pt x="0" y="5537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79956" y="184330"/>
            <a:ext cx="1923853" cy="1671908"/>
          </a:xfrm>
          <a:custGeom>
            <a:avLst/>
            <a:gdLst/>
            <a:ahLst/>
            <a:cxnLst/>
            <a:rect l="l" t="t" r="r" b="b"/>
            <a:pathLst>
              <a:path w="1923853" h="1671908">
                <a:moveTo>
                  <a:pt x="0" y="0"/>
                </a:moveTo>
                <a:lnTo>
                  <a:pt x="1923854" y="0"/>
                </a:lnTo>
                <a:lnTo>
                  <a:pt x="1923854" y="1671908"/>
                </a:lnTo>
                <a:lnTo>
                  <a:pt x="0" y="16719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5105413" y="1153937"/>
            <a:ext cx="1470352" cy="147035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9907" r="-99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4617702" y="4490553"/>
            <a:ext cx="8093833" cy="5358043"/>
            <a:chOff x="0" y="0"/>
            <a:chExt cx="812800" cy="53806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38066"/>
            </a:xfrm>
            <a:custGeom>
              <a:avLst/>
              <a:gdLst/>
              <a:ahLst/>
              <a:cxnLst/>
              <a:rect l="l" t="t" r="r" b="b"/>
              <a:pathLst>
                <a:path w="812800" h="538066">
                  <a:moveTo>
                    <a:pt x="609600" y="0"/>
                  </a:moveTo>
                  <a:cubicBezTo>
                    <a:pt x="721830" y="0"/>
                    <a:pt x="812800" y="120443"/>
                    <a:pt x="812800" y="269033"/>
                  </a:cubicBezTo>
                  <a:cubicBezTo>
                    <a:pt x="812800" y="417623"/>
                    <a:pt x="721830" y="538066"/>
                    <a:pt x="609600" y="538066"/>
                  </a:cubicBezTo>
                  <a:lnTo>
                    <a:pt x="203200" y="538066"/>
                  </a:lnTo>
                  <a:cubicBezTo>
                    <a:pt x="90970" y="538066"/>
                    <a:pt x="0" y="417623"/>
                    <a:pt x="0" y="269033"/>
                  </a:cubicBezTo>
                  <a:cubicBezTo>
                    <a:pt x="0" y="120443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9"/>
              <a:stretch>
                <a:fillRect t="-1070" b="-1070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2768810" y="112537"/>
            <a:ext cx="10232285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u="sng">
                <a:solidFill>
                  <a:srgbClr val="FF914D"/>
                </a:solidFill>
                <a:latin typeface="Times New Roman Bold Italics"/>
              </a:rPr>
              <a:t>III) La combustion des cigarettes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39093" y="2490940"/>
            <a:ext cx="13987109" cy="184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 La combustion du tabac produit des nombreuses substances toxiques pour l’organisme, dont la nicotine, legoudron, des gaz toxiques comme le monoxyde de carbone et des métaux lourds (mercure, plomb ...).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50446" y="1176379"/>
            <a:ext cx="13987109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La combustion de la cigarette (tabac) dans le dioxygène de l’air est une transformation chimique incomplète.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77808" y="-328135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482745" y="8090105"/>
            <a:ext cx="1388135" cy="2414147"/>
          </a:xfrm>
          <a:custGeom>
            <a:avLst/>
            <a:gdLst/>
            <a:ahLst/>
            <a:cxnLst/>
            <a:rect l="l" t="t" r="r" b="b"/>
            <a:pathLst>
              <a:path w="1388135" h="2414147">
                <a:moveTo>
                  <a:pt x="1388135" y="0"/>
                </a:moveTo>
                <a:lnTo>
                  <a:pt x="0" y="0"/>
                </a:lnTo>
                <a:lnTo>
                  <a:pt x="0" y="2414147"/>
                </a:lnTo>
                <a:lnTo>
                  <a:pt x="1388135" y="2414147"/>
                </a:lnTo>
                <a:lnTo>
                  <a:pt x="13881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5081" y="-3103380"/>
            <a:ext cx="5714606" cy="5751131"/>
          </a:xfrm>
          <a:custGeom>
            <a:avLst/>
            <a:gdLst/>
            <a:ahLst/>
            <a:cxnLst/>
            <a:rect l="l" t="t" r="r" b="b"/>
            <a:pathLst>
              <a:path w="5714606" h="5751131">
                <a:moveTo>
                  <a:pt x="0" y="0"/>
                </a:moveTo>
                <a:lnTo>
                  <a:pt x="5714605" y="0"/>
                </a:lnTo>
                <a:lnTo>
                  <a:pt x="5714605" y="5751131"/>
                </a:lnTo>
                <a:lnTo>
                  <a:pt x="0" y="5751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45010" y="288717"/>
            <a:ext cx="1307996" cy="1136702"/>
          </a:xfrm>
          <a:custGeom>
            <a:avLst/>
            <a:gdLst/>
            <a:ahLst/>
            <a:cxnLst/>
            <a:rect l="l" t="t" r="r" b="b"/>
            <a:pathLst>
              <a:path w="1307996" h="1136702">
                <a:moveTo>
                  <a:pt x="0" y="0"/>
                </a:moveTo>
                <a:lnTo>
                  <a:pt x="1307996" y="0"/>
                </a:lnTo>
                <a:lnTo>
                  <a:pt x="1307996" y="1136703"/>
                </a:lnTo>
                <a:lnTo>
                  <a:pt x="0" y="1136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234074" y="1067882"/>
            <a:ext cx="503827" cy="466636"/>
          </a:xfrm>
          <a:custGeom>
            <a:avLst/>
            <a:gdLst/>
            <a:ahLst/>
            <a:cxnLst/>
            <a:rect l="l" t="t" r="r" b="b"/>
            <a:pathLst>
              <a:path w="503827" h="466636">
                <a:moveTo>
                  <a:pt x="0" y="0"/>
                </a:moveTo>
                <a:lnTo>
                  <a:pt x="503827" y="0"/>
                </a:lnTo>
                <a:lnTo>
                  <a:pt x="503827" y="466636"/>
                </a:lnTo>
                <a:lnTo>
                  <a:pt x="0" y="466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816713" y="2369772"/>
            <a:ext cx="2737104" cy="1368552"/>
            <a:chOff x="0" y="0"/>
            <a:chExt cx="8128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30" y="0"/>
                    <a:pt x="812800" y="90970"/>
                    <a:pt x="812800" y="203200"/>
                  </a:cubicBezTo>
                  <a:cubicBezTo>
                    <a:pt x="812800" y="315430"/>
                    <a:pt x="721830" y="406400"/>
                    <a:pt x="609600" y="406400"/>
                  </a:cubicBezTo>
                  <a:lnTo>
                    <a:pt x="203200" y="406400"/>
                  </a:lnTo>
                  <a:cubicBezTo>
                    <a:pt x="90970" y="406400"/>
                    <a:pt x="0" y="315430"/>
                    <a:pt x="0" y="203200"/>
                  </a:cubicBezTo>
                  <a:cubicBezTo>
                    <a:pt x="0" y="90970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10"/>
              <a:stretch>
                <a:fillRect t="-57161" r="-2228" b="-18986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1109960" y="4245843"/>
            <a:ext cx="2788369" cy="278836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t="-2555" b="-2555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4251677" y="3950293"/>
            <a:ext cx="2952750" cy="295275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t="-427" b="-427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4028361" y="6926420"/>
            <a:ext cx="3054374" cy="745331"/>
          </a:xfrm>
          <a:custGeom>
            <a:avLst/>
            <a:gdLst/>
            <a:ahLst/>
            <a:cxnLst/>
            <a:rect l="l" t="t" r="r" b="b"/>
            <a:pathLst>
              <a:path w="3054374" h="745331">
                <a:moveTo>
                  <a:pt x="0" y="0"/>
                </a:moveTo>
                <a:lnTo>
                  <a:pt x="3054373" y="0"/>
                </a:lnTo>
                <a:lnTo>
                  <a:pt x="3054373" y="745331"/>
                </a:lnTo>
                <a:lnTo>
                  <a:pt x="0" y="74533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454472" y="7082196"/>
            <a:ext cx="4099344" cy="1000326"/>
          </a:xfrm>
          <a:custGeom>
            <a:avLst/>
            <a:gdLst/>
            <a:ahLst/>
            <a:cxnLst/>
            <a:rect l="l" t="t" r="r" b="b"/>
            <a:pathLst>
              <a:path w="4099344" h="1000326">
                <a:moveTo>
                  <a:pt x="0" y="0"/>
                </a:moveTo>
                <a:lnTo>
                  <a:pt x="4099345" y="0"/>
                </a:lnTo>
                <a:lnTo>
                  <a:pt x="4099345" y="1000326"/>
                </a:lnTo>
                <a:lnTo>
                  <a:pt x="0" y="10003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900371" y="5426668"/>
            <a:ext cx="1188720" cy="1188720"/>
          </a:xfrm>
          <a:custGeom>
            <a:avLst/>
            <a:gdLst/>
            <a:ahLst/>
            <a:cxnLst/>
            <a:rect l="l" t="t" r="r" b="b"/>
            <a:pathLst>
              <a:path w="1188720" h="1188720">
                <a:moveTo>
                  <a:pt x="0" y="0"/>
                </a:moveTo>
                <a:lnTo>
                  <a:pt x="1188720" y="0"/>
                </a:lnTo>
                <a:lnTo>
                  <a:pt x="1188720" y="1188720"/>
                </a:lnTo>
                <a:lnTo>
                  <a:pt x="0" y="118872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5614187" y="3451291"/>
            <a:ext cx="1548371" cy="1692209"/>
          </a:xfrm>
          <a:custGeom>
            <a:avLst/>
            <a:gdLst/>
            <a:ahLst/>
            <a:cxnLst/>
            <a:rect l="l" t="t" r="r" b="b"/>
            <a:pathLst>
              <a:path w="1548371" h="1692209">
                <a:moveTo>
                  <a:pt x="0" y="0"/>
                </a:moveTo>
                <a:lnTo>
                  <a:pt x="1548370" y="0"/>
                </a:lnTo>
                <a:lnTo>
                  <a:pt x="1548370" y="1692209"/>
                </a:lnTo>
                <a:lnTo>
                  <a:pt x="0" y="169220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234074" y="1046074"/>
            <a:ext cx="13666297" cy="184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      Le tabagisme provoque chaque année la mort des millions de personnes dans le monde et de nombreuses maladies (le cancer du poumon , la bronchite chronique , les affections cardio-vasculaire , ...).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662294" y="6910387"/>
            <a:ext cx="2131516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imes New Roman Bold"/>
              </a:rPr>
              <a:t>Poumon  sain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044152" y="7125695"/>
            <a:ext cx="3290441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imes New Roman Bold"/>
              </a:rPr>
              <a:t>Poumon d’un fumeur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77808" y="-328135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482745" y="8090105"/>
            <a:ext cx="1388135" cy="2414147"/>
          </a:xfrm>
          <a:custGeom>
            <a:avLst/>
            <a:gdLst/>
            <a:ahLst/>
            <a:cxnLst/>
            <a:rect l="l" t="t" r="r" b="b"/>
            <a:pathLst>
              <a:path w="1388135" h="2414147">
                <a:moveTo>
                  <a:pt x="1388135" y="0"/>
                </a:moveTo>
                <a:lnTo>
                  <a:pt x="0" y="0"/>
                </a:lnTo>
                <a:lnTo>
                  <a:pt x="0" y="2414147"/>
                </a:lnTo>
                <a:lnTo>
                  <a:pt x="1388135" y="2414147"/>
                </a:lnTo>
                <a:lnTo>
                  <a:pt x="13881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5081" y="-3103380"/>
            <a:ext cx="5714606" cy="5751131"/>
          </a:xfrm>
          <a:custGeom>
            <a:avLst/>
            <a:gdLst/>
            <a:ahLst/>
            <a:cxnLst/>
            <a:rect l="l" t="t" r="r" b="b"/>
            <a:pathLst>
              <a:path w="5714606" h="5751131">
                <a:moveTo>
                  <a:pt x="0" y="0"/>
                </a:moveTo>
                <a:lnTo>
                  <a:pt x="5714605" y="0"/>
                </a:lnTo>
                <a:lnTo>
                  <a:pt x="5714605" y="5751131"/>
                </a:lnTo>
                <a:lnTo>
                  <a:pt x="0" y="5751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222820"/>
            <a:ext cx="1307996" cy="1136702"/>
          </a:xfrm>
          <a:custGeom>
            <a:avLst/>
            <a:gdLst/>
            <a:ahLst/>
            <a:cxnLst/>
            <a:rect l="l" t="t" r="r" b="b"/>
            <a:pathLst>
              <a:path w="1307996" h="1136702">
                <a:moveTo>
                  <a:pt x="0" y="0"/>
                </a:moveTo>
                <a:lnTo>
                  <a:pt x="1307996" y="0"/>
                </a:lnTo>
                <a:lnTo>
                  <a:pt x="1307996" y="1136702"/>
                </a:lnTo>
                <a:lnTo>
                  <a:pt x="0" y="11367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223348" y="1359522"/>
            <a:ext cx="1470218" cy="1275414"/>
          </a:xfrm>
          <a:custGeom>
            <a:avLst/>
            <a:gdLst/>
            <a:ahLst/>
            <a:cxnLst/>
            <a:rect l="l" t="t" r="r" b="b"/>
            <a:pathLst>
              <a:path w="1470218" h="1275414">
                <a:moveTo>
                  <a:pt x="0" y="0"/>
                </a:moveTo>
                <a:lnTo>
                  <a:pt x="1470219" y="0"/>
                </a:lnTo>
                <a:lnTo>
                  <a:pt x="1470219" y="1275415"/>
                </a:lnTo>
                <a:lnTo>
                  <a:pt x="0" y="1275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656415" y="4478974"/>
            <a:ext cx="2175470" cy="1704119"/>
          </a:xfrm>
          <a:custGeom>
            <a:avLst/>
            <a:gdLst/>
            <a:ahLst/>
            <a:cxnLst/>
            <a:rect l="l" t="t" r="r" b="b"/>
            <a:pathLst>
              <a:path w="2175470" h="1704119">
                <a:moveTo>
                  <a:pt x="0" y="0"/>
                </a:moveTo>
                <a:lnTo>
                  <a:pt x="2175470" y="0"/>
                </a:lnTo>
                <a:lnTo>
                  <a:pt x="2175470" y="1704119"/>
                </a:lnTo>
                <a:lnTo>
                  <a:pt x="0" y="17041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424160" y="7282550"/>
            <a:ext cx="2242691" cy="2222133"/>
          </a:xfrm>
          <a:custGeom>
            <a:avLst/>
            <a:gdLst/>
            <a:ahLst/>
            <a:cxnLst/>
            <a:rect l="l" t="t" r="r" b="b"/>
            <a:pathLst>
              <a:path w="2242691" h="2222133">
                <a:moveTo>
                  <a:pt x="0" y="0"/>
                </a:moveTo>
                <a:lnTo>
                  <a:pt x="2242691" y="0"/>
                </a:lnTo>
                <a:lnTo>
                  <a:pt x="2242691" y="2222133"/>
                </a:lnTo>
                <a:lnTo>
                  <a:pt x="0" y="22221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848023" y="1282545"/>
            <a:ext cx="8576137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Times New Roman Bold"/>
              </a:rPr>
              <a:t>Les combustions présentent différents risques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34570" y="147549"/>
            <a:ext cx="10232285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III) La combustion des cigarettes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29341" y="1961838"/>
            <a:ext cx="3501217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u="sng">
                <a:solidFill>
                  <a:srgbClr val="FFDC5D"/>
                </a:solidFill>
                <a:latin typeface="Times New Roman Bold Italics"/>
              </a:rPr>
              <a:t>Risque d’incendie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17758" y="2546578"/>
            <a:ext cx="12605824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Si la combustion se propage à d’autres objets ; il faut donc éloigner des flammes toute matière combustible.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29341" y="3739201"/>
            <a:ext cx="4004137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u="sng">
                <a:solidFill>
                  <a:srgbClr val="FFDC5D"/>
                </a:solidFill>
                <a:latin typeface="Times New Roman Bold Italics"/>
              </a:rPr>
              <a:t>Risque d’asphyxie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29341" y="4345624"/>
            <a:ext cx="12605824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si le dioxygène de l’air est consommé par la combustion ;</a:t>
            </a:r>
          </a:p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il faut donc éviter de boucher les ventilations.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37901" y="5663648"/>
            <a:ext cx="9322897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u="sng">
                <a:solidFill>
                  <a:srgbClr val="FFDC5D"/>
                </a:solidFill>
                <a:latin typeface="Times New Roman Bold Italics"/>
              </a:rPr>
              <a:t>Risque d’intoxication par le monoxyde de carbone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829341" y="6412946"/>
            <a:ext cx="13503361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"/>
              </a:rPr>
              <a:t>Si la combustion est incomplète ; il faut donc bien faire régler les appareils de chauffage et ventiler les locaux.</a:t>
            </a:r>
          </a:p>
        </p:txBody>
      </p:sp>
      <p:sp>
        <p:nvSpPr>
          <p:cNvPr id="20" name="Freeform 20"/>
          <p:cNvSpPr/>
          <p:nvPr/>
        </p:nvSpPr>
        <p:spPr>
          <a:xfrm rot="10716836">
            <a:off x="-2856684" y="7462603"/>
            <a:ext cx="5664359" cy="5700563"/>
          </a:xfrm>
          <a:custGeom>
            <a:avLst/>
            <a:gdLst/>
            <a:ahLst/>
            <a:cxnLst/>
            <a:rect l="l" t="t" r="r" b="b"/>
            <a:pathLst>
              <a:path w="5664359" h="5700563">
                <a:moveTo>
                  <a:pt x="0" y="0"/>
                </a:moveTo>
                <a:lnTo>
                  <a:pt x="5664359" y="0"/>
                </a:lnTo>
                <a:lnTo>
                  <a:pt x="5664359" y="5700563"/>
                </a:lnTo>
                <a:lnTo>
                  <a:pt x="0" y="57005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657</Words>
  <Application>Microsoft Office PowerPoint</Application>
  <PresentationFormat>Personnalisé</PresentationFormat>
  <Paragraphs>72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Calibri</vt:lpstr>
      <vt:lpstr>Times New Roman Italics</vt:lpstr>
      <vt:lpstr>Open Sans Bold</vt:lpstr>
      <vt:lpstr>Times New Roman Bold Italics</vt:lpstr>
      <vt:lpstr>Times New Roman Bold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4</dc:title>
  <dc:creator>hp</dc:creator>
  <cp:lastModifiedBy>hp</cp:lastModifiedBy>
  <cp:revision>2</cp:revision>
  <dcterms:created xsi:type="dcterms:W3CDTF">2006-08-16T00:00:00Z</dcterms:created>
  <dcterms:modified xsi:type="dcterms:W3CDTF">2024-06-26T15:27:26Z</dcterms:modified>
  <dc:identifier>DAGJEq5Q178</dc:identifier>
</cp:coreProperties>
</file>