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Open Sans" panose="020B0604020202020204" charset="0"/>
      <p:regular r:id="rId10"/>
    </p:embeddedFont>
    <p:embeddedFont>
      <p:font typeface="Open Sans Bold" panose="020B0604020202020204" charset="0"/>
      <p:regular r:id="rId11"/>
    </p:embeddedFont>
    <p:embeddedFont>
      <p:font typeface="Times New Roman Bold Italics" panose="020B0604020202020204" charset="0"/>
      <p:regular r:id="rId12"/>
    </p:embeddedFont>
    <p:embeddedFont>
      <p:font typeface="Poppins Bold Italics" panose="020B0604020202020204" charset="0"/>
      <p:regular r:id="rId13"/>
    </p:embeddedFont>
    <p:embeddedFont>
      <p:font typeface="Times New Roman Italics" panose="020B0604020202020204" charset="0"/>
      <p:regular r:id="rId14"/>
    </p:embeddedFont>
    <p:embeddedFont>
      <p:font typeface="Times New Roman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3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21.sv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7.sv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svg"/><Relationship Id="rId5" Type="http://schemas.openxmlformats.org/officeDocument/2006/relationships/image" Target="../media/image6.sv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684" r="-34684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841690" y="8148862"/>
            <a:ext cx="1920540" cy="778896"/>
            <a:chOff x="0" y="0"/>
            <a:chExt cx="5467738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7738" cy="2217502"/>
            </a:xfrm>
            <a:custGeom>
              <a:avLst/>
              <a:gdLst/>
              <a:ahLst/>
              <a:cxnLst/>
              <a:rect l="l" t="t" r="r" b="b"/>
              <a:pathLst>
                <a:path w="5467738" h="2217502">
                  <a:moveTo>
                    <a:pt x="5343278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43278" y="0"/>
                  </a:lnTo>
                  <a:cubicBezTo>
                    <a:pt x="5411858" y="0"/>
                    <a:pt x="5467738" y="55880"/>
                    <a:pt x="5467738" y="124460"/>
                  </a:cubicBezTo>
                  <a:lnTo>
                    <a:pt x="5467738" y="2093042"/>
                  </a:lnTo>
                  <a:cubicBezTo>
                    <a:pt x="5467738" y="2161622"/>
                    <a:pt x="5411858" y="2217502"/>
                    <a:pt x="5343278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507752" y="8567710"/>
            <a:ext cx="1058009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485059" y="2677400"/>
            <a:ext cx="7103395" cy="3729283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308711" y="7063907"/>
            <a:ext cx="2937510" cy="293751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762230" y="-75537"/>
            <a:ext cx="8031925" cy="209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09"/>
              </a:lnSpc>
              <a:spcBef>
                <a:spcPct val="0"/>
              </a:spcBef>
            </a:pPr>
            <a:r>
              <a:rPr lang="en-US" sz="10935" u="sng">
                <a:solidFill>
                  <a:srgbClr val="5CE1E6"/>
                </a:solidFill>
                <a:latin typeface="Times New Roman Italics"/>
              </a:rPr>
              <a:t>Chapitre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4302" y="3009948"/>
            <a:ext cx="6844908" cy="278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 u="sng">
                <a:solidFill>
                  <a:srgbClr val="FF914D"/>
                </a:solidFill>
                <a:latin typeface="Times New Roman Bold Italics"/>
              </a:rPr>
              <a:t>Les atomes et les molécules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85059" y="8323142"/>
            <a:ext cx="2702826" cy="382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3"/>
              </a:lnSpc>
              <a:spcBef>
                <a:spcPct val="0"/>
              </a:spcBef>
            </a:pPr>
            <a:r>
              <a:rPr lang="en-US" sz="2216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044674" y="8059330"/>
            <a:ext cx="1477730" cy="2569965"/>
          </a:xfrm>
          <a:custGeom>
            <a:avLst/>
            <a:gdLst/>
            <a:ahLst/>
            <a:cxnLst/>
            <a:rect l="l" t="t" r="r" b="b"/>
            <a:pathLst>
              <a:path w="1477730" h="2569965">
                <a:moveTo>
                  <a:pt x="1477730" y="0"/>
                </a:moveTo>
                <a:lnTo>
                  <a:pt x="0" y="0"/>
                </a:lnTo>
                <a:lnTo>
                  <a:pt x="0" y="2569965"/>
                </a:lnTo>
                <a:lnTo>
                  <a:pt x="1477730" y="2569965"/>
                </a:lnTo>
                <a:lnTo>
                  <a:pt x="14777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288717"/>
            <a:ext cx="1888343" cy="1641048"/>
          </a:xfrm>
          <a:custGeom>
            <a:avLst/>
            <a:gdLst/>
            <a:ahLst/>
            <a:cxnLst/>
            <a:rect l="l" t="t" r="r" b="b"/>
            <a:pathLst>
              <a:path w="1888343" h="1641048">
                <a:moveTo>
                  <a:pt x="0" y="0"/>
                </a:moveTo>
                <a:lnTo>
                  <a:pt x="1888343" y="0"/>
                </a:lnTo>
                <a:lnTo>
                  <a:pt x="1888343" y="1641048"/>
                </a:lnTo>
                <a:lnTo>
                  <a:pt x="0" y="1641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875133" y="2607552"/>
            <a:ext cx="6114875" cy="5474970"/>
            <a:chOff x="0" y="0"/>
            <a:chExt cx="947354" cy="8482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7354" cy="848216"/>
            </a:xfrm>
            <a:custGeom>
              <a:avLst/>
              <a:gdLst/>
              <a:ahLst/>
              <a:cxnLst/>
              <a:rect l="l" t="t" r="r" b="b"/>
              <a:pathLst>
                <a:path w="947354" h="848216">
                  <a:moveTo>
                    <a:pt x="29120" y="0"/>
                  </a:moveTo>
                  <a:lnTo>
                    <a:pt x="918234" y="0"/>
                  </a:lnTo>
                  <a:cubicBezTo>
                    <a:pt x="925957" y="0"/>
                    <a:pt x="933364" y="3068"/>
                    <a:pt x="938825" y="8529"/>
                  </a:cubicBezTo>
                  <a:cubicBezTo>
                    <a:pt x="944286" y="13990"/>
                    <a:pt x="947354" y="21397"/>
                    <a:pt x="947354" y="29120"/>
                  </a:cubicBezTo>
                  <a:lnTo>
                    <a:pt x="947354" y="819096"/>
                  </a:lnTo>
                  <a:cubicBezTo>
                    <a:pt x="947354" y="826819"/>
                    <a:pt x="944286" y="834226"/>
                    <a:pt x="938825" y="839687"/>
                  </a:cubicBezTo>
                  <a:cubicBezTo>
                    <a:pt x="933364" y="845148"/>
                    <a:pt x="925957" y="848216"/>
                    <a:pt x="918234" y="848216"/>
                  </a:cubicBezTo>
                  <a:lnTo>
                    <a:pt x="29120" y="848216"/>
                  </a:lnTo>
                  <a:cubicBezTo>
                    <a:pt x="21397" y="848216"/>
                    <a:pt x="13990" y="845148"/>
                    <a:pt x="8529" y="839687"/>
                  </a:cubicBezTo>
                  <a:cubicBezTo>
                    <a:pt x="3068" y="834226"/>
                    <a:pt x="0" y="826819"/>
                    <a:pt x="0" y="819096"/>
                  </a:cubicBezTo>
                  <a:lnTo>
                    <a:pt x="0" y="29120"/>
                  </a:lnTo>
                  <a:cubicBezTo>
                    <a:pt x="0" y="21397"/>
                    <a:pt x="3068" y="13990"/>
                    <a:pt x="8529" y="8529"/>
                  </a:cubicBezTo>
                  <a:cubicBezTo>
                    <a:pt x="13990" y="3068"/>
                    <a:pt x="21397" y="0"/>
                    <a:pt x="29120" y="0"/>
                  </a:cubicBezTo>
                  <a:close/>
                </a:path>
              </a:pathLst>
            </a:custGeom>
            <a:blipFill>
              <a:blip r:embed="rId8"/>
              <a:stretch>
                <a:fillRect t="-445" b="-445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506297" y="2345676"/>
            <a:ext cx="764091" cy="383001"/>
          </a:xfrm>
          <a:custGeom>
            <a:avLst/>
            <a:gdLst/>
            <a:ahLst/>
            <a:cxnLst/>
            <a:rect l="l" t="t" r="r" b="b"/>
            <a:pathLst>
              <a:path w="764091" h="383001">
                <a:moveTo>
                  <a:pt x="0" y="0"/>
                </a:moveTo>
                <a:lnTo>
                  <a:pt x="764092" y="0"/>
                </a:lnTo>
                <a:lnTo>
                  <a:pt x="764092" y="383001"/>
                </a:lnTo>
                <a:lnTo>
                  <a:pt x="0" y="3830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907857" y="713938"/>
            <a:ext cx="1035266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 - Modèle moléculaire de l’air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83539" y="2157876"/>
            <a:ext cx="9656479" cy="238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      </a:t>
            </a:r>
            <a:r>
              <a:rPr lang="en-US" sz="3399">
                <a:solidFill>
                  <a:srgbClr val="FFFFFF"/>
                </a:solidFill>
                <a:latin typeface="Open Sans Bold"/>
              </a:rPr>
              <a:t>L’air est un mélange de molécules de différents corps purs; il contient quatre fois plus de molécules de diazote que de molécules de dioxygène.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02035" y="4938542"/>
            <a:ext cx="8596726" cy="180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7"/>
              </a:lnSpc>
              <a:spcBef>
                <a:spcPct val="0"/>
              </a:spcBef>
            </a:pPr>
            <a:r>
              <a:rPr lang="en-US" sz="3455">
                <a:solidFill>
                  <a:srgbClr val="FFFFFF"/>
                </a:solidFill>
                <a:latin typeface="Open Sans"/>
              </a:rPr>
              <a:t>     </a:t>
            </a:r>
            <a:r>
              <a:rPr lang="en-US" sz="3455">
                <a:solidFill>
                  <a:srgbClr val="FFFFFF"/>
                </a:solidFill>
                <a:latin typeface="Open Sans Bold"/>
              </a:rPr>
              <a:t>Si l'on représente un volume d'air contenant 10 molécules : 2 seront du dioxygène et 8 du diazote.</a:t>
            </a:r>
          </a:p>
        </p:txBody>
      </p:sp>
      <p:sp>
        <p:nvSpPr>
          <p:cNvPr id="16" name="Freeform 16"/>
          <p:cNvSpPr/>
          <p:nvPr/>
        </p:nvSpPr>
        <p:spPr>
          <a:xfrm>
            <a:off x="2319990" y="5143500"/>
            <a:ext cx="764091" cy="383001"/>
          </a:xfrm>
          <a:custGeom>
            <a:avLst/>
            <a:gdLst/>
            <a:ahLst/>
            <a:cxnLst/>
            <a:rect l="l" t="t" r="r" b="b"/>
            <a:pathLst>
              <a:path w="764091" h="383001">
                <a:moveTo>
                  <a:pt x="0" y="0"/>
                </a:moveTo>
                <a:lnTo>
                  <a:pt x="764091" y="0"/>
                </a:lnTo>
                <a:lnTo>
                  <a:pt x="764091" y="383001"/>
                </a:lnTo>
                <a:lnTo>
                  <a:pt x="0" y="3830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420332" y="7146304"/>
            <a:ext cx="3415126" cy="58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7"/>
              </a:lnSpc>
              <a:spcBef>
                <a:spcPct val="0"/>
              </a:spcBef>
            </a:pPr>
            <a:r>
              <a:rPr lang="en-US" sz="3455">
                <a:solidFill>
                  <a:srgbClr val="FFFFFF"/>
                </a:solidFill>
                <a:latin typeface="Open Sans Bold"/>
              </a:rPr>
              <a:t>L’air contient  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00399" y="7146304"/>
            <a:ext cx="4298363" cy="58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7"/>
              </a:lnSpc>
              <a:spcBef>
                <a:spcPct val="0"/>
              </a:spcBef>
            </a:pPr>
            <a:r>
              <a:rPr lang="en-US" sz="3455" u="sng">
                <a:solidFill>
                  <a:srgbClr val="FFDE59"/>
                </a:solidFill>
                <a:latin typeface="Open Sans Bold"/>
              </a:rPr>
              <a:t>20% de dioxygene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00399" y="7911808"/>
            <a:ext cx="4298363" cy="58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7"/>
              </a:lnSpc>
              <a:spcBef>
                <a:spcPct val="0"/>
              </a:spcBef>
            </a:pPr>
            <a:r>
              <a:rPr lang="en-US" sz="3455" u="sng">
                <a:solidFill>
                  <a:srgbClr val="FFDE59"/>
                </a:solidFill>
                <a:latin typeface="Open Sans Bold"/>
              </a:rPr>
              <a:t>80% de dizote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01709" y="8452168"/>
            <a:ext cx="4029697" cy="4055454"/>
          </a:xfrm>
          <a:custGeom>
            <a:avLst/>
            <a:gdLst/>
            <a:ahLst/>
            <a:cxnLst/>
            <a:rect l="l" t="t" r="r" b="b"/>
            <a:pathLst>
              <a:path w="4029697" h="4055454">
                <a:moveTo>
                  <a:pt x="0" y="0"/>
                </a:moveTo>
                <a:lnTo>
                  <a:pt x="4029697" y="0"/>
                </a:lnTo>
                <a:lnTo>
                  <a:pt x="4029697" y="4055454"/>
                </a:lnTo>
                <a:lnTo>
                  <a:pt x="0" y="4055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92153" y="7963234"/>
            <a:ext cx="1460640" cy="2540244"/>
          </a:xfrm>
          <a:custGeom>
            <a:avLst/>
            <a:gdLst/>
            <a:ahLst/>
            <a:cxnLst/>
            <a:rect l="l" t="t" r="r" b="b"/>
            <a:pathLst>
              <a:path w="1460640" h="2540244">
                <a:moveTo>
                  <a:pt x="1460640" y="0"/>
                </a:moveTo>
                <a:lnTo>
                  <a:pt x="0" y="0"/>
                </a:lnTo>
                <a:lnTo>
                  <a:pt x="0" y="2540243"/>
                </a:lnTo>
                <a:lnTo>
                  <a:pt x="1460640" y="2540243"/>
                </a:lnTo>
                <a:lnTo>
                  <a:pt x="14606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117273"/>
            <a:ext cx="1767745" cy="1536243"/>
          </a:xfrm>
          <a:custGeom>
            <a:avLst/>
            <a:gdLst/>
            <a:ahLst/>
            <a:cxnLst/>
            <a:rect l="l" t="t" r="r" b="b"/>
            <a:pathLst>
              <a:path w="1767745" h="1536243">
                <a:moveTo>
                  <a:pt x="0" y="0"/>
                </a:moveTo>
                <a:lnTo>
                  <a:pt x="1767745" y="0"/>
                </a:lnTo>
                <a:lnTo>
                  <a:pt x="1767745" y="1536243"/>
                </a:lnTo>
                <a:lnTo>
                  <a:pt x="0" y="1536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6950" y="1831172"/>
            <a:ext cx="516942" cy="419193"/>
          </a:xfrm>
          <a:custGeom>
            <a:avLst/>
            <a:gdLst/>
            <a:ahLst/>
            <a:cxnLst/>
            <a:rect l="l" t="t" r="r" b="b"/>
            <a:pathLst>
              <a:path w="516942" h="419193">
                <a:moveTo>
                  <a:pt x="0" y="0"/>
                </a:moveTo>
                <a:lnTo>
                  <a:pt x="516943" y="0"/>
                </a:lnTo>
                <a:lnTo>
                  <a:pt x="516943" y="419193"/>
                </a:lnTo>
                <a:lnTo>
                  <a:pt x="0" y="4191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138653" y="3700175"/>
            <a:ext cx="577146" cy="448075"/>
          </a:xfrm>
          <a:custGeom>
            <a:avLst/>
            <a:gdLst/>
            <a:ahLst/>
            <a:cxnLst/>
            <a:rect l="l" t="t" r="r" b="b"/>
            <a:pathLst>
              <a:path w="577146" h="448075">
                <a:moveTo>
                  <a:pt x="0" y="0"/>
                </a:moveTo>
                <a:lnTo>
                  <a:pt x="577146" y="0"/>
                </a:lnTo>
                <a:lnTo>
                  <a:pt x="577146" y="448075"/>
                </a:lnTo>
                <a:lnTo>
                  <a:pt x="0" y="448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27226" y="5557198"/>
            <a:ext cx="13794605" cy="17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     Pour simuler l'atome, nous utilisons un modèle, composé de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boules de différentes couleur et de taille, dont les dimensions sont proportionnelles aux dimensions réelles de l'atome.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253893" y="5769624"/>
            <a:ext cx="577146" cy="448075"/>
          </a:xfrm>
          <a:custGeom>
            <a:avLst/>
            <a:gdLst/>
            <a:ahLst/>
            <a:cxnLst/>
            <a:rect l="l" t="t" r="r" b="b"/>
            <a:pathLst>
              <a:path w="577146" h="448075">
                <a:moveTo>
                  <a:pt x="0" y="0"/>
                </a:moveTo>
                <a:lnTo>
                  <a:pt x="577145" y="0"/>
                </a:lnTo>
                <a:lnTo>
                  <a:pt x="577145" y="448075"/>
                </a:lnTo>
                <a:lnTo>
                  <a:pt x="0" y="448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067003" y="8082522"/>
            <a:ext cx="8652409" cy="1289375"/>
          </a:xfrm>
          <a:custGeom>
            <a:avLst/>
            <a:gdLst/>
            <a:ahLst/>
            <a:cxnLst/>
            <a:rect l="l" t="t" r="r" b="b"/>
            <a:pathLst>
              <a:path w="8652409" h="1289375">
                <a:moveTo>
                  <a:pt x="0" y="0"/>
                </a:moveTo>
                <a:lnTo>
                  <a:pt x="8652409" y="0"/>
                </a:lnTo>
                <a:lnTo>
                  <a:pt x="8652409" y="1289374"/>
                </a:lnTo>
                <a:lnTo>
                  <a:pt x="0" y="12893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7264" r="-497" b="-557127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861687" y="-92277"/>
            <a:ext cx="506304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II - Les atomes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34485" y="1669974"/>
            <a:ext cx="13980089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L’ atome c’est la particule la plus petite constituant la matière.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20332" y="2527342"/>
            <a:ext cx="10612791" cy="651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Poppins Bold Italics"/>
              </a:rPr>
              <a:t>2 - Symbole et modèle de l’atome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27226" y="3493928"/>
            <a:ext cx="13794605" cy="178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     L'atome symbolisé par la </a:t>
            </a:r>
            <a:r>
              <a:rPr lang="en-US" sz="3399">
                <a:solidFill>
                  <a:srgbClr val="FFDE59"/>
                </a:solidFill>
                <a:latin typeface="Open Sans Bold"/>
              </a:rPr>
              <a:t>première lettre</a:t>
            </a:r>
            <a:r>
              <a:rPr lang="en-US" sz="3399">
                <a:solidFill>
                  <a:srgbClr val="FFFFFF"/>
                </a:solidFill>
                <a:latin typeface="Open Sans Bold"/>
              </a:rPr>
              <a:t> de son nom latin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et est écrit par un majuscule, parfois, une deuxième lettre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est ajoutée et est écrite en minuscule.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175543" y="6958853"/>
            <a:ext cx="5307640" cy="5341565"/>
          </a:xfrm>
          <a:custGeom>
            <a:avLst/>
            <a:gdLst/>
            <a:ahLst/>
            <a:cxnLst/>
            <a:rect l="l" t="t" r="r" b="b"/>
            <a:pathLst>
              <a:path w="5307640" h="5341565">
                <a:moveTo>
                  <a:pt x="0" y="0"/>
                </a:moveTo>
                <a:lnTo>
                  <a:pt x="5307640" y="0"/>
                </a:lnTo>
                <a:lnTo>
                  <a:pt x="5307640" y="5341565"/>
                </a:lnTo>
                <a:lnTo>
                  <a:pt x="0" y="53415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12452" y="7705729"/>
            <a:ext cx="1703254" cy="2962180"/>
          </a:xfrm>
          <a:custGeom>
            <a:avLst/>
            <a:gdLst/>
            <a:ahLst/>
            <a:cxnLst/>
            <a:rect l="l" t="t" r="r" b="b"/>
            <a:pathLst>
              <a:path w="1703254" h="2962180">
                <a:moveTo>
                  <a:pt x="1703253" y="0"/>
                </a:moveTo>
                <a:lnTo>
                  <a:pt x="0" y="0"/>
                </a:lnTo>
                <a:lnTo>
                  <a:pt x="0" y="2962180"/>
                </a:lnTo>
                <a:lnTo>
                  <a:pt x="1703253" y="2962180"/>
                </a:lnTo>
                <a:lnTo>
                  <a:pt x="170325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3279" y="18450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601414" y="317359"/>
            <a:ext cx="5250431" cy="5250431"/>
          </a:xfrm>
          <a:custGeom>
            <a:avLst/>
            <a:gdLst/>
            <a:ahLst/>
            <a:cxnLst/>
            <a:rect l="l" t="t" r="r" b="b"/>
            <a:pathLst>
              <a:path w="5250431" h="5250431">
                <a:moveTo>
                  <a:pt x="0" y="0"/>
                </a:moveTo>
                <a:lnTo>
                  <a:pt x="5250431" y="0"/>
                </a:lnTo>
                <a:lnTo>
                  <a:pt x="5250431" y="5250431"/>
                </a:lnTo>
                <a:lnTo>
                  <a:pt x="0" y="52504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544077" y="6643667"/>
            <a:ext cx="1161828" cy="507690"/>
          </a:xfrm>
          <a:custGeom>
            <a:avLst/>
            <a:gdLst/>
            <a:ahLst/>
            <a:cxnLst/>
            <a:rect l="l" t="t" r="r" b="b"/>
            <a:pathLst>
              <a:path w="1161828" h="507690">
                <a:moveTo>
                  <a:pt x="0" y="0"/>
                </a:moveTo>
                <a:lnTo>
                  <a:pt x="1161828" y="0"/>
                </a:lnTo>
                <a:lnTo>
                  <a:pt x="1161828" y="507689"/>
                </a:lnTo>
                <a:lnTo>
                  <a:pt x="0" y="5076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106567" y="7645484"/>
            <a:ext cx="924992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Sodium « Na »                            (Natrium)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07380" y="7065631"/>
            <a:ext cx="779004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Potassium  « K »                             (Kalium)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99117" y="8206825"/>
            <a:ext cx="8451748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Mercure « Hg »                       (Hydrargyrum) 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02403" y="7198981"/>
            <a:ext cx="1161828" cy="507690"/>
          </a:xfrm>
          <a:custGeom>
            <a:avLst/>
            <a:gdLst/>
            <a:ahLst/>
            <a:cxnLst/>
            <a:rect l="l" t="t" r="r" b="b"/>
            <a:pathLst>
              <a:path w="1161828" h="507690">
                <a:moveTo>
                  <a:pt x="0" y="0"/>
                </a:moveTo>
                <a:lnTo>
                  <a:pt x="1161828" y="0"/>
                </a:lnTo>
                <a:lnTo>
                  <a:pt x="1161828" y="507690"/>
                </a:lnTo>
                <a:lnTo>
                  <a:pt x="0" y="5076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660728" y="7754296"/>
            <a:ext cx="1161828" cy="507690"/>
          </a:xfrm>
          <a:custGeom>
            <a:avLst/>
            <a:gdLst/>
            <a:ahLst/>
            <a:cxnLst/>
            <a:rect l="l" t="t" r="r" b="b"/>
            <a:pathLst>
              <a:path w="1161828" h="507690">
                <a:moveTo>
                  <a:pt x="0" y="0"/>
                </a:moveTo>
                <a:lnTo>
                  <a:pt x="1161828" y="0"/>
                </a:lnTo>
                <a:lnTo>
                  <a:pt x="1161828" y="507689"/>
                </a:lnTo>
                <a:lnTo>
                  <a:pt x="0" y="5076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719054" y="8309610"/>
            <a:ext cx="1161828" cy="507690"/>
          </a:xfrm>
          <a:custGeom>
            <a:avLst/>
            <a:gdLst/>
            <a:ahLst/>
            <a:cxnLst/>
            <a:rect l="l" t="t" r="r" b="b"/>
            <a:pathLst>
              <a:path w="1161828" h="507690">
                <a:moveTo>
                  <a:pt x="0" y="0"/>
                </a:moveTo>
                <a:lnTo>
                  <a:pt x="1161828" y="0"/>
                </a:lnTo>
                <a:lnTo>
                  <a:pt x="1161828" y="507690"/>
                </a:lnTo>
                <a:lnTo>
                  <a:pt x="0" y="5076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45657" y="5942391"/>
            <a:ext cx="577146" cy="448075"/>
          </a:xfrm>
          <a:custGeom>
            <a:avLst/>
            <a:gdLst/>
            <a:ahLst/>
            <a:cxnLst/>
            <a:rect l="l" t="t" r="r" b="b"/>
            <a:pathLst>
              <a:path w="577146" h="448075">
                <a:moveTo>
                  <a:pt x="0" y="0"/>
                </a:moveTo>
                <a:lnTo>
                  <a:pt x="577146" y="0"/>
                </a:lnTo>
                <a:lnTo>
                  <a:pt x="577146" y="448075"/>
                </a:lnTo>
                <a:lnTo>
                  <a:pt x="0" y="448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211509" y="70209"/>
            <a:ext cx="2991742" cy="70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FFDE59"/>
                </a:solidFill>
                <a:latin typeface="Poppins Bold Italics"/>
              </a:rPr>
              <a:t>Exemple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09837" y="5029200"/>
            <a:ext cx="2991742" cy="70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FFDE59"/>
                </a:solidFill>
                <a:latin typeface="Poppins Bold Italics"/>
              </a:rPr>
              <a:t>Remarque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10349" y="5750186"/>
            <a:ext cx="10540516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Certains éléments chimiques ont changé de nom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312295" y="6426723"/>
            <a:ext cx="2395085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 Italics"/>
              </a:rPr>
              <a:t>Exemples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61588" y="6485779"/>
            <a:ext cx="739380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Or « Au »                           (Aurium)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34344" y="1003381"/>
            <a:ext cx="6276495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Le tableau ci-dessous donne quelques symboles et modèles d’atomes 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785024" y="7550486"/>
            <a:ext cx="4778528" cy="4809070"/>
          </a:xfrm>
          <a:custGeom>
            <a:avLst/>
            <a:gdLst/>
            <a:ahLst/>
            <a:cxnLst/>
            <a:rect l="l" t="t" r="r" b="b"/>
            <a:pathLst>
              <a:path w="4778528" h="4809070">
                <a:moveTo>
                  <a:pt x="0" y="0"/>
                </a:moveTo>
                <a:lnTo>
                  <a:pt x="4778527" y="0"/>
                </a:lnTo>
                <a:lnTo>
                  <a:pt x="4778527" y="4809071"/>
                </a:lnTo>
                <a:lnTo>
                  <a:pt x="0" y="48090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26853" y="7868141"/>
            <a:ext cx="1569996" cy="2730428"/>
          </a:xfrm>
          <a:custGeom>
            <a:avLst/>
            <a:gdLst/>
            <a:ahLst/>
            <a:cxnLst/>
            <a:rect l="l" t="t" r="r" b="b"/>
            <a:pathLst>
              <a:path w="1569996" h="2730428">
                <a:moveTo>
                  <a:pt x="1569996" y="0"/>
                </a:moveTo>
                <a:lnTo>
                  <a:pt x="0" y="0"/>
                </a:lnTo>
                <a:lnTo>
                  <a:pt x="0" y="2730429"/>
                </a:lnTo>
                <a:lnTo>
                  <a:pt x="1569996" y="2730429"/>
                </a:lnTo>
                <a:lnTo>
                  <a:pt x="15699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40803"/>
            <a:ext cx="2031399" cy="1765369"/>
          </a:xfrm>
          <a:custGeom>
            <a:avLst/>
            <a:gdLst/>
            <a:ahLst/>
            <a:cxnLst/>
            <a:rect l="l" t="t" r="r" b="b"/>
            <a:pathLst>
              <a:path w="2031399" h="1765369">
                <a:moveTo>
                  <a:pt x="0" y="0"/>
                </a:moveTo>
                <a:lnTo>
                  <a:pt x="2031399" y="0"/>
                </a:lnTo>
                <a:lnTo>
                  <a:pt x="2031399" y="1765369"/>
                </a:lnTo>
                <a:lnTo>
                  <a:pt x="0" y="1765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58811" y="1885330"/>
            <a:ext cx="583255" cy="435254"/>
          </a:xfrm>
          <a:custGeom>
            <a:avLst/>
            <a:gdLst/>
            <a:ahLst/>
            <a:cxnLst/>
            <a:rect l="l" t="t" r="r" b="b"/>
            <a:pathLst>
              <a:path w="583255" h="435254">
                <a:moveTo>
                  <a:pt x="0" y="0"/>
                </a:moveTo>
                <a:lnTo>
                  <a:pt x="583255" y="0"/>
                </a:lnTo>
                <a:lnTo>
                  <a:pt x="583255" y="435254"/>
                </a:lnTo>
                <a:lnTo>
                  <a:pt x="0" y="435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167597" y="44883"/>
            <a:ext cx="6876602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II - Les molécules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88749" y="981508"/>
            <a:ext cx="3250822" cy="651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Poppins Bold Italics"/>
              </a:rPr>
              <a:t>1 - Définition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51444" y="3113421"/>
            <a:ext cx="14170815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    Une molécule est une particule constituée de deux ou plusieurs atomes identiques ou différentsliés entre eux.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47356" y="4388921"/>
            <a:ext cx="7152262" cy="651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Poppins Bold Italics"/>
              </a:rPr>
              <a:t>2. Formule d’une molécule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51444" y="1751980"/>
            <a:ext cx="13308750" cy="12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     La molécule est la plus petite partie d'un corps pur et conserve les mêmes propriétés chimiques de ce corps.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2158811" y="3246771"/>
            <a:ext cx="583255" cy="435254"/>
          </a:xfrm>
          <a:custGeom>
            <a:avLst/>
            <a:gdLst/>
            <a:ahLst/>
            <a:cxnLst/>
            <a:rect l="l" t="t" r="r" b="b"/>
            <a:pathLst>
              <a:path w="583255" h="435254">
                <a:moveTo>
                  <a:pt x="0" y="0"/>
                </a:moveTo>
                <a:lnTo>
                  <a:pt x="583255" y="0"/>
                </a:lnTo>
                <a:lnTo>
                  <a:pt x="583255" y="435255"/>
                </a:lnTo>
                <a:lnTo>
                  <a:pt x="0" y="4352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91131" y="5397274"/>
            <a:ext cx="13705738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    La molécule est représentée par une formule qui contient les symboles des atomes qui la constitue, puis nous ajoutons le nombre de chaque type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d’atomes, à droite et en bas de son symbole.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2031399" y="5530624"/>
            <a:ext cx="583255" cy="435254"/>
          </a:xfrm>
          <a:custGeom>
            <a:avLst/>
            <a:gdLst/>
            <a:ahLst/>
            <a:cxnLst/>
            <a:rect l="l" t="t" r="r" b="b"/>
            <a:pathLst>
              <a:path w="583255" h="435254">
                <a:moveTo>
                  <a:pt x="0" y="0"/>
                </a:moveTo>
                <a:lnTo>
                  <a:pt x="583255" y="0"/>
                </a:lnTo>
                <a:lnTo>
                  <a:pt x="583255" y="435255"/>
                </a:lnTo>
                <a:lnTo>
                  <a:pt x="0" y="4352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285243" y="2442226"/>
            <a:ext cx="3704765" cy="4669924"/>
          </a:xfrm>
          <a:custGeom>
            <a:avLst/>
            <a:gdLst/>
            <a:ahLst/>
            <a:cxnLst/>
            <a:rect l="l" t="t" r="r" b="b"/>
            <a:pathLst>
              <a:path w="3704765" h="4669924">
                <a:moveTo>
                  <a:pt x="0" y="0"/>
                </a:moveTo>
                <a:lnTo>
                  <a:pt x="3704765" y="0"/>
                </a:lnTo>
                <a:lnTo>
                  <a:pt x="3704765" y="4669924"/>
                </a:lnTo>
                <a:lnTo>
                  <a:pt x="0" y="46699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0616" t="-27420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785024" y="7550486"/>
            <a:ext cx="4778528" cy="4809070"/>
          </a:xfrm>
          <a:custGeom>
            <a:avLst/>
            <a:gdLst/>
            <a:ahLst/>
            <a:cxnLst/>
            <a:rect l="l" t="t" r="r" b="b"/>
            <a:pathLst>
              <a:path w="4778528" h="4809070">
                <a:moveTo>
                  <a:pt x="0" y="0"/>
                </a:moveTo>
                <a:lnTo>
                  <a:pt x="4778527" y="0"/>
                </a:lnTo>
                <a:lnTo>
                  <a:pt x="4778527" y="4809071"/>
                </a:lnTo>
                <a:lnTo>
                  <a:pt x="0" y="48090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26853" y="7868141"/>
            <a:ext cx="1569996" cy="2730428"/>
          </a:xfrm>
          <a:custGeom>
            <a:avLst/>
            <a:gdLst/>
            <a:ahLst/>
            <a:cxnLst/>
            <a:rect l="l" t="t" r="r" b="b"/>
            <a:pathLst>
              <a:path w="1569996" h="2730428">
                <a:moveTo>
                  <a:pt x="1569996" y="0"/>
                </a:moveTo>
                <a:lnTo>
                  <a:pt x="0" y="0"/>
                </a:lnTo>
                <a:lnTo>
                  <a:pt x="0" y="2730429"/>
                </a:lnTo>
                <a:lnTo>
                  <a:pt x="1569996" y="2730429"/>
                </a:lnTo>
                <a:lnTo>
                  <a:pt x="15699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40803"/>
            <a:ext cx="2031399" cy="1765369"/>
          </a:xfrm>
          <a:custGeom>
            <a:avLst/>
            <a:gdLst/>
            <a:ahLst/>
            <a:cxnLst/>
            <a:rect l="l" t="t" r="r" b="b"/>
            <a:pathLst>
              <a:path w="2031399" h="1765369">
                <a:moveTo>
                  <a:pt x="0" y="0"/>
                </a:moveTo>
                <a:lnTo>
                  <a:pt x="2031399" y="0"/>
                </a:lnTo>
                <a:lnTo>
                  <a:pt x="2031399" y="1765369"/>
                </a:lnTo>
                <a:lnTo>
                  <a:pt x="0" y="1765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28470" y="1281686"/>
            <a:ext cx="7390587" cy="5655146"/>
          </a:xfrm>
          <a:custGeom>
            <a:avLst/>
            <a:gdLst/>
            <a:ahLst/>
            <a:cxnLst/>
            <a:rect l="l" t="t" r="r" b="b"/>
            <a:pathLst>
              <a:path w="7390587" h="5655146">
                <a:moveTo>
                  <a:pt x="0" y="0"/>
                </a:moveTo>
                <a:lnTo>
                  <a:pt x="7390587" y="0"/>
                </a:lnTo>
                <a:lnTo>
                  <a:pt x="7390587" y="5655145"/>
                </a:lnTo>
                <a:lnTo>
                  <a:pt x="0" y="5655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809428" y="7634447"/>
            <a:ext cx="577146" cy="448075"/>
          </a:xfrm>
          <a:custGeom>
            <a:avLst/>
            <a:gdLst/>
            <a:ahLst/>
            <a:cxnLst/>
            <a:rect l="l" t="t" r="r" b="b"/>
            <a:pathLst>
              <a:path w="577146" h="448075">
                <a:moveTo>
                  <a:pt x="0" y="0"/>
                </a:moveTo>
                <a:lnTo>
                  <a:pt x="577146" y="0"/>
                </a:lnTo>
                <a:lnTo>
                  <a:pt x="577146" y="448075"/>
                </a:lnTo>
                <a:lnTo>
                  <a:pt x="0" y="4480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00771" y="271979"/>
            <a:ext cx="8508622" cy="651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A5E800"/>
                </a:solidFill>
                <a:latin typeface="Poppins Bold Italics"/>
              </a:rPr>
              <a:t>3. Représentation des molécules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7451" y="6712735"/>
            <a:ext cx="2793622" cy="684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FFDE59"/>
                </a:solidFill>
                <a:latin typeface="Poppins Bold Italics"/>
              </a:rPr>
              <a:t>Remarque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98001" y="7504884"/>
            <a:ext cx="13058176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    Une molécule constituée d’un atome est appelée molécule </a:t>
            </a:r>
            <a:r>
              <a:rPr lang="en-US" sz="3199">
                <a:solidFill>
                  <a:srgbClr val="5CE1E6"/>
                </a:solidFill>
                <a:latin typeface="Times New Roman Bold"/>
              </a:rPr>
              <a:t>monoatomique 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(Argon « Ar », Hélium « He » , ...). Alors qu’une molécule constituée de plusieurs atomes est appelée molécule </a:t>
            </a:r>
            <a:r>
              <a:rPr lang="en-US" sz="3199">
                <a:solidFill>
                  <a:srgbClr val="5CE1E6"/>
                </a:solidFill>
                <a:latin typeface="Times New Roman Bold"/>
              </a:rPr>
              <a:t>polyatomique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(H2O , CH4 , ...).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69133" y="1018621"/>
            <a:ext cx="6276495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Le tableau ci-dessous donne quelques symboles et modèles du molécules 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375488" y="-192510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126853" y="7868141"/>
            <a:ext cx="1569996" cy="2730428"/>
          </a:xfrm>
          <a:custGeom>
            <a:avLst/>
            <a:gdLst/>
            <a:ahLst/>
            <a:cxnLst/>
            <a:rect l="l" t="t" r="r" b="b"/>
            <a:pathLst>
              <a:path w="1569996" h="2730428">
                <a:moveTo>
                  <a:pt x="1569996" y="0"/>
                </a:moveTo>
                <a:lnTo>
                  <a:pt x="0" y="0"/>
                </a:lnTo>
                <a:lnTo>
                  <a:pt x="0" y="2730429"/>
                </a:lnTo>
                <a:lnTo>
                  <a:pt x="1569996" y="2730429"/>
                </a:lnTo>
                <a:lnTo>
                  <a:pt x="15699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40803"/>
            <a:ext cx="2031399" cy="1765369"/>
          </a:xfrm>
          <a:custGeom>
            <a:avLst/>
            <a:gdLst/>
            <a:ahLst/>
            <a:cxnLst/>
            <a:rect l="l" t="t" r="r" b="b"/>
            <a:pathLst>
              <a:path w="2031399" h="1765369">
                <a:moveTo>
                  <a:pt x="0" y="0"/>
                </a:moveTo>
                <a:lnTo>
                  <a:pt x="2031399" y="0"/>
                </a:lnTo>
                <a:lnTo>
                  <a:pt x="2031399" y="1765369"/>
                </a:lnTo>
                <a:lnTo>
                  <a:pt x="0" y="1765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1851" y="3553152"/>
            <a:ext cx="583255" cy="435254"/>
          </a:xfrm>
          <a:custGeom>
            <a:avLst/>
            <a:gdLst/>
            <a:ahLst/>
            <a:cxnLst/>
            <a:rect l="l" t="t" r="r" b="b"/>
            <a:pathLst>
              <a:path w="583255" h="435254">
                <a:moveTo>
                  <a:pt x="0" y="0"/>
                </a:moveTo>
                <a:lnTo>
                  <a:pt x="583255" y="0"/>
                </a:lnTo>
                <a:lnTo>
                  <a:pt x="583255" y="435254"/>
                </a:lnTo>
                <a:lnTo>
                  <a:pt x="0" y="435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6091507"/>
            <a:ext cx="583255" cy="435254"/>
          </a:xfrm>
          <a:custGeom>
            <a:avLst/>
            <a:gdLst/>
            <a:ahLst/>
            <a:cxnLst/>
            <a:rect l="l" t="t" r="r" b="b"/>
            <a:pathLst>
              <a:path w="583255" h="435254">
                <a:moveTo>
                  <a:pt x="0" y="0"/>
                </a:moveTo>
                <a:lnTo>
                  <a:pt x="583255" y="0"/>
                </a:lnTo>
                <a:lnTo>
                  <a:pt x="583255" y="435254"/>
                </a:lnTo>
                <a:lnTo>
                  <a:pt x="0" y="435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747174" y="1632037"/>
            <a:ext cx="2571056" cy="2625791"/>
          </a:xfrm>
          <a:custGeom>
            <a:avLst/>
            <a:gdLst/>
            <a:ahLst/>
            <a:cxnLst/>
            <a:rect l="l" t="t" r="r" b="b"/>
            <a:pathLst>
              <a:path w="2571056" h="2625791">
                <a:moveTo>
                  <a:pt x="0" y="0"/>
                </a:moveTo>
                <a:lnTo>
                  <a:pt x="2571056" y="0"/>
                </a:lnTo>
                <a:lnTo>
                  <a:pt x="2571056" y="2625791"/>
                </a:lnTo>
                <a:lnTo>
                  <a:pt x="0" y="26257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2444" r="-194218" b="-3302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49893" y="5257589"/>
            <a:ext cx="2368337" cy="2475447"/>
          </a:xfrm>
          <a:custGeom>
            <a:avLst/>
            <a:gdLst/>
            <a:ahLst/>
            <a:cxnLst/>
            <a:rect l="l" t="t" r="r" b="b"/>
            <a:pathLst>
              <a:path w="2368337" h="2475447">
                <a:moveTo>
                  <a:pt x="0" y="0"/>
                </a:moveTo>
                <a:lnTo>
                  <a:pt x="2368337" y="0"/>
                </a:lnTo>
                <a:lnTo>
                  <a:pt x="2368337" y="2475447"/>
                </a:lnTo>
                <a:lnTo>
                  <a:pt x="0" y="24754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384" t="-1786" r="-101208" b="-3177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763882" y="4257828"/>
            <a:ext cx="2838499" cy="650274"/>
          </a:xfrm>
          <a:custGeom>
            <a:avLst/>
            <a:gdLst/>
            <a:ahLst/>
            <a:cxnLst/>
            <a:rect l="l" t="t" r="r" b="b"/>
            <a:pathLst>
              <a:path w="2838499" h="650274">
                <a:moveTo>
                  <a:pt x="0" y="0"/>
                </a:moveTo>
                <a:lnTo>
                  <a:pt x="2838499" y="0"/>
                </a:lnTo>
                <a:lnTo>
                  <a:pt x="2838499" y="650275"/>
                </a:lnTo>
                <a:lnTo>
                  <a:pt x="0" y="650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11955" y="1493976"/>
            <a:ext cx="11772266" cy="97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  <a:spcBef>
                <a:spcPct val="0"/>
              </a:spcBef>
            </a:pPr>
            <a:r>
              <a:rPr lang="en-US" sz="5100" u="sng">
                <a:solidFill>
                  <a:srgbClr val="FF914D"/>
                </a:solidFill>
                <a:latin typeface="Times New Roman Bold Italics"/>
              </a:rPr>
              <a:t>III- Corps pur simple et corps pur composé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55550" y="2563951"/>
            <a:ext cx="6877942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u="sng">
                <a:solidFill>
                  <a:srgbClr val="A5E800"/>
                </a:solidFill>
                <a:latin typeface="Times New Roman Bold Italics"/>
              </a:rPr>
              <a:t>1- Le corps pur simple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32214" y="5879695"/>
            <a:ext cx="12296295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Celui dont la molécule est constituée d'atomes de types différents.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1954" y="3419802"/>
            <a:ext cx="11327550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 Bold"/>
              </a:rPr>
              <a:t>Celui dont la molécule est constituée d'un même type d'atome.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63889" y="4114493"/>
            <a:ext cx="5673510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C5D"/>
                </a:solidFill>
                <a:latin typeface="Times New Roman Bold Italics"/>
              </a:rPr>
              <a:t>Exemple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 : O2 - H2 - O3 .......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55550" y="5155423"/>
            <a:ext cx="6877942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u="sng">
                <a:solidFill>
                  <a:srgbClr val="A5E800"/>
                </a:solidFill>
                <a:latin typeface="Times New Roman Bold Italics"/>
              </a:rPr>
              <a:t>2 - Le corps pur composé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98655" y="6679161"/>
            <a:ext cx="759173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FFDC5D"/>
                </a:solidFill>
                <a:latin typeface="Times New Roman Bold Italics"/>
              </a:rPr>
              <a:t>Exemple</a:t>
            </a:r>
            <a:r>
              <a:rPr lang="en-US" sz="3399">
                <a:solidFill>
                  <a:srgbClr val="FFFFFF"/>
                </a:solidFill>
                <a:latin typeface="Times New Roman Bold"/>
              </a:rPr>
              <a:t> : CO2 - NaOH - CH4......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088875" y="4326132"/>
            <a:ext cx="2171124" cy="427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9"/>
              </a:lnSpc>
              <a:spcBef>
                <a:spcPct val="0"/>
              </a:spcBef>
            </a:pPr>
            <a:r>
              <a:rPr lang="en-US" sz="2271">
                <a:solidFill>
                  <a:srgbClr val="231F20"/>
                </a:solidFill>
                <a:latin typeface="Times New Roman Bold Italics"/>
              </a:rPr>
              <a:t>corps pur simple :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737455" y="7757385"/>
            <a:ext cx="2838499" cy="650274"/>
          </a:xfrm>
          <a:custGeom>
            <a:avLst/>
            <a:gdLst/>
            <a:ahLst/>
            <a:cxnLst/>
            <a:rect l="l" t="t" r="r" b="b"/>
            <a:pathLst>
              <a:path w="2838499" h="650274">
                <a:moveTo>
                  <a:pt x="0" y="0"/>
                </a:moveTo>
                <a:lnTo>
                  <a:pt x="2838499" y="0"/>
                </a:lnTo>
                <a:lnTo>
                  <a:pt x="2838499" y="650274"/>
                </a:lnTo>
                <a:lnTo>
                  <a:pt x="0" y="6502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3890982" y="7825688"/>
            <a:ext cx="2720437" cy="427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9"/>
              </a:lnSpc>
              <a:spcBef>
                <a:spcPct val="0"/>
              </a:spcBef>
            </a:pPr>
            <a:r>
              <a:rPr lang="en-US" sz="2271">
                <a:solidFill>
                  <a:srgbClr val="231F20"/>
                </a:solidFill>
                <a:latin typeface="Times New Roman Bold Italics"/>
              </a:rPr>
              <a:t>corps pur composé  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0932" y="2158966"/>
            <a:ext cx="14121036" cy="6571854"/>
          </a:xfrm>
          <a:custGeom>
            <a:avLst/>
            <a:gdLst/>
            <a:ahLst/>
            <a:cxnLst/>
            <a:rect l="l" t="t" r="r" b="b"/>
            <a:pathLst>
              <a:path w="14121036" h="6571854">
                <a:moveTo>
                  <a:pt x="0" y="0"/>
                </a:moveTo>
                <a:lnTo>
                  <a:pt x="14121036" y="0"/>
                </a:lnTo>
                <a:lnTo>
                  <a:pt x="14121036" y="6571853"/>
                </a:lnTo>
                <a:lnTo>
                  <a:pt x="0" y="6571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105" r="-5797" b="-1009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827520" y="307073"/>
            <a:ext cx="3968948" cy="1443254"/>
          </a:xfrm>
          <a:custGeom>
            <a:avLst/>
            <a:gdLst/>
            <a:ahLst/>
            <a:cxnLst/>
            <a:rect l="l" t="t" r="r" b="b"/>
            <a:pathLst>
              <a:path w="3968948" h="1443254">
                <a:moveTo>
                  <a:pt x="0" y="0"/>
                </a:moveTo>
                <a:lnTo>
                  <a:pt x="3968948" y="0"/>
                </a:lnTo>
                <a:lnTo>
                  <a:pt x="3968948" y="1443254"/>
                </a:lnTo>
                <a:lnTo>
                  <a:pt x="0" y="1443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421354" y="604203"/>
            <a:ext cx="3098422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u="sng">
                <a:solidFill>
                  <a:srgbClr val="003D25"/>
                </a:solidFill>
                <a:latin typeface="Times New Roman Bold Italics"/>
              </a:rPr>
              <a:t>EXERCICES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420</Words>
  <Application>Microsoft Office PowerPoint</Application>
  <PresentationFormat>Personnalisé</PresentationFormat>
  <Paragraphs>47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Open Sans</vt:lpstr>
      <vt:lpstr>Open Sans Bold</vt:lpstr>
      <vt:lpstr>Times New Roman Bold Italics</vt:lpstr>
      <vt:lpstr>Poppins Bold Italics</vt:lpstr>
      <vt:lpstr>Times New Roman Italics</vt:lpstr>
      <vt:lpstr>Arial</vt:lpstr>
      <vt:lpstr>Times New Roman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3</dc:title>
  <dc:creator>hp</dc:creator>
  <cp:lastModifiedBy>hp</cp:lastModifiedBy>
  <cp:revision>2</cp:revision>
  <dcterms:created xsi:type="dcterms:W3CDTF">2006-08-16T00:00:00Z</dcterms:created>
  <dcterms:modified xsi:type="dcterms:W3CDTF">2024-06-24T17:04:08Z</dcterms:modified>
  <dc:identifier>DAGJDePgwYo</dc:identifier>
</cp:coreProperties>
</file>