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Times New Roman Bold" panose="020B0604020202020204" charset="0"/>
      <p:regular r:id="rId9"/>
    </p:embeddedFont>
    <p:embeddedFont>
      <p:font typeface="Poppins Bold Italics" panose="020B0604020202020204" charset="0"/>
      <p:regular r:id="rId10"/>
    </p:embeddedFont>
    <p:embeddedFont>
      <p:font typeface="Times New Roman" panose="02020603050405020304" pitchFamily="18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imes New Roman Bold Italics" panose="020B0604020202020204" charset="0"/>
      <p:regular r:id="rId16"/>
    </p:embeddedFont>
    <p:embeddedFont>
      <p:font typeface="Times New Roman Italics" panose="020B0604020202020204" charset="0"/>
      <p:regular r:id="rId17"/>
    </p:embeddedFont>
    <p:embeddedFont>
      <p:font typeface="Open Sans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2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6.png"/><Relationship Id="rId5" Type="http://schemas.openxmlformats.org/officeDocument/2006/relationships/image" Target="../media/image4.png"/><Relationship Id="rId10" Type="http://schemas.openxmlformats.org/officeDocument/2006/relationships/image" Target="../media/image20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27.sv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30.sv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1318" r="-4131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230469" y="7770604"/>
            <a:ext cx="1697137" cy="507184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188947" y="8024196"/>
            <a:ext cx="939090" cy="0"/>
          </a:xfrm>
          <a:prstGeom prst="line">
            <a:avLst/>
          </a:prstGeom>
          <a:ln w="38100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879521" y="2646885"/>
            <a:ext cx="6707947" cy="3521672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5487337" y="6836978"/>
            <a:ext cx="3336421" cy="2712718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3198350" y="69056"/>
            <a:ext cx="8031925" cy="2025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89"/>
              </a:lnSpc>
              <a:spcBef>
                <a:spcPct val="0"/>
              </a:spcBef>
            </a:pPr>
            <a:r>
              <a:rPr lang="en-US" sz="10635" u="sng">
                <a:solidFill>
                  <a:srgbClr val="5CE1E6"/>
                </a:solidFill>
                <a:latin typeface="Times New Roman Italics"/>
              </a:rPr>
              <a:t>Chapitre  1</a:t>
            </a:r>
            <a:r>
              <a:rPr lang="en-US" sz="10635">
                <a:solidFill>
                  <a:srgbClr val="5CE1E6"/>
                </a:solidFill>
                <a:latin typeface="Times New Roman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2075" y="3037119"/>
            <a:ext cx="8031925" cy="2718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 dirty="0" err="1">
                <a:solidFill>
                  <a:srgbClr val="FF914D"/>
                </a:solidFill>
                <a:latin typeface="Times New Roman Bold"/>
              </a:rPr>
              <a:t>L’air</a:t>
            </a:r>
            <a:r>
              <a:rPr lang="en-US" sz="7578" dirty="0">
                <a:solidFill>
                  <a:srgbClr val="FF914D"/>
                </a:solidFill>
                <a:latin typeface="Times New Roman Bold"/>
              </a:rPr>
              <a:t> </a:t>
            </a:r>
            <a:r>
              <a:rPr lang="en-US" sz="7578" u="sng" dirty="0">
                <a:solidFill>
                  <a:srgbClr val="FF914D"/>
                </a:solidFill>
                <a:latin typeface="Times New Roman Bold"/>
              </a:rPr>
              <a:t>qui</a:t>
            </a:r>
            <a:r>
              <a:rPr lang="en-US" sz="7578" dirty="0">
                <a:solidFill>
                  <a:srgbClr val="FF914D"/>
                </a:solidFill>
                <a:latin typeface="Times New Roman Bold"/>
              </a:rPr>
              <a:t> </a:t>
            </a:r>
            <a:r>
              <a:rPr lang="en-US" sz="7578" u="sng" dirty="0">
                <a:solidFill>
                  <a:srgbClr val="FF914D"/>
                </a:solidFill>
                <a:latin typeface="Times New Roman Bold"/>
              </a:rPr>
              <a:t>nous</a:t>
            </a:r>
            <a:r>
              <a:rPr lang="en-US" sz="7578" dirty="0">
                <a:solidFill>
                  <a:srgbClr val="FF914D"/>
                </a:solidFill>
                <a:latin typeface="Times New Roman Bold"/>
              </a:rPr>
              <a:t> </a:t>
            </a:r>
            <a:r>
              <a:rPr lang="en-US" sz="7578" u="sng" dirty="0" err="1">
                <a:solidFill>
                  <a:srgbClr val="FF914D"/>
                </a:solidFill>
                <a:latin typeface="Times New Roman Bold"/>
              </a:rPr>
              <a:t>entoure</a:t>
            </a:r>
            <a:endParaRPr lang="en-US" sz="7578" u="sng" dirty="0">
              <a:solidFill>
                <a:srgbClr val="FF914D"/>
              </a:solidFill>
              <a:latin typeface="Times New Roma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879521" y="7857813"/>
            <a:ext cx="2399033" cy="335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  <a:spcBef>
                <a:spcPct val="0"/>
              </a:spcBef>
            </a:pPr>
            <a:r>
              <a:rPr lang="en-US" sz="1967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29369" y="1339358"/>
            <a:ext cx="7474710" cy="719447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878" r="-1087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610900" y="4582558"/>
            <a:ext cx="912039" cy="708074"/>
          </a:xfrm>
          <a:custGeom>
            <a:avLst/>
            <a:gdLst/>
            <a:ahLst/>
            <a:cxnLst/>
            <a:rect l="l" t="t" r="r" b="b"/>
            <a:pathLst>
              <a:path w="912039" h="708074">
                <a:moveTo>
                  <a:pt x="0" y="0"/>
                </a:moveTo>
                <a:lnTo>
                  <a:pt x="912039" y="0"/>
                </a:lnTo>
                <a:lnTo>
                  <a:pt x="912039" y="708074"/>
                </a:lnTo>
                <a:lnTo>
                  <a:pt x="0" y="7080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610900" y="5757700"/>
            <a:ext cx="912039" cy="708074"/>
          </a:xfrm>
          <a:custGeom>
            <a:avLst/>
            <a:gdLst/>
            <a:ahLst/>
            <a:cxnLst/>
            <a:rect l="l" t="t" r="r" b="b"/>
            <a:pathLst>
              <a:path w="912039" h="708074">
                <a:moveTo>
                  <a:pt x="0" y="0"/>
                </a:moveTo>
                <a:lnTo>
                  <a:pt x="912039" y="0"/>
                </a:lnTo>
                <a:lnTo>
                  <a:pt x="912039" y="708073"/>
                </a:lnTo>
                <a:lnTo>
                  <a:pt x="0" y="7080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082817" y="771033"/>
            <a:ext cx="7106542" cy="98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B6F61A"/>
                </a:solidFill>
                <a:latin typeface="Poppins Bold Italics"/>
              </a:rPr>
              <a:t>Situation problème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67261" y="2509506"/>
            <a:ext cx="9914853" cy="1559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1"/>
              </a:lnSpc>
              <a:spcBef>
                <a:spcPct val="0"/>
              </a:spcBef>
            </a:pPr>
            <a:r>
              <a:rPr lang="en-US" sz="4236">
                <a:solidFill>
                  <a:srgbClr val="FFFFFF"/>
                </a:solidFill>
                <a:latin typeface="Times New Roman"/>
              </a:rPr>
              <a:t>Le vent est un phénomène météorologique qui se produit dans l’atmosphère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26739" y="4387362"/>
            <a:ext cx="8892318" cy="88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7"/>
              </a:lnSpc>
              <a:spcBef>
                <a:spcPct val="0"/>
              </a:spcBef>
            </a:pPr>
            <a:r>
              <a:rPr lang="en-US" sz="4648">
                <a:solidFill>
                  <a:srgbClr val="FFDE59"/>
                </a:solidFill>
                <a:latin typeface="Times New Roman"/>
              </a:rPr>
              <a:t>Qu’est ce qu’ une atmosphère 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22939" y="5583722"/>
            <a:ext cx="8892318" cy="88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7"/>
              </a:lnSpc>
              <a:spcBef>
                <a:spcPct val="0"/>
              </a:spcBef>
            </a:pPr>
            <a:r>
              <a:rPr lang="en-US" sz="4648">
                <a:solidFill>
                  <a:srgbClr val="FFDE59"/>
                </a:solidFill>
                <a:latin typeface="Times New Roman"/>
              </a:rPr>
              <a:t>Comment le vent se forme t-il 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28186" y="3407233"/>
            <a:ext cx="6423215" cy="6182401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t="-27787" b="-377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105139" y="6759817"/>
            <a:ext cx="2089874" cy="3634563"/>
          </a:xfrm>
          <a:custGeom>
            <a:avLst/>
            <a:gdLst/>
            <a:ahLst/>
            <a:cxnLst/>
            <a:rect l="l" t="t" r="r" b="b"/>
            <a:pathLst>
              <a:path w="2089874" h="3634563">
                <a:moveTo>
                  <a:pt x="2089874" y="0"/>
                </a:moveTo>
                <a:lnTo>
                  <a:pt x="0" y="0"/>
                </a:lnTo>
                <a:lnTo>
                  <a:pt x="0" y="3634563"/>
                </a:lnTo>
                <a:lnTo>
                  <a:pt x="2089874" y="3634563"/>
                </a:lnTo>
                <a:lnTo>
                  <a:pt x="208987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436" y="169246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969421" y="5581386"/>
            <a:ext cx="442352" cy="343426"/>
          </a:xfrm>
          <a:custGeom>
            <a:avLst/>
            <a:gdLst/>
            <a:ahLst/>
            <a:cxnLst/>
            <a:rect l="l" t="t" r="r" b="b"/>
            <a:pathLst>
              <a:path w="442352" h="343426">
                <a:moveTo>
                  <a:pt x="0" y="0"/>
                </a:moveTo>
                <a:lnTo>
                  <a:pt x="442352" y="0"/>
                </a:lnTo>
                <a:lnTo>
                  <a:pt x="442352" y="343426"/>
                </a:lnTo>
                <a:lnTo>
                  <a:pt x="0" y="3434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190597" y="6131242"/>
            <a:ext cx="442352" cy="343426"/>
          </a:xfrm>
          <a:custGeom>
            <a:avLst/>
            <a:gdLst/>
            <a:ahLst/>
            <a:cxnLst/>
            <a:rect l="l" t="t" r="r" b="b"/>
            <a:pathLst>
              <a:path w="442352" h="343426">
                <a:moveTo>
                  <a:pt x="0" y="0"/>
                </a:moveTo>
                <a:lnTo>
                  <a:pt x="442352" y="0"/>
                </a:lnTo>
                <a:lnTo>
                  <a:pt x="442352" y="343427"/>
                </a:lnTo>
                <a:lnTo>
                  <a:pt x="0" y="3434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533447" y="6693348"/>
            <a:ext cx="442352" cy="343426"/>
          </a:xfrm>
          <a:custGeom>
            <a:avLst/>
            <a:gdLst/>
            <a:ahLst/>
            <a:cxnLst/>
            <a:rect l="l" t="t" r="r" b="b"/>
            <a:pathLst>
              <a:path w="442352" h="343426">
                <a:moveTo>
                  <a:pt x="0" y="0"/>
                </a:moveTo>
                <a:lnTo>
                  <a:pt x="442352" y="0"/>
                </a:lnTo>
                <a:lnTo>
                  <a:pt x="442352" y="343426"/>
                </a:lnTo>
                <a:lnTo>
                  <a:pt x="0" y="3434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898874" y="7284424"/>
            <a:ext cx="442352" cy="343426"/>
          </a:xfrm>
          <a:custGeom>
            <a:avLst/>
            <a:gdLst/>
            <a:ahLst/>
            <a:cxnLst/>
            <a:rect l="l" t="t" r="r" b="b"/>
            <a:pathLst>
              <a:path w="442352" h="343426">
                <a:moveTo>
                  <a:pt x="0" y="0"/>
                </a:moveTo>
                <a:lnTo>
                  <a:pt x="442352" y="0"/>
                </a:lnTo>
                <a:lnTo>
                  <a:pt x="442352" y="343427"/>
                </a:lnTo>
                <a:lnTo>
                  <a:pt x="0" y="3434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6980771">
            <a:off x="1420370" y="2815982"/>
            <a:ext cx="507637" cy="503945"/>
          </a:xfrm>
          <a:custGeom>
            <a:avLst/>
            <a:gdLst/>
            <a:ahLst/>
            <a:cxnLst/>
            <a:rect l="l" t="t" r="r" b="b"/>
            <a:pathLst>
              <a:path w="507637" h="503945">
                <a:moveTo>
                  <a:pt x="0" y="0"/>
                </a:moveTo>
                <a:lnTo>
                  <a:pt x="507637" y="0"/>
                </a:lnTo>
                <a:lnTo>
                  <a:pt x="507637" y="503945"/>
                </a:lnTo>
                <a:lnTo>
                  <a:pt x="0" y="5039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442426" y="4151945"/>
            <a:ext cx="979760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"/>
              </a:rPr>
              <a:t>     On distingue dans l’atmosphère quatre couches principales d’altitudes différentes :</a:t>
            </a:r>
          </a:p>
        </p:txBody>
      </p:sp>
      <p:sp>
        <p:nvSpPr>
          <p:cNvPr id="18" name="Freeform 18"/>
          <p:cNvSpPr/>
          <p:nvPr/>
        </p:nvSpPr>
        <p:spPr>
          <a:xfrm rot="6978590">
            <a:off x="1420297" y="4296097"/>
            <a:ext cx="507637" cy="503945"/>
          </a:xfrm>
          <a:custGeom>
            <a:avLst/>
            <a:gdLst/>
            <a:ahLst/>
            <a:cxnLst/>
            <a:rect l="l" t="t" r="r" b="b"/>
            <a:pathLst>
              <a:path w="507637" h="503945">
                <a:moveTo>
                  <a:pt x="0" y="0"/>
                </a:moveTo>
                <a:lnTo>
                  <a:pt x="507637" y="0"/>
                </a:lnTo>
                <a:lnTo>
                  <a:pt x="507637" y="503945"/>
                </a:lnTo>
                <a:lnTo>
                  <a:pt x="0" y="5039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415866" y="361830"/>
            <a:ext cx="14574142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u="sng">
                <a:solidFill>
                  <a:srgbClr val="FF914D"/>
                </a:solidFill>
                <a:latin typeface="Times New Roman Bold Italics"/>
              </a:rPr>
              <a:t>I - Les différentes couches de l'atmosphère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42426" y="2634772"/>
            <a:ext cx="1225124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"/>
              </a:rPr>
              <a:t>      L’atmosphère terrestre est l’enveloppe gazeuse qui entoure la terre sur une épaisseur moyenne de 600 km environ.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610237" y="5336856"/>
            <a:ext cx="3260298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CE1E6"/>
                </a:solidFill>
                <a:latin typeface="Times New Roman"/>
              </a:rPr>
              <a:t>l</a:t>
            </a:r>
            <a:r>
              <a:rPr lang="en-US" sz="3599" u="sng">
                <a:solidFill>
                  <a:srgbClr val="5CE1E6"/>
                </a:solidFill>
                <a:latin typeface="Times New Roman Italics"/>
              </a:rPr>
              <a:t>a troposphère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975799" y="5892557"/>
            <a:ext cx="316820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CE1E6"/>
                </a:solidFill>
                <a:latin typeface="Times New Roman"/>
              </a:rPr>
              <a:t>l</a:t>
            </a:r>
            <a:r>
              <a:rPr lang="en-US" sz="3599" u="sng">
                <a:solidFill>
                  <a:srgbClr val="5CE1E6"/>
                </a:solidFill>
                <a:latin typeface="Times New Roman Italics"/>
              </a:rPr>
              <a:t>a stratosphère</a:t>
            </a:r>
            <a:r>
              <a:rPr lang="en-US" sz="3599">
                <a:solidFill>
                  <a:srgbClr val="5CE1E6"/>
                </a:solidFill>
                <a:latin typeface="Times New Roman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1226" y="6448818"/>
            <a:ext cx="307676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5CE1E6"/>
                </a:solidFill>
                <a:latin typeface="Times New Roman Italics"/>
              </a:rPr>
              <a:t>la mésosphère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38855" y="7005079"/>
            <a:ext cx="342728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5CE1E6"/>
                </a:solidFill>
                <a:latin typeface="Times New Roman Italics"/>
              </a:rPr>
              <a:t>la thermosphère.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74851" y="-289989"/>
            <a:ext cx="1030385" cy="1791974"/>
          </a:xfrm>
          <a:custGeom>
            <a:avLst/>
            <a:gdLst/>
            <a:ahLst/>
            <a:cxnLst/>
            <a:rect l="l" t="t" r="r" b="b"/>
            <a:pathLst>
              <a:path w="1030385" h="1791974">
                <a:moveTo>
                  <a:pt x="1030386" y="0"/>
                </a:moveTo>
                <a:lnTo>
                  <a:pt x="0" y="0"/>
                </a:lnTo>
                <a:lnTo>
                  <a:pt x="0" y="1791974"/>
                </a:lnTo>
                <a:lnTo>
                  <a:pt x="1030386" y="1791974"/>
                </a:lnTo>
                <a:lnTo>
                  <a:pt x="103038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741403" y="8867355"/>
            <a:ext cx="1264655" cy="1099037"/>
          </a:xfrm>
          <a:custGeom>
            <a:avLst/>
            <a:gdLst/>
            <a:ahLst/>
            <a:cxnLst/>
            <a:rect l="l" t="t" r="r" b="b"/>
            <a:pathLst>
              <a:path w="1264655" h="1099037">
                <a:moveTo>
                  <a:pt x="0" y="0"/>
                </a:moveTo>
                <a:lnTo>
                  <a:pt x="1264655" y="0"/>
                </a:lnTo>
                <a:lnTo>
                  <a:pt x="1264655" y="1099037"/>
                </a:lnTo>
                <a:lnTo>
                  <a:pt x="0" y="10990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20167" y="8273817"/>
            <a:ext cx="4192112" cy="4218906"/>
          </a:xfrm>
          <a:custGeom>
            <a:avLst/>
            <a:gdLst/>
            <a:ahLst/>
            <a:cxnLst/>
            <a:rect l="l" t="t" r="r" b="b"/>
            <a:pathLst>
              <a:path w="4192112" h="4218906">
                <a:moveTo>
                  <a:pt x="0" y="0"/>
                </a:moveTo>
                <a:lnTo>
                  <a:pt x="4192112" y="0"/>
                </a:lnTo>
                <a:lnTo>
                  <a:pt x="4192112" y="4218906"/>
                </a:lnTo>
                <a:lnTo>
                  <a:pt x="0" y="42189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75432" y="8592100"/>
            <a:ext cx="1079722" cy="1877778"/>
          </a:xfrm>
          <a:custGeom>
            <a:avLst/>
            <a:gdLst/>
            <a:ahLst/>
            <a:cxnLst/>
            <a:rect l="l" t="t" r="r" b="b"/>
            <a:pathLst>
              <a:path w="1079722" h="1877778">
                <a:moveTo>
                  <a:pt x="1079723" y="0"/>
                </a:moveTo>
                <a:lnTo>
                  <a:pt x="0" y="0"/>
                </a:lnTo>
                <a:lnTo>
                  <a:pt x="0" y="1877778"/>
                </a:lnTo>
                <a:lnTo>
                  <a:pt x="1079723" y="1877778"/>
                </a:lnTo>
                <a:lnTo>
                  <a:pt x="107972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3997" y="-3104445"/>
            <a:ext cx="5525448" cy="5560765"/>
          </a:xfrm>
          <a:custGeom>
            <a:avLst/>
            <a:gdLst/>
            <a:ahLst/>
            <a:cxnLst/>
            <a:rect l="l" t="t" r="r" b="b"/>
            <a:pathLst>
              <a:path w="5525448" h="5560765">
                <a:moveTo>
                  <a:pt x="0" y="0"/>
                </a:moveTo>
                <a:lnTo>
                  <a:pt x="5525448" y="0"/>
                </a:lnTo>
                <a:lnTo>
                  <a:pt x="5525448" y="5560765"/>
                </a:lnTo>
                <a:lnTo>
                  <a:pt x="0" y="5560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8140" y="157839"/>
            <a:ext cx="1214306" cy="1055282"/>
          </a:xfrm>
          <a:custGeom>
            <a:avLst/>
            <a:gdLst/>
            <a:ahLst/>
            <a:cxnLst/>
            <a:rect l="l" t="t" r="r" b="b"/>
            <a:pathLst>
              <a:path w="1214306" h="1055282">
                <a:moveTo>
                  <a:pt x="0" y="0"/>
                </a:moveTo>
                <a:lnTo>
                  <a:pt x="1214306" y="0"/>
                </a:lnTo>
                <a:lnTo>
                  <a:pt x="1214306" y="1055282"/>
                </a:lnTo>
                <a:lnTo>
                  <a:pt x="0" y="1055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086110" y="2813598"/>
          <a:ext cx="11654790" cy="6717391"/>
        </p:xfrm>
        <a:graphic>
          <a:graphicData uri="http://schemas.openxmlformats.org/drawingml/2006/table">
            <a:tbl>
              <a:tblPr/>
              <a:tblGrid>
                <a:gridCol w="3350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04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9121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801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8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204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6221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4824231" y="4202752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8"/>
                </a:lnTo>
                <a:lnTo>
                  <a:pt x="0" y="2173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824231" y="4661105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7"/>
                </a:lnTo>
                <a:lnTo>
                  <a:pt x="0" y="2173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879664" y="5541003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8"/>
                </a:lnTo>
                <a:lnTo>
                  <a:pt x="0" y="2173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879664" y="6428627"/>
            <a:ext cx="6017895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Times New Roman Bold"/>
              </a:rPr>
              <a:t>Cette couche ne contient aucun nuage.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17450" y="6971238"/>
            <a:ext cx="8023450" cy="152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Times New Roman Bold"/>
              </a:rPr>
              <a:t>    Elle contient la couche d'ozone qui Elle contient la couche d'ozone qui nous protège des rayons de soleil les plus dangereux (les rayons UV).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87314" y="8414594"/>
            <a:ext cx="6380694" cy="103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Times New Roman Bold"/>
                <a:ea typeface="Times New Roman Bold"/>
              </a:rPr>
              <a:t>Sa température augmente avec l'altitude (-52°C à -3°C).</a:t>
            </a:r>
          </a:p>
        </p:txBody>
      </p:sp>
      <p:sp>
        <p:nvSpPr>
          <p:cNvPr id="17" name="Freeform 17"/>
          <p:cNvSpPr/>
          <p:nvPr/>
        </p:nvSpPr>
        <p:spPr>
          <a:xfrm>
            <a:off x="4745668" y="6592311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7"/>
                </a:lnTo>
                <a:lnTo>
                  <a:pt x="0" y="2173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745668" y="7149850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8"/>
                </a:lnTo>
                <a:lnTo>
                  <a:pt x="0" y="2173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745668" y="8738444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8"/>
                </a:lnTo>
                <a:lnTo>
                  <a:pt x="0" y="2173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856929" y="496483"/>
            <a:ext cx="14574142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u="sng">
                <a:solidFill>
                  <a:srgbClr val="FF914D"/>
                </a:solidFill>
                <a:latin typeface="Times New Roman Bold Italics"/>
              </a:rPr>
              <a:t>II- les caractéristiques des couches atmosphériques: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6110" y="1323114"/>
            <a:ext cx="15344961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"/>
              </a:rPr>
              <a:t>Les différentes couches de l’atmosphère sont classées en fonction de leur altitude et du comportement de la température.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97417" y="2923370"/>
            <a:ext cx="3124200" cy="938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8"/>
              </a:lnSpc>
            </a:pPr>
            <a:r>
              <a:rPr lang="en-US" sz="3299">
                <a:solidFill>
                  <a:srgbClr val="000000"/>
                </a:solidFill>
                <a:latin typeface="Times New Roman Bold"/>
              </a:rPr>
              <a:t>Le nom de la couche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10510" y="3015190"/>
            <a:ext cx="5284470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Times New Roman Bold"/>
              </a:rPr>
              <a:t>Les propriétés de la couche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88857" y="4527755"/>
            <a:ext cx="2941320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Times New Roman Bold"/>
              </a:rPr>
              <a:t>La troposphère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88857" y="5169442"/>
            <a:ext cx="2941320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Times New Roman Bold"/>
              </a:rPr>
              <a:t>Environ 15km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88857" y="7036978"/>
            <a:ext cx="2941320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Times New Roman Bold"/>
              </a:rPr>
              <a:t>La stratosphère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88857" y="7721489"/>
            <a:ext cx="2941320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Times New Roman Bold"/>
              </a:rPr>
              <a:t>Environ 35km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916096" y="3985020"/>
            <a:ext cx="7541895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Times New Roman Bold"/>
              </a:rPr>
              <a:t>C’est la couche qui est en contact avec la terre.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147657" y="4566364"/>
            <a:ext cx="7310334" cy="781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799">
                <a:solidFill>
                  <a:srgbClr val="000000"/>
                </a:solidFill>
                <a:latin typeface="Times New Roman Bold"/>
              </a:rPr>
              <a:t> Contient les trois quarts de (3/4) atmosphérique qui permettent la vie sur la terre.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337834" y="5395927"/>
            <a:ext cx="6030174" cy="781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799">
                <a:solidFill>
                  <a:srgbClr val="000000"/>
                </a:solidFill>
                <a:latin typeface="Times New Roman Bold"/>
                <a:ea typeface="Times New Roman Bold"/>
              </a:rPr>
              <a:t>Sa température diminue avec l’altitude de 15 °C jusqu’à -56 °C.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2848633" y="3148420"/>
            <a:ext cx="5423121" cy="5219801"/>
            <a:chOff x="30480" y="591820"/>
            <a:chExt cx="12736830" cy="1225931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0"/>
              <a:stretch>
                <a:fillRect t="-9148" b="-9148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19952" y="1388002"/>
            <a:ext cx="4627489" cy="4453999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t="-4869" b="-4869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774851" y="-289989"/>
            <a:ext cx="1030385" cy="1791974"/>
          </a:xfrm>
          <a:custGeom>
            <a:avLst/>
            <a:gdLst/>
            <a:ahLst/>
            <a:cxnLst/>
            <a:rect l="l" t="t" r="r" b="b"/>
            <a:pathLst>
              <a:path w="1030385" h="1791974">
                <a:moveTo>
                  <a:pt x="1030386" y="0"/>
                </a:moveTo>
                <a:lnTo>
                  <a:pt x="0" y="0"/>
                </a:lnTo>
                <a:lnTo>
                  <a:pt x="0" y="1791974"/>
                </a:lnTo>
                <a:lnTo>
                  <a:pt x="1030386" y="1791974"/>
                </a:lnTo>
                <a:lnTo>
                  <a:pt x="10303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741403" y="8867355"/>
            <a:ext cx="1264655" cy="1099037"/>
          </a:xfrm>
          <a:custGeom>
            <a:avLst/>
            <a:gdLst/>
            <a:ahLst/>
            <a:cxnLst/>
            <a:rect l="l" t="t" r="r" b="b"/>
            <a:pathLst>
              <a:path w="1264655" h="1099037">
                <a:moveTo>
                  <a:pt x="0" y="0"/>
                </a:moveTo>
                <a:lnTo>
                  <a:pt x="1264655" y="0"/>
                </a:lnTo>
                <a:lnTo>
                  <a:pt x="1264655" y="1099037"/>
                </a:lnTo>
                <a:lnTo>
                  <a:pt x="0" y="1099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820167" y="8273817"/>
            <a:ext cx="4192112" cy="4218906"/>
          </a:xfrm>
          <a:custGeom>
            <a:avLst/>
            <a:gdLst/>
            <a:ahLst/>
            <a:cxnLst/>
            <a:rect l="l" t="t" r="r" b="b"/>
            <a:pathLst>
              <a:path w="4192112" h="4218906">
                <a:moveTo>
                  <a:pt x="0" y="0"/>
                </a:moveTo>
                <a:lnTo>
                  <a:pt x="4192112" y="0"/>
                </a:lnTo>
                <a:lnTo>
                  <a:pt x="4192112" y="4218906"/>
                </a:lnTo>
                <a:lnTo>
                  <a:pt x="0" y="42189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275432" y="8592100"/>
            <a:ext cx="1079722" cy="1877778"/>
          </a:xfrm>
          <a:custGeom>
            <a:avLst/>
            <a:gdLst/>
            <a:ahLst/>
            <a:cxnLst/>
            <a:rect l="l" t="t" r="r" b="b"/>
            <a:pathLst>
              <a:path w="1079722" h="1877778">
                <a:moveTo>
                  <a:pt x="1079723" y="0"/>
                </a:moveTo>
                <a:lnTo>
                  <a:pt x="0" y="0"/>
                </a:lnTo>
                <a:lnTo>
                  <a:pt x="0" y="1877778"/>
                </a:lnTo>
                <a:lnTo>
                  <a:pt x="1079723" y="1877778"/>
                </a:lnTo>
                <a:lnTo>
                  <a:pt x="107972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3997" y="-3104445"/>
            <a:ext cx="5525448" cy="5560765"/>
          </a:xfrm>
          <a:custGeom>
            <a:avLst/>
            <a:gdLst/>
            <a:ahLst/>
            <a:cxnLst/>
            <a:rect l="l" t="t" r="r" b="b"/>
            <a:pathLst>
              <a:path w="5525448" h="5560765">
                <a:moveTo>
                  <a:pt x="0" y="0"/>
                </a:moveTo>
                <a:lnTo>
                  <a:pt x="5525448" y="0"/>
                </a:lnTo>
                <a:lnTo>
                  <a:pt x="5525448" y="5560765"/>
                </a:lnTo>
                <a:lnTo>
                  <a:pt x="0" y="55607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08140" y="157839"/>
            <a:ext cx="1214306" cy="1055282"/>
          </a:xfrm>
          <a:custGeom>
            <a:avLst/>
            <a:gdLst/>
            <a:ahLst/>
            <a:cxnLst/>
            <a:rect l="l" t="t" r="r" b="b"/>
            <a:pathLst>
              <a:path w="1214306" h="1055282">
                <a:moveTo>
                  <a:pt x="0" y="0"/>
                </a:moveTo>
                <a:lnTo>
                  <a:pt x="1214306" y="0"/>
                </a:lnTo>
                <a:lnTo>
                  <a:pt x="1214306" y="1055282"/>
                </a:lnTo>
                <a:lnTo>
                  <a:pt x="0" y="10552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1680352" y="605998"/>
          <a:ext cx="11658600" cy="5389865"/>
        </p:xfrm>
        <a:graphic>
          <a:graphicData uri="http://schemas.openxmlformats.org/drawingml/2006/table">
            <a:tbl>
              <a:tblPr/>
              <a:tblGrid>
                <a:gridCol w="3350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08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771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D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D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773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Freeform 13"/>
          <p:cNvSpPr/>
          <p:nvPr/>
        </p:nvSpPr>
        <p:spPr>
          <a:xfrm>
            <a:off x="5436598" y="1641533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8"/>
                </a:lnTo>
                <a:lnTo>
                  <a:pt x="0" y="2173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436598" y="2502552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7"/>
                </a:lnTo>
                <a:lnTo>
                  <a:pt x="0" y="2173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535156" y="3758263"/>
            <a:ext cx="5042535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Times New Roman Bold"/>
              </a:rPr>
              <a:t>Sa température est très élevée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330742" y="4182444"/>
            <a:ext cx="8008210" cy="152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Times New Roman Bold"/>
              </a:rPr>
              <a:t>     Dans cette couche, on trouve des vaisseaux spatiaux et des satellites artificiels en mouvement utilisés pour la télécommunication et la météorologie.</a:t>
            </a:r>
          </a:p>
        </p:txBody>
      </p:sp>
      <p:sp>
        <p:nvSpPr>
          <p:cNvPr id="17" name="Freeform 17"/>
          <p:cNvSpPr/>
          <p:nvPr/>
        </p:nvSpPr>
        <p:spPr>
          <a:xfrm>
            <a:off x="5401159" y="3943068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8"/>
                </a:lnTo>
                <a:lnTo>
                  <a:pt x="0" y="2173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401159" y="4342634"/>
            <a:ext cx="267993" cy="217318"/>
          </a:xfrm>
          <a:custGeom>
            <a:avLst/>
            <a:gdLst/>
            <a:ahLst/>
            <a:cxnLst/>
            <a:rect l="l" t="t" r="r" b="b"/>
            <a:pathLst>
              <a:path w="267993" h="217318">
                <a:moveTo>
                  <a:pt x="0" y="0"/>
                </a:moveTo>
                <a:lnTo>
                  <a:pt x="267993" y="0"/>
                </a:lnTo>
                <a:lnTo>
                  <a:pt x="267993" y="217318"/>
                </a:lnTo>
                <a:lnTo>
                  <a:pt x="0" y="2173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534018" y="6662613"/>
            <a:ext cx="450997" cy="417706"/>
          </a:xfrm>
          <a:custGeom>
            <a:avLst/>
            <a:gdLst/>
            <a:ahLst/>
            <a:cxnLst/>
            <a:rect l="l" t="t" r="r" b="b"/>
            <a:pathLst>
              <a:path w="450997" h="417706">
                <a:moveTo>
                  <a:pt x="0" y="0"/>
                </a:moveTo>
                <a:lnTo>
                  <a:pt x="450997" y="0"/>
                </a:lnTo>
                <a:lnTo>
                  <a:pt x="450997" y="417706"/>
                </a:lnTo>
                <a:lnTo>
                  <a:pt x="0" y="4177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759004" y="1871996"/>
            <a:ext cx="2941320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Times New Roman Bold"/>
              </a:rPr>
              <a:t>La mésosphère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59004" y="2513683"/>
            <a:ext cx="2941320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Times New Roman Bold"/>
              </a:rPr>
              <a:t>Environ 15km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73416" y="4163394"/>
            <a:ext cx="2941320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Times New Roman Bold"/>
              </a:rPr>
              <a:t>La thermosphère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73416" y="4843145"/>
            <a:ext cx="2941320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Times New Roman Bold"/>
              </a:rPr>
              <a:t>Environ 415 km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053113" y="1580048"/>
            <a:ext cx="5450565" cy="781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799">
                <a:solidFill>
                  <a:srgbClr val="000000"/>
                </a:solidFill>
                <a:latin typeface="Times New Roman Bold"/>
                <a:ea typeface="Times New Roman Bold"/>
              </a:rPr>
              <a:t>Sa température diminue rapidement avec l’altitude de 0°C jusqu’à -90°C.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037605" y="2493027"/>
            <a:ext cx="5694894" cy="781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799">
                <a:solidFill>
                  <a:srgbClr val="000000"/>
                </a:solidFill>
                <a:latin typeface="Times New Roman Bold"/>
              </a:rPr>
              <a:t>C’est la couche la plus froide dans l’atmosphère terrestre.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605930" y="6529263"/>
            <a:ext cx="14135473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     On inclut également parfois une couche supplémentaire appelée </a:t>
            </a:r>
            <a:r>
              <a:rPr lang="en-US" sz="3399" u="sng">
                <a:solidFill>
                  <a:srgbClr val="FF914D"/>
                </a:solidFill>
                <a:latin typeface="Times New Roman Bold Italics"/>
              </a:rPr>
              <a:t>exosphère</a:t>
            </a:r>
            <a:r>
              <a:rPr lang="en-US" sz="3399">
                <a:solidFill>
                  <a:srgbClr val="FFFFFF"/>
                </a:solidFill>
                <a:latin typeface="Times New Roman Bold"/>
              </a:rPr>
              <a:t> qui permet la transition vers l’espace interplanétaire.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4123" y="7559214"/>
            <a:ext cx="4842862" cy="4873816"/>
          </a:xfrm>
          <a:custGeom>
            <a:avLst/>
            <a:gdLst/>
            <a:ahLst/>
            <a:cxnLst/>
            <a:rect l="l" t="t" r="r" b="b"/>
            <a:pathLst>
              <a:path w="4842862" h="4873816">
                <a:moveTo>
                  <a:pt x="0" y="0"/>
                </a:moveTo>
                <a:lnTo>
                  <a:pt x="4842863" y="0"/>
                </a:lnTo>
                <a:lnTo>
                  <a:pt x="4842863" y="4873816"/>
                </a:lnTo>
                <a:lnTo>
                  <a:pt x="0" y="48738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53866" y="8194724"/>
            <a:ext cx="1319960" cy="2295582"/>
          </a:xfrm>
          <a:custGeom>
            <a:avLst/>
            <a:gdLst/>
            <a:ahLst/>
            <a:cxnLst/>
            <a:rect l="l" t="t" r="r" b="b"/>
            <a:pathLst>
              <a:path w="1319960" h="2295582">
                <a:moveTo>
                  <a:pt x="1319960" y="0"/>
                </a:moveTo>
                <a:lnTo>
                  <a:pt x="0" y="0"/>
                </a:lnTo>
                <a:lnTo>
                  <a:pt x="0" y="2295582"/>
                </a:lnTo>
                <a:lnTo>
                  <a:pt x="1319960" y="2295582"/>
                </a:lnTo>
                <a:lnTo>
                  <a:pt x="13199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19336" cy="1494174"/>
          </a:xfrm>
          <a:custGeom>
            <a:avLst/>
            <a:gdLst/>
            <a:ahLst/>
            <a:cxnLst/>
            <a:rect l="l" t="t" r="r" b="b"/>
            <a:pathLst>
              <a:path w="1719336" h="1494174">
                <a:moveTo>
                  <a:pt x="0" y="0"/>
                </a:moveTo>
                <a:lnTo>
                  <a:pt x="1719336" y="0"/>
                </a:lnTo>
                <a:lnTo>
                  <a:pt x="1719336" y="1494174"/>
                </a:lnTo>
                <a:lnTo>
                  <a:pt x="0" y="1494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779865" y="1706391"/>
            <a:ext cx="7931259" cy="4926181"/>
            <a:chOff x="0" y="0"/>
            <a:chExt cx="1308626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08626" cy="812800"/>
            </a:xfrm>
            <a:custGeom>
              <a:avLst/>
              <a:gdLst/>
              <a:ahLst/>
              <a:cxnLst/>
              <a:rect l="l" t="t" r="r" b="b"/>
              <a:pathLst>
                <a:path w="1308626" h="812800">
                  <a:moveTo>
                    <a:pt x="22451" y="0"/>
                  </a:moveTo>
                  <a:lnTo>
                    <a:pt x="1286175" y="0"/>
                  </a:lnTo>
                  <a:cubicBezTo>
                    <a:pt x="1298574" y="0"/>
                    <a:pt x="1308626" y="10052"/>
                    <a:pt x="1308626" y="22451"/>
                  </a:cubicBezTo>
                  <a:lnTo>
                    <a:pt x="1308626" y="790349"/>
                  </a:lnTo>
                  <a:cubicBezTo>
                    <a:pt x="1308626" y="802748"/>
                    <a:pt x="1298574" y="812800"/>
                    <a:pt x="1286175" y="812800"/>
                  </a:cubicBezTo>
                  <a:lnTo>
                    <a:pt x="22451" y="812800"/>
                  </a:lnTo>
                  <a:cubicBezTo>
                    <a:pt x="10052" y="812800"/>
                    <a:pt x="0" y="802748"/>
                    <a:pt x="0" y="790349"/>
                  </a:cubicBezTo>
                  <a:lnTo>
                    <a:pt x="0" y="22451"/>
                  </a:lnTo>
                  <a:cubicBezTo>
                    <a:pt x="0" y="10052"/>
                    <a:pt x="10052" y="0"/>
                    <a:pt x="22451" y="0"/>
                  </a:cubicBezTo>
                  <a:close/>
                </a:path>
              </a:pathLst>
            </a:custGeom>
            <a:blipFill>
              <a:blip r:embed="rId8"/>
              <a:stretch>
                <a:fillRect l="-1137" r="-1137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713846" y="2513928"/>
            <a:ext cx="696227" cy="348984"/>
          </a:xfrm>
          <a:custGeom>
            <a:avLst/>
            <a:gdLst/>
            <a:ahLst/>
            <a:cxnLst/>
            <a:rect l="l" t="t" r="r" b="b"/>
            <a:pathLst>
              <a:path w="696227" h="348984">
                <a:moveTo>
                  <a:pt x="0" y="0"/>
                </a:moveTo>
                <a:lnTo>
                  <a:pt x="696227" y="0"/>
                </a:lnTo>
                <a:lnTo>
                  <a:pt x="696227" y="348984"/>
                </a:lnTo>
                <a:lnTo>
                  <a:pt x="0" y="3489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105080" y="159328"/>
            <a:ext cx="10520302" cy="1452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6"/>
              </a:lnSpc>
            </a:pPr>
            <a:r>
              <a:rPr lang="en-US" sz="4600" u="sng">
                <a:solidFill>
                  <a:srgbClr val="FF914D"/>
                </a:solidFill>
                <a:latin typeface="Times New Roman Bold Italics"/>
              </a:rPr>
              <a:t>III - Mouvement de l’air dans l’atmosphère -Formation du vent-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61893" y="1449522"/>
            <a:ext cx="466814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</a:rPr>
              <a:t>Schéma explicatif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7708" y="2399628"/>
            <a:ext cx="7932343" cy="213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Si la température augmente dans une zone alors son air s’échauffe et devient léger, celui-ci se dirige vers le haut, par conséquent la pression de cette zone diminue.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7708" y="4590379"/>
            <a:ext cx="8153575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Quand l’air ascendant se refroidit il descend et par conséquent se forme une zone à haute pression.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7104" y="5755425"/>
            <a:ext cx="8493872" cy="213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La différence de pression entre deux zones provoque un mouvement horizontal de l’air d’une zone de haute pression vers une autre de basse pression et ce mouvement d’air s’appelle  :</a:t>
            </a:r>
            <a:r>
              <a:rPr lang="en-US" sz="2999" u="sng">
                <a:solidFill>
                  <a:srgbClr val="5CE1E6"/>
                </a:solidFill>
                <a:latin typeface="Times New Roman Bold Italics"/>
              </a:rPr>
              <a:t>LE VENT.</a:t>
            </a:r>
          </a:p>
        </p:txBody>
      </p:sp>
      <p:sp>
        <p:nvSpPr>
          <p:cNvPr id="18" name="Freeform 18"/>
          <p:cNvSpPr/>
          <p:nvPr/>
        </p:nvSpPr>
        <p:spPr>
          <a:xfrm>
            <a:off x="658991" y="4672492"/>
            <a:ext cx="696227" cy="348984"/>
          </a:xfrm>
          <a:custGeom>
            <a:avLst/>
            <a:gdLst/>
            <a:ahLst/>
            <a:cxnLst/>
            <a:rect l="l" t="t" r="r" b="b"/>
            <a:pathLst>
              <a:path w="696227" h="348984">
                <a:moveTo>
                  <a:pt x="0" y="0"/>
                </a:moveTo>
                <a:lnTo>
                  <a:pt x="696226" y="0"/>
                </a:lnTo>
                <a:lnTo>
                  <a:pt x="696226" y="348984"/>
                </a:lnTo>
                <a:lnTo>
                  <a:pt x="0" y="3489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13846" y="5846248"/>
            <a:ext cx="696227" cy="348984"/>
          </a:xfrm>
          <a:custGeom>
            <a:avLst/>
            <a:gdLst/>
            <a:ahLst/>
            <a:cxnLst/>
            <a:rect l="l" t="t" r="r" b="b"/>
            <a:pathLst>
              <a:path w="696227" h="348984">
                <a:moveTo>
                  <a:pt x="0" y="0"/>
                </a:moveTo>
                <a:lnTo>
                  <a:pt x="696227" y="0"/>
                </a:lnTo>
                <a:lnTo>
                  <a:pt x="696227" y="348984"/>
                </a:lnTo>
                <a:lnTo>
                  <a:pt x="0" y="3489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4123" y="7559214"/>
            <a:ext cx="4842862" cy="4873816"/>
          </a:xfrm>
          <a:custGeom>
            <a:avLst/>
            <a:gdLst/>
            <a:ahLst/>
            <a:cxnLst/>
            <a:rect l="l" t="t" r="r" b="b"/>
            <a:pathLst>
              <a:path w="4842862" h="4873816">
                <a:moveTo>
                  <a:pt x="0" y="0"/>
                </a:moveTo>
                <a:lnTo>
                  <a:pt x="4842863" y="0"/>
                </a:lnTo>
                <a:lnTo>
                  <a:pt x="4842863" y="4873816"/>
                </a:lnTo>
                <a:lnTo>
                  <a:pt x="0" y="48738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53866" y="8194724"/>
            <a:ext cx="1319960" cy="2295582"/>
          </a:xfrm>
          <a:custGeom>
            <a:avLst/>
            <a:gdLst/>
            <a:ahLst/>
            <a:cxnLst/>
            <a:rect l="l" t="t" r="r" b="b"/>
            <a:pathLst>
              <a:path w="1319960" h="2295582">
                <a:moveTo>
                  <a:pt x="1319960" y="0"/>
                </a:moveTo>
                <a:lnTo>
                  <a:pt x="0" y="0"/>
                </a:lnTo>
                <a:lnTo>
                  <a:pt x="0" y="2295582"/>
                </a:lnTo>
                <a:lnTo>
                  <a:pt x="1319960" y="2295582"/>
                </a:lnTo>
                <a:lnTo>
                  <a:pt x="13199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719336" cy="1494174"/>
          </a:xfrm>
          <a:custGeom>
            <a:avLst/>
            <a:gdLst/>
            <a:ahLst/>
            <a:cxnLst/>
            <a:rect l="l" t="t" r="r" b="b"/>
            <a:pathLst>
              <a:path w="1719336" h="1494174">
                <a:moveTo>
                  <a:pt x="0" y="0"/>
                </a:moveTo>
                <a:lnTo>
                  <a:pt x="1719336" y="0"/>
                </a:lnTo>
                <a:lnTo>
                  <a:pt x="1719336" y="1494174"/>
                </a:lnTo>
                <a:lnTo>
                  <a:pt x="0" y="1494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25034" y="1028700"/>
            <a:ext cx="14331143" cy="2828740"/>
          </a:xfrm>
          <a:custGeom>
            <a:avLst/>
            <a:gdLst/>
            <a:ahLst/>
            <a:cxnLst/>
            <a:rect l="l" t="t" r="r" b="b"/>
            <a:pathLst>
              <a:path w="14331143" h="2828740">
                <a:moveTo>
                  <a:pt x="0" y="0"/>
                </a:moveTo>
                <a:lnTo>
                  <a:pt x="14331143" y="0"/>
                </a:lnTo>
                <a:lnTo>
                  <a:pt x="14331143" y="2828740"/>
                </a:lnTo>
                <a:lnTo>
                  <a:pt x="0" y="28287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84" b="-108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885904" y="375683"/>
            <a:ext cx="3946808" cy="1306035"/>
          </a:xfrm>
          <a:custGeom>
            <a:avLst/>
            <a:gdLst/>
            <a:ahLst/>
            <a:cxnLst/>
            <a:rect l="l" t="t" r="r" b="b"/>
            <a:pathLst>
              <a:path w="3946808" h="1306035">
                <a:moveTo>
                  <a:pt x="0" y="0"/>
                </a:moveTo>
                <a:lnTo>
                  <a:pt x="3946809" y="0"/>
                </a:lnTo>
                <a:lnTo>
                  <a:pt x="3946809" y="1306034"/>
                </a:lnTo>
                <a:lnTo>
                  <a:pt x="0" y="13060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599657" y="451683"/>
            <a:ext cx="2519302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12004" y="1752824"/>
            <a:ext cx="13263992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  Le vent est un mouvement </a:t>
            </a:r>
            <a:r>
              <a:rPr lang="en-US" sz="3399">
                <a:solidFill>
                  <a:srgbClr val="5CE1E6"/>
                </a:solidFill>
                <a:latin typeface="Times New Roman Bold"/>
              </a:rPr>
              <a:t>horizontal</a:t>
            </a:r>
            <a:r>
              <a:rPr lang="en-US" sz="3399">
                <a:solidFill>
                  <a:srgbClr val="FFFFFF"/>
                </a:solidFill>
                <a:latin typeface="Times New Roman Bold"/>
              </a:rPr>
              <a:t> d’air d’un milieu de </a:t>
            </a:r>
            <a:r>
              <a:rPr lang="en-US" sz="3399">
                <a:solidFill>
                  <a:srgbClr val="5CE1E6"/>
                </a:solidFill>
                <a:latin typeface="Times New Roman Bold"/>
              </a:rPr>
              <a:t>haute pression</a:t>
            </a:r>
            <a:r>
              <a:rPr lang="en-US" sz="3399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>
                <a:solidFill>
                  <a:srgbClr val="8DE05D"/>
                </a:solidFill>
                <a:latin typeface="Times New Roman Bold"/>
              </a:rPr>
              <a:t>vers </a:t>
            </a:r>
            <a:r>
              <a:rPr lang="en-US" sz="3399">
                <a:solidFill>
                  <a:srgbClr val="FFFFFF"/>
                </a:solidFill>
                <a:latin typeface="Times New Roman Bold"/>
              </a:rPr>
              <a:t>un milieu de </a:t>
            </a:r>
            <a:r>
              <a:rPr lang="en-US" sz="3399">
                <a:solidFill>
                  <a:srgbClr val="5CE1E6"/>
                </a:solidFill>
                <a:latin typeface="Times New Roman Bold"/>
              </a:rPr>
              <a:t>basse pression</a:t>
            </a:r>
            <a:r>
              <a:rPr lang="en-US" sz="3399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60915" y="4653377"/>
            <a:ext cx="14210542" cy="103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Times New Roman Bold"/>
              </a:rPr>
              <a:t>   En utilisant le vocabulaire suivant :</a:t>
            </a:r>
            <a:r>
              <a:rPr lang="en-US" sz="2799">
                <a:solidFill>
                  <a:srgbClr val="004AAD"/>
                </a:solidFill>
                <a:latin typeface="Times New Roman Bold"/>
              </a:rPr>
              <a:t> Basse pression</a:t>
            </a:r>
            <a:r>
              <a:rPr lang="en-US" sz="2799">
                <a:solidFill>
                  <a:srgbClr val="FFFFFF"/>
                </a:solidFill>
                <a:latin typeface="Times New Roman Bold"/>
              </a:rPr>
              <a:t> ; </a:t>
            </a:r>
            <a:r>
              <a:rPr lang="en-US" sz="2799">
                <a:solidFill>
                  <a:srgbClr val="FFDE59"/>
                </a:solidFill>
                <a:latin typeface="Times New Roman Bold"/>
              </a:rPr>
              <a:t>chaud</a:t>
            </a:r>
            <a:r>
              <a:rPr lang="en-US" sz="2799">
                <a:solidFill>
                  <a:srgbClr val="FFFFFF"/>
                </a:solidFill>
                <a:latin typeface="Times New Roman Bold"/>
              </a:rPr>
              <a:t> ; </a:t>
            </a:r>
            <a:r>
              <a:rPr lang="en-US" sz="2799">
                <a:solidFill>
                  <a:srgbClr val="FFDE59"/>
                </a:solidFill>
                <a:latin typeface="Times New Roman Bold"/>
              </a:rPr>
              <a:t>plus dense</a:t>
            </a:r>
            <a:r>
              <a:rPr lang="en-US" sz="2799">
                <a:solidFill>
                  <a:srgbClr val="FFFFFF"/>
                </a:solidFill>
                <a:latin typeface="Times New Roman Bold"/>
              </a:rPr>
              <a:t> ; </a:t>
            </a:r>
            <a:r>
              <a:rPr lang="en-US" sz="2799">
                <a:solidFill>
                  <a:srgbClr val="FFDE59"/>
                </a:solidFill>
                <a:latin typeface="Times New Roman Bold"/>
              </a:rPr>
              <a:t>Le vent</a:t>
            </a:r>
            <a:r>
              <a:rPr lang="en-US" sz="2799">
                <a:solidFill>
                  <a:srgbClr val="FFFFFF"/>
                </a:solidFill>
                <a:latin typeface="Times New Roman Bold"/>
              </a:rPr>
              <a:t> ; </a:t>
            </a:r>
            <a:r>
              <a:rPr lang="en-US" sz="2799">
                <a:solidFill>
                  <a:srgbClr val="FFDE59"/>
                </a:solidFill>
                <a:latin typeface="Times New Roman Bold"/>
              </a:rPr>
              <a:t>haute pression</a:t>
            </a:r>
            <a:r>
              <a:rPr lang="en-US" sz="2799">
                <a:solidFill>
                  <a:srgbClr val="FFFFFF"/>
                </a:solidFill>
                <a:latin typeface="Times New Roman Bold"/>
              </a:rPr>
              <a:t> ; </a:t>
            </a:r>
            <a:r>
              <a:rPr lang="en-US" sz="2799">
                <a:solidFill>
                  <a:srgbClr val="FFDC5D"/>
                </a:solidFill>
                <a:latin typeface="Times New Roman Bold"/>
              </a:rPr>
              <a:t>descend</a:t>
            </a:r>
            <a:r>
              <a:rPr lang="en-US" sz="2799">
                <a:solidFill>
                  <a:srgbClr val="FFFFFF"/>
                </a:solidFill>
                <a:latin typeface="Times New Roman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71728" y="3926542"/>
            <a:ext cx="6187581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CB6CE6"/>
                </a:solidFill>
                <a:latin typeface="Times New Roman Bold"/>
              </a:rPr>
              <a:t>Exercice d’application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84775" y="6130151"/>
            <a:ext cx="13934282" cy="106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1. L'air ............., plus léger, se détend et s'élève crée et une zone ....................</a:t>
            </a:r>
          </a:p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Par contre, l'air ............., plus lourd se ........... vers le bas et crée une zone de ...................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84775" y="7142342"/>
            <a:ext cx="13766602" cy="106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2.............est un mouvement horizontal de l'air, se déplaçant d'une zone de....................vers</a:t>
            </a:r>
          </a:p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une zone de ..............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84775" y="5632310"/>
            <a:ext cx="5308442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</a:rPr>
              <a:t>compléter les phrase﻿s suivantes 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492</Words>
  <Application>Microsoft Office PowerPoint</Application>
  <PresentationFormat>Personnalisé</PresentationFormat>
  <Paragraphs>51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Times New Roman Bold</vt:lpstr>
      <vt:lpstr>Arial</vt:lpstr>
      <vt:lpstr>Poppins Bold Italics</vt:lpstr>
      <vt:lpstr>Times New Roman</vt:lpstr>
      <vt:lpstr>Calibri</vt:lpstr>
      <vt:lpstr>Times New Roman Bold Italics</vt:lpstr>
      <vt:lpstr>Times New Roman Italics</vt:lpstr>
      <vt:lpstr>Open Sans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1</dc:title>
  <dc:creator>hp</dc:creator>
  <cp:lastModifiedBy>hp</cp:lastModifiedBy>
  <cp:revision>2</cp:revision>
  <dcterms:created xsi:type="dcterms:W3CDTF">2006-08-16T00:00:00Z</dcterms:created>
  <dcterms:modified xsi:type="dcterms:W3CDTF">2024-06-24T17:09:27Z</dcterms:modified>
  <dc:identifier>DAGI9RJKtbk</dc:identifier>
</cp:coreProperties>
</file>