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6858000" cy="9144000"/>
  <p:embeddedFontLst>
    <p:embeddedFont>
      <p:font typeface="TAN Headline" panose="020B0604020202020204" charset="0"/>
      <p:regular r:id="rId17"/>
    </p:embeddedFont>
    <p:embeddedFont>
      <p:font typeface="Calibri" panose="020F0502020204030204" pitchFamily="34" charset="0"/>
      <p:regular r:id="rId18"/>
      <p:bold r:id="rId19"/>
      <p:italic r:id="rId20"/>
      <p:boldItalic r:id="rId21"/>
    </p:embeddedFont>
    <p:embeddedFont>
      <p:font typeface="Times New Roman Bold" panose="020B0604020202020204" charset="0"/>
      <p:regular r:id="rId22"/>
    </p:embeddedFont>
    <p:embeddedFont>
      <p:font typeface="Times New Roman Bold Italics" panose="020B0604020202020204" charset="0"/>
      <p:regular r:id="rId23"/>
    </p:embeddedFont>
    <p:embeddedFont>
      <p:font typeface="Modak" panose="020B0604020202020204" charset="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4" d="100"/>
          <a:sy n="54" d="100"/>
        </p:scale>
        <p:origin x="75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7.gif"/><Relationship Id="rId5" Type="http://schemas.openxmlformats.org/officeDocument/2006/relationships/image" Target="../media/image4.svg"/><Relationship Id="rId10"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svg"/><Relationship Id="rId10" Type="http://schemas.openxmlformats.org/officeDocument/2006/relationships/image" Target="../media/image13.sv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2.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5.svg"/><Relationship Id="rId5" Type="http://schemas.openxmlformats.org/officeDocument/2006/relationships/image" Target="../media/image6.svg"/><Relationship Id="rId15" Type="http://schemas.openxmlformats.org/officeDocument/2006/relationships/image" Target="../media/image13.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13.svg"/><Relationship Id="rId14" Type="http://schemas.openxmlformats.org/officeDocument/2006/relationships/image" Target="../media/image18.sv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3.sv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15.png"/><Relationship Id="rId17" Type="http://schemas.openxmlformats.org/officeDocument/2006/relationships/image" Target="../media/image18.png"/><Relationship Id="rId2" Type="http://schemas.openxmlformats.org/officeDocument/2006/relationships/image" Target="../media/image3.png"/><Relationship Id="rId16"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21.svg"/><Relationship Id="rId5" Type="http://schemas.openxmlformats.org/officeDocument/2006/relationships/image" Target="../media/image6.svg"/><Relationship Id="rId15" Type="http://schemas.openxmlformats.org/officeDocument/2006/relationships/image" Target="../media/image25.svg"/><Relationship Id="rId10" Type="http://schemas.openxmlformats.org/officeDocument/2006/relationships/image" Target="../media/image14.png"/><Relationship Id="rId4" Type="http://schemas.openxmlformats.org/officeDocument/2006/relationships/image" Target="../media/image4.png"/><Relationship Id="rId9" Type="http://schemas.openxmlformats.org/officeDocument/2006/relationships/image" Target="../media/image13.svg"/><Relationship Id="rId1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svg"/><Relationship Id="rId10"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13.sv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23.png"/><Relationship Id="rId18" Type="http://schemas.openxmlformats.org/officeDocument/2006/relationships/image" Target="../media/image27.png"/><Relationship Id="rId3" Type="http://schemas.openxmlformats.org/officeDocument/2006/relationships/image" Target="../media/image4.svg"/><Relationship Id="rId21" Type="http://schemas.openxmlformats.org/officeDocument/2006/relationships/image" Target="../media/image12.png"/><Relationship Id="rId7" Type="http://schemas.openxmlformats.org/officeDocument/2006/relationships/image" Target="../media/image8.svg"/><Relationship Id="rId12" Type="http://schemas.openxmlformats.org/officeDocument/2006/relationships/image" Target="../media/image22.png"/><Relationship Id="rId17" Type="http://schemas.openxmlformats.org/officeDocument/2006/relationships/image" Target="../media/image26.png"/><Relationship Id="rId2" Type="http://schemas.openxmlformats.org/officeDocument/2006/relationships/image" Target="../media/image3.png"/><Relationship Id="rId16" Type="http://schemas.openxmlformats.org/officeDocument/2006/relationships/image" Target="../media/image35.svg"/><Relationship Id="rId20"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21.png"/><Relationship Id="rId5" Type="http://schemas.openxmlformats.org/officeDocument/2006/relationships/image" Target="../media/image6.svg"/><Relationship Id="rId15" Type="http://schemas.openxmlformats.org/officeDocument/2006/relationships/image" Target="../media/image25.png"/><Relationship Id="rId10" Type="http://schemas.openxmlformats.org/officeDocument/2006/relationships/image" Target="../media/image20.png"/><Relationship Id="rId19" Type="http://schemas.openxmlformats.org/officeDocument/2006/relationships/image" Target="../media/image28.png"/><Relationship Id="rId4" Type="http://schemas.openxmlformats.org/officeDocument/2006/relationships/image" Target="../media/image4.png"/><Relationship Id="rId9" Type="http://schemas.openxmlformats.org/officeDocument/2006/relationships/image" Target="../media/image21.svg"/><Relationship Id="rId14" Type="http://schemas.openxmlformats.org/officeDocument/2006/relationships/image" Target="../media/image24.png"/><Relationship Id="rId22" Type="http://schemas.openxmlformats.org/officeDocument/2006/relationships/image" Target="../media/image18.sv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1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2.png"/><Relationship Id="rId5" Type="http://schemas.openxmlformats.org/officeDocument/2006/relationships/image" Target="../media/image6.svg"/><Relationship Id="rId10" Type="http://schemas.openxmlformats.org/officeDocument/2006/relationships/image" Target="../media/image30.png"/><Relationship Id="rId4" Type="http://schemas.openxmlformats.org/officeDocument/2006/relationships/image" Target="../media/image4.png"/><Relationship Id="rId9" Type="http://schemas.openxmlformats.org/officeDocument/2006/relationships/image" Target="../media/image13.sv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33.png"/><Relationship Id="rId18" Type="http://schemas.openxmlformats.org/officeDocument/2006/relationships/image" Target="../media/image38.png"/><Relationship Id="rId26" Type="http://schemas.openxmlformats.org/officeDocument/2006/relationships/image" Target="../media/image43.png"/><Relationship Id="rId3" Type="http://schemas.openxmlformats.org/officeDocument/2006/relationships/image" Target="../media/image4.svg"/><Relationship Id="rId21" Type="http://schemas.openxmlformats.org/officeDocument/2006/relationships/image" Target="../media/image41.png"/><Relationship Id="rId7" Type="http://schemas.openxmlformats.org/officeDocument/2006/relationships/image" Target="../media/image8.svg"/><Relationship Id="rId12" Type="http://schemas.openxmlformats.org/officeDocument/2006/relationships/image" Target="../media/image43.svg"/><Relationship Id="rId17" Type="http://schemas.openxmlformats.org/officeDocument/2006/relationships/image" Target="../media/image37.png"/><Relationship Id="rId25" Type="http://schemas.openxmlformats.org/officeDocument/2006/relationships/image" Target="../media/image35.svg"/><Relationship Id="rId2" Type="http://schemas.openxmlformats.org/officeDocument/2006/relationships/image" Target="../media/image3.png"/><Relationship Id="rId16" Type="http://schemas.openxmlformats.org/officeDocument/2006/relationships/image" Target="../media/image36.png"/><Relationship Id="rId20" Type="http://schemas.openxmlformats.org/officeDocument/2006/relationships/image" Target="../media/image40.png"/><Relationship Id="rId29" Type="http://schemas.openxmlformats.org/officeDocument/2006/relationships/image" Target="../media/image57.sv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2.png"/><Relationship Id="rId24" Type="http://schemas.openxmlformats.org/officeDocument/2006/relationships/image" Target="../media/image25.png"/><Relationship Id="rId5" Type="http://schemas.openxmlformats.org/officeDocument/2006/relationships/image" Target="../media/image6.svg"/><Relationship Id="rId15" Type="http://schemas.openxmlformats.org/officeDocument/2006/relationships/image" Target="../media/image35.png"/><Relationship Id="rId23" Type="http://schemas.openxmlformats.org/officeDocument/2006/relationships/image" Target="../media/image24.png"/><Relationship Id="rId28" Type="http://schemas.openxmlformats.org/officeDocument/2006/relationships/image" Target="../media/image44.png"/><Relationship Id="rId10" Type="http://schemas.openxmlformats.org/officeDocument/2006/relationships/image" Target="../media/image31.png"/><Relationship Id="rId19" Type="http://schemas.openxmlformats.org/officeDocument/2006/relationships/image" Target="../media/image39.png"/><Relationship Id="rId4" Type="http://schemas.openxmlformats.org/officeDocument/2006/relationships/image" Target="../media/image4.png"/><Relationship Id="rId9" Type="http://schemas.openxmlformats.org/officeDocument/2006/relationships/image" Target="../media/image13.svg"/><Relationship Id="rId14" Type="http://schemas.openxmlformats.org/officeDocument/2006/relationships/image" Target="../media/image34.png"/><Relationship Id="rId22" Type="http://schemas.openxmlformats.org/officeDocument/2006/relationships/image" Target="../media/image42.png"/><Relationship Id="rId27" Type="http://schemas.openxmlformats.org/officeDocument/2006/relationships/image" Target="../media/image55.svg"/></Relationships>
</file>

<file path=ppt/slides/_rels/slide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8.svg"/><Relationship Id="rId5" Type="http://schemas.openxmlformats.org/officeDocument/2006/relationships/image" Target="../media/image6.svg"/><Relationship Id="rId10" Type="http://schemas.openxmlformats.org/officeDocument/2006/relationships/image" Target="../media/image12.png"/><Relationship Id="rId4" Type="http://schemas.openxmlformats.org/officeDocument/2006/relationships/image" Target="../media/image4.png"/><Relationship Id="rId9" Type="http://schemas.openxmlformats.org/officeDocument/2006/relationships/image" Target="../media/image59.svg"/></Relationships>
</file>

<file path=ppt/slides/_rels/slide10.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18.sv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12.png"/><Relationship Id="rId17" Type="http://schemas.openxmlformats.org/officeDocument/2006/relationships/image" Target="../media/image55.svg"/><Relationship Id="rId2" Type="http://schemas.openxmlformats.org/officeDocument/2006/relationships/image" Target="../media/image3.png"/><Relationship Id="rId16"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48.png"/><Relationship Id="rId5" Type="http://schemas.openxmlformats.org/officeDocument/2006/relationships/image" Target="../media/image6.svg"/><Relationship Id="rId15" Type="http://schemas.openxmlformats.org/officeDocument/2006/relationships/image" Target="../media/image57.svg"/><Relationship Id="rId10" Type="http://schemas.openxmlformats.org/officeDocument/2006/relationships/image" Target="../media/image13.png"/><Relationship Id="rId4" Type="http://schemas.openxmlformats.org/officeDocument/2006/relationships/image" Target="../media/image4.png"/><Relationship Id="rId9" Type="http://schemas.openxmlformats.org/officeDocument/2006/relationships/image" Target="../media/image47.png"/><Relationship Id="rId14" Type="http://schemas.openxmlformats.org/officeDocument/2006/relationships/image" Target="../media/image44.png"/></Relationships>
</file>

<file path=ppt/slides/_rels/slide1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sv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13.sv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8.svg"/><Relationship Id="rId5" Type="http://schemas.openxmlformats.org/officeDocument/2006/relationships/image" Target="../media/image6.svg"/><Relationship Id="rId10" Type="http://schemas.openxmlformats.org/officeDocument/2006/relationships/image" Target="../media/image12.png"/><Relationship Id="rId4" Type="http://schemas.openxmlformats.org/officeDocument/2006/relationships/image" Target="../media/image4.png"/><Relationship Id="rId9" Type="http://schemas.openxmlformats.org/officeDocument/2006/relationships/image" Target="../media/image65.svg"/></Relationships>
</file>

<file path=ppt/slides/_rels/slide13.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9.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1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2.png"/><Relationship Id="rId5" Type="http://schemas.openxmlformats.org/officeDocument/2006/relationships/image" Target="../media/image6.svg"/><Relationship Id="rId10" Type="http://schemas.openxmlformats.org/officeDocument/2006/relationships/image" Target="../media/image65.svg"/><Relationship Id="rId4" Type="http://schemas.openxmlformats.org/officeDocument/2006/relationships/image" Target="../media/image4.png"/><Relationship Id="rId9" Type="http://schemas.openxmlformats.org/officeDocument/2006/relationships/image" Target="../media/image50.png"/><Relationship Id="rId14" Type="http://schemas.openxmlformats.org/officeDocument/2006/relationships/image" Target="../media/image13.svg"/></Relationships>
</file>

<file path=ppt/slides/_rels/slide1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55.svg"/><Relationship Id="rId5" Type="http://schemas.openxmlformats.org/officeDocument/2006/relationships/image" Target="../media/image6.svg"/><Relationship Id="rId10" Type="http://schemas.openxmlformats.org/officeDocument/2006/relationships/image" Target="../media/image43.png"/><Relationship Id="rId4" Type="http://schemas.openxmlformats.org/officeDocument/2006/relationships/image" Target="../media/image4.png"/><Relationship Id="rId9" Type="http://schemas.openxmlformats.org/officeDocument/2006/relationships/image" Target="../media/image18.svg"/></Relationships>
</file>

<file path=ppt/slides/_rels/slide1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68.sv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5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3.svg"/><Relationship Id="rId5" Type="http://schemas.openxmlformats.org/officeDocument/2006/relationships/image" Target="../media/image6.svg"/><Relationship Id="rId10" Type="http://schemas.openxmlformats.org/officeDocument/2006/relationships/image" Target="../media/image9.png"/><Relationship Id="rId4" Type="http://schemas.openxmlformats.org/officeDocument/2006/relationships/image" Target="../media/image4.png"/><Relationship Id="rId9" Type="http://schemas.openxmlformats.org/officeDocument/2006/relationships/image" Target="../media/image1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sp>
      <p:grpSp>
        <p:nvGrpSpPr>
          <p:cNvPr id="3" name="Group 3"/>
          <p:cNvGrpSpPr/>
          <p:nvPr/>
        </p:nvGrpSpPr>
        <p:grpSpPr>
          <a:xfrm>
            <a:off x="9755287" y="1028700"/>
            <a:ext cx="7504013" cy="9540157"/>
            <a:chOff x="-2540" y="-1270"/>
            <a:chExt cx="4329430" cy="5504180"/>
          </a:xfrm>
        </p:grpSpPr>
        <p:sp>
          <p:nvSpPr>
            <p:cNvPr id="4" name="Freeform 4"/>
            <p:cNvSpPr/>
            <p:nvPr/>
          </p:nvSpPr>
          <p:spPr>
            <a:xfrm>
              <a:off x="0" y="0"/>
              <a:ext cx="4329430" cy="5504180"/>
            </a:xfrm>
            <a:custGeom>
              <a:avLst/>
              <a:gdLst/>
              <a:ahLst/>
              <a:cxnLst/>
              <a:rect l="l" t="t" r="r" b="b"/>
              <a:pathLst>
                <a:path w="4329430" h="5504180">
                  <a:moveTo>
                    <a:pt x="2216150" y="5504180"/>
                  </a:moveTo>
                  <a:cubicBezTo>
                    <a:pt x="2186940" y="5504180"/>
                    <a:pt x="2157730" y="5504180"/>
                    <a:pt x="2129790" y="5504180"/>
                  </a:cubicBezTo>
                  <a:cubicBezTo>
                    <a:pt x="2123440" y="5502910"/>
                    <a:pt x="2118360" y="5501640"/>
                    <a:pt x="2112010" y="5501640"/>
                  </a:cubicBezTo>
                  <a:cubicBezTo>
                    <a:pt x="2038350" y="5497830"/>
                    <a:pt x="1967230" y="5485130"/>
                    <a:pt x="1897380" y="5463540"/>
                  </a:cubicBezTo>
                  <a:cubicBezTo>
                    <a:pt x="1772920" y="5425440"/>
                    <a:pt x="1657350" y="5367020"/>
                    <a:pt x="1548130" y="5295900"/>
                  </a:cubicBezTo>
                  <a:cubicBezTo>
                    <a:pt x="1423670" y="5215890"/>
                    <a:pt x="1294130" y="5143500"/>
                    <a:pt x="1160780" y="5081270"/>
                  </a:cubicBezTo>
                  <a:cubicBezTo>
                    <a:pt x="1040130" y="5025390"/>
                    <a:pt x="914400" y="4980940"/>
                    <a:pt x="791210" y="4933950"/>
                  </a:cubicBezTo>
                  <a:cubicBezTo>
                    <a:pt x="633730" y="4874260"/>
                    <a:pt x="492760" y="4785360"/>
                    <a:pt x="373380" y="4665980"/>
                  </a:cubicBezTo>
                  <a:cubicBezTo>
                    <a:pt x="320040" y="4612640"/>
                    <a:pt x="274320" y="4551680"/>
                    <a:pt x="227330" y="4491990"/>
                  </a:cubicBezTo>
                  <a:cubicBezTo>
                    <a:pt x="173990" y="4424680"/>
                    <a:pt x="127000" y="4353560"/>
                    <a:pt x="95250" y="4273550"/>
                  </a:cubicBezTo>
                  <a:cubicBezTo>
                    <a:pt x="31750" y="4117340"/>
                    <a:pt x="0" y="3954780"/>
                    <a:pt x="2540" y="3785870"/>
                  </a:cubicBezTo>
                  <a:cubicBezTo>
                    <a:pt x="6350" y="3604260"/>
                    <a:pt x="29210" y="3426460"/>
                    <a:pt x="92710" y="3256280"/>
                  </a:cubicBezTo>
                  <a:cubicBezTo>
                    <a:pt x="189230" y="2992120"/>
                    <a:pt x="354330" y="2782570"/>
                    <a:pt x="590550" y="2632710"/>
                  </a:cubicBezTo>
                  <a:cubicBezTo>
                    <a:pt x="715010" y="2552700"/>
                    <a:pt x="853440" y="2501900"/>
                    <a:pt x="995680" y="2463800"/>
                  </a:cubicBezTo>
                  <a:cubicBezTo>
                    <a:pt x="1122680" y="2429510"/>
                    <a:pt x="1250950" y="2400300"/>
                    <a:pt x="1379220" y="2369820"/>
                  </a:cubicBezTo>
                  <a:cubicBezTo>
                    <a:pt x="1526540" y="2334260"/>
                    <a:pt x="1653540" y="2261870"/>
                    <a:pt x="1758950" y="2152650"/>
                  </a:cubicBezTo>
                  <a:cubicBezTo>
                    <a:pt x="1841500" y="2066290"/>
                    <a:pt x="1905000" y="1968500"/>
                    <a:pt x="1955800" y="1860550"/>
                  </a:cubicBezTo>
                  <a:cubicBezTo>
                    <a:pt x="2026920" y="1708150"/>
                    <a:pt x="2096770" y="1555750"/>
                    <a:pt x="2167890" y="1404620"/>
                  </a:cubicBezTo>
                  <a:cubicBezTo>
                    <a:pt x="2232660" y="1267460"/>
                    <a:pt x="2307590" y="1135380"/>
                    <a:pt x="2401570" y="1016000"/>
                  </a:cubicBezTo>
                  <a:cubicBezTo>
                    <a:pt x="2482850" y="913130"/>
                    <a:pt x="2573020" y="821690"/>
                    <a:pt x="2687320" y="754380"/>
                  </a:cubicBezTo>
                  <a:cubicBezTo>
                    <a:pt x="2792730" y="693420"/>
                    <a:pt x="2907030" y="656590"/>
                    <a:pt x="3025140" y="631190"/>
                  </a:cubicBezTo>
                  <a:cubicBezTo>
                    <a:pt x="3108960" y="613410"/>
                    <a:pt x="3192780" y="596900"/>
                    <a:pt x="3279140" y="596900"/>
                  </a:cubicBezTo>
                  <a:cubicBezTo>
                    <a:pt x="3397250" y="595630"/>
                    <a:pt x="3512820" y="617220"/>
                    <a:pt x="3624580" y="655320"/>
                  </a:cubicBezTo>
                  <a:cubicBezTo>
                    <a:pt x="3712210" y="684530"/>
                    <a:pt x="3793490" y="722630"/>
                    <a:pt x="3863340" y="784860"/>
                  </a:cubicBezTo>
                  <a:cubicBezTo>
                    <a:pt x="3963670" y="873760"/>
                    <a:pt x="4042410" y="980440"/>
                    <a:pt x="4107180" y="1096010"/>
                  </a:cubicBezTo>
                  <a:cubicBezTo>
                    <a:pt x="4161790" y="1192530"/>
                    <a:pt x="4201160" y="1294130"/>
                    <a:pt x="4232910" y="1399540"/>
                  </a:cubicBezTo>
                  <a:cubicBezTo>
                    <a:pt x="4281170" y="1554480"/>
                    <a:pt x="4312920" y="1713230"/>
                    <a:pt x="4323080" y="1875790"/>
                  </a:cubicBezTo>
                  <a:cubicBezTo>
                    <a:pt x="4324350" y="1894840"/>
                    <a:pt x="4326890" y="1913890"/>
                    <a:pt x="4329430" y="1932940"/>
                  </a:cubicBezTo>
                  <a:cubicBezTo>
                    <a:pt x="4329430" y="1998980"/>
                    <a:pt x="4329430" y="2066290"/>
                    <a:pt x="4329430" y="2132330"/>
                  </a:cubicBezTo>
                  <a:cubicBezTo>
                    <a:pt x="4328160" y="2139950"/>
                    <a:pt x="4326890" y="2147570"/>
                    <a:pt x="4326890" y="2153920"/>
                  </a:cubicBezTo>
                  <a:cubicBezTo>
                    <a:pt x="4321810" y="2226310"/>
                    <a:pt x="4319270" y="2299970"/>
                    <a:pt x="4311650" y="2372360"/>
                  </a:cubicBezTo>
                  <a:cubicBezTo>
                    <a:pt x="4295140" y="2532380"/>
                    <a:pt x="4262120" y="2689860"/>
                    <a:pt x="4220210" y="2844800"/>
                  </a:cubicBezTo>
                  <a:cubicBezTo>
                    <a:pt x="4142740" y="3131820"/>
                    <a:pt x="4036060" y="3408680"/>
                    <a:pt x="3902710" y="3674110"/>
                  </a:cubicBezTo>
                  <a:cubicBezTo>
                    <a:pt x="3742690" y="3994150"/>
                    <a:pt x="3559810" y="4300220"/>
                    <a:pt x="3352800" y="4591050"/>
                  </a:cubicBezTo>
                  <a:cubicBezTo>
                    <a:pt x="3248660" y="4737100"/>
                    <a:pt x="3143250" y="4879340"/>
                    <a:pt x="3020060" y="5010150"/>
                  </a:cubicBezTo>
                  <a:cubicBezTo>
                    <a:pt x="2992120" y="5040630"/>
                    <a:pt x="2960370" y="5067300"/>
                    <a:pt x="2934970" y="5100320"/>
                  </a:cubicBezTo>
                  <a:cubicBezTo>
                    <a:pt x="2851150" y="5204460"/>
                    <a:pt x="2753360" y="5290820"/>
                    <a:pt x="2640330" y="5360670"/>
                  </a:cubicBezTo>
                  <a:cubicBezTo>
                    <a:pt x="2540000" y="5422900"/>
                    <a:pt x="2434590" y="5469890"/>
                    <a:pt x="2317750" y="5488940"/>
                  </a:cubicBezTo>
                  <a:cubicBezTo>
                    <a:pt x="2283460" y="5494020"/>
                    <a:pt x="2249170" y="5499100"/>
                    <a:pt x="2216150" y="5504180"/>
                  </a:cubicBezTo>
                  <a:close/>
                  <a:moveTo>
                    <a:pt x="1244600" y="2216150"/>
                  </a:moveTo>
                  <a:cubicBezTo>
                    <a:pt x="1428750" y="2164080"/>
                    <a:pt x="1567180" y="2056130"/>
                    <a:pt x="1656080" y="1885950"/>
                  </a:cubicBezTo>
                  <a:cubicBezTo>
                    <a:pt x="1709420" y="1781810"/>
                    <a:pt x="1760220" y="1677670"/>
                    <a:pt x="1807210" y="1569720"/>
                  </a:cubicBezTo>
                  <a:cubicBezTo>
                    <a:pt x="1869440" y="1430020"/>
                    <a:pt x="1925320" y="1287780"/>
                    <a:pt x="1985010" y="1145540"/>
                  </a:cubicBezTo>
                  <a:cubicBezTo>
                    <a:pt x="2020570" y="1062990"/>
                    <a:pt x="2061210" y="981710"/>
                    <a:pt x="2090420" y="897890"/>
                  </a:cubicBezTo>
                  <a:cubicBezTo>
                    <a:pt x="2108200" y="845820"/>
                    <a:pt x="2127250" y="793750"/>
                    <a:pt x="2151380" y="744220"/>
                  </a:cubicBezTo>
                  <a:cubicBezTo>
                    <a:pt x="2192020" y="660400"/>
                    <a:pt x="2197100" y="571500"/>
                    <a:pt x="2175510" y="480060"/>
                  </a:cubicBezTo>
                  <a:cubicBezTo>
                    <a:pt x="2161540" y="422910"/>
                    <a:pt x="2131060" y="373380"/>
                    <a:pt x="2104390" y="322580"/>
                  </a:cubicBezTo>
                  <a:cubicBezTo>
                    <a:pt x="2065020" y="245110"/>
                    <a:pt x="2007870" y="182880"/>
                    <a:pt x="1935480" y="137160"/>
                  </a:cubicBezTo>
                  <a:cubicBezTo>
                    <a:pt x="1805940" y="54610"/>
                    <a:pt x="1663700" y="8890"/>
                    <a:pt x="1510030" y="2540"/>
                  </a:cubicBezTo>
                  <a:cubicBezTo>
                    <a:pt x="1452880" y="0"/>
                    <a:pt x="1394460" y="5080"/>
                    <a:pt x="1336040" y="8890"/>
                  </a:cubicBezTo>
                  <a:cubicBezTo>
                    <a:pt x="1240790" y="13970"/>
                    <a:pt x="1146810" y="29210"/>
                    <a:pt x="1055370" y="59690"/>
                  </a:cubicBezTo>
                  <a:cubicBezTo>
                    <a:pt x="955040" y="92710"/>
                    <a:pt x="854710" y="129540"/>
                    <a:pt x="767080" y="191770"/>
                  </a:cubicBezTo>
                  <a:cubicBezTo>
                    <a:pt x="687070" y="248920"/>
                    <a:pt x="613410" y="313690"/>
                    <a:pt x="546100" y="386080"/>
                  </a:cubicBezTo>
                  <a:cubicBezTo>
                    <a:pt x="408940" y="537210"/>
                    <a:pt x="294640" y="701040"/>
                    <a:pt x="227330" y="897890"/>
                  </a:cubicBezTo>
                  <a:cubicBezTo>
                    <a:pt x="161290" y="1089660"/>
                    <a:pt x="137160" y="1283970"/>
                    <a:pt x="161290" y="1483360"/>
                  </a:cubicBezTo>
                  <a:cubicBezTo>
                    <a:pt x="185420" y="1678940"/>
                    <a:pt x="262890" y="1849120"/>
                    <a:pt x="394970" y="1997710"/>
                  </a:cubicBezTo>
                  <a:cubicBezTo>
                    <a:pt x="548640" y="2169160"/>
                    <a:pt x="741680" y="2246630"/>
                    <a:pt x="935990" y="2256790"/>
                  </a:cubicBezTo>
                  <a:cubicBezTo>
                    <a:pt x="1050290" y="2258060"/>
                    <a:pt x="1158240" y="2240280"/>
                    <a:pt x="1244600" y="2216150"/>
                  </a:cubicBezTo>
                  <a:close/>
                </a:path>
              </a:pathLst>
            </a:custGeom>
            <a:blipFill>
              <a:blip r:embed="rId3"/>
              <a:stretch>
                <a:fillRect l="-34774" r="-34774"/>
              </a:stretch>
            </a:blipFill>
          </p:spPr>
        </p:sp>
      </p:grpSp>
      <p:sp>
        <p:nvSpPr>
          <p:cNvPr id="5" name="Freeform 5"/>
          <p:cNvSpPr/>
          <p:nvPr/>
        </p:nvSpPr>
        <p:spPr>
          <a:xfrm rot="-709034">
            <a:off x="14399578" y="-2199651"/>
            <a:ext cx="5843512" cy="5880861"/>
          </a:xfrm>
          <a:custGeom>
            <a:avLst/>
            <a:gdLst/>
            <a:ahLst/>
            <a:cxnLst/>
            <a:rect l="l" t="t" r="r" b="b"/>
            <a:pathLst>
              <a:path w="5843512" h="5880861">
                <a:moveTo>
                  <a:pt x="0" y="0"/>
                </a:moveTo>
                <a:lnTo>
                  <a:pt x="5843511" y="0"/>
                </a:lnTo>
                <a:lnTo>
                  <a:pt x="5843511" y="5880861"/>
                </a:lnTo>
                <a:lnTo>
                  <a:pt x="0" y="588086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6" name="Freeform 6"/>
          <p:cNvSpPr/>
          <p:nvPr/>
        </p:nvSpPr>
        <p:spPr>
          <a:xfrm rot="2867302" flipH="1">
            <a:off x="14995002" y="-412199"/>
            <a:ext cx="2366010" cy="4114800"/>
          </a:xfrm>
          <a:custGeom>
            <a:avLst/>
            <a:gdLst/>
            <a:ahLst/>
            <a:cxnLst/>
            <a:rect l="l" t="t" r="r" b="b"/>
            <a:pathLst>
              <a:path w="2366010" h="4114800">
                <a:moveTo>
                  <a:pt x="2366010" y="0"/>
                </a:moveTo>
                <a:lnTo>
                  <a:pt x="0" y="0"/>
                </a:lnTo>
                <a:lnTo>
                  <a:pt x="0" y="4114800"/>
                </a:lnTo>
                <a:lnTo>
                  <a:pt x="2366010" y="4114800"/>
                </a:lnTo>
                <a:lnTo>
                  <a:pt x="236601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7" name="Freeform 7"/>
          <p:cNvSpPr/>
          <p:nvPr/>
        </p:nvSpPr>
        <p:spPr>
          <a:xfrm rot="-5339161">
            <a:off x="-2921756" y="-2940431"/>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a:off x="395661" y="329621"/>
            <a:ext cx="1693979" cy="1472137"/>
          </a:xfrm>
          <a:custGeom>
            <a:avLst/>
            <a:gdLst/>
            <a:ahLst/>
            <a:cxnLst/>
            <a:rect l="l" t="t" r="r" b="b"/>
            <a:pathLst>
              <a:path w="1693979" h="1472137">
                <a:moveTo>
                  <a:pt x="0" y="0"/>
                </a:moveTo>
                <a:lnTo>
                  <a:pt x="1693979" y="0"/>
                </a:lnTo>
                <a:lnTo>
                  <a:pt x="1693979" y="1472137"/>
                </a:lnTo>
                <a:lnTo>
                  <a:pt x="0" y="1472137"/>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9" name="Freeform 9"/>
          <p:cNvSpPr/>
          <p:nvPr/>
        </p:nvSpPr>
        <p:spPr>
          <a:xfrm rot="10090965">
            <a:off x="-1783347" y="8087572"/>
            <a:ext cx="4370918" cy="4398856"/>
          </a:xfrm>
          <a:custGeom>
            <a:avLst/>
            <a:gdLst/>
            <a:ahLst/>
            <a:cxnLst/>
            <a:rect l="l" t="t" r="r" b="b"/>
            <a:pathLst>
              <a:path w="4370918" h="4398856">
                <a:moveTo>
                  <a:pt x="0" y="0"/>
                </a:moveTo>
                <a:lnTo>
                  <a:pt x="4370919" y="0"/>
                </a:lnTo>
                <a:lnTo>
                  <a:pt x="4370919" y="4398856"/>
                </a:lnTo>
                <a:lnTo>
                  <a:pt x="0" y="439885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7932697" flipH="1">
            <a:off x="467093" y="8687001"/>
            <a:ext cx="1123215" cy="1953417"/>
          </a:xfrm>
          <a:custGeom>
            <a:avLst/>
            <a:gdLst/>
            <a:ahLst/>
            <a:cxnLst/>
            <a:rect l="l" t="t" r="r" b="b"/>
            <a:pathLst>
              <a:path w="1123215" h="1953417">
                <a:moveTo>
                  <a:pt x="1123214" y="0"/>
                </a:moveTo>
                <a:lnTo>
                  <a:pt x="0" y="0"/>
                </a:lnTo>
                <a:lnTo>
                  <a:pt x="0" y="1953417"/>
                </a:lnTo>
                <a:lnTo>
                  <a:pt x="1123214" y="1953417"/>
                </a:lnTo>
                <a:lnTo>
                  <a:pt x="1123214"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1" name="Freeform 11"/>
          <p:cNvSpPr/>
          <p:nvPr/>
        </p:nvSpPr>
        <p:spPr>
          <a:xfrm rot="5460838">
            <a:off x="14891406" y="6807481"/>
            <a:ext cx="6392809" cy="6433669"/>
          </a:xfrm>
          <a:custGeom>
            <a:avLst/>
            <a:gdLst/>
            <a:ahLst/>
            <a:cxnLst/>
            <a:rect l="l" t="t" r="r" b="b"/>
            <a:pathLst>
              <a:path w="6392809" h="6433669">
                <a:moveTo>
                  <a:pt x="0" y="0"/>
                </a:moveTo>
                <a:lnTo>
                  <a:pt x="6392808" y="0"/>
                </a:lnTo>
                <a:lnTo>
                  <a:pt x="6392808" y="6433669"/>
                </a:lnTo>
                <a:lnTo>
                  <a:pt x="0" y="6433669"/>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Freeform 12"/>
          <p:cNvSpPr/>
          <p:nvPr/>
        </p:nvSpPr>
        <p:spPr>
          <a:xfrm rot="-10800000">
            <a:off x="15064977" y="7412911"/>
            <a:ext cx="2589979" cy="2250798"/>
          </a:xfrm>
          <a:custGeom>
            <a:avLst/>
            <a:gdLst/>
            <a:ahLst/>
            <a:cxnLst/>
            <a:rect l="l" t="t" r="r" b="b"/>
            <a:pathLst>
              <a:path w="2589979" h="2250798">
                <a:moveTo>
                  <a:pt x="0" y="0"/>
                </a:moveTo>
                <a:lnTo>
                  <a:pt x="2589979" y="0"/>
                </a:lnTo>
                <a:lnTo>
                  <a:pt x="2589979" y="2250798"/>
                </a:lnTo>
                <a:lnTo>
                  <a:pt x="0" y="2250798"/>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grpSp>
        <p:nvGrpSpPr>
          <p:cNvPr id="13" name="Group 13"/>
          <p:cNvGrpSpPr/>
          <p:nvPr/>
        </p:nvGrpSpPr>
        <p:grpSpPr>
          <a:xfrm>
            <a:off x="2647801" y="8173697"/>
            <a:ext cx="1375019" cy="835652"/>
            <a:chOff x="0" y="0"/>
            <a:chExt cx="3648775" cy="2217502"/>
          </a:xfrm>
        </p:grpSpPr>
        <p:sp>
          <p:nvSpPr>
            <p:cNvPr id="14" name="Freeform 14"/>
            <p:cNvSpPr/>
            <p:nvPr/>
          </p:nvSpPr>
          <p:spPr>
            <a:xfrm>
              <a:off x="0" y="0"/>
              <a:ext cx="3648775" cy="2217502"/>
            </a:xfrm>
            <a:custGeom>
              <a:avLst/>
              <a:gdLst/>
              <a:ahLst/>
              <a:cxnLst/>
              <a:rect l="l" t="t" r="r" b="b"/>
              <a:pathLst>
                <a:path w="3648775" h="2217502">
                  <a:moveTo>
                    <a:pt x="3524315" y="2217502"/>
                  </a:moveTo>
                  <a:lnTo>
                    <a:pt x="124460" y="2217502"/>
                  </a:lnTo>
                  <a:cubicBezTo>
                    <a:pt x="55880" y="2217502"/>
                    <a:pt x="0" y="2161622"/>
                    <a:pt x="0" y="2093042"/>
                  </a:cubicBezTo>
                  <a:lnTo>
                    <a:pt x="0" y="124460"/>
                  </a:lnTo>
                  <a:cubicBezTo>
                    <a:pt x="0" y="55880"/>
                    <a:pt x="55880" y="0"/>
                    <a:pt x="124460" y="0"/>
                  </a:cubicBezTo>
                  <a:lnTo>
                    <a:pt x="3524315" y="0"/>
                  </a:lnTo>
                  <a:cubicBezTo>
                    <a:pt x="3592895" y="0"/>
                    <a:pt x="3648775" y="55880"/>
                    <a:pt x="3648775" y="124460"/>
                  </a:cubicBezTo>
                  <a:lnTo>
                    <a:pt x="3648775" y="2093042"/>
                  </a:lnTo>
                  <a:cubicBezTo>
                    <a:pt x="3648775" y="2161622"/>
                    <a:pt x="3592895" y="2217502"/>
                    <a:pt x="3524315" y="2217502"/>
                  </a:cubicBezTo>
                  <a:close/>
                </a:path>
              </a:pathLst>
            </a:custGeom>
            <a:solidFill>
              <a:srgbClr val="A5E800"/>
            </a:solidFill>
          </p:spPr>
        </p:sp>
      </p:grpSp>
      <p:sp>
        <p:nvSpPr>
          <p:cNvPr id="15" name="AutoShape 15"/>
          <p:cNvSpPr/>
          <p:nvPr/>
        </p:nvSpPr>
        <p:spPr>
          <a:xfrm>
            <a:off x="4915771" y="8567710"/>
            <a:ext cx="1094581" cy="0"/>
          </a:xfrm>
          <a:prstGeom prst="line">
            <a:avLst/>
          </a:prstGeom>
          <a:ln w="47625" cap="flat">
            <a:solidFill>
              <a:srgbClr val="A5E800"/>
            </a:solidFill>
            <a:prstDash val="solid"/>
            <a:headEnd type="none" w="sm" len="sm"/>
            <a:tailEnd type="arrow" w="med" len="sm"/>
          </a:ln>
        </p:spPr>
      </p:sp>
      <p:grpSp>
        <p:nvGrpSpPr>
          <p:cNvPr id="16" name="Group 16"/>
          <p:cNvGrpSpPr/>
          <p:nvPr/>
        </p:nvGrpSpPr>
        <p:grpSpPr>
          <a:xfrm>
            <a:off x="6466558" y="7122049"/>
            <a:ext cx="2832522" cy="2832522"/>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0"/>
              <a:stretch>
                <a:fillRect/>
              </a:stretch>
            </a:blipFill>
          </p:spPr>
        </p:sp>
      </p:grpSp>
      <p:pic>
        <p:nvPicPr>
          <p:cNvPr id="18" name="Picture 18"/>
          <p:cNvPicPr>
            <a:picLocks noChangeAspect="1"/>
          </p:cNvPicPr>
          <p:nvPr/>
        </p:nvPicPr>
        <p:blipFill>
          <a:blip r:embed="rId11"/>
          <a:srcRect t="152" b="152"/>
          <a:stretch>
            <a:fillRect/>
          </a:stretch>
        </p:blipFill>
        <p:spPr>
          <a:xfrm>
            <a:off x="1637802" y="2938850"/>
            <a:ext cx="6854119" cy="3598413"/>
          </a:xfrm>
          <a:prstGeom prst="rect">
            <a:avLst/>
          </a:prstGeom>
        </p:spPr>
      </p:pic>
      <p:sp>
        <p:nvSpPr>
          <p:cNvPr id="19" name="TextBox 19"/>
          <p:cNvSpPr txBox="1"/>
          <p:nvPr/>
        </p:nvSpPr>
        <p:spPr>
          <a:xfrm>
            <a:off x="2647801" y="366651"/>
            <a:ext cx="5793179" cy="1527041"/>
          </a:xfrm>
          <a:prstGeom prst="rect">
            <a:avLst/>
          </a:prstGeom>
        </p:spPr>
        <p:txBody>
          <a:bodyPr lIns="0" tIns="0" rIns="0" bIns="0" rtlCol="0" anchor="t">
            <a:spAutoFit/>
          </a:bodyPr>
          <a:lstStyle/>
          <a:p>
            <a:pPr algn="l">
              <a:lnSpc>
                <a:spcPts val="11207"/>
              </a:lnSpc>
              <a:spcBef>
                <a:spcPct val="0"/>
              </a:spcBef>
            </a:pPr>
            <a:r>
              <a:rPr lang="en-US" sz="8005" u="sng">
                <a:solidFill>
                  <a:srgbClr val="5CE1E6"/>
                </a:solidFill>
                <a:latin typeface="Times New Roman Bold Italics"/>
                <a:ea typeface="Times New Roman Bold Italics"/>
                <a:cs typeface="Times New Roman Bold Italics"/>
                <a:sym typeface="Times New Roman Bold Italics"/>
              </a:rPr>
              <a:t>Chapitre 1</a:t>
            </a:r>
          </a:p>
        </p:txBody>
      </p:sp>
      <p:sp>
        <p:nvSpPr>
          <p:cNvPr id="20" name="TextBox 20"/>
          <p:cNvSpPr txBox="1"/>
          <p:nvPr/>
        </p:nvSpPr>
        <p:spPr>
          <a:xfrm>
            <a:off x="1575645" y="3294429"/>
            <a:ext cx="6978433" cy="2611030"/>
          </a:xfrm>
          <a:prstGeom prst="rect">
            <a:avLst/>
          </a:prstGeom>
        </p:spPr>
        <p:txBody>
          <a:bodyPr lIns="0" tIns="0" rIns="0" bIns="0" rtlCol="0" anchor="t">
            <a:spAutoFit/>
          </a:bodyPr>
          <a:lstStyle/>
          <a:p>
            <a:pPr algn="ctr">
              <a:lnSpc>
                <a:spcPts val="9909"/>
              </a:lnSpc>
              <a:spcBef>
                <a:spcPct val="0"/>
              </a:spcBef>
            </a:pPr>
            <a:r>
              <a:rPr lang="en-US" sz="7078" u="sng" dirty="0">
                <a:solidFill>
                  <a:srgbClr val="FF914D"/>
                </a:solidFill>
                <a:latin typeface="Times New Roman Bold Italics"/>
                <a:ea typeface="Times New Roman Bold Italics"/>
                <a:cs typeface="Times New Roman Bold Italics"/>
                <a:sym typeface="Times New Roman Bold Italics"/>
              </a:rPr>
              <a:t>Transformations </a:t>
            </a:r>
            <a:r>
              <a:rPr lang="en-US" sz="7078" u="sng" dirty="0" err="1">
                <a:solidFill>
                  <a:srgbClr val="FF914D"/>
                </a:solidFill>
                <a:latin typeface="Times New Roman Bold Italics"/>
                <a:ea typeface="Times New Roman Bold Italics"/>
                <a:cs typeface="Times New Roman Bold Italics"/>
                <a:sym typeface="Times New Roman Bold Italics"/>
              </a:rPr>
              <a:t>lentes</a:t>
            </a:r>
            <a:r>
              <a:rPr lang="en-US" sz="7078" u="sng" dirty="0">
                <a:solidFill>
                  <a:srgbClr val="FF914D"/>
                </a:solidFill>
                <a:latin typeface="Times New Roman Bold Italics"/>
                <a:ea typeface="Times New Roman Bold Italics"/>
                <a:cs typeface="Times New Roman Bold Italics"/>
                <a:sym typeface="Times New Roman Bold Italics"/>
              </a:rPr>
              <a:t> et </a:t>
            </a:r>
            <a:r>
              <a:rPr lang="en-US" sz="7078" u="sng" dirty="0" err="1">
                <a:solidFill>
                  <a:srgbClr val="FF914D"/>
                </a:solidFill>
                <a:latin typeface="Times New Roman Bold Italics"/>
                <a:ea typeface="Times New Roman Bold Italics"/>
                <a:cs typeface="Times New Roman Bold Italics"/>
                <a:sym typeface="Times New Roman Bold Italics"/>
              </a:rPr>
              <a:t>rapides</a:t>
            </a:r>
            <a:endParaRPr lang="en-US" sz="7078" u="sng" dirty="0">
              <a:solidFill>
                <a:srgbClr val="FF914D"/>
              </a:solidFill>
              <a:latin typeface="Times New Roman Bold Italics"/>
              <a:ea typeface="Times New Roman Bold Italics"/>
              <a:cs typeface="Times New Roman Bold Italics"/>
              <a:sym typeface="Times New Roman Bold Italics"/>
            </a:endParaRPr>
          </a:p>
        </p:txBody>
      </p:sp>
      <p:sp>
        <p:nvSpPr>
          <p:cNvPr id="21" name="TextBox 21"/>
          <p:cNvSpPr txBox="1"/>
          <p:nvPr/>
        </p:nvSpPr>
        <p:spPr>
          <a:xfrm>
            <a:off x="2647801" y="8322937"/>
            <a:ext cx="1171985" cy="441921"/>
          </a:xfrm>
          <a:prstGeom prst="rect">
            <a:avLst/>
          </a:prstGeom>
        </p:spPr>
        <p:txBody>
          <a:bodyPr lIns="0" tIns="0" rIns="0" bIns="0" rtlCol="0" anchor="t">
            <a:spAutoFit/>
          </a:bodyPr>
          <a:lstStyle/>
          <a:p>
            <a:pPr algn="ctr">
              <a:lnSpc>
                <a:spcPts val="3210"/>
              </a:lnSpc>
              <a:spcBef>
                <a:spcPct val="0"/>
              </a:spcBef>
            </a:pPr>
            <a:r>
              <a:rPr lang="en-US" sz="2293">
                <a:solidFill>
                  <a:srgbClr val="003D25"/>
                </a:solidFill>
                <a:latin typeface="Times New Roman Bold"/>
                <a:ea typeface="Times New Roman Bold"/>
                <a:cs typeface="Times New Roman Bold"/>
                <a:sym typeface="Times New Roman Bold"/>
              </a:rPr>
              <a:t>PROF</a:t>
            </a:r>
          </a:p>
        </p:txBody>
      </p:sp>
      <p:sp>
        <p:nvSpPr>
          <p:cNvPr id="22" name="TextBox 22"/>
          <p:cNvSpPr txBox="1"/>
          <p:nvPr/>
        </p:nvSpPr>
        <p:spPr>
          <a:xfrm>
            <a:off x="8839298" y="3411"/>
            <a:ext cx="3177027" cy="1212257"/>
          </a:xfrm>
          <a:prstGeom prst="rect">
            <a:avLst/>
          </a:prstGeom>
        </p:spPr>
        <p:txBody>
          <a:bodyPr lIns="0" tIns="0" rIns="0" bIns="0" rtlCol="0" anchor="t">
            <a:spAutoFit/>
          </a:bodyPr>
          <a:lstStyle/>
          <a:p>
            <a:pPr algn="l">
              <a:lnSpc>
                <a:spcPts val="9832"/>
              </a:lnSpc>
              <a:spcBef>
                <a:spcPct val="0"/>
              </a:spcBef>
            </a:pPr>
            <a:r>
              <a:rPr lang="en-US" sz="7023" u="sng">
                <a:solidFill>
                  <a:srgbClr val="FFDE59"/>
                </a:solidFill>
                <a:latin typeface="Modak"/>
                <a:ea typeface="Modak"/>
                <a:cs typeface="Modak"/>
                <a:sym typeface="Modak"/>
              </a:rPr>
              <a:t>chimie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2341466" y="7260844"/>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295104" y="8211497"/>
            <a:ext cx="1750789" cy="3044850"/>
          </a:xfrm>
          <a:custGeom>
            <a:avLst/>
            <a:gdLst/>
            <a:ahLst/>
            <a:cxnLst/>
            <a:rect l="l" t="t" r="r" b="b"/>
            <a:pathLst>
              <a:path w="1750789" h="3044850">
                <a:moveTo>
                  <a:pt x="1750788" y="0"/>
                </a:moveTo>
                <a:lnTo>
                  <a:pt x="0" y="0"/>
                </a:lnTo>
                <a:lnTo>
                  <a:pt x="0" y="3044850"/>
                </a:lnTo>
                <a:lnTo>
                  <a:pt x="1750788" y="3044850"/>
                </a:lnTo>
                <a:lnTo>
                  <a:pt x="1750788"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216835"/>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580290" y="477879"/>
            <a:ext cx="1476949" cy="1283530"/>
          </a:xfrm>
          <a:custGeom>
            <a:avLst/>
            <a:gdLst/>
            <a:ahLst/>
            <a:cxnLst/>
            <a:rect l="l" t="t" r="r" b="b"/>
            <a:pathLst>
              <a:path w="1476949" h="1283530">
                <a:moveTo>
                  <a:pt x="0" y="0"/>
                </a:moveTo>
                <a:lnTo>
                  <a:pt x="1476949" y="0"/>
                </a:lnTo>
                <a:lnTo>
                  <a:pt x="1476949" y="1283529"/>
                </a:lnTo>
                <a:lnTo>
                  <a:pt x="0" y="128352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2369189" y="2507859"/>
            <a:ext cx="13786988" cy="3753953"/>
          </a:xfrm>
          <a:custGeom>
            <a:avLst/>
            <a:gdLst/>
            <a:ahLst/>
            <a:cxnLst/>
            <a:rect l="l" t="t" r="r" b="b"/>
            <a:pathLst>
              <a:path w="13786988" h="3753953">
                <a:moveTo>
                  <a:pt x="0" y="0"/>
                </a:moveTo>
                <a:lnTo>
                  <a:pt x="13786988" y="0"/>
                </a:lnTo>
                <a:lnTo>
                  <a:pt x="13786988" y="3753954"/>
                </a:lnTo>
                <a:lnTo>
                  <a:pt x="0" y="3753954"/>
                </a:lnTo>
                <a:lnTo>
                  <a:pt x="0" y="0"/>
                </a:lnTo>
                <a:close/>
              </a:path>
            </a:pathLst>
          </a:custGeom>
          <a:blipFill>
            <a:blip r:embed="rId8"/>
            <a:stretch>
              <a:fillRect t="-1865" b="-1865"/>
            </a:stretch>
          </a:blipFill>
        </p:spPr>
      </p:sp>
      <p:sp>
        <p:nvSpPr>
          <p:cNvPr id="11" name="Freeform 11"/>
          <p:cNvSpPr/>
          <p:nvPr/>
        </p:nvSpPr>
        <p:spPr>
          <a:xfrm>
            <a:off x="1532710" y="1957925"/>
            <a:ext cx="474715" cy="384951"/>
          </a:xfrm>
          <a:custGeom>
            <a:avLst/>
            <a:gdLst/>
            <a:ahLst/>
            <a:cxnLst/>
            <a:rect l="l" t="t" r="r" b="b"/>
            <a:pathLst>
              <a:path w="474715" h="384951">
                <a:moveTo>
                  <a:pt x="0" y="0"/>
                </a:moveTo>
                <a:lnTo>
                  <a:pt x="474715" y="0"/>
                </a:lnTo>
                <a:lnTo>
                  <a:pt x="474715" y="384951"/>
                </a:lnTo>
                <a:lnTo>
                  <a:pt x="0" y="384951"/>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2" name="TextBox 12"/>
          <p:cNvSpPr txBox="1"/>
          <p:nvPr/>
        </p:nvSpPr>
        <p:spPr>
          <a:xfrm>
            <a:off x="4375917" y="1067656"/>
            <a:ext cx="3587287" cy="890270"/>
          </a:xfrm>
          <a:prstGeom prst="rect">
            <a:avLst/>
          </a:prstGeom>
        </p:spPr>
        <p:txBody>
          <a:bodyPr lIns="0" tIns="0" rIns="0" bIns="0" rtlCol="0" anchor="t">
            <a:spAutoFit/>
          </a:bodyPr>
          <a:lstStyle/>
          <a:p>
            <a:pPr algn="l">
              <a:lnSpc>
                <a:spcPts val="6580"/>
              </a:lnSpc>
              <a:spcBef>
                <a:spcPct val="0"/>
              </a:spcBef>
            </a:pPr>
            <a:r>
              <a:rPr lang="en-US" sz="4700" u="sng">
                <a:solidFill>
                  <a:srgbClr val="B6F61A"/>
                </a:solidFill>
                <a:latin typeface="Times New Roman Bold"/>
                <a:ea typeface="Times New Roman Bold"/>
                <a:cs typeface="Times New Roman Bold"/>
                <a:sym typeface="Times New Roman Bold"/>
              </a:rPr>
              <a:t>1 – Activité :</a:t>
            </a:r>
          </a:p>
        </p:txBody>
      </p:sp>
      <p:sp>
        <p:nvSpPr>
          <p:cNvPr id="13" name="TextBox 13"/>
          <p:cNvSpPr txBox="1"/>
          <p:nvPr/>
        </p:nvSpPr>
        <p:spPr>
          <a:xfrm>
            <a:off x="3337866" y="88692"/>
            <a:ext cx="12513978" cy="975360"/>
          </a:xfrm>
          <a:prstGeom prst="rect">
            <a:avLst/>
          </a:prstGeom>
        </p:spPr>
        <p:txBody>
          <a:bodyPr lIns="0" tIns="0" rIns="0" bIns="0" rtlCol="0" anchor="t">
            <a:spAutoFit/>
          </a:bodyPr>
          <a:lstStyle/>
          <a:p>
            <a:pPr algn="l">
              <a:lnSpc>
                <a:spcPts val="7140"/>
              </a:lnSpc>
              <a:spcBef>
                <a:spcPct val="0"/>
              </a:spcBef>
            </a:pPr>
            <a:r>
              <a:rPr lang="en-US" sz="5100" u="sng">
                <a:solidFill>
                  <a:srgbClr val="FF914D"/>
                </a:solidFill>
                <a:latin typeface="Times New Roman Bold Italics"/>
                <a:ea typeface="Times New Roman Bold Italics"/>
                <a:cs typeface="Times New Roman Bold Italics"/>
                <a:sym typeface="Times New Roman Bold Italics"/>
              </a:rPr>
              <a:t>I – Les réactions d’oxydoréduction ( rappel ) :</a:t>
            </a:r>
          </a:p>
        </p:txBody>
      </p:sp>
      <p:sp>
        <p:nvSpPr>
          <p:cNvPr id="14" name="TextBox 14"/>
          <p:cNvSpPr txBox="1"/>
          <p:nvPr/>
        </p:nvSpPr>
        <p:spPr>
          <a:xfrm>
            <a:off x="1532710" y="1836999"/>
            <a:ext cx="15222580" cy="588011"/>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Times New Roman Bold"/>
                <a:ea typeface="Times New Roman Bold"/>
                <a:cs typeface="Times New Roman Bold"/>
                <a:sym typeface="Times New Roman Bold"/>
              </a:rPr>
              <a:t>  On immerge partiellement une lampe de zinc dans une solution de sulfate de cuivre</a:t>
            </a:r>
          </a:p>
        </p:txBody>
      </p:sp>
      <p:sp>
        <p:nvSpPr>
          <p:cNvPr id="15" name="TextBox 15"/>
          <p:cNvSpPr txBox="1"/>
          <p:nvPr/>
        </p:nvSpPr>
        <p:spPr>
          <a:xfrm>
            <a:off x="3206276" y="7171132"/>
            <a:ext cx="14261818" cy="588011"/>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Times New Roman Bold"/>
                <a:ea typeface="Times New Roman Bold"/>
                <a:cs typeface="Times New Roman Bold"/>
                <a:sym typeface="Times New Roman Bold"/>
              </a:rPr>
              <a:t>On constate la formation d'un dépôt de cuivre sur la partie immergée de la lame</a:t>
            </a:r>
          </a:p>
        </p:txBody>
      </p:sp>
      <p:sp>
        <p:nvSpPr>
          <p:cNvPr id="16" name="TextBox 16"/>
          <p:cNvSpPr txBox="1"/>
          <p:nvPr/>
        </p:nvSpPr>
        <p:spPr>
          <a:xfrm>
            <a:off x="3206276" y="6404688"/>
            <a:ext cx="5369474" cy="890270"/>
          </a:xfrm>
          <a:prstGeom prst="rect">
            <a:avLst/>
          </a:prstGeom>
        </p:spPr>
        <p:txBody>
          <a:bodyPr lIns="0" tIns="0" rIns="0" bIns="0" rtlCol="0" anchor="t">
            <a:spAutoFit/>
          </a:bodyPr>
          <a:lstStyle/>
          <a:p>
            <a:pPr algn="l">
              <a:lnSpc>
                <a:spcPts val="6580"/>
              </a:lnSpc>
              <a:spcBef>
                <a:spcPct val="0"/>
              </a:spcBef>
            </a:pPr>
            <a:r>
              <a:rPr lang="en-US" sz="4700" u="sng">
                <a:solidFill>
                  <a:srgbClr val="B6F61A"/>
                </a:solidFill>
                <a:latin typeface="Times New Roman Bold"/>
                <a:ea typeface="Times New Roman Bold"/>
                <a:cs typeface="Times New Roman Bold"/>
                <a:sym typeface="Times New Roman Bold"/>
              </a:rPr>
              <a:t>2 – Observations:</a:t>
            </a:r>
          </a:p>
        </p:txBody>
      </p:sp>
      <p:sp>
        <p:nvSpPr>
          <p:cNvPr id="17" name="TextBox 17"/>
          <p:cNvSpPr txBox="1"/>
          <p:nvPr/>
        </p:nvSpPr>
        <p:spPr>
          <a:xfrm>
            <a:off x="2997482" y="7841833"/>
            <a:ext cx="14261818" cy="1130936"/>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Times New Roman Bold"/>
                <a:ea typeface="Times New Roman Bold"/>
                <a:cs typeface="Times New Roman Bold"/>
                <a:sym typeface="Times New Roman Bold"/>
              </a:rPr>
              <a:t>   L’addition de la soude fait apparaître un précipité blanc ce qui implique la présence des ions Zn2+ dans la solution.</a:t>
            </a:r>
          </a:p>
        </p:txBody>
      </p:sp>
      <p:sp>
        <p:nvSpPr>
          <p:cNvPr id="18" name="Freeform 18"/>
          <p:cNvSpPr/>
          <p:nvPr/>
        </p:nvSpPr>
        <p:spPr>
          <a:xfrm>
            <a:off x="2677720" y="7965658"/>
            <a:ext cx="474715" cy="384951"/>
          </a:xfrm>
          <a:custGeom>
            <a:avLst/>
            <a:gdLst/>
            <a:ahLst/>
            <a:cxnLst/>
            <a:rect l="l" t="t" r="r" b="b"/>
            <a:pathLst>
              <a:path w="474715" h="384951">
                <a:moveTo>
                  <a:pt x="0" y="0"/>
                </a:moveTo>
                <a:lnTo>
                  <a:pt x="474716" y="0"/>
                </a:lnTo>
                <a:lnTo>
                  <a:pt x="474716" y="384951"/>
                </a:lnTo>
                <a:lnTo>
                  <a:pt x="0" y="384951"/>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9" name="Freeform 19"/>
          <p:cNvSpPr/>
          <p:nvPr/>
        </p:nvSpPr>
        <p:spPr>
          <a:xfrm>
            <a:off x="2677720" y="7294957"/>
            <a:ext cx="474715" cy="384951"/>
          </a:xfrm>
          <a:custGeom>
            <a:avLst/>
            <a:gdLst/>
            <a:ahLst/>
            <a:cxnLst/>
            <a:rect l="l" t="t" r="r" b="b"/>
            <a:pathLst>
              <a:path w="474715" h="384951">
                <a:moveTo>
                  <a:pt x="0" y="0"/>
                </a:moveTo>
                <a:lnTo>
                  <a:pt x="474716" y="0"/>
                </a:lnTo>
                <a:lnTo>
                  <a:pt x="474716" y="384951"/>
                </a:lnTo>
                <a:lnTo>
                  <a:pt x="0" y="384951"/>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386154" y="7838528"/>
            <a:ext cx="1750789" cy="3044850"/>
          </a:xfrm>
          <a:custGeom>
            <a:avLst/>
            <a:gdLst/>
            <a:ahLst/>
            <a:cxnLst/>
            <a:rect l="l" t="t" r="r" b="b"/>
            <a:pathLst>
              <a:path w="1750789" h="3044850">
                <a:moveTo>
                  <a:pt x="1750788" y="0"/>
                </a:moveTo>
                <a:lnTo>
                  <a:pt x="0" y="0"/>
                </a:lnTo>
                <a:lnTo>
                  <a:pt x="0" y="3044850"/>
                </a:lnTo>
                <a:lnTo>
                  <a:pt x="1750788" y="3044850"/>
                </a:lnTo>
                <a:lnTo>
                  <a:pt x="1750788"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216835"/>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580290" y="477879"/>
            <a:ext cx="1476949" cy="1283530"/>
          </a:xfrm>
          <a:custGeom>
            <a:avLst/>
            <a:gdLst/>
            <a:ahLst/>
            <a:cxnLst/>
            <a:rect l="l" t="t" r="r" b="b"/>
            <a:pathLst>
              <a:path w="1476949" h="1283530">
                <a:moveTo>
                  <a:pt x="0" y="0"/>
                </a:moveTo>
                <a:lnTo>
                  <a:pt x="1476949" y="0"/>
                </a:lnTo>
                <a:lnTo>
                  <a:pt x="1476949" y="1283529"/>
                </a:lnTo>
                <a:lnTo>
                  <a:pt x="0" y="128352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3182974" y="2032076"/>
            <a:ext cx="474715" cy="384951"/>
          </a:xfrm>
          <a:custGeom>
            <a:avLst/>
            <a:gdLst/>
            <a:ahLst/>
            <a:cxnLst/>
            <a:rect l="l" t="t" r="r" b="b"/>
            <a:pathLst>
              <a:path w="474715" h="384951">
                <a:moveTo>
                  <a:pt x="0" y="0"/>
                </a:moveTo>
                <a:lnTo>
                  <a:pt x="474715" y="0"/>
                </a:lnTo>
                <a:lnTo>
                  <a:pt x="474715" y="384951"/>
                </a:lnTo>
                <a:lnTo>
                  <a:pt x="0" y="384951"/>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9313667" y="2797127"/>
            <a:ext cx="5447744" cy="905887"/>
          </a:xfrm>
          <a:custGeom>
            <a:avLst/>
            <a:gdLst/>
            <a:ahLst/>
            <a:cxnLst/>
            <a:rect l="l" t="t" r="r" b="b"/>
            <a:pathLst>
              <a:path w="5447744" h="905887">
                <a:moveTo>
                  <a:pt x="0" y="0"/>
                </a:moveTo>
                <a:lnTo>
                  <a:pt x="5447745" y="0"/>
                </a:lnTo>
                <a:lnTo>
                  <a:pt x="5447745" y="905887"/>
                </a:lnTo>
                <a:lnTo>
                  <a:pt x="0" y="905887"/>
                </a:lnTo>
                <a:lnTo>
                  <a:pt x="0" y="0"/>
                </a:lnTo>
                <a:close/>
              </a:path>
            </a:pathLst>
          </a:custGeom>
          <a:blipFill>
            <a:blip r:embed="rId10">
              <a:extLst>
                <a:ext uri="{96DAC541-7B7A-43D3-8B79-37D633B846F1}">
                  <asvg:svgBlip xmlns:asvg="http://schemas.microsoft.com/office/drawing/2016/SVG/main" xmlns="" r:embed="rId11"/>
                </a:ext>
              </a:extLst>
            </a:blip>
            <a:stretch>
              <a:fillRect l="-50" t="-106635" r="-3257" b="-52035"/>
            </a:stretch>
          </a:blipFill>
        </p:spPr>
      </p:sp>
      <p:sp>
        <p:nvSpPr>
          <p:cNvPr id="12" name="Freeform 12"/>
          <p:cNvSpPr/>
          <p:nvPr/>
        </p:nvSpPr>
        <p:spPr>
          <a:xfrm>
            <a:off x="9144000" y="2728677"/>
            <a:ext cx="5593922" cy="1208721"/>
          </a:xfrm>
          <a:custGeom>
            <a:avLst/>
            <a:gdLst/>
            <a:ahLst/>
            <a:cxnLst/>
            <a:rect l="l" t="t" r="r" b="b"/>
            <a:pathLst>
              <a:path w="5593922" h="1208721">
                <a:moveTo>
                  <a:pt x="0" y="0"/>
                </a:moveTo>
                <a:lnTo>
                  <a:pt x="5593922" y="0"/>
                </a:lnTo>
                <a:lnTo>
                  <a:pt x="5593922" y="1208721"/>
                </a:lnTo>
                <a:lnTo>
                  <a:pt x="0" y="1208721"/>
                </a:lnTo>
                <a:lnTo>
                  <a:pt x="0" y="0"/>
                </a:lnTo>
                <a:close/>
              </a:path>
            </a:pathLst>
          </a:custGeom>
          <a:blipFill>
            <a:blip r:embed="rId12"/>
            <a:stretch>
              <a:fillRect l="-6213" t="-188621" r="-12417" b="-130318"/>
            </a:stretch>
          </a:blipFill>
        </p:spPr>
      </p:sp>
      <p:sp>
        <p:nvSpPr>
          <p:cNvPr id="13" name="Freeform 13"/>
          <p:cNvSpPr/>
          <p:nvPr/>
        </p:nvSpPr>
        <p:spPr>
          <a:xfrm>
            <a:off x="9313667" y="4779081"/>
            <a:ext cx="5662391" cy="891052"/>
          </a:xfrm>
          <a:custGeom>
            <a:avLst/>
            <a:gdLst/>
            <a:ahLst/>
            <a:cxnLst/>
            <a:rect l="l" t="t" r="r" b="b"/>
            <a:pathLst>
              <a:path w="5662391" h="891052">
                <a:moveTo>
                  <a:pt x="0" y="0"/>
                </a:moveTo>
                <a:lnTo>
                  <a:pt x="5662391" y="0"/>
                </a:lnTo>
                <a:lnTo>
                  <a:pt x="5662391" y="891053"/>
                </a:lnTo>
                <a:lnTo>
                  <a:pt x="0" y="891053"/>
                </a:lnTo>
                <a:lnTo>
                  <a:pt x="0" y="0"/>
                </a:lnTo>
                <a:close/>
              </a:path>
            </a:pathLst>
          </a:custGeom>
          <a:blipFill>
            <a:blip r:embed="rId10">
              <a:extLst>
                <a:ext uri="{96DAC541-7B7A-43D3-8B79-37D633B846F1}">
                  <asvg:svgBlip xmlns:asvg="http://schemas.microsoft.com/office/drawing/2016/SVG/main" xmlns="" r:embed="rId11"/>
                </a:ext>
              </a:extLst>
            </a:blip>
            <a:stretch>
              <a:fillRect l="-49" t="-116252" r="-2264" b="-54457"/>
            </a:stretch>
          </a:blipFill>
        </p:spPr>
      </p:sp>
      <p:sp>
        <p:nvSpPr>
          <p:cNvPr id="14" name="Freeform 14"/>
          <p:cNvSpPr/>
          <p:nvPr/>
        </p:nvSpPr>
        <p:spPr>
          <a:xfrm>
            <a:off x="9313667" y="4616866"/>
            <a:ext cx="5659709" cy="1053267"/>
          </a:xfrm>
          <a:custGeom>
            <a:avLst/>
            <a:gdLst/>
            <a:ahLst/>
            <a:cxnLst/>
            <a:rect l="l" t="t" r="r" b="b"/>
            <a:pathLst>
              <a:path w="5659709" h="1053267">
                <a:moveTo>
                  <a:pt x="0" y="0"/>
                </a:moveTo>
                <a:lnTo>
                  <a:pt x="5659710" y="0"/>
                </a:lnTo>
                <a:lnTo>
                  <a:pt x="5659710" y="1053268"/>
                </a:lnTo>
                <a:lnTo>
                  <a:pt x="0" y="1053268"/>
                </a:lnTo>
                <a:lnTo>
                  <a:pt x="0" y="0"/>
                </a:lnTo>
                <a:close/>
              </a:path>
            </a:pathLst>
          </a:custGeom>
          <a:blipFill>
            <a:blip r:embed="rId12"/>
            <a:stretch>
              <a:fillRect l="-6480" t="-24079" r="-17245" b="-383236"/>
            </a:stretch>
          </a:blipFill>
        </p:spPr>
      </p:sp>
      <p:sp>
        <p:nvSpPr>
          <p:cNvPr id="15" name="Freeform 15"/>
          <p:cNvSpPr/>
          <p:nvPr/>
        </p:nvSpPr>
        <p:spPr>
          <a:xfrm>
            <a:off x="2373761" y="1265494"/>
            <a:ext cx="730049" cy="566783"/>
          </a:xfrm>
          <a:custGeom>
            <a:avLst/>
            <a:gdLst/>
            <a:ahLst/>
            <a:cxnLst/>
            <a:rect l="l" t="t" r="r" b="b"/>
            <a:pathLst>
              <a:path w="730049" h="566783">
                <a:moveTo>
                  <a:pt x="0" y="0"/>
                </a:moveTo>
                <a:lnTo>
                  <a:pt x="730049" y="0"/>
                </a:lnTo>
                <a:lnTo>
                  <a:pt x="730049" y="566783"/>
                </a:lnTo>
                <a:lnTo>
                  <a:pt x="0" y="566783"/>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6" name="TextBox 16"/>
          <p:cNvSpPr txBox="1"/>
          <p:nvPr/>
        </p:nvSpPr>
        <p:spPr>
          <a:xfrm>
            <a:off x="3420332" y="3813573"/>
            <a:ext cx="14386109" cy="588011"/>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Times New Roman Bold"/>
                <a:ea typeface="Times New Roman Bold"/>
                <a:cs typeface="Times New Roman Bold"/>
                <a:sym typeface="Times New Roman Bold"/>
              </a:rPr>
              <a:t>     L'ion Cu2+ réduits encuivre métallique selon la demi-équation suivante: </a:t>
            </a:r>
          </a:p>
        </p:txBody>
      </p:sp>
      <p:sp>
        <p:nvSpPr>
          <p:cNvPr id="17" name="Freeform 17"/>
          <p:cNvSpPr/>
          <p:nvPr/>
        </p:nvSpPr>
        <p:spPr>
          <a:xfrm>
            <a:off x="3182974" y="3937398"/>
            <a:ext cx="474715" cy="384951"/>
          </a:xfrm>
          <a:custGeom>
            <a:avLst/>
            <a:gdLst/>
            <a:ahLst/>
            <a:cxnLst/>
            <a:rect l="l" t="t" r="r" b="b"/>
            <a:pathLst>
              <a:path w="474715" h="384951">
                <a:moveTo>
                  <a:pt x="0" y="0"/>
                </a:moveTo>
                <a:lnTo>
                  <a:pt x="474715" y="0"/>
                </a:lnTo>
                <a:lnTo>
                  <a:pt x="474715" y="384951"/>
                </a:lnTo>
                <a:lnTo>
                  <a:pt x="0" y="384951"/>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8" name="Freeform 18"/>
          <p:cNvSpPr/>
          <p:nvPr/>
        </p:nvSpPr>
        <p:spPr>
          <a:xfrm>
            <a:off x="8549188" y="5924350"/>
            <a:ext cx="6059560" cy="796099"/>
          </a:xfrm>
          <a:custGeom>
            <a:avLst/>
            <a:gdLst/>
            <a:ahLst/>
            <a:cxnLst/>
            <a:rect l="l" t="t" r="r" b="b"/>
            <a:pathLst>
              <a:path w="6059560" h="796099">
                <a:moveTo>
                  <a:pt x="0" y="0"/>
                </a:moveTo>
                <a:lnTo>
                  <a:pt x="6059560" y="0"/>
                </a:lnTo>
                <a:lnTo>
                  <a:pt x="6059560" y="796099"/>
                </a:lnTo>
                <a:lnTo>
                  <a:pt x="0" y="796099"/>
                </a:lnTo>
                <a:lnTo>
                  <a:pt x="0" y="0"/>
                </a:lnTo>
                <a:close/>
              </a:path>
            </a:pathLst>
          </a:custGeom>
          <a:blipFill>
            <a:blip r:embed="rId15"/>
            <a:stretch>
              <a:fillRect b="-13972"/>
            </a:stretch>
          </a:blipFill>
        </p:spPr>
      </p:sp>
      <p:sp>
        <p:nvSpPr>
          <p:cNvPr id="19" name="Freeform 19"/>
          <p:cNvSpPr/>
          <p:nvPr/>
        </p:nvSpPr>
        <p:spPr>
          <a:xfrm>
            <a:off x="8653331" y="5924350"/>
            <a:ext cx="5851275" cy="719637"/>
          </a:xfrm>
          <a:custGeom>
            <a:avLst/>
            <a:gdLst/>
            <a:ahLst/>
            <a:cxnLst/>
            <a:rect l="l" t="t" r="r" b="b"/>
            <a:pathLst>
              <a:path w="5851275" h="719637">
                <a:moveTo>
                  <a:pt x="0" y="0"/>
                </a:moveTo>
                <a:lnTo>
                  <a:pt x="5851274" y="0"/>
                </a:lnTo>
                <a:lnTo>
                  <a:pt x="5851274" y="719637"/>
                </a:lnTo>
                <a:lnTo>
                  <a:pt x="0" y="719637"/>
                </a:lnTo>
                <a:lnTo>
                  <a:pt x="0" y="0"/>
                </a:lnTo>
                <a:close/>
              </a:path>
            </a:pathLst>
          </a:custGeom>
          <a:blipFill>
            <a:blip r:embed="rId12"/>
            <a:stretch>
              <a:fillRect l="-25" t="-540238" r="-3165"/>
            </a:stretch>
          </a:blipFill>
        </p:spPr>
      </p:sp>
      <p:sp>
        <p:nvSpPr>
          <p:cNvPr id="20" name="TextBox 20"/>
          <p:cNvSpPr txBox="1"/>
          <p:nvPr/>
        </p:nvSpPr>
        <p:spPr>
          <a:xfrm>
            <a:off x="3420332" y="1166933"/>
            <a:ext cx="14386109" cy="630556"/>
          </a:xfrm>
          <a:prstGeom prst="rect">
            <a:avLst/>
          </a:prstGeom>
        </p:spPr>
        <p:txBody>
          <a:bodyPr lIns="0" tIns="0" rIns="0" bIns="0" rtlCol="0" anchor="t">
            <a:spAutoFit/>
          </a:bodyPr>
          <a:lstStyle/>
          <a:p>
            <a:pPr algn="l">
              <a:lnSpc>
                <a:spcPts val="4619"/>
              </a:lnSpc>
              <a:spcBef>
                <a:spcPct val="0"/>
              </a:spcBef>
            </a:pPr>
            <a:r>
              <a:rPr lang="en-US" sz="3299">
                <a:solidFill>
                  <a:srgbClr val="FFFFFF"/>
                </a:solidFill>
                <a:latin typeface="Times New Roman Bold"/>
                <a:ea typeface="Times New Roman Bold"/>
                <a:cs typeface="Times New Roman Bold"/>
                <a:sym typeface="Times New Roman Bold"/>
              </a:rPr>
              <a:t>Au cours de cette transformation chimique </a:t>
            </a:r>
          </a:p>
        </p:txBody>
      </p:sp>
      <p:sp>
        <p:nvSpPr>
          <p:cNvPr id="21" name="TextBox 21"/>
          <p:cNvSpPr txBox="1"/>
          <p:nvPr/>
        </p:nvSpPr>
        <p:spPr>
          <a:xfrm>
            <a:off x="3901891" y="1912344"/>
            <a:ext cx="14386109" cy="588011"/>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Times New Roman Bold"/>
                <a:ea typeface="Times New Roman Bold"/>
                <a:cs typeface="Times New Roman Bold"/>
                <a:sym typeface="Times New Roman Bold"/>
              </a:rPr>
              <a:t>Le zinc s'est oxydé en Zn selon la demi-équation suivante:</a:t>
            </a:r>
          </a:p>
        </p:txBody>
      </p:sp>
      <p:sp>
        <p:nvSpPr>
          <p:cNvPr id="22" name="TextBox 22"/>
          <p:cNvSpPr txBox="1"/>
          <p:nvPr/>
        </p:nvSpPr>
        <p:spPr>
          <a:xfrm>
            <a:off x="1736772" y="6055976"/>
            <a:ext cx="6916558" cy="588011"/>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Times New Roman Bold"/>
                <a:ea typeface="Times New Roman Bold"/>
                <a:cs typeface="Times New Roman Bold"/>
                <a:sym typeface="Times New Roman Bold"/>
              </a:rPr>
              <a:t>L'équation bilan d'oxydo-réduction 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386154" y="7838528"/>
            <a:ext cx="1750789" cy="3044850"/>
          </a:xfrm>
          <a:custGeom>
            <a:avLst/>
            <a:gdLst/>
            <a:ahLst/>
            <a:cxnLst/>
            <a:rect l="l" t="t" r="r" b="b"/>
            <a:pathLst>
              <a:path w="1750789" h="3044850">
                <a:moveTo>
                  <a:pt x="1750788" y="0"/>
                </a:moveTo>
                <a:lnTo>
                  <a:pt x="0" y="0"/>
                </a:lnTo>
                <a:lnTo>
                  <a:pt x="0" y="3044850"/>
                </a:lnTo>
                <a:lnTo>
                  <a:pt x="1750788" y="3044850"/>
                </a:lnTo>
                <a:lnTo>
                  <a:pt x="1750788"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216835"/>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580290" y="477879"/>
            <a:ext cx="1476949" cy="1283530"/>
          </a:xfrm>
          <a:custGeom>
            <a:avLst/>
            <a:gdLst/>
            <a:ahLst/>
            <a:cxnLst/>
            <a:rect l="l" t="t" r="r" b="b"/>
            <a:pathLst>
              <a:path w="1476949" h="1283530">
                <a:moveTo>
                  <a:pt x="0" y="0"/>
                </a:moveTo>
                <a:lnTo>
                  <a:pt x="1476949" y="0"/>
                </a:lnTo>
                <a:lnTo>
                  <a:pt x="1476949" y="1283529"/>
                </a:lnTo>
                <a:lnTo>
                  <a:pt x="0" y="128352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2396316" y="5918703"/>
            <a:ext cx="474715" cy="384951"/>
          </a:xfrm>
          <a:custGeom>
            <a:avLst/>
            <a:gdLst/>
            <a:ahLst/>
            <a:cxnLst/>
            <a:rect l="l" t="t" r="r" b="b"/>
            <a:pathLst>
              <a:path w="474715" h="384951">
                <a:moveTo>
                  <a:pt x="0" y="0"/>
                </a:moveTo>
                <a:lnTo>
                  <a:pt x="474715" y="0"/>
                </a:lnTo>
                <a:lnTo>
                  <a:pt x="474715" y="384951"/>
                </a:lnTo>
                <a:lnTo>
                  <a:pt x="0" y="384951"/>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6996138" y="402536"/>
            <a:ext cx="3625158" cy="1252327"/>
          </a:xfrm>
          <a:custGeom>
            <a:avLst/>
            <a:gdLst/>
            <a:ahLst/>
            <a:cxnLst/>
            <a:rect l="l" t="t" r="r" b="b"/>
            <a:pathLst>
              <a:path w="3625158" h="1252327">
                <a:moveTo>
                  <a:pt x="0" y="0"/>
                </a:moveTo>
                <a:lnTo>
                  <a:pt x="3625157" y="0"/>
                </a:lnTo>
                <a:lnTo>
                  <a:pt x="3625157" y="1252328"/>
                </a:lnTo>
                <a:lnTo>
                  <a:pt x="0" y="125232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2" name="Freeform 12"/>
          <p:cNvSpPr/>
          <p:nvPr/>
        </p:nvSpPr>
        <p:spPr>
          <a:xfrm>
            <a:off x="2657909" y="1976399"/>
            <a:ext cx="2989535" cy="496305"/>
          </a:xfrm>
          <a:custGeom>
            <a:avLst/>
            <a:gdLst/>
            <a:ahLst/>
            <a:cxnLst/>
            <a:rect l="l" t="t" r="r" b="b"/>
            <a:pathLst>
              <a:path w="2989535" h="496305">
                <a:moveTo>
                  <a:pt x="0" y="0"/>
                </a:moveTo>
                <a:lnTo>
                  <a:pt x="2989535" y="0"/>
                </a:lnTo>
                <a:lnTo>
                  <a:pt x="2989535" y="496305"/>
                </a:lnTo>
                <a:lnTo>
                  <a:pt x="0" y="496305"/>
                </a:lnTo>
                <a:lnTo>
                  <a:pt x="0" y="0"/>
                </a:lnTo>
                <a:close/>
              </a:path>
            </a:pathLst>
          </a:custGeom>
          <a:blipFill>
            <a:blip r:embed="rId12">
              <a:extLst>
                <a:ext uri="{96DAC541-7B7A-43D3-8B79-37D633B846F1}">
                  <asvg:svgBlip xmlns:asvg="http://schemas.microsoft.com/office/drawing/2016/SVG/main" xmlns="" r:embed="rId13"/>
                </a:ext>
              </a:extLst>
            </a:blip>
            <a:stretch>
              <a:fillRect t="-9843" r="-3467" b="-42242"/>
            </a:stretch>
          </a:blipFill>
        </p:spPr>
      </p:sp>
      <p:sp>
        <p:nvSpPr>
          <p:cNvPr id="13" name="Freeform 13"/>
          <p:cNvSpPr/>
          <p:nvPr/>
        </p:nvSpPr>
        <p:spPr>
          <a:xfrm>
            <a:off x="2657909" y="3197153"/>
            <a:ext cx="2989535" cy="496305"/>
          </a:xfrm>
          <a:custGeom>
            <a:avLst/>
            <a:gdLst/>
            <a:ahLst/>
            <a:cxnLst/>
            <a:rect l="l" t="t" r="r" b="b"/>
            <a:pathLst>
              <a:path w="2989535" h="496305">
                <a:moveTo>
                  <a:pt x="0" y="0"/>
                </a:moveTo>
                <a:lnTo>
                  <a:pt x="2989535" y="0"/>
                </a:lnTo>
                <a:lnTo>
                  <a:pt x="2989535" y="496305"/>
                </a:lnTo>
                <a:lnTo>
                  <a:pt x="0" y="496305"/>
                </a:lnTo>
                <a:lnTo>
                  <a:pt x="0" y="0"/>
                </a:lnTo>
                <a:close/>
              </a:path>
            </a:pathLst>
          </a:custGeom>
          <a:blipFill>
            <a:blip r:embed="rId12">
              <a:extLst>
                <a:ext uri="{96DAC541-7B7A-43D3-8B79-37D633B846F1}">
                  <asvg:svgBlip xmlns:asvg="http://schemas.microsoft.com/office/drawing/2016/SVG/main" xmlns="" r:embed="rId13"/>
                </a:ext>
              </a:extLst>
            </a:blip>
            <a:stretch>
              <a:fillRect t="-9843" r="-3467" b="-42242"/>
            </a:stretch>
          </a:blipFill>
        </p:spPr>
      </p:sp>
      <p:sp>
        <p:nvSpPr>
          <p:cNvPr id="14" name="Freeform 14"/>
          <p:cNvSpPr/>
          <p:nvPr/>
        </p:nvSpPr>
        <p:spPr>
          <a:xfrm>
            <a:off x="1920177" y="4319708"/>
            <a:ext cx="7034365" cy="571926"/>
          </a:xfrm>
          <a:custGeom>
            <a:avLst/>
            <a:gdLst/>
            <a:ahLst/>
            <a:cxnLst/>
            <a:rect l="l" t="t" r="r" b="b"/>
            <a:pathLst>
              <a:path w="7034365" h="571926">
                <a:moveTo>
                  <a:pt x="0" y="0"/>
                </a:moveTo>
                <a:lnTo>
                  <a:pt x="7034365" y="0"/>
                </a:lnTo>
                <a:lnTo>
                  <a:pt x="7034365" y="571926"/>
                </a:lnTo>
                <a:lnTo>
                  <a:pt x="0" y="571926"/>
                </a:lnTo>
                <a:lnTo>
                  <a:pt x="0" y="0"/>
                </a:lnTo>
                <a:close/>
              </a:path>
            </a:pathLst>
          </a:custGeom>
          <a:blipFill>
            <a:blip r:embed="rId12">
              <a:extLst>
                <a:ext uri="{96DAC541-7B7A-43D3-8B79-37D633B846F1}">
                  <asvg:svgBlip xmlns:asvg="http://schemas.microsoft.com/office/drawing/2016/SVG/main" xmlns="" r:embed="rId13"/>
                </a:ext>
              </a:extLst>
            </a:blip>
            <a:stretch>
              <a:fillRect t="-77718" r="-4614" b="-136263"/>
            </a:stretch>
          </a:blipFill>
        </p:spPr>
      </p:sp>
      <p:sp>
        <p:nvSpPr>
          <p:cNvPr id="15" name="Freeform 15"/>
          <p:cNvSpPr/>
          <p:nvPr/>
        </p:nvSpPr>
        <p:spPr>
          <a:xfrm>
            <a:off x="5832404" y="7286352"/>
            <a:ext cx="9577783" cy="947492"/>
          </a:xfrm>
          <a:custGeom>
            <a:avLst/>
            <a:gdLst/>
            <a:ahLst/>
            <a:cxnLst/>
            <a:rect l="l" t="t" r="r" b="b"/>
            <a:pathLst>
              <a:path w="9577783" h="947492">
                <a:moveTo>
                  <a:pt x="0" y="0"/>
                </a:moveTo>
                <a:lnTo>
                  <a:pt x="9577783" y="0"/>
                </a:lnTo>
                <a:lnTo>
                  <a:pt x="9577783" y="947492"/>
                </a:lnTo>
                <a:lnTo>
                  <a:pt x="0" y="947492"/>
                </a:lnTo>
                <a:lnTo>
                  <a:pt x="0" y="0"/>
                </a:lnTo>
                <a:close/>
              </a:path>
            </a:pathLst>
          </a:custGeom>
          <a:blipFill>
            <a:blip r:embed="rId14">
              <a:extLst>
                <a:ext uri="{96DAC541-7B7A-43D3-8B79-37D633B846F1}">
                  <asvg:svgBlip xmlns:asvg="http://schemas.microsoft.com/office/drawing/2016/SVG/main" xmlns="" r:embed="rId15"/>
                </a:ext>
              </a:extLst>
            </a:blip>
            <a:stretch>
              <a:fillRect t="-56440" b="-42956"/>
            </a:stretch>
          </a:blipFill>
        </p:spPr>
      </p:sp>
      <p:sp>
        <p:nvSpPr>
          <p:cNvPr id="16" name="Freeform 16"/>
          <p:cNvSpPr/>
          <p:nvPr/>
        </p:nvSpPr>
        <p:spPr>
          <a:xfrm>
            <a:off x="6205651" y="7067277"/>
            <a:ext cx="8673520" cy="1509835"/>
          </a:xfrm>
          <a:custGeom>
            <a:avLst/>
            <a:gdLst/>
            <a:ahLst/>
            <a:cxnLst/>
            <a:rect l="l" t="t" r="r" b="b"/>
            <a:pathLst>
              <a:path w="8673520" h="1509835">
                <a:moveTo>
                  <a:pt x="0" y="0"/>
                </a:moveTo>
                <a:lnTo>
                  <a:pt x="8673519" y="0"/>
                </a:lnTo>
                <a:lnTo>
                  <a:pt x="8673519" y="1509835"/>
                </a:lnTo>
                <a:lnTo>
                  <a:pt x="0" y="1509835"/>
                </a:lnTo>
                <a:lnTo>
                  <a:pt x="0" y="0"/>
                </a:lnTo>
                <a:close/>
              </a:path>
            </a:pathLst>
          </a:custGeom>
          <a:blipFill>
            <a:blip r:embed="rId16"/>
            <a:stretch>
              <a:fillRect/>
            </a:stretch>
          </a:blipFill>
        </p:spPr>
      </p:sp>
      <p:sp>
        <p:nvSpPr>
          <p:cNvPr id="17" name="Freeform 17"/>
          <p:cNvSpPr/>
          <p:nvPr/>
        </p:nvSpPr>
        <p:spPr>
          <a:xfrm>
            <a:off x="9144000" y="8577112"/>
            <a:ext cx="3342654" cy="1519388"/>
          </a:xfrm>
          <a:custGeom>
            <a:avLst/>
            <a:gdLst/>
            <a:ahLst/>
            <a:cxnLst/>
            <a:rect l="l" t="t" r="r" b="b"/>
            <a:pathLst>
              <a:path w="3342654" h="1519388">
                <a:moveTo>
                  <a:pt x="0" y="0"/>
                </a:moveTo>
                <a:lnTo>
                  <a:pt x="3342654" y="0"/>
                </a:lnTo>
                <a:lnTo>
                  <a:pt x="3342654" y="1519388"/>
                </a:lnTo>
                <a:lnTo>
                  <a:pt x="0" y="1519388"/>
                </a:lnTo>
                <a:lnTo>
                  <a:pt x="0" y="0"/>
                </a:lnTo>
                <a:close/>
              </a:path>
            </a:pathLst>
          </a:custGeom>
          <a:blipFill>
            <a:blip r:embed="rId17"/>
            <a:stretch>
              <a:fillRect/>
            </a:stretch>
          </a:blipFill>
        </p:spPr>
      </p:sp>
      <p:sp>
        <p:nvSpPr>
          <p:cNvPr id="18" name="TextBox 18"/>
          <p:cNvSpPr txBox="1"/>
          <p:nvPr/>
        </p:nvSpPr>
        <p:spPr>
          <a:xfrm>
            <a:off x="7367097" y="522604"/>
            <a:ext cx="3174889" cy="840742"/>
          </a:xfrm>
          <a:prstGeom prst="rect">
            <a:avLst/>
          </a:prstGeom>
        </p:spPr>
        <p:txBody>
          <a:bodyPr lIns="0" tIns="0" rIns="0" bIns="0" rtlCol="0" anchor="t">
            <a:spAutoFit/>
          </a:bodyPr>
          <a:lstStyle/>
          <a:p>
            <a:pPr algn="l">
              <a:lnSpc>
                <a:spcPts val="6159"/>
              </a:lnSpc>
              <a:spcBef>
                <a:spcPct val="0"/>
              </a:spcBef>
            </a:pPr>
            <a:r>
              <a:rPr lang="en-US" sz="4399">
                <a:solidFill>
                  <a:srgbClr val="000000"/>
                </a:solidFill>
                <a:latin typeface="Times New Roman Bold"/>
                <a:ea typeface="Times New Roman Bold"/>
                <a:cs typeface="Times New Roman Bold"/>
                <a:sym typeface="Times New Roman Bold"/>
              </a:rPr>
              <a:t>Conclusion</a:t>
            </a:r>
          </a:p>
        </p:txBody>
      </p:sp>
      <p:sp>
        <p:nvSpPr>
          <p:cNvPr id="19" name="TextBox 19"/>
          <p:cNvSpPr txBox="1"/>
          <p:nvPr/>
        </p:nvSpPr>
        <p:spPr>
          <a:xfrm>
            <a:off x="3420332" y="1929418"/>
            <a:ext cx="12254286" cy="1130936"/>
          </a:xfrm>
          <a:prstGeom prst="rect">
            <a:avLst/>
          </a:prstGeom>
        </p:spPr>
        <p:txBody>
          <a:bodyPr lIns="0" tIns="0" rIns="0" bIns="0" rtlCol="0" anchor="t">
            <a:spAutoFit/>
          </a:bodyPr>
          <a:lstStyle/>
          <a:p>
            <a:pPr algn="l">
              <a:lnSpc>
                <a:spcPts val="4339"/>
              </a:lnSpc>
              <a:spcBef>
                <a:spcPct val="0"/>
              </a:spcBef>
            </a:pPr>
            <a:r>
              <a:rPr lang="en-US" sz="3099">
                <a:solidFill>
                  <a:srgbClr val="000000"/>
                </a:solidFill>
                <a:latin typeface="Times New Roman Bold"/>
                <a:ea typeface="Times New Roman Bold"/>
                <a:cs typeface="Times New Roman Bold"/>
                <a:sym typeface="Times New Roman Bold"/>
              </a:rPr>
              <a:t>Un oxydant</a:t>
            </a:r>
            <a:r>
              <a:rPr lang="en-US" sz="3099">
                <a:solidFill>
                  <a:srgbClr val="FFFFFF"/>
                </a:solidFill>
                <a:latin typeface="Times New Roman Bold"/>
                <a:ea typeface="Times New Roman Bold"/>
                <a:cs typeface="Times New Roman Bold"/>
                <a:sym typeface="Times New Roman Bold"/>
              </a:rPr>
              <a:t>    est une espèce chimique susceptible de </a:t>
            </a:r>
            <a:r>
              <a:rPr lang="en-US" sz="3099">
                <a:solidFill>
                  <a:srgbClr val="B6F61A"/>
                </a:solidFill>
                <a:latin typeface="Times New Roman Bold"/>
                <a:ea typeface="Times New Roman Bold"/>
                <a:cs typeface="Times New Roman Bold"/>
                <a:sym typeface="Times New Roman Bold"/>
              </a:rPr>
              <a:t>capter</a:t>
            </a:r>
            <a:r>
              <a:rPr lang="en-US" sz="3099">
                <a:solidFill>
                  <a:srgbClr val="FFFFFF"/>
                </a:solidFill>
                <a:latin typeface="Times New Roman Bold"/>
                <a:ea typeface="Times New Roman Bold"/>
                <a:cs typeface="Times New Roman Bold"/>
                <a:sym typeface="Times New Roman Bold"/>
              </a:rPr>
              <a:t> un ou plusieurs électrons noté </a:t>
            </a:r>
            <a:r>
              <a:rPr lang="en-US" sz="3099">
                <a:solidFill>
                  <a:srgbClr val="FF914D"/>
                </a:solidFill>
                <a:latin typeface="Times New Roman Bold"/>
                <a:ea typeface="Times New Roman Bold"/>
                <a:cs typeface="Times New Roman Bold"/>
                <a:sym typeface="Times New Roman Bold"/>
              </a:rPr>
              <a:t>Red</a:t>
            </a:r>
            <a:r>
              <a:rPr lang="en-US" sz="3099">
                <a:solidFill>
                  <a:srgbClr val="FFFFFF"/>
                </a:solidFill>
                <a:latin typeface="Times New Roman Bold"/>
                <a:ea typeface="Times New Roman Bold"/>
                <a:cs typeface="Times New Roman Bold"/>
                <a:sym typeface="Times New Roman Bold"/>
              </a:rPr>
              <a:t> </a:t>
            </a:r>
          </a:p>
        </p:txBody>
      </p:sp>
      <p:sp>
        <p:nvSpPr>
          <p:cNvPr id="20" name="TextBox 20"/>
          <p:cNvSpPr txBox="1"/>
          <p:nvPr/>
        </p:nvSpPr>
        <p:spPr>
          <a:xfrm>
            <a:off x="3305907" y="3129005"/>
            <a:ext cx="12545937" cy="1130936"/>
          </a:xfrm>
          <a:prstGeom prst="rect">
            <a:avLst/>
          </a:prstGeom>
        </p:spPr>
        <p:txBody>
          <a:bodyPr lIns="0" tIns="0" rIns="0" bIns="0" rtlCol="0" anchor="t">
            <a:spAutoFit/>
          </a:bodyPr>
          <a:lstStyle/>
          <a:p>
            <a:pPr algn="l">
              <a:lnSpc>
                <a:spcPts val="4339"/>
              </a:lnSpc>
              <a:spcBef>
                <a:spcPct val="0"/>
              </a:spcBef>
            </a:pPr>
            <a:r>
              <a:rPr lang="en-US" sz="3099">
                <a:solidFill>
                  <a:srgbClr val="000000"/>
                </a:solidFill>
                <a:latin typeface="Times New Roman Bold"/>
                <a:ea typeface="Times New Roman Bold"/>
                <a:cs typeface="Times New Roman Bold"/>
                <a:sym typeface="Times New Roman Bold"/>
              </a:rPr>
              <a:t>Un réducteur  </a:t>
            </a:r>
            <a:r>
              <a:rPr lang="en-US" sz="3099">
                <a:solidFill>
                  <a:srgbClr val="FFFFFF"/>
                </a:solidFill>
                <a:latin typeface="Times New Roman Bold"/>
                <a:ea typeface="Times New Roman Bold"/>
                <a:cs typeface="Times New Roman Bold"/>
                <a:sym typeface="Times New Roman Bold"/>
              </a:rPr>
              <a:t>   est une espèce chimique susceptible de </a:t>
            </a:r>
            <a:r>
              <a:rPr lang="en-US" sz="3099">
                <a:solidFill>
                  <a:srgbClr val="B6F61A"/>
                </a:solidFill>
                <a:latin typeface="Times New Roman Bold"/>
                <a:ea typeface="Times New Roman Bold"/>
                <a:cs typeface="Times New Roman Bold"/>
                <a:sym typeface="Times New Roman Bold"/>
              </a:rPr>
              <a:t>céder </a:t>
            </a:r>
            <a:r>
              <a:rPr lang="en-US" sz="3099">
                <a:solidFill>
                  <a:srgbClr val="FFFFFF"/>
                </a:solidFill>
                <a:latin typeface="Times New Roman Bold"/>
                <a:ea typeface="Times New Roman Bold"/>
                <a:cs typeface="Times New Roman Bold"/>
                <a:sym typeface="Times New Roman Bold"/>
              </a:rPr>
              <a:t>un ou plusieurs électrons noté </a:t>
            </a:r>
            <a:r>
              <a:rPr lang="en-US" sz="3099">
                <a:solidFill>
                  <a:srgbClr val="FF914D"/>
                </a:solidFill>
                <a:latin typeface="Times New Roman Bold"/>
                <a:ea typeface="Times New Roman Bold"/>
                <a:cs typeface="Times New Roman Bold"/>
                <a:sym typeface="Times New Roman Bold"/>
              </a:rPr>
              <a:t>Ox</a:t>
            </a:r>
          </a:p>
        </p:txBody>
      </p:sp>
      <p:sp>
        <p:nvSpPr>
          <p:cNvPr id="21" name="TextBox 21"/>
          <p:cNvSpPr txBox="1"/>
          <p:nvPr/>
        </p:nvSpPr>
        <p:spPr>
          <a:xfrm>
            <a:off x="2871031" y="4269466"/>
            <a:ext cx="14756751" cy="1130936"/>
          </a:xfrm>
          <a:prstGeom prst="rect">
            <a:avLst/>
          </a:prstGeom>
        </p:spPr>
        <p:txBody>
          <a:bodyPr lIns="0" tIns="0" rIns="0" bIns="0" rtlCol="0" anchor="t">
            <a:spAutoFit/>
          </a:bodyPr>
          <a:lstStyle/>
          <a:p>
            <a:pPr algn="l">
              <a:lnSpc>
                <a:spcPts val="4339"/>
              </a:lnSpc>
              <a:spcBef>
                <a:spcPct val="0"/>
              </a:spcBef>
            </a:pPr>
            <a:r>
              <a:rPr lang="en-US" sz="3099">
                <a:solidFill>
                  <a:srgbClr val="000000"/>
                </a:solidFill>
                <a:latin typeface="Times New Roman Bold"/>
                <a:ea typeface="Times New Roman Bold"/>
                <a:cs typeface="Times New Roman Bold"/>
                <a:sym typeface="Times New Roman Bold"/>
              </a:rPr>
              <a:t>Un couple d’oxydoréduction Ox/Red</a:t>
            </a:r>
            <a:r>
              <a:rPr lang="en-US" sz="3099">
                <a:solidFill>
                  <a:srgbClr val="FFFFFF"/>
                </a:solidFill>
                <a:latin typeface="Times New Roman Bold"/>
                <a:ea typeface="Times New Roman Bold"/>
                <a:cs typeface="Times New Roman Bold"/>
                <a:sym typeface="Times New Roman Bold"/>
              </a:rPr>
              <a:t>     est constitué par un oxydant et un réducteur conjugués Ox/Red</a:t>
            </a:r>
          </a:p>
        </p:txBody>
      </p:sp>
      <p:sp>
        <p:nvSpPr>
          <p:cNvPr id="22" name="TextBox 22"/>
          <p:cNvSpPr txBox="1"/>
          <p:nvPr/>
        </p:nvSpPr>
        <p:spPr>
          <a:xfrm>
            <a:off x="2871031" y="5794878"/>
            <a:ext cx="14756751" cy="1673861"/>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Times New Roman Bold"/>
                <a:ea typeface="Times New Roman Bold"/>
                <a:cs typeface="Times New Roman Bold"/>
                <a:sym typeface="Times New Roman Bold"/>
              </a:rPr>
              <a:t>     Une réaction d'oxydoréduction est caractérisée par un transfert d'électrons entre l'oxydant d'un couple ox1/red1 et le réducteur d'un autre couple ox2/red2 selon l'équation bilan suivante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386154" y="7838528"/>
            <a:ext cx="1750789" cy="3044850"/>
          </a:xfrm>
          <a:custGeom>
            <a:avLst/>
            <a:gdLst/>
            <a:ahLst/>
            <a:cxnLst/>
            <a:rect l="l" t="t" r="r" b="b"/>
            <a:pathLst>
              <a:path w="1750789" h="3044850">
                <a:moveTo>
                  <a:pt x="1750788" y="0"/>
                </a:moveTo>
                <a:lnTo>
                  <a:pt x="0" y="0"/>
                </a:lnTo>
                <a:lnTo>
                  <a:pt x="0" y="3044850"/>
                </a:lnTo>
                <a:lnTo>
                  <a:pt x="1750788" y="3044850"/>
                </a:lnTo>
                <a:lnTo>
                  <a:pt x="1750788"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216835"/>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580290" y="477879"/>
            <a:ext cx="1476949" cy="1283530"/>
          </a:xfrm>
          <a:custGeom>
            <a:avLst/>
            <a:gdLst/>
            <a:ahLst/>
            <a:cxnLst/>
            <a:rect l="l" t="t" r="r" b="b"/>
            <a:pathLst>
              <a:path w="1476949" h="1283530">
                <a:moveTo>
                  <a:pt x="0" y="0"/>
                </a:moveTo>
                <a:lnTo>
                  <a:pt x="1476949" y="0"/>
                </a:lnTo>
                <a:lnTo>
                  <a:pt x="1476949" y="1283529"/>
                </a:lnTo>
                <a:lnTo>
                  <a:pt x="0" y="128352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2158958" y="1480093"/>
            <a:ext cx="474715" cy="384951"/>
          </a:xfrm>
          <a:custGeom>
            <a:avLst/>
            <a:gdLst/>
            <a:ahLst/>
            <a:cxnLst/>
            <a:rect l="l" t="t" r="r" b="b"/>
            <a:pathLst>
              <a:path w="474715" h="384951">
                <a:moveTo>
                  <a:pt x="0" y="0"/>
                </a:moveTo>
                <a:lnTo>
                  <a:pt x="474716" y="0"/>
                </a:lnTo>
                <a:lnTo>
                  <a:pt x="474716" y="384951"/>
                </a:lnTo>
                <a:lnTo>
                  <a:pt x="0" y="384951"/>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TextBox 11"/>
          <p:cNvSpPr txBox="1"/>
          <p:nvPr/>
        </p:nvSpPr>
        <p:spPr>
          <a:xfrm>
            <a:off x="2482492" y="2587492"/>
            <a:ext cx="14192768" cy="1130936"/>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Times New Roman Bold"/>
                <a:ea typeface="Times New Roman Bold"/>
                <a:cs typeface="Times New Roman Bold"/>
                <a:sym typeface="Times New Roman Bold"/>
              </a:rPr>
              <a:t>   Pour équilibrer une équation d’oxydoréduction, il faut au préalable équilibrer chacune des demi-équations :</a:t>
            </a:r>
          </a:p>
        </p:txBody>
      </p:sp>
      <p:sp>
        <p:nvSpPr>
          <p:cNvPr id="12" name="Freeform 12"/>
          <p:cNvSpPr/>
          <p:nvPr/>
        </p:nvSpPr>
        <p:spPr>
          <a:xfrm>
            <a:off x="2057239" y="2711317"/>
            <a:ext cx="474715" cy="384951"/>
          </a:xfrm>
          <a:custGeom>
            <a:avLst/>
            <a:gdLst/>
            <a:ahLst/>
            <a:cxnLst/>
            <a:rect l="l" t="t" r="r" b="b"/>
            <a:pathLst>
              <a:path w="474715" h="384951">
                <a:moveTo>
                  <a:pt x="0" y="0"/>
                </a:moveTo>
                <a:lnTo>
                  <a:pt x="474716" y="0"/>
                </a:lnTo>
                <a:lnTo>
                  <a:pt x="474716" y="384951"/>
                </a:lnTo>
                <a:lnTo>
                  <a:pt x="0" y="384951"/>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3" name="Freeform 13"/>
          <p:cNvSpPr/>
          <p:nvPr/>
        </p:nvSpPr>
        <p:spPr>
          <a:xfrm>
            <a:off x="4753736" y="4570642"/>
            <a:ext cx="2542817" cy="392641"/>
          </a:xfrm>
          <a:custGeom>
            <a:avLst/>
            <a:gdLst/>
            <a:ahLst/>
            <a:cxnLst/>
            <a:rect l="l" t="t" r="r" b="b"/>
            <a:pathLst>
              <a:path w="2542817" h="392641">
                <a:moveTo>
                  <a:pt x="0" y="0"/>
                </a:moveTo>
                <a:lnTo>
                  <a:pt x="2542818" y="0"/>
                </a:lnTo>
                <a:lnTo>
                  <a:pt x="2542818" y="392641"/>
                </a:lnTo>
                <a:lnTo>
                  <a:pt x="0" y="392641"/>
                </a:lnTo>
                <a:lnTo>
                  <a:pt x="0" y="0"/>
                </a:lnTo>
                <a:close/>
              </a:path>
            </a:pathLst>
          </a:custGeom>
          <a:blipFill>
            <a:blip r:embed="rId10"/>
            <a:stretch>
              <a:fillRect l="-128800" t="-465825" r="-117211" b="-1114807"/>
            </a:stretch>
          </a:blipFill>
        </p:spPr>
      </p:sp>
      <p:sp>
        <p:nvSpPr>
          <p:cNvPr id="14" name="TextBox 14"/>
          <p:cNvSpPr txBox="1"/>
          <p:nvPr/>
        </p:nvSpPr>
        <p:spPr>
          <a:xfrm>
            <a:off x="3451733" y="469182"/>
            <a:ext cx="12254286" cy="739142"/>
          </a:xfrm>
          <a:prstGeom prst="rect">
            <a:avLst/>
          </a:prstGeom>
        </p:spPr>
        <p:txBody>
          <a:bodyPr lIns="0" tIns="0" rIns="0" bIns="0" rtlCol="0" anchor="t">
            <a:spAutoFit/>
          </a:bodyPr>
          <a:lstStyle/>
          <a:p>
            <a:pPr algn="l">
              <a:lnSpc>
                <a:spcPts val="5459"/>
              </a:lnSpc>
              <a:spcBef>
                <a:spcPct val="0"/>
              </a:spcBef>
            </a:pPr>
            <a:r>
              <a:rPr lang="en-US" sz="3899" u="sng">
                <a:solidFill>
                  <a:srgbClr val="B6F61A"/>
                </a:solidFill>
                <a:latin typeface="Times New Roman Bold Italics"/>
                <a:ea typeface="Times New Roman Bold Italics"/>
                <a:cs typeface="Times New Roman Bold Italics"/>
                <a:sym typeface="Times New Roman Bold Italics"/>
              </a:rPr>
              <a:t>Équilibrer une équation chimique : Oxydoréduction</a:t>
            </a:r>
          </a:p>
        </p:txBody>
      </p:sp>
      <p:sp>
        <p:nvSpPr>
          <p:cNvPr id="15" name="TextBox 15"/>
          <p:cNvSpPr txBox="1"/>
          <p:nvPr/>
        </p:nvSpPr>
        <p:spPr>
          <a:xfrm>
            <a:off x="2396316" y="1356268"/>
            <a:ext cx="14192768" cy="1130936"/>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Times New Roman Bold"/>
                <a:ea typeface="Times New Roman Bold"/>
                <a:cs typeface="Times New Roman Bold"/>
                <a:sym typeface="Times New Roman Bold"/>
              </a:rPr>
              <a:t>    Équilibrer une équation d'oxydoréduction n'est pas si complexe si tu as une bonne méthode.</a:t>
            </a:r>
          </a:p>
        </p:txBody>
      </p:sp>
      <p:sp>
        <p:nvSpPr>
          <p:cNvPr id="16" name="TextBox 16"/>
          <p:cNvSpPr txBox="1"/>
          <p:nvPr/>
        </p:nvSpPr>
        <p:spPr>
          <a:xfrm>
            <a:off x="3266488" y="6013689"/>
            <a:ext cx="14192768" cy="588011"/>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Times New Roman Bold"/>
                <a:ea typeface="Times New Roman Bold"/>
                <a:cs typeface="Times New Roman Bold"/>
                <a:sym typeface="Times New Roman Bold"/>
              </a:rPr>
              <a:t>Équilibrer les atomes d'oxygènes en ajoutant des molécules d’eau  H2O</a:t>
            </a:r>
          </a:p>
        </p:txBody>
      </p:sp>
      <p:sp>
        <p:nvSpPr>
          <p:cNvPr id="17" name="TextBox 17"/>
          <p:cNvSpPr txBox="1"/>
          <p:nvPr/>
        </p:nvSpPr>
        <p:spPr>
          <a:xfrm>
            <a:off x="3217219" y="6754100"/>
            <a:ext cx="14192768" cy="588011"/>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Times New Roman Bold"/>
                <a:ea typeface="Times New Roman Bold"/>
                <a:cs typeface="Times New Roman Bold"/>
                <a:sym typeface="Times New Roman Bold"/>
              </a:rPr>
              <a:t>Équilibrer les atomes d'hydrogènes en ajoutant des ions </a:t>
            </a:r>
          </a:p>
        </p:txBody>
      </p:sp>
      <p:sp>
        <p:nvSpPr>
          <p:cNvPr id="18" name="TextBox 18"/>
          <p:cNvSpPr txBox="1"/>
          <p:nvPr/>
        </p:nvSpPr>
        <p:spPr>
          <a:xfrm>
            <a:off x="3266488" y="7494511"/>
            <a:ext cx="14192768" cy="588011"/>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Times New Roman Bold"/>
                <a:ea typeface="Times New Roman Bold"/>
                <a:cs typeface="Times New Roman Bold"/>
                <a:sym typeface="Times New Roman Bold"/>
              </a:rPr>
              <a:t>Équilibrer les charges en ajoutant des électrons</a:t>
            </a:r>
          </a:p>
        </p:txBody>
      </p:sp>
      <p:sp>
        <p:nvSpPr>
          <p:cNvPr id="19" name="TextBox 19"/>
          <p:cNvSpPr txBox="1"/>
          <p:nvPr/>
        </p:nvSpPr>
        <p:spPr>
          <a:xfrm>
            <a:off x="3210660" y="3788143"/>
            <a:ext cx="10423922" cy="588011"/>
          </a:xfrm>
          <a:prstGeom prst="rect">
            <a:avLst/>
          </a:prstGeom>
        </p:spPr>
        <p:txBody>
          <a:bodyPr lIns="0" tIns="0" rIns="0" bIns="0" rtlCol="0" anchor="t">
            <a:spAutoFit/>
          </a:bodyPr>
          <a:lstStyle/>
          <a:p>
            <a:pPr algn="ctr">
              <a:lnSpc>
                <a:spcPts val="4339"/>
              </a:lnSpc>
              <a:spcBef>
                <a:spcPct val="0"/>
              </a:spcBef>
            </a:pPr>
            <a:r>
              <a:rPr lang="en-US" sz="3099">
                <a:solidFill>
                  <a:srgbClr val="FFFFFF"/>
                </a:solidFill>
                <a:latin typeface="Times New Roman Bold"/>
                <a:ea typeface="Times New Roman Bold"/>
                <a:cs typeface="Times New Roman Bold"/>
                <a:sym typeface="Times New Roman Bold"/>
              </a:rPr>
              <a:t>Il faut tout d'abord écrire les deux demi-équations électroniques </a:t>
            </a:r>
          </a:p>
        </p:txBody>
      </p:sp>
      <p:sp>
        <p:nvSpPr>
          <p:cNvPr id="20" name="TextBox 20"/>
          <p:cNvSpPr txBox="1"/>
          <p:nvPr/>
        </p:nvSpPr>
        <p:spPr>
          <a:xfrm>
            <a:off x="3156867" y="4446817"/>
            <a:ext cx="13800059" cy="588011"/>
          </a:xfrm>
          <a:prstGeom prst="rect">
            <a:avLst/>
          </a:prstGeom>
        </p:spPr>
        <p:txBody>
          <a:bodyPr lIns="0" tIns="0" rIns="0" bIns="0" rtlCol="0" anchor="t">
            <a:spAutoFit/>
          </a:bodyPr>
          <a:lstStyle/>
          <a:p>
            <a:pPr algn="ctr">
              <a:lnSpc>
                <a:spcPts val="4339"/>
              </a:lnSpc>
              <a:spcBef>
                <a:spcPct val="0"/>
              </a:spcBef>
            </a:pPr>
            <a:r>
              <a:rPr lang="en-US" sz="3099">
                <a:solidFill>
                  <a:srgbClr val="FFFFFF"/>
                </a:solidFill>
                <a:latin typeface="Times New Roman Bold"/>
                <a:ea typeface="Times New Roman Bold"/>
                <a:cs typeface="Times New Roman Bold"/>
                <a:sym typeface="Times New Roman Bold"/>
              </a:rPr>
              <a:t>On écrit                               ou                                    selon les espèces mis en présence :</a:t>
            </a:r>
          </a:p>
        </p:txBody>
      </p:sp>
      <p:sp>
        <p:nvSpPr>
          <p:cNvPr id="21" name="TextBox 21"/>
          <p:cNvSpPr txBox="1"/>
          <p:nvPr/>
        </p:nvSpPr>
        <p:spPr>
          <a:xfrm>
            <a:off x="3217219" y="5187228"/>
            <a:ext cx="8665012" cy="588011"/>
          </a:xfrm>
          <a:prstGeom prst="rect">
            <a:avLst/>
          </a:prstGeom>
        </p:spPr>
        <p:txBody>
          <a:bodyPr lIns="0" tIns="0" rIns="0" bIns="0" rtlCol="0" anchor="t">
            <a:spAutoFit/>
          </a:bodyPr>
          <a:lstStyle/>
          <a:p>
            <a:pPr algn="ctr">
              <a:lnSpc>
                <a:spcPts val="4339"/>
              </a:lnSpc>
              <a:spcBef>
                <a:spcPct val="0"/>
              </a:spcBef>
            </a:pPr>
            <a:r>
              <a:rPr lang="en-US" sz="3099">
                <a:solidFill>
                  <a:srgbClr val="FFFFFF"/>
                </a:solidFill>
                <a:latin typeface="Times New Roman Bold"/>
                <a:ea typeface="Times New Roman Bold"/>
                <a:cs typeface="Times New Roman Bold"/>
                <a:sym typeface="Times New Roman Bold"/>
              </a:rPr>
              <a:t>On équilibre ensuite tous les atomes autre que O et H</a:t>
            </a:r>
          </a:p>
        </p:txBody>
      </p:sp>
      <p:sp>
        <p:nvSpPr>
          <p:cNvPr id="22" name="Freeform 22"/>
          <p:cNvSpPr/>
          <p:nvPr/>
        </p:nvSpPr>
        <p:spPr>
          <a:xfrm>
            <a:off x="8237683" y="4537509"/>
            <a:ext cx="2884469" cy="415999"/>
          </a:xfrm>
          <a:custGeom>
            <a:avLst/>
            <a:gdLst/>
            <a:ahLst/>
            <a:cxnLst/>
            <a:rect l="l" t="t" r="r" b="b"/>
            <a:pathLst>
              <a:path w="2884469" h="415999">
                <a:moveTo>
                  <a:pt x="0" y="0"/>
                </a:moveTo>
                <a:lnTo>
                  <a:pt x="2884470" y="0"/>
                </a:lnTo>
                <a:lnTo>
                  <a:pt x="2884470" y="415999"/>
                </a:lnTo>
                <a:lnTo>
                  <a:pt x="0" y="415999"/>
                </a:lnTo>
                <a:lnTo>
                  <a:pt x="0" y="0"/>
                </a:lnTo>
                <a:close/>
              </a:path>
            </a:pathLst>
          </a:custGeom>
          <a:blipFill>
            <a:blip r:embed="rId10"/>
            <a:stretch>
              <a:fillRect l="-124902" t="-593629" r="-110637" b="-1051311"/>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386154" y="7838528"/>
            <a:ext cx="1750789" cy="3044850"/>
          </a:xfrm>
          <a:custGeom>
            <a:avLst/>
            <a:gdLst/>
            <a:ahLst/>
            <a:cxnLst/>
            <a:rect l="l" t="t" r="r" b="b"/>
            <a:pathLst>
              <a:path w="1750789" h="3044850">
                <a:moveTo>
                  <a:pt x="1750788" y="0"/>
                </a:moveTo>
                <a:lnTo>
                  <a:pt x="0" y="0"/>
                </a:lnTo>
                <a:lnTo>
                  <a:pt x="0" y="3044850"/>
                </a:lnTo>
                <a:lnTo>
                  <a:pt x="1750788" y="3044850"/>
                </a:lnTo>
                <a:lnTo>
                  <a:pt x="1750788"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216835"/>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580290" y="477879"/>
            <a:ext cx="1476949" cy="1283530"/>
          </a:xfrm>
          <a:custGeom>
            <a:avLst/>
            <a:gdLst/>
            <a:ahLst/>
            <a:cxnLst/>
            <a:rect l="l" t="t" r="r" b="b"/>
            <a:pathLst>
              <a:path w="1476949" h="1283530">
                <a:moveTo>
                  <a:pt x="0" y="0"/>
                </a:moveTo>
                <a:lnTo>
                  <a:pt x="1476949" y="0"/>
                </a:lnTo>
                <a:lnTo>
                  <a:pt x="1476949" y="1283529"/>
                </a:lnTo>
                <a:lnTo>
                  <a:pt x="0" y="128352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6996138" y="402536"/>
            <a:ext cx="3625158" cy="1252327"/>
          </a:xfrm>
          <a:custGeom>
            <a:avLst/>
            <a:gdLst/>
            <a:ahLst/>
            <a:cxnLst/>
            <a:rect l="l" t="t" r="r" b="b"/>
            <a:pathLst>
              <a:path w="3625158" h="1252327">
                <a:moveTo>
                  <a:pt x="0" y="0"/>
                </a:moveTo>
                <a:lnTo>
                  <a:pt x="3625157" y="0"/>
                </a:lnTo>
                <a:lnTo>
                  <a:pt x="3625157" y="1252328"/>
                </a:lnTo>
                <a:lnTo>
                  <a:pt x="0" y="1252328"/>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7802223" y="3073450"/>
            <a:ext cx="2728673" cy="685816"/>
          </a:xfrm>
          <a:custGeom>
            <a:avLst/>
            <a:gdLst/>
            <a:ahLst/>
            <a:cxnLst/>
            <a:rect l="l" t="t" r="r" b="b"/>
            <a:pathLst>
              <a:path w="2728673" h="685816">
                <a:moveTo>
                  <a:pt x="0" y="0"/>
                </a:moveTo>
                <a:lnTo>
                  <a:pt x="2728674" y="0"/>
                </a:lnTo>
                <a:lnTo>
                  <a:pt x="2728674" y="685817"/>
                </a:lnTo>
                <a:lnTo>
                  <a:pt x="0" y="685817"/>
                </a:lnTo>
                <a:lnTo>
                  <a:pt x="0" y="0"/>
                </a:lnTo>
                <a:close/>
              </a:path>
            </a:pathLst>
          </a:custGeom>
          <a:blipFill>
            <a:blip r:embed="rId10"/>
            <a:stretch>
              <a:fillRect/>
            </a:stretch>
          </a:blipFill>
        </p:spPr>
      </p:sp>
      <p:sp>
        <p:nvSpPr>
          <p:cNvPr id="12" name="Freeform 12"/>
          <p:cNvSpPr/>
          <p:nvPr/>
        </p:nvSpPr>
        <p:spPr>
          <a:xfrm>
            <a:off x="11575772" y="3074900"/>
            <a:ext cx="3648192" cy="717427"/>
          </a:xfrm>
          <a:custGeom>
            <a:avLst/>
            <a:gdLst/>
            <a:ahLst/>
            <a:cxnLst/>
            <a:rect l="l" t="t" r="r" b="b"/>
            <a:pathLst>
              <a:path w="3648192" h="717427">
                <a:moveTo>
                  <a:pt x="0" y="0"/>
                </a:moveTo>
                <a:lnTo>
                  <a:pt x="3648192" y="0"/>
                </a:lnTo>
                <a:lnTo>
                  <a:pt x="3648192" y="717427"/>
                </a:lnTo>
                <a:lnTo>
                  <a:pt x="0" y="717427"/>
                </a:lnTo>
                <a:lnTo>
                  <a:pt x="0" y="0"/>
                </a:lnTo>
                <a:close/>
              </a:path>
            </a:pathLst>
          </a:custGeom>
          <a:blipFill>
            <a:blip r:embed="rId11"/>
            <a:stretch>
              <a:fillRect/>
            </a:stretch>
          </a:blipFill>
        </p:spPr>
      </p:sp>
      <p:sp>
        <p:nvSpPr>
          <p:cNvPr id="13" name="Freeform 13"/>
          <p:cNvSpPr/>
          <p:nvPr/>
        </p:nvSpPr>
        <p:spPr>
          <a:xfrm>
            <a:off x="5275083" y="4069106"/>
            <a:ext cx="7737833" cy="1243031"/>
          </a:xfrm>
          <a:custGeom>
            <a:avLst/>
            <a:gdLst/>
            <a:ahLst/>
            <a:cxnLst/>
            <a:rect l="l" t="t" r="r" b="b"/>
            <a:pathLst>
              <a:path w="7737833" h="1243031">
                <a:moveTo>
                  <a:pt x="0" y="0"/>
                </a:moveTo>
                <a:lnTo>
                  <a:pt x="7737834" y="0"/>
                </a:lnTo>
                <a:lnTo>
                  <a:pt x="7737834" y="1243032"/>
                </a:lnTo>
                <a:lnTo>
                  <a:pt x="0" y="1243032"/>
                </a:lnTo>
                <a:lnTo>
                  <a:pt x="0" y="0"/>
                </a:lnTo>
                <a:close/>
              </a:path>
            </a:pathLst>
          </a:custGeom>
          <a:blipFill>
            <a:blip r:embed="rId12"/>
            <a:stretch>
              <a:fillRect b="-11244"/>
            </a:stretch>
          </a:blipFill>
        </p:spPr>
      </p:sp>
      <p:sp>
        <p:nvSpPr>
          <p:cNvPr id="14" name="Freeform 14"/>
          <p:cNvSpPr/>
          <p:nvPr/>
        </p:nvSpPr>
        <p:spPr>
          <a:xfrm>
            <a:off x="4341497" y="5650548"/>
            <a:ext cx="11006749" cy="968759"/>
          </a:xfrm>
          <a:custGeom>
            <a:avLst/>
            <a:gdLst/>
            <a:ahLst/>
            <a:cxnLst/>
            <a:rect l="l" t="t" r="r" b="b"/>
            <a:pathLst>
              <a:path w="11006749" h="968759">
                <a:moveTo>
                  <a:pt x="0" y="0"/>
                </a:moveTo>
                <a:lnTo>
                  <a:pt x="11006749" y="0"/>
                </a:lnTo>
                <a:lnTo>
                  <a:pt x="11006749" y="968758"/>
                </a:lnTo>
                <a:lnTo>
                  <a:pt x="0" y="968758"/>
                </a:lnTo>
                <a:lnTo>
                  <a:pt x="0" y="0"/>
                </a:lnTo>
                <a:close/>
              </a:path>
            </a:pathLst>
          </a:custGeom>
          <a:blipFill>
            <a:blip r:embed="rId13"/>
            <a:stretch>
              <a:fillRect/>
            </a:stretch>
          </a:blipFill>
        </p:spPr>
      </p:sp>
      <p:sp>
        <p:nvSpPr>
          <p:cNvPr id="15" name="Freeform 15"/>
          <p:cNvSpPr/>
          <p:nvPr/>
        </p:nvSpPr>
        <p:spPr>
          <a:xfrm rot="-5215311">
            <a:off x="7550251" y="4478344"/>
            <a:ext cx="1066561" cy="571857"/>
          </a:xfrm>
          <a:custGeom>
            <a:avLst/>
            <a:gdLst/>
            <a:ahLst/>
            <a:cxnLst/>
            <a:rect l="l" t="t" r="r" b="b"/>
            <a:pathLst>
              <a:path w="1066561" h="571857">
                <a:moveTo>
                  <a:pt x="0" y="0"/>
                </a:moveTo>
                <a:lnTo>
                  <a:pt x="1066561" y="0"/>
                </a:lnTo>
                <a:lnTo>
                  <a:pt x="1066561" y="571858"/>
                </a:lnTo>
                <a:lnTo>
                  <a:pt x="0" y="571858"/>
                </a:lnTo>
                <a:lnTo>
                  <a:pt x="0" y="0"/>
                </a:lnTo>
                <a:close/>
              </a:path>
            </a:pathLst>
          </a:custGeom>
          <a:blipFill>
            <a:blip r:embed="rId14"/>
            <a:stretch>
              <a:fillRect r="-65670"/>
            </a:stretch>
          </a:blipFill>
        </p:spPr>
      </p:sp>
      <p:sp>
        <p:nvSpPr>
          <p:cNvPr id="16" name="Freeform 16"/>
          <p:cNvSpPr/>
          <p:nvPr/>
        </p:nvSpPr>
        <p:spPr>
          <a:xfrm rot="-5215311">
            <a:off x="10370092" y="6007436"/>
            <a:ext cx="782685" cy="419652"/>
          </a:xfrm>
          <a:custGeom>
            <a:avLst/>
            <a:gdLst/>
            <a:ahLst/>
            <a:cxnLst/>
            <a:rect l="l" t="t" r="r" b="b"/>
            <a:pathLst>
              <a:path w="782685" h="419652">
                <a:moveTo>
                  <a:pt x="0" y="0"/>
                </a:moveTo>
                <a:lnTo>
                  <a:pt x="782685" y="0"/>
                </a:lnTo>
                <a:lnTo>
                  <a:pt x="782685" y="419651"/>
                </a:lnTo>
                <a:lnTo>
                  <a:pt x="0" y="419651"/>
                </a:lnTo>
                <a:lnTo>
                  <a:pt x="0" y="0"/>
                </a:lnTo>
                <a:close/>
              </a:path>
            </a:pathLst>
          </a:custGeom>
          <a:blipFill>
            <a:blip r:embed="rId14"/>
            <a:stretch>
              <a:fillRect r="-65670"/>
            </a:stretch>
          </a:blipFill>
        </p:spPr>
      </p:sp>
      <p:sp>
        <p:nvSpPr>
          <p:cNvPr id="17" name="Freeform 17"/>
          <p:cNvSpPr/>
          <p:nvPr/>
        </p:nvSpPr>
        <p:spPr>
          <a:xfrm>
            <a:off x="7769379" y="4445999"/>
            <a:ext cx="1119621" cy="489246"/>
          </a:xfrm>
          <a:custGeom>
            <a:avLst/>
            <a:gdLst/>
            <a:ahLst/>
            <a:cxnLst/>
            <a:rect l="l" t="t" r="r" b="b"/>
            <a:pathLst>
              <a:path w="1119621" h="489246">
                <a:moveTo>
                  <a:pt x="0" y="0"/>
                </a:moveTo>
                <a:lnTo>
                  <a:pt x="1119622" y="0"/>
                </a:lnTo>
                <a:lnTo>
                  <a:pt x="1119622" y="489246"/>
                </a:lnTo>
                <a:lnTo>
                  <a:pt x="0" y="489246"/>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8" name="Freeform 18"/>
          <p:cNvSpPr/>
          <p:nvPr/>
        </p:nvSpPr>
        <p:spPr>
          <a:xfrm>
            <a:off x="10530897" y="5962246"/>
            <a:ext cx="790348" cy="345362"/>
          </a:xfrm>
          <a:custGeom>
            <a:avLst/>
            <a:gdLst/>
            <a:ahLst/>
            <a:cxnLst/>
            <a:rect l="l" t="t" r="r" b="b"/>
            <a:pathLst>
              <a:path w="790348" h="345362">
                <a:moveTo>
                  <a:pt x="0" y="0"/>
                </a:moveTo>
                <a:lnTo>
                  <a:pt x="790348" y="0"/>
                </a:lnTo>
                <a:lnTo>
                  <a:pt x="790348" y="345362"/>
                </a:lnTo>
                <a:lnTo>
                  <a:pt x="0" y="345362"/>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9" name="Freeform 19"/>
          <p:cNvSpPr/>
          <p:nvPr/>
        </p:nvSpPr>
        <p:spPr>
          <a:xfrm>
            <a:off x="2961367" y="5924350"/>
            <a:ext cx="917929" cy="576374"/>
          </a:xfrm>
          <a:custGeom>
            <a:avLst/>
            <a:gdLst/>
            <a:ahLst/>
            <a:cxnLst/>
            <a:rect l="l" t="t" r="r" b="b"/>
            <a:pathLst>
              <a:path w="917929" h="576374">
                <a:moveTo>
                  <a:pt x="0" y="0"/>
                </a:moveTo>
                <a:lnTo>
                  <a:pt x="917929" y="0"/>
                </a:lnTo>
                <a:lnTo>
                  <a:pt x="917929" y="576374"/>
                </a:lnTo>
                <a:lnTo>
                  <a:pt x="0" y="576374"/>
                </a:lnTo>
                <a:lnTo>
                  <a:pt x="0" y="0"/>
                </a:lnTo>
                <a:close/>
              </a:path>
            </a:pathLst>
          </a:custGeom>
          <a:blipFill>
            <a:blip r:embed="rId17"/>
            <a:stretch>
              <a:fillRect/>
            </a:stretch>
          </a:blipFill>
        </p:spPr>
      </p:sp>
      <p:sp>
        <p:nvSpPr>
          <p:cNvPr id="20" name="Freeform 20"/>
          <p:cNvSpPr/>
          <p:nvPr/>
        </p:nvSpPr>
        <p:spPr>
          <a:xfrm>
            <a:off x="4227025" y="4362870"/>
            <a:ext cx="843361" cy="549165"/>
          </a:xfrm>
          <a:custGeom>
            <a:avLst/>
            <a:gdLst/>
            <a:ahLst/>
            <a:cxnLst/>
            <a:rect l="l" t="t" r="r" b="b"/>
            <a:pathLst>
              <a:path w="843361" h="549165">
                <a:moveTo>
                  <a:pt x="0" y="0"/>
                </a:moveTo>
                <a:lnTo>
                  <a:pt x="843360" y="0"/>
                </a:lnTo>
                <a:lnTo>
                  <a:pt x="843360" y="549165"/>
                </a:lnTo>
                <a:lnTo>
                  <a:pt x="0" y="549165"/>
                </a:lnTo>
                <a:lnTo>
                  <a:pt x="0" y="0"/>
                </a:lnTo>
                <a:close/>
              </a:path>
            </a:pathLst>
          </a:custGeom>
          <a:blipFill>
            <a:blip r:embed="rId18"/>
            <a:stretch>
              <a:fillRect/>
            </a:stretch>
          </a:blipFill>
        </p:spPr>
      </p:sp>
      <p:sp>
        <p:nvSpPr>
          <p:cNvPr id="21" name="Freeform 21"/>
          <p:cNvSpPr/>
          <p:nvPr/>
        </p:nvSpPr>
        <p:spPr>
          <a:xfrm>
            <a:off x="3362882" y="7466658"/>
            <a:ext cx="12956175" cy="802760"/>
          </a:xfrm>
          <a:custGeom>
            <a:avLst/>
            <a:gdLst/>
            <a:ahLst/>
            <a:cxnLst/>
            <a:rect l="l" t="t" r="r" b="b"/>
            <a:pathLst>
              <a:path w="12956175" h="802760">
                <a:moveTo>
                  <a:pt x="0" y="0"/>
                </a:moveTo>
                <a:lnTo>
                  <a:pt x="12956175" y="0"/>
                </a:lnTo>
                <a:lnTo>
                  <a:pt x="12956175" y="802760"/>
                </a:lnTo>
                <a:lnTo>
                  <a:pt x="0" y="802760"/>
                </a:lnTo>
                <a:lnTo>
                  <a:pt x="0" y="0"/>
                </a:lnTo>
                <a:close/>
              </a:path>
            </a:pathLst>
          </a:custGeom>
          <a:blipFill>
            <a:blip r:embed="rId19"/>
            <a:stretch>
              <a:fillRect/>
            </a:stretch>
          </a:blipFill>
        </p:spPr>
      </p:sp>
      <p:sp>
        <p:nvSpPr>
          <p:cNvPr id="22" name="Freeform 22"/>
          <p:cNvSpPr/>
          <p:nvPr/>
        </p:nvSpPr>
        <p:spPr>
          <a:xfrm rot="-5215311">
            <a:off x="9442439" y="7657547"/>
            <a:ext cx="782685" cy="419652"/>
          </a:xfrm>
          <a:custGeom>
            <a:avLst/>
            <a:gdLst/>
            <a:ahLst/>
            <a:cxnLst/>
            <a:rect l="l" t="t" r="r" b="b"/>
            <a:pathLst>
              <a:path w="782685" h="419652">
                <a:moveTo>
                  <a:pt x="0" y="0"/>
                </a:moveTo>
                <a:lnTo>
                  <a:pt x="782685" y="0"/>
                </a:lnTo>
                <a:lnTo>
                  <a:pt x="782685" y="419652"/>
                </a:lnTo>
                <a:lnTo>
                  <a:pt x="0" y="419652"/>
                </a:lnTo>
                <a:lnTo>
                  <a:pt x="0" y="0"/>
                </a:lnTo>
                <a:close/>
              </a:path>
            </a:pathLst>
          </a:custGeom>
          <a:blipFill>
            <a:blip r:embed="rId14"/>
            <a:stretch>
              <a:fillRect r="-65670"/>
            </a:stretch>
          </a:blipFill>
        </p:spPr>
      </p:sp>
      <p:sp>
        <p:nvSpPr>
          <p:cNvPr id="23" name="Freeform 23"/>
          <p:cNvSpPr/>
          <p:nvPr/>
        </p:nvSpPr>
        <p:spPr>
          <a:xfrm>
            <a:off x="9603244" y="7689703"/>
            <a:ext cx="790348" cy="345362"/>
          </a:xfrm>
          <a:custGeom>
            <a:avLst/>
            <a:gdLst/>
            <a:ahLst/>
            <a:cxnLst/>
            <a:rect l="l" t="t" r="r" b="b"/>
            <a:pathLst>
              <a:path w="790348" h="345362">
                <a:moveTo>
                  <a:pt x="0" y="0"/>
                </a:moveTo>
                <a:lnTo>
                  <a:pt x="790348" y="0"/>
                </a:lnTo>
                <a:lnTo>
                  <a:pt x="790348" y="345362"/>
                </a:lnTo>
                <a:lnTo>
                  <a:pt x="0" y="345362"/>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24" name="Freeform 24"/>
          <p:cNvSpPr/>
          <p:nvPr/>
        </p:nvSpPr>
        <p:spPr>
          <a:xfrm>
            <a:off x="3362882" y="7055215"/>
            <a:ext cx="12646920" cy="57071"/>
          </a:xfrm>
          <a:custGeom>
            <a:avLst/>
            <a:gdLst/>
            <a:ahLst/>
            <a:cxnLst/>
            <a:rect l="l" t="t" r="r" b="b"/>
            <a:pathLst>
              <a:path w="12646920" h="57071">
                <a:moveTo>
                  <a:pt x="0" y="0"/>
                </a:moveTo>
                <a:lnTo>
                  <a:pt x="12646920" y="0"/>
                </a:lnTo>
                <a:lnTo>
                  <a:pt x="12646920" y="57071"/>
                </a:lnTo>
                <a:lnTo>
                  <a:pt x="0" y="57071"/>
                </a:lnTo>
                <a:lnTo>
                  <a:pt x="0" y="0"/>
                </a:lnTo>
                <a:close/>
              </a:path>
            </a:pathLst>
          </a:custGeom>
          <a:blipFill>
            <a:blip r:embed="rId20"/>
            <a:stretch>
              <a:fillRect/>
            </a:stretch>
          </a:blipFill>
        </p:spPr>
      </p:sp>
      <p:sp>
        <p:nvSpPr>
          <p:cNvPr id="25" name="Freeform 25"/>
          <p:cNvSpPr/>
          <p:nvPr/>
        </p:nvSpPr>
        <p:spPr>
          <a:xfrm flipH="1">
            <a:off x="7769379" y="4764273"/>
            <a:ext cx="1119621" cy="489246"/>
          </a:xfrm>
          <a:custGeom>
            <a:avLst/>
            <a:gdLst/>
            <a:ahLst/>
            <a:cxnLst/>
            <a:rect l="l" t="t" r="r" b="b"/>
            <a:pathLst>
              <a:path w="1119621" h="489246">
                <a:moveTo>
                  <a:pt x="1119622" y="0"/>
                </a:moveTo>
                <a:lnTo>
                  <a:pt x="0" y="0"/>
                </a:lnTo>
                <a:lnTo>
                  <a:pt x="0" y="489246"/>
                </a:lnTo>
                <a:lnTo>
                  <a:pt x="1119622" y="489246"/>
                </a:lnTo>
                <a:lnTo>
                  <a:pt x="1119622"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26" name="Freeform 26"/>
          <p:cNvSpPr/>
          <p:nvPr/>
        </p:nvSpPr>
        <p:spPr>
          <a:xfrm flipH="1">
            <a:off x="10530897" y="6155362"/>
            <a:ext cx="790348" cy="345362"/>
          </a:xfrm>
          <a:custGeom>
            <a:avLst/>
            <a:gdLst/>
            <a:ahLst/>
            <a:cxnLst/>
            <a:rect l="l" t="t" r="r" b="b"/>
            <a:pathLst>
              <a:path w="790348" h="345362">
                <a:moveTo>
                  <a:pt x="790348" y="0"/>
                </a:moveTo>
                <a:lnTo>
                  <a:pt x="0" y="0"/>
                </a:lnTo>
                <a:lnTo>
                  <a:pt x="0" y="345362"/>
                </a:lnTo>
                <a:lnTo>
                  <a:pt x="790348" y="345362"/>
                </a:lnTo>
                <a:lnTo>
                  <a:pt x="790348"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27" name="Freeform 27"/>
          <p:cNvSpPr/>
          <p:nvPr/>
        </p:nvSpPr>
        <p:spPr>
          <a:xfrm flipH="1">
            <a:off x="9603244" y="7909841"/>
            <a:ext cx="790348" cy="345362"/>
          </a:xfrm>
          <a:custGeom>
            <a:avLst/>
            <a:gdLst/>
            <a:ahLst/>
            <a:cxnLst/>
            <a:rect l="l" t="t" r="r" b="b"/>
            <a:pathLst>
              <a:path w="790348" h="345362">
                <a:moveTo>
                  <a:pt x="790348" y="0"/>
                </a:moveTo>
                <a:lnTo>
                  <a:pt x="0" y="0"/>
                </a:lnTo>
                <a:lnTo>
                  <a:pt x="0" y="345362"/>
                </a:lnTo>
                <a:lnTo>
                  <a:pt x="790348" y="345362"/>
                </a:lnTo>
                <a:lnTo>
                  <a:pt x="790348"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28" name="Freeform 28"/>
          <p:cNvSpPr/>
          <p:nvPr/>
        </p:nvSpPr>
        <p:spPr>
          <a:xfrm>
            <a:off x="1547073" y="1798481"/>
            <a:ext cx="600024" cy="465837"/>
          </a:xfrm>
          <a:custGeom>
            <a:avLst/>
            <a:gdLst/>
            <a:ahLst/>
            <a:cxnLst/>
            <a:rect l="l" t="t" r="r" b="b"/>
            <a:pathLst>
              <a:path w="600024" h="465837">
                <a:moveTo>
                  <a:pt x="0" y="0"/>
                </a:moveTo>
                <a:lnTo>
                  <a:pt x="600024" y="0"/>
                </a:lnTo>
                <a:lnTo>
                  <a:pt x="600024" y="465837"/>
                </a:lnTo>
                <a:lnTo>
                  <a:pt x="0" y="465837"/>
                </a:lnTo>
                <a:lnTo>
                  <a:pt x="0" y="0"/>
                </a:lnTo>
                <a:close/>
              </a:path>
            </a:pathLst>
          </a:custGeom>
          <a:blipFill>
            <a:blip r:embed="rId21">
              <a:extLst>
                <a:ext uri="{96DAC541-7B7A-43D3-8B79-37D633B846F1}">
                  <asvg:svgBlip xmlns:asvg="http://schemas.microsoft.com/office/drawing/2016/SVG/main" xmlns="" r:embed="rId22"/>
                </a:ext>
              </a:extLst>
            </a:blip>
            <a:stretch>
              <a:fillRect/>
            </a:stretch>
          </a:blipFill>
        </p:spPr>
      </p:sp>
      <p:sp>
        <p:nvSpPr>
          <p:cNvPr id="29" name="TextBox 29"/>
          <p:cNvSpPr txBox="1"/>
          <p:nvPr/>
        </p:nvSpPr>
        <p:spPr>
          <a:xfrm>
            <a:off x="7556555" y="417392"/>
            <a:ext cx="3174889" cy="840742"/>
          </a:xfrm>
          <a:prstGeom prst="rect">
            <a:avLst/>
          </a:prstGeom>
        </p:spPr>
        <p:txBody>
          <a:bodyPr lIns="0" tIns="0" rIns="0" bIns="0" rtlCol="0" anchor="t">
            <a:spAutoFit/>
          </a:bodyPr>
          <a:lstStyle/>
          <a:p>
            <a:pPr algn="l">
              <a:lnSpc>
                <a:spcPts val="6159"/>
              </a:lnSpc>
              <a:spcBef>
                <a:spcPct val="0"/>
              </a:spcBef>
            </a:pPr>
            <a:r>
              <a:rPr lang="en-US" sz="4399">
                <a:solidFill>
                  <a:srgbClr val="000000"/>
                </a:solidFill>
                <a:latin typeface="Times New Roman Bold"/>
                <a:ea typeface="Times New Roman Bold"/>
                <a:cs typeface="Times New Roman Bold"/>
                <a:sym typeface="Times New Roman Bold"/>
              </a:rPr>
              <a:t>Exemple</a:t>
            </a:r>
          </a:p>
        </p:txBody>
      </p:sp>
      <p:sp>
        <p:nvSpPr>
          <p:cNvPr id="30" name="TextBox 30"/>
          <p:cNvSpPr txBox="1"/>
          <p:nvPr/>
        </p:nvSpPr>
        <p:spPr>
          <a:xfrm>
            <a:off x="2307967" y="1674153"/>
            <a:ext cx="14756751" cy="1211581"/>
          </a:xfrm>
          <a:prstGeom prst="rect">
            <a:avLst/>
          </a:prstGeom>
        </p:spPr>
        <p:txBody>
          <a:bodyPr lIns="0" tIns="0" rIns="0" bIns="0" rtlCol="0" anchor="t">
            <a:spAutoFit/>
          </a:bodyPr>
          <a:lstStyle/>
          <a:p>
            <a:pPr algn="l">
              <a:lnSpc>
                <a:spcPts val="4619"/>
              </a:lnSpc>
            </a:pPr>
            <a:r>
              <a:rPr lang="en-US" sz="3299">
                <a:solidFill>
                  <a:srgbClr val="FFFFFF"/>
                </a:solidFill>
                <a:latin typeface="Times New Roman Bold"/>
                <a:ea typeface="Times New Roman Bold"/>
                <a:cs typeface="Times New Roman Bold"/>
                <a:sym typeface="Times New Roman Bold"/>
              </a:rPr>
              <a:t>Écrire l'équation de la réaction d’oxydoréduction entre les ions du permanganate</a:t>
            </a:r>
          </a:p>
          <a:p>
            <a:pPr algn="l">
              <a:lnSpc>
                <a:spcPts val="4619"/>
              </a:lnSpc>
              <a:spcBef>
                <a:spcPct val="0"/>
              </a:spcBef>
            </a:pPr>
            <a:r>
              <a:rPr lang="en-US" sz="3299">
                <a:solidFill>
                  <a:srgbClr val="FFFFFF"/>
                </a:solidFill>
                <a:latin typeface="Times New Roman Bold"/>
                <a:ea typeface="Times New Roman Bold"/>
                <a:cs typeface="Times New Roman Bold"/>
                <a:sym typeface="Times New Roman Bold"/>
              </a:rPr>
              <a:t>et des ions de fer (II) en milieu acide.</a:t>
            </a:r>
          </a:p>
        </p:txBody>
      </p:sp>
      <p:sp>
        <p:nvSpPr>
          <p:cNvPr id="31" name="TextBox 31"/>
          <p:cNvSpPr txBox="1"/>
          <p:nvPr/>
        </p:nvSpPr>
        <p:spPr>
          <a:xfrm>
            <a:off x="1635559" y="3038725"/>
            <a:ext cx="6026292" cy="630556"/>
          </a:xfrm>
          <a:prstGeom prst="rect">
            <a:avLst/>
          </a:prstGeom>
        </p:spPr>
        <p:txBody>
          <a:bodyPr lIns="0" tIns="0" rIns="0" bIns="0" rtlCol="0" anchor="t">
            <a:spAutoFit/>
          </a:bodyPr>
          <a:lstStyle/>
          <a:p>
            <a:pPr algn="l">
              <a:lnSpc>
                <a:spcPts val="4619"/>
              </a:lnSpc>
              <a:spcBef>
                <a:spcPct val="0"/>
              </a:spcBef>
            </a:pPr>
            <a:r>
              <a:rPr lang="en-US" sz="3299">
                <a:solidFill>
                  <a:srgbClr val="FFFFFF"/>
                </a:solidFill>
                <a:latin typeface="Times New Roman Bold"/>
                <a:ea typeface="Times New Roman Bold"/>
                <a:cs typeface="Times New Roman Bold"/>
                <a:sym typeface="Times New Roman Bold"/>
              </a:rPr>
              <a:t>On considère les réactifs suivants</a:t>
            </a:r>
          </a:p>
        </p:txBody>
      </p:sp>
      <p:sp>
        <p:nvSpPr>
          <p:cNvPr id="32" name="TextBox 32"/>
          <p:cNvSpPr txBox="1"/>
          <p:nvPr/>
        </p:nvSpPr>
        <p:spPr>
          <a:xfrm>
            <a:off x="10926071" y="3086125"/>
            <a:ext cx="489240" cy="630556"/>
          </a:xfrm>
          <a:prstGeom prst="rect">
            <a:avLst/>
          </a:prstGeom>
        </p:spPr>
        <p:txBody>
          <a:bodyPr lIns="0" tIns="0" rIns="0" bIns="0" rtlCol="0" anchor="t">
            <a:spAutoFit/>
          </a:bodyPr>
          <a:lstStyle/>
          <a:p>
            <a:pPr algn="l">
              <a:lnSpc>
                <a:spcPts val="4619"/>
              </a:lnSpc>
              <a:spcBef>
                <a:spcPct val="0"/>
              </a:spcBef>
            </a:pPr>
            <a:r>
              <a:rPr lang="en-US" sz="3299">
                <a:solidFill>
                  <a:srgbClr val="FFFFFF"/>
                </a:solidFill>
                <a:latin typeface="Times New Roman Bold"/>
                <a:ea typeface="Times New Roman Bold"/>
                <a:cs typeface="Times New Roman Bold"/>
                <a:sym typeface="Times New Roman Bold"/>
              </a:rPr>
              <a:t>et</a:t>
            </a:r>
          </a:p>
        </p:txBody>
      </p:sp>
      <p:sp>
        <p:nvSpPr>
          <p:cNvPr id="33" name="Freeform 33"/>
          <p:cNvSpPr/>
          <p:nvPr/>
        </p:nvSpPr>
        <p:spPr>
          <a:xfrm>
            <a:off x="873610" y="3250844"/>
            <a:ext cx="600024" cy="465837"/>
          </a:xfrm>
          <a:custGeom>
            <a:avLst/>
            <a:gdLst/>
            <a:ahLst/>
            <a:cxnLst/>
            <a:rect l="l" t="t" r="r" b="b"/>
            <a:pathLst>
              <a:path w="600024" h="465837">
                <a:moveTo>
                  <a:pt x="0" y="0"/>
                </a:moveTo>
                <a:lnTo>
                  <a:pt x="600024" y="0"/>
                </a:lnTo>
                <a:lnTo>
                  <a:pt x="600024" y="465837"/>
                </a:lnTo>
                <a:lnTo>
                  <a:pt x="0" y="465837"/>
                </a:lnTo>
                <a:lnTo>
                  <a:pt x="0" y="0"/>
                </a:lnTo>
                <a:close/>
              </a:path>
            </a:pathLst>
          </a:custGeom>
          <a:blipFill>
            <a:blip r:embed="rId21">
              <a:extLst>
                <a:ext uri="{96DAC541-7B7A-43D3-8B79-37D633B846F1}">
                  <asvg:svgBlip xmlns:asvg="http://schemas.microsoft.com/office/drawing/2016/SVG/main" xmlns="" r:embed="rId22"/>
                </a:ext>
              </a:extLst>
            </a:blip>
            <a:stretch>
              <a:fillRect/>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386154" y="7838528"/>
            <a:ext cx="1750789" cy="3044850"/>
          </a:xfrm>
          <a:custGeom>
            <a:avLst/>
            <a:gdLst/>
            <a:ahLst/>
            <a:cxnLst/>
            <a:rect l="l" t="t" r="r" b="b"/>
            <a:pathLst>
              <a:path w="1750789" h="3044850">
                <a:moveTo>
                  <a:pt x="1750788" y="0"/>
                </a:moveTo>
                <a:lnTo>
                  <a:pt x="0" y="0"/>
                </a:lnTo>
                <a:lnTo>
                  <a:pt x="0" y="3044850"/>
                </a:lnTo>
                <a:lnTo>
                  <a:pt x="1750788" y="3044850"/>
                </a:lnTo>
                <a:lnTo>
                  <a:pt x="1750788"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216835"/>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580290" y="477879"/>
            <a:ext cx="1476949" cy="1283530"/>
          </a:xfrm>
          <a:custGeom>
            <a:avLst/>
            <a:gdLst/>
            <a:ahLst/>
            <a:cxnLst/>
            <a:rect l="l" t="t" r="r" b="b"/>
            <a:pathLst>
              <a:path w="1476949" h="1283530">
                <a:moveTo>
                  <a:pt x="0" y="0"/>
                </a:moveTo>
                <a:lnTo>
                  <a:pt x="1476949" y="0"/>
                </a:lnTo>
                <a:lnTo>
                  <a:pt x="1476949" y="1283529"/>
                </a:lnTo>
                <a:lnTo>
                  <a:pt x="0" y="128352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2703753" y="5143500"/>
            <a:ext cx="474715" cy="384951"/>
          </a:xfrm>
          <a:custGeom>
            <a:avLst/>
            <a:gdLst/>
            <a:ahLst/>
            <a:cxnLst/>
            <a:rect l="l" t="t" r="r" b="b"/>
            <a:pathLst>
              <a:path w="474715" h="384951">
                <a:moveTo>
                  <a:pt x="0" y="0"/>
                </a:moveTo>
                <a:lnTo>
                  <a:pt x="474715" y="0"/>
                </a:lnTo>
                <a:lnTo>
                  <a:pt x="474715" y="384951"/>
                </a:lnTo>
                <a:lnTo>
                  <a:pt x="0" y="384951"/>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grpSp>
        <p:nvGrpSpPr>
          <p:cNvPr id="11" name="Group 11"/>
          <p:cNvGrpSpPr/>
          <p:nvPr/>
        </p:nvGrpSpPr>
        <p:grpSpPr>
          <a:xfrm>
            <a:off x="12332307" y="6075760"/>
            <a:ext cx="3227887" cy="3227887"/>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0"/>
              <a:stretch>
                <a:fillRect l="-18997" r="-58780"/>
              </a:stretch>
            </a:blipFill>
          </p:spPr>
        </p:sp>
      </p:grpSp>
      <p:sp>
        <p:nvSpPr>
          <p:cNvPr id="13" name="Freeform 13"/>
          <p:cNvSpPr/>
          <p:nvPr/>
        </p:nvSpPr>
        <p:spPr>
          <a:xfrm>
            <a:off x="1771043" y="3119904"/>
            <a:ext cx="600024" cy="465837"/>
          </a:xfrm>
          <a:custGeom>
            <a:avLst/>
            <a:gdLst/>
            <a:ahLst/>
            <a:cxnLst/>
            <a:rect l="l" t="t" r="r" b="b"/>
            <a:pathLst>
              <a:path w="600024" h="465837">
                <a:moveTo>
                  <a:pt x="0" y="0"/>
                </a:moveTo>
                <a:lnTo>
                  <a:pt x="600024" y="0"/>
                </a:lnTo>
                <a:lnTo>
                  <a:pt x="600024" y="465837"/>
                </a:lnTo>
                <a:lnTo>
                  <a:pt x="0" y="465837"/>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14" name="TextBox 14"/>
          <p:cNvSpPr txBox="1"/>
          <p:nvPr/>
        </p:nvSpPr>
        <p:spPr>
          <a:xfrm>
            <a:off x="3420332" y="2043576"/>
            <a:ext cx="8234508" cy="1718945"/>
          </a:xfrm>
          <a:prstGeom prst="rect">
            <a:avLst/>
          </a:prstGeom>
        </p:spPr>
        <p:txBody>
          <a:bodyPr lIns="0" tIns="0" rIns="0" bIns="0" rtlCol="0" anchor="t">
            <a:spAutoFit/>
          </a:bodyPr>
          <a:lstStyle/>
          <a:p>
            <a:pPr algn="l">
              <a:lnSpc>
                <a:spcPts val="6580"/>
              </a:lnSpc>
            </a:pPr>
            <a:r>
              <a:rPr lang="en-US" sz="4700" u="sng">
                <a:solidFill>
                  <a:srgbClr val="B6F61A"/>
                </a:solidFill>
                <a:latin typeface="Times New Roman Bold"/>
                <a:ea typeface="Times New Roman Bold"/>
                <a:cs typeface="Times New Roman Bold"/>
                <a:sym typeface="Times New Roman Bold"/>
              </a:rPr>
              <a:t>1 - Transformation rapide</a:t>
            </a:r>
          </a:p>
          <a:p>
            <a:pPr algn="l">
              <a:lnSpc>
                <a:spcPts val="6580"/>
              </a:lnSpc>
              <a:spcBef>
                <a:spcPct val="0"/>
              </a:spcBef>
            </a:pPr>
            <a:endParaRPr lang="en-US" sz="4700" u="sng">
              <a:solidFill>
                <a:srgbClr val="B6F61A"/>
              </a:solidFill>
              <a:latin typeface="Times New Roman Bold"/>
              <a:ea typeface="Times New Roman Bold"/>
              <a:cs typeface="Times New Roman Bold"/>
              <a:sym typeface="Times New Roman Bold"/>
            </a:endParaRPr>
          </a:p>
        </p:txBody>
      </p:sp>
      <p:sp>
        <p:nvSpPr>
          <p:cNvPr id="15" name="TextBox 15"/>
          <p:cNvSpPr txBox="1"/>
          <p:nvPr/>
        </p:nvSpPr>
        <p:spPr>
          <a:xfrm>
            <a:off x="2945616" y="371836"/>
            <a:ext cx="13824691" cy="1666874"/>
          </a:xfrm>
          <a:prstGeom prst="rect">
            <a:avLst/>
          </a:prstGeom>
        </p:spPr>
        <p:txBody>
          <a:bodyPr lIns="0" tIns="0" rIns="0" bIns="0" rtlCol="0" anchor="t">
            <a:spAutoFit/>
          </a:bodyPr>
          <a:lstStyle/>
          <a:p>
            <a:pPr algn="l">
              <a:lnSpc>
                <a:spcPts val="6300"/>
              </a:lnSpc>
              <a:spcBef>
                <a:spcPct val="0"/>
              </a:spcBef>
            </a:pPr>
            <a:r>
              <a:rPr lang="en-US" sz="4500" u="sng">
                <a:solidFill>
                  <a:srgbClr val="FF914D"/>
                </a:solidFill>
                <a:latin typeface="Times New Roman Bold Italics"/>
                <a:ea typeface="Times New Roman Bold Italics"/>
                <a:cs typeface="Times New Roman Bold Italics"/>
                <a:sym typeface="Times New Roman Bold Italics"/>
              </a:rPr>
              <a:t>II – Les transformations rapides et les transformations lentes :</a:t>
            </a:r>
          </a:p>
        </p:txBody>
      </p:sp>
      <p:sp>
        <p:nvSpPr>
          <p:cNvPr id="16" name="TextBox 16"/>
          <p:cNvSpPr txBox="1"/>
          <p:nvPr/>
        </p:nvSpPr>
        <p:spPr>
          <a:xfrm>
            <a:off x="2057239" y="2926714"/>
            <a:ext cx="15222580" cy="1792606"/>
          </a:xfrm>
          <a:prstGeom prst="rect">
            <a:avLst/>
          </a:prstGeom>
        </p:spPr>
        <p:txBody>
          <a:bodyPr lIns="0" tIns="0" rIns="0" bIns="0" rtlCol="0" anchor="t">
            <a:spAutoFit/>
          </a:bodyPr>
          <a:lstStyle/>
          <a:p>
            <a:pPr algn="l">
              <a:lnSpc>
                <a:spcPts val="4619"/>
              </a:lnSpc>
            </a:pPr>
            <a:r>
              <a:rPr lang="en-US" sz="3299">
                <a:solidFill>
                  <a:srgbClr val="FFFFFF"/>
                </a:solidFill>
                <a:latin typeface="Times New Roman Bold"/>
                <a:ea typeface="Times New Roman Bold"/>
                <a:cs typeface="Times New Roman Bold"/>
                <a:sym typeface="Times New Roman Bold"/>
              </a:rPr>
              <a:t>     Les transformations rapides (instantanée) sont des transformations qui se produisent</a:t>
            </a:r>
          </a:p>
          <a:p>
            <a:pPr algn="l">
              <a:lnSpc>
                <a:spcPts val="4619"/>
              </a:lnSpc>
            </a:pPr>
            <a:r>
              <a:rPr lang="en-US" sz="3299">
                <a:solidFill>
                  <a:srgbClr val="FFFFFF"/>
                </a:solidFill>
                <a:latin typeface="Times New Roman Bold"/>
                <a:ea typeface="Times New Roman Bold"/>
                <a:cs typeface="Times New Roman Bold"/>
                <a:sym typeface="Times New Roman Bold"/>
              </a:rPr>
              <a:t>rapidement, de sorte que nous ne pouvons pas suivre leur évolution à l'œil nu ou avec</a:t>
            </a:r>
          </a:p>
          <a:p>
            <a:pPr algn="l">
              <a:lnSpc>
                <a:spcPts val="4619"/>
              </a:lnSpc>
              <a:spcBef>
                <a:spcPct val="0"/>
              </a:spcBef>
            </a:pPr>
            <a:r>
              <a:rPr lang="en-US" sz="3299">
                <a:solidFill>
                  <a:srgbClr val="FFFFFF"/>
                </a:solidFill>
                <a:latin typeface="Times New Roman Bold"/>
                <a:ea typeface="Times New Roman Bold"/>
                <a:cs typeface="Times New Roman Bold"/>
                <a:sym typeface="Times New Roman Bold"/>
              </a:rPr>
              <a:t>les appareils de mesure courants disponibles en laboratoire. </a:t>
            </a:r>
          </a:p>
        </p:txBody>
      </p:sp>
      <p:sp>
        <p:nvSpPr>
          <p:cNvPr id="17" name="TextBox 17"/>
          <p:cNvSpPr txBox="1"/>
          <p:nvPr/>
        </p:nvSpPr>
        <p:spPr>
          <a:xfrm>
            <a:off x="3178468" y="5019675"/>
            <a:ext cx="12673376" cy="1673861"/>
          </a:xfrm>
          <a:prstGeom prst="rect">
            <a:avLst/>
          </a:prstGeom>
        </p:spPr>
        <p:txBody>
          <a:bodyPr lIns="0" tIns="0" rIns="0" bIns="0" rtlCol="0" anchor="t">
            <a:spAutoFit/>
          </a:bodyPr>
          <a:lstStyle/>
          <a:p>
            <a:pPr algn="l">
              <a:lnSpc>
                <a:spcPts val="4339"/>
              </a:lnSpc>
            </a:pPr>
            <a:r>
              <a:rPr lang="en-US" sz="3099">
                <a:solidFill>
                  <a:srgbClr val="FFFFFF"/>
                </a:solidFill>
                <a:latin typeface="Times New Roman Bold"/>
                <a:ea typeface="Times New Roman Bold"/>
                <a:cs typeface="Times New Roman Bold"/>
                <a:sym typeface="Times New Roman Bold"/>
              </a:rPr>
              <a:t>    C-à-d qu'il est impossible de distinguer des états intermédiaires entre l'état initial et l'état final du système.</a:t>
            </a:r>
          </a:p>
          <a:p>
            <a:pPr algn="l">
              <a:lnSpc>
                <a:spcPts val="4339"/>
              </a:lnSpc>
              <a:spcBef>
                <a:spcPct val="0"/>
              </a:spcBef>
            </a:pPr>
            <a:endParaRPr lang="en-US" sz="3099">
              <a:solidFill>
                <a:srgbClr val="FFFFFF"/>
              </a:solidFill>
              <a:latin typeface="Times New Roman Bold"/>
              <a:ea typeface="Times New Roman Bold"/>
              <a:cs typeface="Times New Roman Bold"/>
              <a:sym typeface="Times New Roman Bold"/>
            </a:endParaRPr>
          </a:p>
        </p:txBody>
      </p:sp>
      <p:sp>
        <p:nvSpPr>
          <p:cNvPr id="18" name="TextBox 18"/>
          <p:cNvSpPr txBox="1"/>
          <p:nvPr/>
        </p:nvSpPr>
        <p:spPr>
          <a:xfrm>
            <a:off x="4657070" y="7324260"/>
            <a:ext cx="6858485" cy="647066"/>
          </a:xfrm>
          <a:prstGeom prst="rect">
            <a:avLst/>
          </a:prstGeom>
        </p:spPr>
        <p:txBody>
          <a:bodyPr lIns="0" tIns="0" rIns="0" bIns="0" rtlCol="0" anchor="t">
            <a:spAutoFit/>
          </a:bodyPr>
          <a:lstStyle/>
          <a:p>
            <a:pPr algn="l">
              <a:lnSpc>
                <a:spcPts val="4759"/>
              </a:lnSpc>
              <a:spcBef>
                <a:spcPct val="0"/>
              </a:spcBef>
            </a:pPr>
            <a:r>
              <a:rPr lang="en-US" sz="3399" u="sng">
                <a:solidFill>
                  <a:srgbClr val="FFDE59"/>
                </a:solidFill>
                <a:latin typeface="Times New Roman Bold Italics"/>
                <a:ea typeface="Times New Roman Bold Italics"/>
                <a:cs typeface="Times New Roman Bold Italics"/>
                <a:sym typeface="Times New Roman Bold Italics"/>
              </a:rPr>
              <a:t>a - La décomposition d’un explosif</a:t>
            </a:r>
          </a:p>
        </p:txBody>
      </p:sp>
      <p:sp>
        <p:nvSpPr>
          <p:cNvPr id="19" name="TextBox 19"/>
          <p:cNvSpPr txBox="1"/>
          <p:nvPr/>
        </p:nvSpPr>
        <p:spPr>
          <a:xfrm>
            <a:off x="3382969" y="6394768"/>
            <a:ext cx="2828319" cy="530861"/>
          </a:xfrm>
          <a:prstGeom prst="rect">
            <a:avLst/>
          </a:prstGeom>
        </p:spPr>
        <p:txBody>
          <a:bodyPr lIns="0" tIns="0" rIns="0" bIns="0" rtlCol="0" anchor="t">
            <a:spAutoFit/>
          </a:bodyPr>
          <a:lstStyle/>
          <a:p>
            <a:pPr algn="l">
              <a:lnSpc>
                <a:spcPts val="4339"/>
              </a:lnSpc>
              <a:spcBef>
                <a:spcPct val="0"/>
              </a:spcBef>
            </a:pPr>
            <a:r>
              <a:rPr lang="en-US" sz="3099" u="sng">
                <a:solidFill>
                  <a:srgbClr val="5CE1E6"/>
                </a:solidFill>
                <a:latin typeface="TAN Headline"/>
                <a:ea typeface="TAN Headline"/>
                <a:cs typeface="TAN Headline"/>
                <a:sym typeface="TAN Headline"/>
              </a:rPr>
              <a:t>Exemples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386154" y="7838528"/>
            <a:ext cx="1750789" cy="3044850"/>
          </a:xfrm>
          <a:custGeom>
            <a:avLst/>
            <a:gdLst/>
            <a:ahLst/>
            <a:cxnLst/>
            <a:rect l="l" t="t" r="r" b="b"/>
            <a:pathLst>
              <a:path w="1750789" h="3044850">
                <a:moveTo>
                  <a:pt x="1750788" y="0"/>
                </a:moveTo>
                <a:lnTo>
                  <a:pt x="0" y="0"/>
                </a:lnTo>
                <a:lnTo>
                  <a:pt x="0" y="3044850"/>
                </a:lnTo>
                <a:lnTo>
                  <a:pt x="1750788" y="3044850"/>
                </a:lnTo>
                <a:lnTo>
                  <a:pt x="1750788"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216835"/>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580290" y="477879"/>
            <a:ext cx="1476949" cy="1283530"/>
          </a:xfrm>
          <a:custGeom>
            <a:avLst/>
            <a:gdLst/>
            <a:ahLst/>
            <a:cxnLst/>
            <a:rect l="l" t="t" r="r" b="b"/>
            <a:pathLst>
              <a:path w="1476949" h="1283530">
                <a:moveTo>
                  <a:pt x="0" y="0"/>
                </a:moveTo>
                <a:lnTo>
                  <a:pt x="1476949" y="0"/>
                </a:lnTo>
                <a:lnTo>
                  <a:pt x="1476949" y="1283529"/>
                </a:lnTo>
                <a:lnTo>
                  <a:pt x="0" y="128352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2945616" y="1028700"/>
            <a:ext cx="474715" cy="384951"/>
          </a:xfrm>
          <a:custGeom>
            <a:avLst/>
            <a:gdLst/>
            <a:ahLst/>
            <a:cxnLst/>
            <a:rect l="l" t="t" r="r" b="b"/>
            <a:pathLst>
              <a:path w="474715" h="384951">
                <a:moveTo>
                  <a:pt x="0" y="0"/>
                </a:moveTo>
                <a:lnTo>
                  <a:pt x="474716" y="0"/>
                </a:lnTo>
                <a:lnTo>
                  <a:pt x="474716" y="384951"/>
                </a:lnTo>
                <a:lnTo>
                  <a:pt x="0" y="384951"/>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grpSp>
        <p:nvGrpSpPr>
          <p:cNvPr id="11" name="Group 11"/>
          <p:cNvGrpSpPr/>
          <p:nvPr/>
        </p:nvGrpSpPr>
        <p:grpSpPr>
          <a:xfrm>
            <a:off x="12433482" y="1602874"/>
            <a:ext cx="3299913" cy="3299913"/>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0"/>
              <a:stretch>
                <a:fillRect l="-16666" r="-16666"/>
              </a:stretch>
            </a:blipFill>
          </p:spPr>
        </p:sp>
      </p:grpSp>
      <p:sp>
        <p:nvSpPr>
          <p:cNvPr id="13" name="Freeform 13"/>
          <p:cNvSpPr/>
          <p:nvPr/>
        </p:nvSpPr>
        <p:spPr>
          <a:xfrm>
            <a:off x="4101456" y="1565533"/>
            <a:ext cx="7105150" cy="3577967"/>
          </a:xfrm>
          <a:custGeom>
            <a:avLst/>
            <a:gdLst/>
            <a:ahLst/>
            <a:cxnLst/>
            <a:rect l="l" t="t" r="r" b="b"/>
            <a:pathLst>
              <a:path w="7105150" h="3577967">
                <a:moveTo>
                  <a:pt x="0" y="0"/>
                </a:moveTo>
                <a:lnTo>
                  <a:pt x="7105150" y="0"/>
                </a:lnTo>
                <a:lnTo>
                  <a:pt x="7105150" y="3577967"/>
                </a:lnTo>
                <a:lnTo>
                  <a:pt x="0" y="3577967"/>
                </a:lnTo>
                <a:lnTo>
                  <a:pt x="0" y="0"/>
                </a:lnTo>
                <a:close/>
              </a:path>
            </a:pathLst>
          </a:custGeom>
          <a:blipFill>
            <a:blip r:embed="rId11">
              <a:extLst>
                <a:ext uri="{96DAC541-7B7A-43D3-8B79-37D633B846F1}">
                  <asvg:svgBlip xmlns:asvg="http://schemas.microsoft.com/office/drawing/2016/SVG/main" xmlns="" r:embed="rId12"/>
                </a:ext>
              </a:extLst>
            </a:blip>
            <a:stretch>
              <a:fillRect r="-55598"/>
            </a:stretch>
          </a:blipFill>
        </p:spPr>
      </p:sp>
      <p:sp>
        <p:nvSpPr>
          <p:cNvPr id="14" name="Freeform 14"/>
          <p:cNvSpPr/>
          <p:nvPr/>
        </p:nvSpPr>
        <p:spPr>
          <a:xfrm>
            <a:off x="6419754" y="3191348"/>
            <a:ext cx="1556434" cy="1429379"/>
          </a:xfrm>
          <a:custGeom>
            <a:avLst/>
            <a:gdLst/>
            <a:ahLst/>
            <a:cxnLst/>
            <a:rect l="l" t="t" r="r" b="b"/>
            <a:pathLst>
              <a:path w="1556434" h="1429379">
                <a:moveTo>
                  <a:pt x="0" y="0"/>
                </a:moveTo>
                <a:lnTo>
                  <a:pt x="1556434" y="0"/>
                </a:lnTo>
                <a:lnTo>
                  <a:pt x="1556434" y="1429378"/>
                </a:lnTo>
                <a:lnTo>
                  <a:pt x="0" y="1429378"/>
                </a:lnTo>
                <a:lnTo>
                  <a:pt x="0" y="0"/>
                </a:lnTo>
                <a:close/>
              </a:path>
            </a:pathLst>
          </a:custGeom>
          <a:blipFill>
            <a:blip r:embed="rId13"/>
            <a:stretch>
              <a:fillRect/>
            </a:stretch>
          </a:blipFill>
        </p:spPr>
      </p:sp>
      <p:sp>
        <p:nvSpPr>
          <p:cNvPr id="15" name="Freeform 15"/>
          <p:cNvSpPr/>
          <p:nvPr/>
        </p:nvSpPr>
        <p:spPr>
          <a:xfrm>
            <a:off x="4414254" y="3561218"/>
            <a:ext cx="2351741" cy="1059508"/>
          </a:xfrm>
          <a:custGeom>
            <a:avLst/>
            <a:gdLst/>
            <a:ahLst/>
            <a:cxnLst/>
            <a:rect l="l" t="t" r="r" b="b"/>
            <a:pathLst>
              <a:path w="2351741" h="1059508">
                <a:moveTo>
                  <a:pt x="0" y="0"/>
                </a:moveTo>
                <a:lnTo>
                  <a:pt x="2351740" y="0"/>
                </a:lnTo>
                <a:lnTo>
                  <a:pt x="2351740" y="1059508"/>
                </a:lnTo>
                <a:lnTo>
                  <a:pt x="0" y="1059508"/>
                </a:lnTo>
                <a:lnTo>
                  <a:pt x="0" y="0"/>
                </a:lnTo>
                <a:close/>
              </a:path>
            </a:pathLst>
          </a:custGeom>
          <a:blipFill>
            <a:blip r:embed="rId14"/>
            <a:stretch>
              <a:fillRect/>
            </a:stretch>
          </a:blipFill>
        </p:spPr>
      </p:sp>
      <p:sp>
        <p:nvSpPr>
          <p:cNvPr id="16" name="Freeform 16"/>
          <p:cNvSpPr/>
          <p:nvPr/>
        </p:nvSpPr>
        <p:spPr>
          <a:xfrm>
            <a:off x="8927691" y="2308985"/>
            <a:ext cx="2377162" cy="850316"/>
          </a:xfrm>
          <a:custGeom>
            <a:avLst/>
            <a:gdLst/>
            <a:ahLst/>
            <a:cxnLst/>
            <a:rect l="l" t="t" r="r" b="b"/>
            <a:pathLst>
              <a:path w="2377162" h="850316">
                <a:moveTo>
                  <a:pt x="0" y="0"/>
                </a:moveTo>
                <a:lnTo>
                  <a:pt x="2377161" y="0"/>
                </a:lnTo>
                <a:lnTo>
                  <a:pt x="2377161" y="850316"/>
                </a:lnTo>
                <a:lnTo>
                  <a:pt x="0" y="850316"/>
                </a:lnTo>
                <a:lnTo>
                  <a:pt x="0" y="0"/>
                </a:lnTo>
                <a:close/>
              </a:path>
            </a:pathLst>
          </a:custGeom>
          <a:blipFill>
            <a:blip r:embed="rId15"/>
            <a:stretch>
              <a:fillRect/>
            </a:stretch>
          </a:blipFill>
        </p:spPr>
      </p:sp>
      <p:sp>
        <p:nvSpPr>
          <p:cNvPr id="17" name="Freeform 17"/>
          <p:cNvSpPr/>
          <p:nvPr/>
        </p:nvSpPr>
        <p:spPr>
          <a:xfrm>
            <a:off x="7508147" y="1836096"/>
            <a:ext cx="1882139" cy="1133472"/>
          </a:xfrm>
          <a:custGeom>
            <a:avLst/>
            <a:gdLst/>
            <a:ahLst/>
            <a:cxnLst/>
            <a:rect l="l" t="t" r="r" b="b"/>
            <a:pathLst>
              <a:path w="1882139" h="1133472">
                <a:moveTo>
                  <a:pt x="0" y="0"/>
                </a:moveTo>
                <a:lnTo>
                  <a:pt x="1882139" y="0"/>
                </a:lnTo>
                <a:lnTo>
                  <a:pt x="1882139" y="1133473"/>
                </a:lnTo>
                <a:lnTo>
                  <a:pt x="0" y="1133473"/>
                </a:lnTo>
                <a:lnTo>
                  <a:pt x="0" y="0"/>
                </a:lnTo>
                <a:close/>
              </a:path>
            </a:pathLst>
          </a:custGeom>
          <a:blipFill>
            <a:blip r:embed="rId16"/>
            <a:stretch>
              <a:fillRect b="-5668"/>
            </a:stretch>
          </a:blipFill>
        </p:spPr>
      </p:sp>
      <p:sp>
        <p:nvSpPr>
          <p:cNvPr id="18" name="Freeform 18"/>
          <p:cNvSpPr/>
          <p:nvPr/>
        </p:nvSpPr>
        <p:spPr>
          <a:xfrm>
            <a:off x="7001184" y="2478304"/>
            <a:ext cx="2294703" cy="1426086"/>
          </a:xfrm>
          <a:custGeom>
            <a:avLst/>
            <a:gdLst/>
            <a:ahLst/>
            <a:cxnLst/>
            <a:rect l="l" t="t" r="r" b="b"/>
            <a:pathLst>
              <a:path w="2294703" h="1426086">
                <a:moveTo>
                  <a:pt x="0" y="0"/>
                </a:moveTo>
                <a:lnTo>
                  <a:pt x="2294703" y="0"/>
                </a:lnTo>
                <a:lnTo>
                  <a:pt x="2294703" y="1426087"/>
                </a:lnTo>
                <a:lnTo>
                  <a:pt x="0" y="1426087"/>
                </a:lnTo>
                <a:lnTo>
                  <a:pt x="0" y="0"/>
                </a:lnTo>
                <a:close/>
              </a:path>
            </a:pathLst>
          </a:custGeom>
          <a:blipFill>
            <a:blip r:embed="rId17"/>
            <a:stretch>
              <a:fillRect/>
            </a:stretch>
          </a:blipFill>
        </p:spPr>
      </p:sp>
      <p:sp>
        <p:nvSpPr>
          <p:cNvPr id="19" name="Freeform 19"/>
          <p:cNvSpPr/>
          <p:nvPr/>
        </p:nvSpPr>
        <p:spPr>
          <a:xfrm>
            <a:off x="4377143" y="5525423"/>
            <a:ext cx="1408618" cy="556896"/>
          </a:xfrm>
          <a:custGeom>
            <a:avLst/>
            <a:gdLst/>
            <a:ahLst/>
            <a:cxnLst/>
            <a:rect l="l" t="t" r="r" b="b"/>
            <a:pathLst>
              <a:path w="1408618" h="556896">
                <a:moveTo>
                  <a:pt x="0" y="0"/>
                </a:moveTo>
                <a:lnTo>
                  <a:pt x="1408619" y="0"/>
                </a:lnTo>
                <a:lnTo>
                  <a:pt x="1408619" y="556896"/>
                </a:lnTo>
                <a:lnTo>
                  <a:pt x="0" y="556896"/>
                </a:lnTo>
                <a:lnTo>
                  <a:pt x="0" y="0"/>
                </a:lnTo>
                <a:close/>
              </a:path>
            </a:pathLst>
          </a:custGeom>
          <a:blipFill>
            <a:blip r:embed="rId18"/>
            <a:stretch>
              <a:fillRect/>
            </a:stretch>
          </a:blipFill>
        </p:spPr>
      </p:sp>
      <p:sp>
        <p:nvSpPr>
          <p:cNvPr id="20" name="Freeform 20"/>
          <p:cNvSpPr/>
          <p:nvPr/>
        </p:nvSpPr>
        <p:spPr>
          <a:xfrm>
            <a:off x="6597382" y="5486400"/>
            <a:ext cx="2535576" cy="595919"/>
          </a:xfrm>
          <a:custGeom>
            <a:avLst/>
            <a:gdLst/>
            <a:ahLst/>
            <a:cxnLst/>
            <a:rect l="l" t="t" r="r" b="b"/>
            <a:pathLst>
              <a:path w="2535576" h="595919">
                <a:moveTo>
                  <a:pt x="0" y="0"/>
                </a:moveTo>
                <a:lnTo>
                  <a:pt x="2535576" y="0"/>
                </a:lnTo>
                <a:lnTo>
                  <a:pt x="2535576" y="595919"/>
                </a:lnTo>
                <a:lnTo>
                  <a:pt x="0" y="595919"/>
                </a:lnTo>
                <a:lnTo>
                  <a:pt x="0" y="0"/>
                </a:lnTo>
                <a:close/>
              </a:path>
            </a:pathLst>
          </a:custGeom>
          <a:blipFill>
            <a:blip r:embed="rId19"/>
            <a:stretch>
              <a:fillRect/>
            </a:stretch>
          </a:blipFill>
        </p:spPr>
      </p:sp>
      <p:sp>
        <p:nvSpPr>
          <p:cNvPr id="21" name="Freeform 21"/>
          <p:cNvSpPr/>
          <p:nvPr/>
        </p:nvSpPr>
        <p:spPr>
          <a:xfrm>
            <a:off x="8449216" y="6349019"/>
            <a:ext cx="4051505" cy="628451"/>
          </a:xfrm>
          <a:custGeom>
            <a:avLst/>
            <a:gdLst/>
            <a:ahLst/>
            <a:cxnLst/>
            <a:rect l="l" t="t" r="r" b="b"/>
            <a:pathLst>
              <a:path w="4051505" h="628451">
                <a:moveTo>
                  <a:pt x="0" y="0"/>
                </a:moveTo>
                <a:lnTo>
                  <a:pt x="4051506" y="0"/>
                </a:lnTo>
                <a:lnTo>
                  <a:pt x="4051506" y="628451"/>
                </a:lnTo>
                <a:lnTo>
                  <a:pt x="0" y="628451"/>
                </a:lnTo>
                <a:lnTo>
                  <a:pt x="0" y="0"/>
                </a:lnTo>
                <a:close/>
              </a:path>
            </a:pathLst>
          </a:custGeom>
          <a:blipFill>
            <a:blip r:embed="rId20"/>
            <a:stretch>
              <a:fillRect/>
            </a:stretch>
          </a:blipFill>
        </p:spPr>
      </p:sp>
      <p:sp>
        <p:nvSpPr>
          <p:cNvPr id="22" name="Freeform 22"/>
          <p:cNvSpPr/>
          <p:nvPr/>
        </p:nvSpPr>
        <p:spPr>
          <a:xfrm>
            <a:off x="8264751" y="7325613"/>
            <a:ext cx="5381827" cy="603815"/>
          </a:xfrm>
          <a:custGeom>
            <a:avLst/>
            <a:gdLst/>
            <a:ahLst/>
            <a:cxnLst/>
            <a:rect l="l" t="t" r="r" b="b"/>
            <a:pathLst>
              <a:path w="5381827" h="603815">
                <a:moveTo>
                  <a:pt x="0" y="0"/>
                </a:moveTo>
                <a:lnTo>
                  <a:pt x="5381826" y="0"/>
                </a:lnTo>
                <a:lnTo>
                  <a:pt x="5381826" y="603815"/>
                </a:lnTo>
                <a:lnTo>
                  <a:pt x="0" y="603815"/>
                </a:lnTo>
                <a:lnTo>
                  <a:pt x="0" y="0"/>
                </a:lnTo>
                <a:close/>
              </a:path>
            </a:pathLst>
          </a:custGeom>
          <a:blipFill>
            <a:blip r:embed="rId21"/>
            <a:stretch>
              <a:fillRect/>
            </a:stretch>
          </a:blipFill>
        </p:spPr>
      </p:sp>
      <p:sp>
        <p:nvSpPr>
          <p:cNvPr id="23" name="Freeform 23"/>
          <p:cNvSpPr/>
          <p:nvPr/>
        </p:nvSpPr>
        <p:spPr>
          <a:xfrm>
            <a:off x="4860126" y="8939078"/>
            <a:ext cx="10512291" cy="825573"/>
          </a:xfrm>
          <a:custGeom>
            <a:avLst/>
            <a:gdLst/>
            <a:ahLst/>
            <a:cxnLst/>
            <a:rect l="l" t="t" r="r" b="b"/>
            <a:pathLst>
              <a:path w="10512291" h="825573">
                <a:moveTo>
                  <a:pt x="0" y="0"/>
                </a:moveTo>
                <a:lnTo>
                  <a:pt x="10512291" y="0"/>
                </a:lnTo>
                <a:lnTo>
                  <a:pt x="10512291" y="825572"/>
                </a:lnTo>
                <a:lnTo>
                  <a:pt x="0" y="825572"/>
                </a:lnTo>
                <a:lnTo>
                  <a:pt x="0" y="0"/>
                </a:lnTo>
                <a:close/>
              </a:path>
            </a:pathLst>
          </a:custGeom>
          <a:blipFill>
            <a:blip r:embed="rId22"/>
            <a:stretch>
              <a:fillRect/>
            </a:stretch>
          </a:blipFill>
        </p:spPr>
      </p:sp>
      <p:sp>
        <p:nvSpPr>
          <p:cNvPr id="24" name="TextBox 24"/>
          <p:cNvSpPr txBox="1"/>
          <p:nvPr/>
        </p:nvSpPr>
        <p:spPr>
          <a:xfrm>
            <a:off x="1836372" y="5392073"/>
            <a:ext cx="15326185" cy="1247141"/>
          </a:xfrm>
          <a:prstGeom prst="rect">
            <a:avLst/>
          </a:prstGeom>
        </p:spPr>
        <p:txBody>
          <a:bodyPr lIns="0" tIns="0" rIns="0" bIns="0" rtlCol="0" anchor="t">
            <a:spAutoFit/>
          </a:bodyPr>
          <a:lstStyle/>
          <a:p>
            <a:pPr algn="l">
              <a:lnSpc>
                <a:spcPts val="4759"/>
              </a:lnSpc>
            </a:pPr>
            <a:r>
              <a:rPr lang="en-US" sz="3399">
                <a:solidFill>
                  <a:srgbClr val="FFFFFF"/>
                </a:solidFill>
                <a:latin typeface="Times New Roman Bold"/>
                <a:ea typeface="Times New Roman Bold"/>
                <a:cs typeface="Times New Roman Bold"/>
                <a:sym typeface="Times New Roman Bold"/>
              </a:rPr>
              <a:t>Les couples                    et                           réagissent alors selon les demi-équations:</a:t>
            </a:r>
          </a:p>
          <a:p>
            <a:pPr algn="l">
              <a:lnSpc>
                <a:spcPts val="4759"/>
              </a:lnSpc>
              <a:spcBef>
                <a:spcPct val="0"/>
              </a:spcBef>
            </a:pPr>
            <a:endParaRPr lang="en-US" sz="3399">
              <a:solidFill>
                <a:srgbClr val="FFFFFF"/>
              </a:solidFill>
              <a:latin typeface="Times New Roman Bold"/>
              <a:ea typeface="Times New Roman Bold"/>
              <a:cs typeface="Times New Roman Bold"/>
              <a:sym typeface="Times New Roman Bold"/>
            </a:endParaRPr>
          </a:p>
        </p:txBody>
      </p:sp>
      <p:sp>
        <p:nvSpPr>
          <p:cNvPr id="25" name="Freeform 25"/>
          <p:cNvSpPr/>
          <p:nvPr/>
        </p:nvSpPr>
        <p:spPr>
          <a:xfrm rot="-5215311">
            <a:off x="10560456" y="6505869"/>
            <a:ext cx="497401" cy="266691"/>
          </a:xfrm>
          <a:custGeom>
            <a:avLst/>
            <a:gdLst/>
            <a:ahLst/>
            <a:cxnLst/>
            <a:rect l="l" t="t" r="r" b="b"/>
            <a:pathLst>
              <a:path w="497401" h="266691">
                <a:moveTo>
                  <a:pt x="0" y="0"/>
                </a:moveTo>
                <a:lnTo>
                  <a:pt x="497401" y="0"/>
                </a:lnTo>
                <a:lnTo>
                  <a:pt x="497401" y="266691"/>
                </a:lnTo>
                <a:lnTo>
                  <a:pt x="0" y="266691"/>
                </a:lnTo>
                <a:lnTo>
                  <a:pt x="0" y="0"/>
                </a:lnTo>
                <a:close/>
              </a:path>
            </a:pathLst>
          </a:custGeom>
          <a:blipFill>
            <a:blip r:embed="rId23"/>
            <a:stretch>
              <a:fillRect r="-65670"/>
            </a:stretch>
          </a:blipFill>
        </p:spPr>
      </p:sp>
      <p:sp>
        <p:nvSpPr>
          <p:cNvPr id="26" name="Freeform 26"/>
          <p:cNvSpPr/>
          <p:nvPr/>
        </p:nvSpPr>
        <p:spPr>
          <a:xfrm rot="-5215311">
            <a:off x="10079761" y="7494175"/>
            <a:ext cx="497401" cy="266691"/>
          </a:xfrm>
          <a:custGeom>
            <a:avLst/>
            <a:gdLst/>
            <a:ahLst/>
            <a:cxnLst/>
            <a:rect l="l" t="t" r="r" b="b"/>
            <a:pathLst>
              <a:path w="497401" h="266691">
                <a:moveTo>
                  <a:pt x="0" y="0"/>
                </a:moveTo>
                <a:lnTo>
                  <a:pt x="497401" y="0"/>
                </a:lnTo>
                <a:lnTo>
                  <a:pt x="497401" y="266691"/>
                </a:lnTo>
                <a:lnTo>
                  <a:pt x="0" y="266691"/>
                </a:lnTo>
                <a:lnTo>
                  <a:pt x="0" y="0"/>
                </a:lnTo>
                <a:close/>
              </a:path>
            </a:pathLst>
          </a:custGeom>
          <a:blipFill>
            <a:blip r:embed="rId23"/>
            <a:stretch>
              <a:fillRect r="-65670"/>
            </a:stretch>
          </a:blipFill>
        </p:spPr>
      </p:sp>
      <p:sp>
        <p:nvSpPr>
          <p:cNvPr id="27" name="Freeform 27"/>
          <p:cNvSpPr/>
          <p:nvPr/>
        </p:nvSpPr>
        <p:spPr>
          <a:xfrm rot="-5215311">
            <a:off x="9559659" y="9173149"/>
            <a:ext cx="700541" cy="375609"/>
          </a:xfrm>
          <a:custGeom>
            <a:avLst/>
            <a:gdLst/>
            <a:ahLst/>
            <a:cxnLst/>
            <a:rect l="l" t="t" r="r" b="b"/>
            <a:pathLst>
              <a:path w="700541" h="375609">
                <a:moveTo>
                  <a:pt x="0" y="0"/>
                </a:moveTo>
                <a:lnTo>
                  <a:pt x="700541" y="0"/>
                </a:lnTo>
                <a:lnTo>
                  <a:pt x="700541" y="375608"/>
                </a:lnTo>
                <a:lnTo>
                  <a:pt x="0" y="375608"/>
                </a:lnTo>
                <a:lnTo>
                  <a:pt x="0" y="0"/>
                </a:lnTo>
                <a:close/>
              </a:path>
            </a:pathLst>
          </a:custGeom>
          <a:blipFill>
            <a:blip r:embed="rId23"/>
            <a:stretch>
              <a:fillRect r="-65670"/>
            </a:stretch>
          </a:blipFill>
        </p:spPr>
      </p:sp>
      <p:sp>
        <p:nvSpPr>
          <p:cNvPr id="28" name="Freeform 28"/>
          <p:cNvSpPr/>
          <p:nvPr/>
        </p:nvSpPr>
        <p:spPr>
          <a:xfrm>
            <a:off x="10613716" y="6383713"/>
            <a:ext cx="683897" cy="298846"/>
          </a:xfrm>
          <a:custGeom>
            <a:avLst/>
            <a:gdLst/>
            <a:ahLst/>
            <a:cxnLst/>
            <a:rect l="l" t="t" r="r" b="b"/>
            <a:pathLst>
              <a:path w="683897" h="298846">
                <a:moveTo>
                  <a:pt x="0" y="0"/>
                </a:moveTo>
                <a:lnTo>
                  <a:pt x="683897" y="0"/>
                </a:lnTo>
                <a:lnTo>
                  <a:pt x="683897" y="298845"/>
                </a:lnTo>
                <a:lnTo>
                  <a:pt x="0" y="298845"/>
                </a:lnTo>
                <a:lnTo>
                  <a:pt x="0" y="0"/>
                </a:lnTo>
                <a:close/>
              </a:path>
            </a:pathLst>
          </a:custGeom>
          <a:blipFill>
            <a:blip r:embed="rId24">
              <a:extLst>
                <a:ext uri="{96DAC541-7B7A-43D3-8B79-37D633B846F1}">
                  <asvg:svgBlip xmlns:asvg="http://schemas.microsoft.com/office/drawing/2016/SVG/main" xmlns="" r:embed="rId25"/>
                </a:ext>
              </a:extLst>
            </a:blip>
            <a:stretch>
              <a:fillRect/>
            </a:stretch>
          </a:blipFill>
        </p:spPr>
      </p:sp>
      <p:sp>
        <p:nvSpPr>
          <p:cNvPr id="29" name="Freeform 29"/>
          <p:cNvSpPr/>
          <p:nvPr/>
        </p:nvSpPr>
        <p:spPr>
          <a:xfrm>
            <a:off x="10181954" y="7390858"/>
            <a:ext cx="683897" cy="298846"/>
          </a:xfrm>
          <a:custGeom>
            <a:avLst/>
            <a:gdLst/>
            <a:ahLst/>
            <a:cxnLst/>
            <a:rect l="l" t="t" r="r" b="b"/>
            <a:pathLst>
              <a:path w="683897" h="298846">
                <a:moveTo>
                  <a:pt x="0" y="0"/>
                </a:moveTo>
                <a:lnTo>
                  <a:pt x="683896" y="0"/>
                </a:lnTo>
                <a:lnTo>
                  <a:pt x="683896" y="298845"/>
                </a:lnTo>
                <a:lnTo>
                  <a:pt x="0" y="298845"/>
                </a:lnTo>
                <a:lnTo>
                  <a:pt x="0" y="0"/>
                </a:lnTo>
                <a:close/>
              </a:path>
            </a:pathLst>
          </a:custGeom>
          <a:blipFill>
            <a:blip r:embed="rId24">
              <a:extLst>
                <a:ext uri="{96DAC541-7B7A-43D3-8B79-37D633B846F1}">
                  <asvg:svgBlip xmlns:asvg="http://schemas.microsoft.com/office/drawing/2016/SVG/main" xmlns="" r:embed="rId25"/>
                </a:ext>
              </a:extLst>
            </a:blip>
            <a:stretch>
              <a:fillRect/>
            </a:stretch>
          </a:blipFill>
        </p:spPr>
      </p:sp>
      <p:sp>
        <p:nvSpPr>
          <p:cNvPr id="30" name="Freeform 30"/>
          <p:cNvSpPr/>
          <p:nvPr/>
        </p:nvSpPr>
        <p:spPr>
          <a:xfrm flipH="1">
            <a:off x="10181954" y="7651985"/>
            <a:ext cx="683897" cy="298846"/>
          </a:xfrm>
          <a:custGeom>
            <a:avLst/>
            <a:gdLst/>
            <a:ahLst/>
            <a:cxnLst/>
            <a:rect l="l" t="t" r="r" b="b"/>
            <a:pathLst>
              <a:path w="683897" h="298846">
                <a:moveTo>
                  <a:pt x="683896" y="0"/>
                </a:moveTo>
                <a:lnTo>
                  <a:pt x="0" y="0"/>
                </a:lnTo>
                <a:lnTo>
                  <a:pt x="0" y="298846"/>
                </a:lnTo>
                <a:lnTo>
                  <a:pt x="683896" y="298846"/>
                </a:lnTo>
                <a:lnTo>
                  <a:pt x="683896" y="0"/>
                </a:lnTo>
                <a:close/>
              </a:path>
            </a:pathLst>
          </a:custGeom>
          <a:blipFill>
            <a:blip r:embed="rId24">
              <a:extLst>
                <a:ext uri="{96DAC541-7B7A-43D3-8B79-37D633B846F1}">
                  <asvg:svgBlip xmlns:asvg="http://schemas.microsoft.com/office/drawing/2016/SVG/main" xmlns="" r:embed="rId25"/>
                </a:ext>
              </a:extLst>
            </a:blip>
            <a:stretch>
              <a:fillRect/>
            </a:stretch>
          </a:blipFill>
        </p:spPr>
      </p:sp>
      <p:sp>
        <p:nvSpPr>
          <p:cNvPr id="31" name="Freeform 31"/>
          <p:cNvSpPr/>
          <p:nvPr/>
        </p:nvSpPr>
        <p:spPr>
          <a:xfrm flipH="1">
            <a:off x="10613716" y="6592643"/>
            <a:ext cx="683897" cy="298846"/>
          </a:xfrm>
          <a:custGeom>
            <a:avLst/>
            <a:gdLst/>
            <a:ahLst/>
            <a:cxnLst/>
            <a:rect l="l" t="t" r="r" b="b"/>
            <a:pathLst>
              <a:path w="683897" h="298846">
                <a:moveTo>
                  <a:pt x="683897" y="0"/>
                </a:moveTo>
                <a:lnTo>
                  <a:pt x="0" y="0"/>
                </a:lnTo>
                <a:lnTo>
                  <a:pt x="0" y="298846"/>
                </a:lnTo>
                <a:lnTo>
                  <a:pt x="683897" y="298846"/>
                </a:lnTo>
                <a:lnTo>
                  <a:pt x="683897" y="0"/>
                </a:lnTo>
                <a:close/>
              </a:path>
            </a:pathLst>
          </a:custGeom>
          <a:blipFill>
            <a:blip r:embed="rId24">
              <a:extLst>
                <a:ext uri="{96DAC541-7B7A-43D3-8B79-37D633B846F1}">
                  <asvg:svgBlip xmlns:asvg="http://schemas.microsoft.com/office/drawing/2016/SVG/main" xmlns="" r:embed="rId25"/>
                </a:ext>
              </a:extLst>
            </a:blip>
            <a:stretch>
              <a:fillRect/>
            </a:stretch>
          </a:blipFill>
        </p:spPr>
      </p:sp>
      <p:sp>
        <p:nvSpPr>
          <p:cNvPr id="32" name="Freeform 32"/>
          <p:cNvSpPr/>
          <p:nvPr/>
        </p:nvSpPr>
        <p:spPr>
          <a:xfrm>
            <a:off x="9703587" y="8939078"/>
            <a:ext cx="1025845" cy="448268"/>
          </a:xfrm>
          <a:custGeom>
            <a:avLst/>
            <a:gdLst/>
            <a:ahLst/>
            <a:cxnLst/>
            <a:rect l="l" t="t" r="r" b="b"/>
            <a:pathLst>
              <a:path w="1025845" h="448268">
                <a:moveTo>
                  <a:pt x="0" y="0"/>
                </a:moveTo>
                <a:lnTo>
                  <a:pt x="1025845" y="0"/>
                </a:lnTo>
                <a:lnTo>
                  <a:pt x="1025845" y="448268"/>
                </a:lnTo>
                <a:lnTo>
                  <a:pt x="0" y="448268"/>
                </a:lnTo>
                <a:lnTo>
                  <a:pt x="0" y="0"/>
                </a:lnTo>
                <a:close/>
              </a:path>
            </a:pathLst>
          </a:custGeom>
          <a:blipFill>
            <a:blip r:embed="rId24">
              <a:extLst>
                <a:ext uri="{96DAC541-7B7A-43D3-8B79-37D633B846F1}">
                  <asvg:svgBlip xmlns:asvg="http://schemas.microsoft.com/office/drawing/2016/SVG/main" xmlns="" r:embed="rId25"/>
                </a:ext>
              </a:extLst>
            </a:blip>
            <a:stretch>
              <a:fillRect/>
            </a:stretch>
          </a:blipFill>
        </p:spPr>
      </p:sp>
      <p:sp>
        <p:nvSpPr>
          <p:cNvPr id="33" name="Freeform 33"/>
          <p:cNvSpPr/>
          <p:nvPr/>
        </p:nvSpPr>
        <p:spPr>
          <a:xfrm flipH="1">
            <a:off x="9669031" y="9258300"/>
            <a:ext cx="1025845" cy="448268"/>
          </a:xfrm>
          <a:custGeom>
            <a:avLst/>
            <a:gdLst/>
            <a:ahLst/>
            <a:cxnLst/>
            <a:rect l="l" t="t" r="r" b="b"/>
            <a:pathLst>
              <a:path w="1025845" h="448268">
                <a:moveTo>
                  <a:pt x="1025845" y="0"/>
                </a:moveTo>
                <a:lnTo>
                  <a:pt x="0" y="0"/>
                </a:lnTo>
                <a:lnTo>
                  <a:pt x="0" y="448268"/>
                </a:lnTo>
                <a:lnTo>
                  <a:pt x="1025845" y="448268"/>
                </a:lnTo>
                <a:lnTo>
                  <a:pt x="1025845" y="0"/>
                </a:lnTo>
                <a:close/>
              </a:path>
            </a:pathLst>
          </a:custGeom>
          <a:blipFill>
            <a:blip r:embed="rId24">
              <a:extLst>
                <a:ext uri="{96DAC541-7B7A-43D3-8B79-37D633B846F1}">
                  <asvg:svgBlip xmlns:asvg="http://schemas.microsoft.com/office/drawing/2016/SVG/main" xmlns="" r:embed="rId25"/>
                </a:ext>
              </a:extLst>
            </a:blip>
            <a:stretch>
              <a:fillRect/>
            </a:stretch>
          </a:blipFill>
        </p:spPr>
      </p:sp>
      <p:sp>
        <p:nvSpPr>
          <p:cNvPr id="34" name="Freeform 34"/>
          <p:cNvSpPr/>
          <p:nvPr/>
        </p:nvSpPr>
        <p:spPr>
          <a:xfrm>
            <a:off x="4375917" y="6597216"/>
            <a:ext cx="778752" cy="414072"/>
          </a:xfrm>
          <a:custGeom>
            <a:avLst/>
            <a:gdLst/>
            <a:ahLst/>
            <a:cxnLst/>
            <a:rect l="l" t="t" r="r" b="b"/>
            <a:pathLst>
              <a:path w="778752" h="414072">
                <a:moveTo>
                  <a:pt x="0" y="0"/>
                </a:moveTo>
                <a:lnTo>
                  <a:pt x="778751" y="0"/>
                </a:lnTo>
                <a:lnTo>
                  <a:pt x="778751" y="414072"/>
                </a:lnTo>
                <a:lnTo>
                  <a:pt x="0" y="414072"/>
                </a:lnTo>
                <a:lnTo>
                  <a:pt x="0" y="0"/>
                </a:lnTo>
                <a:close/>
              </a:path>
            </a:pathLst>
          </a:custGeom>
          <a:blipFill>
            <a:blip r:embed="rId26">
              <a:extLst>
                <a:ext uri="{96DAC541-7B7A-43D3-8B79-37D633B846F1}">
                  <asvg:svgBlip xmlns:asvg="http://schemas.microsoft.com/office/drawing/2016/SVG/main" xmlns="" r:embed="rId27"/>
                </a:ext>
              </a:extLst>
            </a:blip>
            <a:stretch>
              <a:fillRect/>
            </a:stretch>
          </a:blipFill>
        </p:spPr>
      </p:sp>
      <p:sp>
        <p:nvSpPr>
          <p:cNvPr id="35" name="Freeform 35"/>
          <p:cNvSpPr/>
          <p:nvPr/>
        </p:nvSpPr>
        <p:spPr>
          <a:xfrm>
            <a:off x="4414254" y="7392288"/>
            <a:ext cx="778752" cy="414072"/>
          </a:xfrm>
          <a:custGeom>
            <a:avLst/>
            <a:gdLst/>
            <a:ahLst/>
            <a:cxnLst/>
            <a:rect l="l" t="t" r="r" b="b"/>
            <a:pathLst>
              <a:path w="778752" h="414072">
                <a:moveTo>
                  <a:pt x="0" y="0"/>
                </a:moveTo>
                <a:lnTo>
                  <a:pt x="778751" y="0"/>
                </a:lnTo>
                <a:lnTo>
                  <a:pt x="778751" y="414072"/>
                </a:lnTo>
                <a:lnTo>
                  <a:pt x="0" y="414072"/>
                </a:lnTo>
                <a:lnTo>
                  <a:pt x="0" y="0"/>
                </a:lnTo>
                <a:close/>
              </a:path>
            </a:pathLst>
          </a:custGeom>
          <a:blipFill>
            <a:blip r:embed="rId26">
              <a:extLst>
                <a:ext uri="{96DAC541-7B7A-43D3-8B79-37D633B846F1}">
                  <asvg:svgBlip xmlns:asvg="http://schemas.microsoft.com/office/drawing/2016/SVG/main" xmlns="" r:embed="rId27"/>
                </a:ext>
              </a:extLst>
            </a:blip>
            <a:stretch>
              <a:fillRect/>
            </a:stretch>
          </a:blipFill>
        </p:spPr>
      </p:sp>
      <p:sp>
        <p:nvSpPr>
          <p:cNvPr id="36" name="Freeform 36"/>
          <p:cNvSpPr/>
          <p:nvPr/>
        </p:nvSpPr>
        <p:spPr>
          <a:xfrm>
            <a:off x="4375917" y="8320710"/>
            <a:ext cx="778752" cy="414072"/>
          </a:xfrm>
          <a:custGeom>
            <a:avLst/>
            <a:gdLst/>
            <a:ahLst/>
            <a:cxnLst/>
            <a:rect l="l" t="t" r="r" b="b"/>
            <a:pathLst>
              <a:path w="778752" h="414072">
                <a:moveTo>
                  <a:pt x="0" y="0"/>
                </a:moveTo>
                <a:lnTo>
                  <a:pt x="778751" y="0"/>
                </a:lnTo>
                <a:lnTo>
                  <a:pt x="778751" y="414072"/>
                </a:lnTo>
                <a:lnTo>
                  <a:pt x="0" y="414072"/>
                </a:lnTo>
                <a:lnTo>
                  <a:pt x="0" y="0"/>
                </a:lnTo>
                <a:close/>
              </a:path>
            </a:pathLst>
          </a:custGeom>
          <a:blipFill>
            <a:blip r:embed="rId26">
              <a:extLst>
                <a:ext uri="{96DAC541-7B7A-43D3-8B79-37D633B846F1}">
                  <asvg:svgBlip xmlns:asvg="http://schemas.microsoft.com/office/drawing/2016/SVG/main" xmlns="" r:embed="rId27"/>
                </a:ext>
              </a:extLst>
            </a:blip>
            <a:stretch>
              <a:fillRect/>
            </a:stretch>
          </a:blipFill>
        </p:spPr>
      </p:sp>
      <p:sp>
        <p:nvSpPr>
          <p:cNvPr id="37" name="Freeform 37"/>
          <p:cNvSpPr/>
          <p:nvPr/>
        </p:nvSpPr>
        <p:spPr>
          <a:xfrm>
            <a:off x="1058860" y="5602069"/>
            <a:ext cx="519809" cy="322282"/>
          </a:xfrm>
          <a:custGeom>
            <a:avLst/>
            <a:gdLst/>
            <a:ahLst/>
            <a:cxnLst/>
            <a:rect l="l" t="t" r="r" b="b"/>
            <a:pathLst>
              <a:path w="519809" h="322282">
                <a:moveTo>
                  <a:pt x="0" y="0"/>
                </a:moveTo>
                <a:lnTo>
                  <a:pt x="519809" y="0"/>
                </a:lnTo>
                <a:lnTo>
                  <a:pt x="519809" y="322281"/>
                </a:lnTo>
                <a:lnTo>
                  <a:pt x="0" y="322281"/>
                </a:lnTo>
                <a:lnTo>
                  <a:pt x="0" y="0"/>
                </a:lnTo>
                <a:close/>
              </a:path>
            </a:pathLst>
          </a:custGeom>
          <a:blipFill>
            <a:blip r:embed="rId28">
              <a:extLst>
                <a:ext uri="{96DAC541-7B7A-43D3-8B79-37D633B846F1}">
                  <asvg:svgBlip xmlns:asvg="http://schemas.microsoft.com/office/drawing/2016/SVG/main" xmlns="" r:embed="rId29"/>
                </a:ext>
              </a:extLst>
            </a:blip>
            <a:stretch>
              <a:fillRect/>
            </a:stretch>
          </a:blipFill>
        </p:spPr>
      </p:sp>
      <p:sp>
        <p:nvSpPr>
          <p:cNvPr id="38" name="TextBox 38"/>
          <p:cNvSpPr txBox="1"/>
          <p:nvPr/>
        </p:nvSpPr>
        <p:spPr>
          <a:xfrm>
            <a:off x="2945616" y="830967"/>
            <a:ext cx="12987581" cy="647066"/>
          </a:xfrm>
          <a:prstGeom prst="rect">
            <a:avLst/>
          </a:prstGeom>
        </p:spPr>
        <p:txBody>
          <a:bodyPr lIns="0" tIns="0" rIns="0" bIns="0" rtlCol="0" anchor="t">
            <a:spAutoFit/>
          </a:bodyPr>
          <a:lstStyle/>
          <a:p>
            <a:pPr algn="l">
              <a:lnSpc>
                <a:spcPts val="4759"/>
              </a:lnSpc>
              <a:spcBef>
                <a:spcPct val="0"/>
              </a:spcBef>
            </a:pPr>
            <a:r>
              <a:rPr lang="en-US" sz="3399">
                <a:solidFill>
                  <a:srgbClr val="FFFFFF"/>
                </a:solidFill>
                <a:latin typeface="Times New Roman Bold"/>
                <a:ea typeface="Times New Roman Bold"/>
                <a:cs typeface="Times New Roman Bold"/>
                <a:sym typeface="Times New Roman Bold"/>
              </a:rPr>
              <a:t>        La réaction entre le thiosulfate de sodium (Na₂S₂O₃) et le diiode (I₂) </a:t>
            </a:r>
          </a:p>
        </p:txBody>
      </p:sp>
      <p:sp>
        <p:nvSpPr>
          <p:cNvPr id="39" name="TextBox 39"/>
          <p:cNvSpPr txBox="1"/>
          <p:nvPr/>
        </p:nvSpPr>
        <p:spPr>
          <a:xfrm>
            <a:off x="5413915" y="6339494"/>
            <a:ext cx="3513775" cy="671794"/>
          </a:xfrm>
          <a:prstGeom prst="rect">
            <a:avLst/>
          </a:prstGeom>
        </p:spPr>
        <p:txBody>
          <a:bodyPr lIns="0" tIns="0" rIns="0" bIns="0" rtlCol="0" anchor="t">
            <a:spAutoFit/>
          </a:bodyPr>
          <a:lstStyle/>
          <a:p>
            <a:pPr algn="l">
              <a:lnSpc>
                <a:spcPts val="4971"/>
              </a:lnSpc>
              <a:spcBef>
                <a:spcPct val="0"/>
              </a:spcBef>
            </a:pPr>
            <a:r>
              <a:rPr lang="en-US" sz="3551">
                <a:solidFill>
                  <a:srgbClr val="FFFFFF"/>
                </a:solidFill>
                <a:latin typeface="Times New Roman Bold"/>
                <a:ea typeface="Times New Roman Bold"/>
                <a:cs typeface="Times New Roman Bold"/>
                <a:sym typeface="Times New Roman Bold"/>
              </a:rPr>
              <a:t>la réduction </a:t>
            </a:r>
          </a:p>
        </p:txBody>
      </p:sp>
      <p:sp>
        <p:nvSpPr>
          <p:cNvPr id="40" name="TextBox 40"/>
          <p:cNvSpPr txBox="1"/>
          <p:nvPr/>
        </p:nvSpPr>
        <p:spPr>
          <a:xfrm>
            <a:off x="5441083" y="7249413"/>
            <a:ext cx="3513775" cy="671794"/>
          </a:xfrm>
          <a:prstGeom prst="rect">
            <a:avLst/>
          </a:prstGeom>
        </p:spPr>
        <p:txBody>
          <a:bodyPr lIns="0" tIns="0" rIns="0" bIns="0" rtlCol="0" anchor="t">
            <a:spAutoFit/>
          </a:bodyPr>
          <a:lstStyle/>
          <a:p>
            <a:pPr algn="l">
              <a:lnSpc>
                <a:spcPts val="4971"/>
              </a:lnSpc>
              <a:spcBef>
                <a:spcPct val="0"/>
              </a:spcBef>
            </a:pPr>
            <a:r>
              <a:rPr lang="en-US" sz="3551">
                <a:solidFill>
                  <a:srgbClr val="FFFFFF"/>
                </a:solidFill>
                <a:latin typeface="Times New Roman Bold"/>
                <a:ea typeface="Times New Roman Bold"/>
                <a:cs typeface="Times New Roman Bold"/>
                <a:sym typeface="Times New Roman Bold"/>
              </a:rPr>
              <a:t>l’oxydation</a:t>
            </a:r>
          </a:p>
        </p:txBody>
      </p:sp>
      <p:sp>
        <p:nvSpPr>
          <p:cNvPr id="41" name="TextBox 41"/>
          <p:cNvSpPr txBox="1"/>
          <p:nvPr/>
        </p:nvSpPr>
        <p:spPr>
          <a:xfrm>
            <a:off x="5276617" y="8097747"/>
            <a:ext cx="5589233" cy="671794"/>
          </a:xfrm>
          <a:prstGeom prst="rect">
            <a:avLst/>
          </a:prstGeom>
        </p:spPr>
        <p:txBody>
          <a:bodyPr lIns="0" tIns="0" rIns="0" bIns="0" rtlCol="0" anchor="t">
            <a:spAutoFit/>
          </a:bodyPr>
          <a:lstStyle/>
          <a:p>
            <a:pPr algn="l">
              <a:lnSpc>
                <a:spcPts val="4971"/>
              </a:lnSpc>
              <a:spcBef>
                <a:spcPct val="0"/>
              </a:spcBef>
            </a:pPr>
            <a:r>
              <a:rPr lang="en-US" sz="3551">
                <a:solidFill>
                  <a:srgbClr val="FFFFFF"/>
                </a:solidFill>
                <a:latin typeface="Times New Roman Bold"/>
                <a:ea typeface="Times New Roman Bold"/>
                <a:cs typeface="Times New Roman Bold"/>
                <a:sym typeface="Times New Roman Bold"/>
              </a:rPr>
              <a:t>L’équation de la réaction </a:t>
            </a:r>
          </a:p>
        </p:txBody>
      </p:sp>
      <p:sp>
        <p:nvSpPr>
          <p:cNvPr id="42" name="TextBox 42"/>
          <p:cNvSpPr txBox="1"/>
          <p:nvPr/>
        </p:nvSpPr>
        <p:spPr>
          <a:xfrm>
            <a:off x="3436441" y="155367"/>
            <a:ext cx="5995273" cy="647066"/>
          </a:xfrm>
          <a:prstGeom prst="rect">
            <a:avLst/>
          </a:prstGeom>
        </p:spPr>
        <p:txBody>
          <a:bodyPr lIns="0" tIns="0" rIns="0" bIns="0" rtlCol="0" anchor="t">
            <a:spAutoFit/>
          </a:bodyPr>
          <a:lstStyle/>
          <a:p>
            <a:pPr algn="ctr">
              <a:lnSpc>
                <a:spcPts val="4759"/>
              </a:lnSpc>
              <a:spcBef>
                <a:spcPct val="0"/>
              </a:spcBef>
            </a:pPr>
            <a:r>
              <a:rPr lang="en-US" sz="3399" u="sng">
                <a:solidFill>
                  <a:srgbClr val="FFDC5D"/>
                </a:solidFill>
                <a:latin typeface="Times New Roman Bold Italics"/>
                <a:ea typeface="Times New Roman Bold Italics"/>
                <a:cs typeface="Times New Roman Bold Italics"/>
                <a:sym typeface="Times New Roman Bold Italics"/>
              </a:rPr>
              <a:t>b - Les réactions de précipitations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386154" y="7838528"/>
            <a:ext cx="1750789" cy="3044850"/>
          </a:xfrm>
          <a:custGeom>
            <a:avLst/>
            <a:gdLst/>
            <a:ahLst/>
            <a:cxnLst/>
            <a:rect l="l" t="t" r="r" b="b"/>
            <a:pathLst>
              <a:path w="1750789" h="3044850">
                <a:moveTo>
                  <a:pt x="1750788" y="0"/>
                </a:moveTo>
                <a:lnTo>
                  <a:pt x="0" y="0"/>
                </a:lnTo>
                <a:lnTo>
                  <a:pt x="0" y="3044850"/>
                </a:lnTo>
                <a:lnTo>
                  <a:pt x="1750788" y="3044850"/>
                </a:lnTo>
                <a:lnTo>
                  <a:pt x="1750788"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216835"/>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580290" y="477879"/>
            <a:ext cx="1476949" cy="1283530"/>
          </a:xfrm>
          <a:custGeom>
            <a:avLst/>
            <a:gdLst/>
            <a:ahLst/>
            <a:cxnLst/>
            <a:rect l="l" t="t" r="r" b="b"/>
            <a:pathLst>
              <a:path w="1476949" h="1283530">
                <a:moveTo>
                  <a:pt x="0" y="0"/>
                </a:moveTo>
                <a:lnTo>
                  <a:pt x="1476949" y="0"/>
                </a:lnTo>
                <a:lnTo>
                  <a:pt x="1476949" y="1283529"/>
                </a:lnTo>
                <a:lnTo>
                  <a:pt x="0" y="128352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2741596" y="4336183"/>
            <a:ext cx="2689440" cy="854399"/>
          </a:xfrm>
          <a:custGeom>
            <a:avLst/>
            <a:gdLst/>
            <a:ahLst/>
            <a:cxnLst/>
            <a:rect l="l" t="t" r="r" b="b"/>
            <a:pathLst>
              <a:path w="2689440" h="854399">
                <a:moveTo>
                  <a:pt x="0" y="0"/>
                </a:moveTo>
                <a:lnTo>
                  <a:pt x="2689441" y="0"/>
                </a:lnTo>
                <a:lnTo>
                  <a:pt x="2689441" y="854399"/>
                </a:lnTo>
                <a:lnTo>
                  <a:pt x="0" y="854399"/>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2741596" y="5371557"/>
            <a:ext cx="2777056" cy="882233"/>
          </a:xfrm>
          <a:custGeom>
            <a:avLst/>
            <a:gdLst/>
            <a:ahLst/>
            <a:cxnLst/>
            <a:rect l="l" t="t" r="r" b="b"/>
            <a:pathLst>
              <a:path w="2777056" h="882233">
                <a:moveTo>
                  <a:pt x="0" y="0"/>
                </a:moveTo>
                <a:lnTo>
                  <a:pt x="2777057" y="0"/>
                </a:lnTo>
                <a:lnTo>
                  <a:pt x="2777057" y="882233"/>
                </a:lnTo>
                <a:lnTo>
                  <a:pt x="0" y="882233"/>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2" name="Freeform 12"/>
          <p:cNvSpPr/>
          <p:nvPr/>
        </p:nvSpPr>
        <p:spPr>
          <a:xfrm>
            <a:off x="2741596" y="6331896"/>
            <a:ext cx="2695036" cy="856177"/>
          </a:xfrm>
          <a:custGeom>
            <a:avLst/>
            <a:gdLst/>
            <a:ahLst/>
            <a:cxnLst/>
            <a:rect l="l" t="t" r="r" b="b"/>
            <a:pathLst>
              <a:path w="2695036" h="856177">
                <a:moveTo>
                  <a:pt x="0" y="0"/>
                </a:moveTo>
                <a:lnTo>
                  <a:pt x="2695037" y="0"/>
                </a:lnTo>
                <a:lnTo>
                  <a:pt x="2695037" y="856176"/>
                </a:lnTo>
                <a:lnTo>
                  <a:pt x="0" y="85617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3" name="Freeform 13"/>
          <p:cNvSpPr/>
          <p:nvPr/>
        </p:nvSpPr>
        <p:spPr>
          <a:xfrm>
            <a:off x="1815837" y="1977657"/>
            <a:ext cx="600024" cy="465837"/>
          </a:xfrm>
          <a:custGeom>
            <a:avLst/>
            <a:gdLst/>
            <a:ahLst/>
            <a:cxnLst/>
            <a:rect l="l" t="t" r="r" b="b"/>
            <a:pathLst>
              <a:path w="600024" h="465837">
                <a:moveTo>
                  <a:pt x="0" y="0"/>
                </a:moveTo>
                <a:lnTo>
                  <a:pt x="600024" y="0"/>
                </a:lnTo>
                <a:lnTo>
                  <a:pt x="600024" y="465837"/>
                </a:lnTo>
                <a:lnTo>
                  <a:pt x="0" y="465837"/>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4" name="TextBox 14"/>
          <p:cNvSpPr txBox="1"/>
          <p:nvPr/>
        </p:nvSpPr>
        <p:spPr>
          <a:xfrm>
            <a:off x="3890669" y="695706"/>
            <a:ext cx="8234508" cy="890270"/>
          </a:xfrm>
          <a:prstGeom prst="rect">
            <a:avLst/>
          </a:prstGeom>
        </p:spPr>
        <p:txBody>
          <a:bodyPr lIns="0" tIns="0" rIns="0" bIns="0" rtlCol="0" anchor="t">
            <a:spAutoFit/>
          </a:bodyPr>
          <a:lstStyle/>
          <a:p>
            <a:pPr algn="l">
              <a:lnSpc>
                <a:spcPts val="6580"/>
              </a:lnSpc>
              <a:spcBef>
                <a:spcPct val="0"/>
              </a:spcBef>
            </a:pPr>
            <a:r>
              <a:rPr lang="en-US" sz="4700" u="sng">
                <a:solidFill>
                  <a:srgbClr val="B6F61A"/>
                </a:solidFill>
                <a:latin typeface="Times New Roman Bold"/>
                <a:ea typeface="Times New Roman Bold"/>
                <a:cs typeface="Times New Roman Bold"/>
                <a:sym typeface="Times New Roman Bold"/>
              </a:rPr>
              <a:t>2  - Transformation lente</a:t>
            </a:r>
          </a:p>
        </p:txBody>
      </p:sp>
      <p:sp>
        <p:nvSpPr>
          <p:cNvPr id="15" name="TextBox 15"/>
          <p:cNvSpPr txBox="1"/>
          <p:nvPr/>
        </p:nvSpPr>
        <p:spPr>
          <a:xfrm>
            <a:off x="2205004" y="1909826"/>
            <a:ext cx="13951173" cy="1901826"/>
          </a:xfrm>
          <a:prstGeom prst="rect">
            <a:avLst/>
          </a:prstGeom>
        </p:spPr>
        <p:txBody>
          <a:bodyPr lIns="0" tIns="0" rIns="0" bIns="0" rtlCol="0" anchor="t">
            <a:spAutoFit/>
          </a:bodyPr>
          <a:lstStyle/>
          <a:p>
            <a:pPr algn="l">
              <a:lnSpc>
                <a:spcPts val="4899"/>
              </a:lnSpc>
              <a:spcBef>
                <a:spcPct val="0"/>
              </a:spcBef>
            </a:pPr>
            <a:r>
              <a:rPr lang="en-US" sz="3499">
                <a:solidFill>
                  <a:srgbClr val="FFFFFF"/>
                </a:solidFill>
                <a:latin typeface="Times New Roman Bold"/>
                <a:ea typeface="Times New Roman Bold"/>
                <a:cs typeface="Times New Roman Bold"/>
                <a:sym typeface="Times New Roman Bold"/>
              </a:rPr>
              <a:t>     Une transformation lente est une transformation qui se fait dans une certaine durée de telle façon qu'on suivre son évolution en fonction du temps avec l'œil ou avec les appareils de mesure comme :</a:t>
            </a:r>
          </a:p>
        </p:txBody>
      </p:sp>
      <p:sp>
        <p:nvSpPr>
          <p:cNvPr id="16" name="TextBox 16"/>
          <p:cNvSpPr txBox="1"/>
          <p:nvPr/>
        </p:nvSpPr>
        <p:spPr>
          <a:xfrm>
            <a:off x="3001412" y="4537169"/>
            <a:ext cx="3141384" cy="404801"/>
          </a:xfrm>
          <a:prstGeom prst="rect">
            <a:avLst/>
          </a:prstGeom>
        </p:spPr>
        <p:txBody>
          <a:bodyPr lIns="0" tIns="0" rIns="0" bIns="0" rtlCol="0" anchor="t">
            <a:spAutoFit/>
          </a:bodyPr>
          <a:lstStyle/>
          <a:p>
            <a:pPr algn="l">
              <a:lnSpc>
                <a:spcPts val="3300"/>
              </a:lnSpc>
              <a:spcBef>
                <a:spcPct val="0"/>
              </a:spcBef>
            </a:pPr>
            <a:r>
              <a:rPr lang="en-US" sz="2357" u="sng">
                <a:solidFill>
                  <a:srgbClr val="000000"/>
                </a:solidFill>
                <a:latin typeface="TAN Headline"/>
                <a:ea typeface="TAN Headline"/>
                <a:cs typeface="TAN Headline"/>
                <a:sym typeface="TAN Headline"/>
              </a:rPr>
              <a:t>Manomètres</a:t>
            </a:r>
          </a:p>
        </p:txBody>
      </p:sp>
      <p:sp>
        <p:nvSpPr>
          <p:cNvPr id="17" name="TextBox 17"/>
          <p:cNvSpPr txBox="1"/>
          <p:nvPr/>
        </p:nvSpPr>
        <p:spPr>
          <a:xfrm>
            <a:off x="2822033" y="5562059"/>
            <a:ext cx="2994013" cy="388045"/>
          </a:xfrm>
          <a:prstGeom prst="rect">
            <a:avLst/>
          </a:prstGeom>
        </p:spPr>
        <p:txBody>
          <a:bodyPr lIns="0" tIns="0" rIns="0" bIns="0" rtlCol="0" anchor="t">
            <a:spAutoFit/>
          </a:bodyPr>
          <a:lstStyle/>
          <a:p>
            <a:pPr algn="l">
              <a:lnSpc>
                <a:spcPts val="3145"/>
              </a:lnSpc>
              <a:spcBef>
                <a:spcPct val="0"/>
              </a:spcBef>
            </a:pPr>
            <a:r>
              <a:rPr lang="en-US" sz="2247" u="sng">
                <a:solidFill>
                  <a:srgbClr val="000000"/>
                </a:solidFill>
                <a:latin typeface="TAN Headline"/>
                <a:ea typeface="TAN Headline"/>
                <a:cs typeface="TAN Headline"/>
                <a:sym typeface="TAN Headline"/>
              </a:rPr>
              <a:t>Conductimétrie</a:t>
            </a:r>
          </a:p>
        </p:txBody>
      </p:sp>
      <p:sp>
        <p:nvSpPr>
          <p:cNvPr id="18" name="TextBox 18"/>
          <p:cNvSpPr txBox="1"/>
          <p:nvPr/>
        </p:nvSpPr>
        <p:spPr>
          <a:xfrm>
            <a:off x="3153269" y="6533399"/>
            <a:ext cx="3147920" cy="405545"/>
          </a:xfrm>
          <a:prstGeom prst="rect">
            <a:avLst/>
          </a:prstGeom>
        </p:spPr>
        <p:txBody>
          <a:bodyPr lIns="0" tIns="0" rIns="0" bIns="0" rtlCol="0" anchor="t">
            <a:spAutoFit/>
          </a:bodyPr>
          <a:lstStyle/>
          <a:p>
            <a:pPr algn="l">
              <a:lnSpc>
                <a:spcPts val="3307"/>
              </a:lnSpc>
              <a:spcBef>
                <a:spcPct val="0"/>
              </a:spcBef>
            </a:pPr>
            <a:r>
              <a:rPr lang="en-US" sz="2362" u="sng">
                <a:solidFill>
                  <a:srgbClr val="000000"/>
                </a:solidFill>
                <a:latin typeface="TAN Headline"/>
                <a:ea typeface="TAN Headline"/>
                <a:cs typeface="TAN Headline"/>
                <a:sym typeface="TAN Headline"/>
              </a:rPr>
              <a:t>pH–mètre</a:t>
            </a:r>
          </a:p>
        </p:txBody>
      </p:sp>
      <p:sp>
        <p:nvSpPr>
          <p:cNvPr id="19" name="TextBox 19"/>
          <p:cNvSpPr txBox="1"/>
          <p:nvPr/>
        </p:nvSpPr>
        <p:spPr>
          <a:xfrm>
            <a:off x="6142796" y="4407465"/>
            <a:ext cx="8288783" cy="588011"/>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Times New Roman Bold"/>
                <a:ea typeface="Times New Roman Bold"/>
                <a:cs typeface="Times New Roman Bold"/>
                <a:sym typeface="Times New Roman Bold"/>
              </a:rPr>
              <a:t>Pour les milieux réactionnels contenant des gaz</a:t>
            </a:r>
          </a:p>
        </p:txBody>
      </p:sp>
      <p:sp>
        <p:nvSpPr>
          <p:cNvPr id="20" name="TextBox 20"/>
          <p:cNvSpPr txBox="1"/>
          <p:nvPr/>
        </p:nvSpPr>
        <p:spPr>
          <a:xfrm>
            <a:off x="6142796" y="5536395"/>
            <a:ext cx="8288783" cy="588011"/>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Times New Roman Bold"/>
                <a:ea typeface="Times New Roman Bold"/>
                <a:cs typeface="Times New Roman Bold"/>
                <a:sym typeface="Times New Roman Bold"/>
              </a:rPr>
              <a:t>Pour les milieux réactionnels contenant des ions.</a:t>
            </a:r>
          </a:p>
        </p:txBody>
      </p:sp>
      <p:sp>
        <p:nvSpPr>
          <p:cNvPr id="21" name="TextBox 21"/>
          <p:cNvSpPr txBox="1"/>
          <p:nvPr/>
        </p:nvSpPr>
        <p:spPr>
          <a:xfrm>
            <a:off x="5909499" y="6381581"/>
            <a:ext cx="10967943" cy="1130936"/>
          </a:xfrm>
          <a:prstGeom prst="rect">
            <a:avLst/>
          </a:prstGeom>
        </p:spPr>
        <p:txBody>
          <a:bodyPr lIns="0" tIns="0" rIns="0" bIns="0" rtlCol="0" anchor="t">
            <a:spAutoFit/>
          </a:bodyPr>
          <a:lstStyle/>
          <a:p>
            <a:pPr algn="l">
              <a:lnSpc>
                <a:spcPts val="4339"/>
              </a:lnSpc>
            </a:pPr>
            <a:r>
              <a:rPr lang="en-US" sz="3099">
                <a:solidFill>
                  <a:srgbClr val="FFFFFF"/>
                </a:solidFill>
                <a:latin typeface="Times New Roman Bold"/>
                <a:ea typeface="Times New Roman Bold"/>
                <a:cs typeface="Times New Roman Bold"/>
                <a:sym typeface="Times New Roman Bold"/>
              </a:rPr>
              <a:t>Pour les milieux réactionnels contenant des ions H+(aq) ou H3O+.</a:t>
            </a:r>
          </a:p>
          <a:p>
            <a:pPr algn="l">
              <a:lnSpc>
                <a:spcPts val="4339"/>
              </a:lnSpc>
              <a:spcBef>
                <a:spcPct val="0"/>
              </a:spcBef>
            </a:pPr>
            <a:endParaRPr lang="en-US" sz="3099">
              <a:solidFill>
                <a:srgbClr val="FFFFFF"/>
              </a:solidFill>
              <a:latin typeface="Times New Roman Bold"/>
              <a:ea typeface="Times New Roman Bold"/>
              <a:cs typeface="Times New Roman Bold"/>
              <a:sym typeface="Times New Roman Bo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386154" y="7838528"/>
            <a:ext cx="1750789" cy="3044850"/>
          </a:xfrm>
          <a:custGeom>
            <a:avLst/>
            <a:gdLst/>
            <a:ahLst/>
            <a:cxnLst/>
            <a:rect l="l" t="t" r="r" b="b"/>
            <a:pathLst>
              <a:path w="1750789" h="3044850">
                <a:moveTo>
                  <a:pt x="1750788" y="0"/>
                </a:moveTo>
                <a:lnTo>
                  <a:pt x="0" y="0"/>
                </a:lnTo>
                <a:lnTo>
                  <a:pt x="0" y="3044850"/>
                </a:lnTo>
                <a:lnTo>
                  <a:pt x="1750788" y="3044850"/>
                </a:lnTo>
                <a:lnTo>
                  <a:pt x="1750788"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5083" y="-3220652"/>
            <a:ext cx="5714893" cy="5751421"/>
          </a:xfrm>
          <a:custGeom>
            <a:avLst/>
            <a:gdLst/>
            <a:ahLst/>
            <a:cxnLst/>
            <a:rect l="l" t="t" r="r" b="b"/>
            <a:pathLst>
              <a:path w="5714893" h="5751421">
                <a:moveTo>
                  <a:pt x="0" y="0"/>
                </a:moveTo>
                <a:lnTo>
                  <a:pt x="5714893" y="0"/>
                </a:lnTo>
                <a:lnTo>
                  <a:pt x="5714893" y="5751421"/>
                </a:lnTo>
                <a:lnTo>
                  <a:pt x="0" y="575142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151663" y="253406"/>
            <a:ext cx="1028730" cy="894009"/>
          </a:xfrm>
          <a:custGeom>
            <a:avLst/>
            <a:gdLst/>
            <a:ahLst/>
            <a:cxnLst/>
            <a:rect l="l" t="t" r="r" b="b"/>
            <a:pathLst>
              <a:path w="1028730" h="894009">
                <a:moveTo>
                  <a:pt x="0" y="0"/>
                </a:moveTo>
                <a:lnTo>
                  <a:pt x="1028730" y="0"/>
                </a:lnTo>
                <a:lnTo>
                  <a:pt x="1028730" y="894009"/>
                </a:lnTo>
                <a:lnTo>
                  <a:pt x="0" y="89400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7318062" y="7232077"/>
            <a:ext cx="5226921" cy="2734314"/>
          </a:xfrm>
          <a:custGeom>
            <a:avLst/>
            <a:gdLst/>
            <a:ahLst/>
            <a:cxnLst/>
            <a:rect l="l" t="t" r="r" b="b"/>
            <a:pathLst>
              <a:path w="5226921" h="2734314">
                <a:moveTo>
                  <a:pt x="0" y="0"/>
                </a:moveTo>
                <a:lnTo>
                  <a:pt x="5226922" y="0"/>
                </a:lnTo>
                <a:lnTo>
                  <a:pt x="5226922" y="2734315"/>
                </a:lnTo>
                <a:lnTo>
                  <a:pt x="0" y="2734315"/>
                </a:lnTo>
                <a:lnTo>
                  <a:pt x="0" y="0"/>
                </a:lnTo>
                <a:close/>
              </a:path>
            </a:pathLst>
          </a:custGeom>
          <a:blipFill>
            <a:blip r:embed="rId8"/>
            <a:stretch>
              <a:fillRect/>
            </a:stretch>
          </a:blipFill>
        </p:spPr>
      </p:sp>
      <p:grpSp>
        <p:nvGrpSpPr>
          <p:cNvPr id="11" name="Group 11"/>
          <p:cNvGrpSpPr/>
          <p:nvPr/>
        </p:nvGrpSpPr>
        <p:grpSpPr>
          <a:xfrm>
            <a:off x="14881802" y="2688737"/>
            <a:ext cx="3108206" cy="3108206"/>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9"/>
              <a:stretch>
                <a:fillRect l="-16666" r="-16666"/>
              </a:stretch>
            </a:blipFill>
          </p:spPr>
        </p:sp>
      </p:grpSp>
      <p:sp>
        <p:nvSpPr>
          <p:cNvPr id="13" name="Freeform 13"/>
          <p:cNvSpPr/>
          <p:nvPr/>
        </p:nvSpPr>
        <p:spPr>
          <a:xfrm>
            <a:off x="4781166" y="2954458"/>
            <a:ext cx="3297418" cy="493740"/>
          </a:xfrm>
          <a:custGeom>
            <a:avLst/>
            <a:gdLst/>
            <a:ahLst/>
            <a:cxnLst/>
            <a:rect l="l" t="t" r="r" b="b"/>
            <a:pathLst>
              <a:path w="3297418" h="493740">
                <a:moveTo>
                  <a:pt x="0" y="0"/>
                </a:moveTo>
                <a:lnTo>
                  <a:pt x="3297418" y="0"/>
                </a:lnTo>
                <a:lnTo>
                  <a:pt x="3297418" y="493740"/>
                </a:lnTo>
                <a:lnTo>
                  <a:pt x="0" y="493740"/>
                </a:lnTo>
                <a:lnTo>
                  <a:pt x="0" y="0"/>
                </a:lnTo>
                <a:close/>
              </a:path>
            </a:pathLst>
          </a:custGeom>
          <a:blipFill>
            <a:blip r:embed="rId10"/>
            <a:stretch>
              <a:fillRect/>
            </a:stretch>
          </a:blipFill>
        </p:spPr>
      </p:sp>
      <p:sp>
        <p:nvSpPr>
          <p:cNvPr id="14" name="Freeform 14"/>
          <p:cNvSpPr/>
          <p:nvPr/>
        </p:nvSpPr>
        <p:spPr>
          <a:xfrm>
            <a:off x="10646591" y="2874511"/>
            <a:ext cx="3831335" cy="573687"/>
          </a:xfrm>
          <a:custGeom>
            <a:avLst/>
            <a:gdLst/>
            <a:ahLst/>
            <a:cxnLst/>
            <a:rect l="l" t="t" r="r" b="b"/>
            <a:pathLst>
              <a:path w="3831335" h="573687">
                <a:moveTo>
                  <a:pt x="0" y="0"/>
                </a:moveTo>
                <a:lnTo>
                  <a:pt x="3831335" y="0"/>
                </a:lnTo>
                <a:lnTo>
                  <a:pt x="3831335" y="573687"/>
                </a:lnTo>
                <a:lnTo>
                  <a:pt x="0" y="573687"/>
                </a:lnTo>
                <a:lnTo>
                  <a:pt x="0" y="0"/>
                </a:lnTo>
                <a:close/>
              </a:path>
            </a:pathLst>
          </a:custGeom>
          <a:blipFill>
            <a:blip r:embed="rId10"/>
            <a:stretch>
              <a:fillRect/>
            </a:stretch>
          </a:blipFill>
        </p:spPr>
      </p:sp>
      <p:sp>
        <p:nvSpPr>
          <p:cNvPr id="15" name="Freeform 15"/>
          <p:cNvSpPr/>
          <p:nvPr/>
        </p:nvSpPr>
        <p:spPr>
          <a:xfrm>
            <a:off x="5580202" y="4628509"/>
            <a:ext cx="7526537" cy="2336868"/>
          </a:xfrm>
          <a:custGeom>
            <a:avLst/>
            <a:gdLst/>
            <a:ahLst/>
            <a:cxnLst/>
            <a:rect l="l" t="t" r="r" b="b"/>
            <a:pathLst>
              <a:path w="7526537" h="2336868">
                <a:moveTo>
                  <a:pt x="0" y="0"/>
                </a:moveTo>
                <a:lnTo>
                  <a:pt x="7526537" y="0"/>
                </a:lnTo>
                <a:lnTo>
                  <a:pt x="7526537" y="2336868"/>
                </a:lnTo>
                <a:lnTo>
                  <a:pt x="0" y="2336868"/>
                </a:lnTo>
                <a:lnTo>
                  <a:pt x="0" y="0"/>
                </a:lnTo>
                <a:close/>
              </a:path>
            </a:pathLst>
          </a:custGeom>
          <a:blipFill>
            <a:blip r:embed="rId11"/>
            <a:stretch>
              <a:fillRect/>
            </a:stretch>
          </a:blipFill>
        </p:spPr>
      </p:sp>
      <p:sp>
        <p:nvSpPr>
          <p:cNvPr id="16" name="Freeform 16"/>
          <p:cNvSpPr/>
          <p:nvPr/>
        </p:nvSpPr>
        <p:spPr>
          <a:xfrm>
            <a:off x="2010881" y="864023"/>
            <a:ext cx="730049" cy="566783"/>
          </a:xfrm>
          <a:custGeom>
            <a:avLst/>
            <a:gdLst/>
            <a:ahLst/>
            <a:cxnLst/>
            <a:rect l="l" t="t" r="r" b="b"/>
            <a:pathLst>
              <a:path w="730049" h="566783">
                <a:moveTo>
                  <a:pt x="0" y="0"/>
                </a:moveTo>
                <a:lnTo>
                  <a:pt x="730049" y="0"/>
                </a:lnTo>
                <a:lnTo>
                  <a:pt x="730049" y="566783"/>
                </a:lnTo>
                <a:lnTo>
                  <a:pt x="0" y="566783"/>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7" name="Freeform 17"/>
          <p:cNvSpPr/>
          <p:nvPr/>
        </p:nvSpPr>
        <p:spPr>
          <a:xfrm>
            <a:off x="2035868" y="2238924"/>
            <a:ext cx="702322" cy="435440"/>
          </a:xfrm>
          <a:custGeom>
            <a:avLst/>
            <a:gdLst/>
            <a:ahLst/>
            <a:cxnLst/>
            <a:rect l="l" t="t" r="r" b="b"/>
            <a:pathLst>
              <a:path w="702322" h="435440">
                <a:moveTo>
                  <a:pt x="0" y="0"/>
                </a:moveTo>
                <a:lnTo>
                  <a:pt x="702322" y="0"/>
                </a:lnTo>
                <a:lnTo>
                  <a:pt x="702322" y="435440"/>
                </a:lnTo>
                <a:lnTo>
                  <a:pt x="0" y="435440"/>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8" name="Freeform 18"/>
          <p:cNvSpPr/>
          <p:nvPr/>
        </p:nvSpPr>
        <p:spPr>
          <a:xfrm>
            <a:off x="829232" y="3900489"/>
            <a:ext cx="702322" cy="435440"/>
          </a:xfrm>
          <a:custGeom>
            <a:avLst/>
            <a:gdLst/>
            <a:ahLst/>
            <a:cxnLst/>
            <a:rect l="l" t="t" r="r" b="b"/>
            <a:pathLst>
              <a:path w="702322" h="435440">
                <a:moveTo>
                  <a:pt x="0" y="0"/>
                </a:moveTo>
                <a:lnTo>
                  <a:pt x="702322" y="0"/>
                </a:lnTo>
                <a:lnTo>
                  <a:pt x="702322" y="435440"/>
                </a:lnTo>
                <a:lnTo>
                  <a:pt x="0" y="435440"/>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9" name="Freeform 19"/>
          <p:cNvSpPr/>
          <p:nvPr/>
        </p:nvSpPr>
        <p:spPr>
          <a:xfrm>
            <a:off x="1553536" y="7397470"/>
            <a:ext cx="778752" cy="414072"/>
          </a:xfrm>
          <a:custGeom>
            <a:avLst/>
            <a:gdLst/>
            <a:ahLst/>
            <a:cxnLst/>
            <a:rect l="l" t="t" r="r" b="b"/>
            <a:pathLst>
              <a:path w="778752" h="414072">
                <a:moveTo>
                  <a:pt x="0" y="0"/>
                </a:moveTo>
                <a:lnTo>
                  <a:pt x="778752" y="0"/>
                </a:lnTo>
                <a:lnTo>
                  <a:pt x="778752" y="414071"/>
                </a:lnTo>
                <a:lnTo>
                  <a:pt x="0" y="414071"/>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20" name="TextBox 20"/>
          <p:cNvSpPr txBox="1"/>
          <p:nvPr/>
        </p:nvSpPr>
        <p:spPr>
          <a:xfrm>
            <a:off x="5193865" y="2860187"/>
            <a:ext cx="9103876" cy="588011"/>
          </a:xfrm>
          <a:prstGeom prst="rect">
            <a:avLst/>
          </a:prstGeom>
        </p:spPr>
        <p:txBody>
          <a:bodyPr lIns="0" tIns="0" rIns="0" bIns="0" rtlCol="0" anchor="t">
            <a:spAutoFit/>
          </a:bodyPr>
          <a:lstStyle/>
          <a:p>
            <a:pPr algn="ctr">
              <a:lnSpc>
                <a:spcPts val="4339"/>
              </a:lnSpc>
              <a:spcBef>
                <a:spcPct val="0"/>
              </a:spcBef>
            </a:pPr>
            <a:r>
              <a:rPr lang="en-US" sz="3099">
                <a:solidFill>
                  <a:srgbClr val="FFFFFF"/>
                </a:solidFill>
                <a:latin typeface="Times New Roman Bold"/>
                <a:ea typeface="Times New Roman Bold"/>
                <a:cs typeface="Times New Roman Bold"/>
                <a:sym typeface="Times New Roman Bold"/>
              </a:rPr>
              <a:t>I2 (aq) / I– (aq)             et                H2O2 (aq) / H2O (ℓ)</a:t>
            </a:r>
          </a:p>
        </p:txBody>
      </p:sp>
      <p:sp>
        <p:nvSpPr>
          <p:cNvPr id="21" name="TextBox 21"/>
          <p:cNvSpPr txBox="1"/>
          <p:nvPr/>
        </p:nvSpPr>
        <p:spPr>
          <a:xfrm>
            <a:off x="2367884" y="799663"/>
            <a:ext cx="13951173" cy="1130936"/>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Times New Roman Bold"/>
                <a:ea typeface="Times New Roman Bold"/>
                <a:cs typeface="Times New Roman Bold"/>
                <a:sym typeface="Times New Roman Bold"/>
              </a:rPr>
              <a:t>     On étudie la réaction d’oxydoréduction entre les ions iodure I– (aq) et l’eau oxygénée H2O2 (aq)</a:t>
            </a:r>
          </a:p>
        </p:txBody>
      </p:sp>
      <p:sp>
        <p:nvSpPr>
          <p:cNvPr id="22" name="TextBox 22"/>
          <p:cNvSpPr txBox="1"/>
          <p:nvPr/>
        </p:nvSpPr>
        <p:spPr>
          <a:xfrm>
            <a:off x="3047205" y="2100726"/>
            <a:ext cx="13951173" cy="588011"/>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Times New Roman Bold"/>
                <a:ea typeface="Times New Roman Bold"/>
                <a:cs typeface="Times New Roman Bold"/>
                <a:sym typeface="Times New Roman Bold"/>
              </a:rPr>
              <a:t>Ces deux espèces chimiques appartiennent aux couples oxydant / réducteur</a:t>
            </a:r>
          </a:p>
        </p:txBody>
      </p:sp>
      <p:sp>
        <p:nvSpPr>
          <p:cNvPr id="23" name="TextBox 23"/>
          <p:cNvSpPr txBox="1"/>
          <p:nvPr/>
        </p:nvSpPr>
        <p:spPr>
          <a:xfrm>
            <a:off x="1762729" y="3705373"/>
            <a:ext cx="13951173" cy="630556"/>
          </a:xfrm>
          <a:prstGeom prst="rect">
            <a:avLst/>
          </a:prstGeom>
        </p:spPr>
        <p:txBody>
          <a:bodyPr lIns="0" tIns="0" rIns="0" bIns="0" rtlCol="0" anchor="t">
            <a:spAutoFit/>
          </a:bodyPr>
          <a:lstStyle/>
          <a:p>
            <a:pPr algn="l">
              <a:lnSpc>
                <a:spcPts val="4619"/>
              </a:lnSpc>
              <a:spcBef>
                <a:spcPct val="0"/>
              </a:spcBef>
            </a:pPr>
            <a:r>
              <a:rPr lang="en-US" sz="3299">
                <a:solidFill>
                  <a:srgbClr val="FFFFFF"/>
                </a:solidFill>
                <a:latin typeface="Times New Roman Bold"/>
                <a:ea typeface="Times New Roman Bold"/>
                <a:cs typeface="Times New Roman Bold"/>
                <a:sym typeface="Times New Roman Bold"/>
              </a:rPr>
              <a:t>La coloration du milieu réactionnel au cours du temps évolue comme suit </a:t>
            </a:r>
          </a:p>
        </p:txBody>
      </p:sp>
      <p:sp>
        <p:nvSpPr>
          <p:cNvPr id="24" name="TextBox 24"/>
          <p:cNvSpPr txBox="1"/>
          <p:nvPr/>
        </p:nvSpPr>
        <p:spPr>
          <a:xfrm>
            <a:off x="2332288" y="7222552"/>
            <a:ext cx="4858490" cy="630556"/>
          </a:xfrm>
          <a:prstGeom prst="rect">
            <a:avLst/>
          </a:prstGeom>
        </p:spPr>
        <p:txBody>
          <a:bodyPr lIns="0" tIns="0" rIns="0" bIns="0" rtlCol="0" anchor="t">
            <a:spAutoFit/>
          </a:bodyPr>
          <a:lstStyle/>
          <a:p>
            <a:pPr algn="l">
              <a:lnSpc>
                <a:spcPts val="4619"/>
              </a:lnSpc>
              <a:spcBef>
                <a:spcPct val="0"/>
              </a:spcBef>
            </a:pPr>
            <a:r>
              <a:rPr lang="en-US" sz="3299">
                <a:solidFill>
                  <a:srgbClr val="FFFFFF"/>
                </a:solidFill>
                <a:latin typeface="Times New Roman Bold"/>
                <a:ea typeface="Times New Roman Bold"/>
                <a:cs typeface="Times New Roman Bold"/>
                <a:sym typeface="Times New Roman Bold"/>
              </a:rPr>
              <a:t>  Équations de la réaction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6" name="Freeform 6"/>
          <p:cNvSpPr/>
          <p:nvPr/>
        </p:nvSpPr>
        <p:spPr>
          <a:xfrm rot="-7932697" flipH="1">
            <a:off x="-386154" y="7838528"/>
            <a:ext cx="1750789" cy="3044850"/>
          </a:xfrm>
          <a:custGeom>
            <a:avLst/>
            <a:gdLst/>
            <a:ahLst/>
            <a:cxnLst/>
            <a:rect l="l" t="t" r="r" b="b"/>
            <a:pathLst>
              <a:path w="1750789" h="3044850">
                <a:moveTo>
                  <a:pt x="1750788" y="0"/>
                </a:moveTo>
                <a:lnTo>
                  <a:pt x="0" y="0"/>
                </a:lnTo>
                <a:lnTo>
                  <a:pt x="0" y="3044850"/>
                </a:lnTo>
                <a:lnTo>
                  <a:pt x="1750788" y="3044850"/>
                </a:lnTo>
                <a:lnTo>
                  <a:pt x="1750788"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7" name="Freeform 7"/>
          <p:cNvSpPr/>
          <p:nvPr/>
        </p:nvSpPr>
        <p:spPr>
          <a:xfrm rot="-5339161">
            <a:off x="-3048968" y="-3216835"/>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8" name="Freeform 8"/>
          <p:cNvSpPr/>
          <p:nvPr/>
        </p:nvSpPr>
        <p:spPr>
          <a:xfrm>
            <a:off x="580290" y="477879"/>
            <a:ext cx="1476949" cy="1283530"/>
          </a:xfrm>
          <a:custGeom>
            <a:avLst/>
            <a:gdLst/>
            <a:ahLst/>
            <a:cxnLst/>
            <a:rect l="l" t="t" r="r" b="b"/>
            <a:pathLst>
              <a:path w="1476949" h="1283530">
                <a:moveTo>
                  <a:pt x="0" y="0"/>
                </a:moveTo>
                <a:lnTo>
                  <a:pt x="1476949" y="0"/>
                </a:lnTo>
                <a:lnTo>
                  <a:pt x="1476949" y="1283529"/>
                </a:lnTo>
                <a:lnTo>
                  <a:pt x="0" y="128352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9" name="TextBox 9"/>
          <p:cNvSpPr txBox="1"/>
          <p:nvPr/>
        </p:nvSpPr>
        <p:spPr>
          <a:xfrm>
            <a:off x="2945616" y="371836"/>
            <a:ext cx="13824691" cy="866774"/>
          </a:xfrm>
          <a:prstGeom prst="rect">
            <a:avLst/>
          </a:prstGeom>
        </p:spPr>
        <p:txBody>
          <a:bodyPr lIns="0" tIns="0" rIns="0" bIns="0" rtlCol="0" anchor="t">
            <a:spAutoFit/>
          </a:bodyPr>
          <a:lstStyle/>
          <a:p>
            <a:pPr algn="l">
              <a:lnSpc>
                <a:spcPts val="6300"/>
              </a:lnSpc>
              <a:spcBef>
                <a:spcPct val="0"/>
              </a:spcBef>
            </a:pPr>
            <a:r>
              <a:rPr lang="en-US" sz="4500" u="sng">
                <a:solidFill>
                  <a:srgbClr val="FF914D"/>
                </a:solidFill>
                <a:latin typeface="Times New Roman Bold Italics"/>
                <a:ea typeface="Times New Roman Bold Italics"/>
                <a:cs typeface="Times New Roman Bold Italics"/>
                <a:sym typeface="Times New Roman Bold Italics"/>
              </a:rPr>
              <a:t>III - Facteurs cinétiques</a:t>
            </a:r>
          </a:p>
        </p:txBody>
      </p:sp>
      <p:sp>
        <p:nvSpPr>
          <p:cNvPr id="10" name="TextBox 10"/>
          <p:cNvSpPr txBox="1"/>
          <p:nvPr/>
        </p:nvSpPr>
        <p:spPr>
          <a:xfrm>
            <a:off x="2205004" y="1356263"/>
            <a:ext cx="15222580" cy="1130936"/>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Times New Roman Bold"/>
                <a:ea typeface="Times New Roman Bold"/>
                <a:cs typeface="Times New Roman Bold"/>
                <a:sym typeface="Times New Roman Bold"/>
              </a:rPr>
              <a:t>    Un facteur cinétique est une grandeur caractéristique du système chimique, dont la variation a une influence sur la rapidité de la réaction</a:t>
            </a:r>
          </a:p>
        </p:txBody>
      </p:sp>
      <p:sp>
        <p:nvSpPr>
          <p:cNvPr id="11" name="TextBox 11"/>
          <p:cNvSpPr txBox="1"/>
          <p:nvPr/>
        </p:nvSpPr>
        <p:spPr>
          <a:xfrm>
            <a:off x="3178468" y="2604852"/>
            <a:ext cx="1686985" cy="588011"/>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Times New Roman Bold"/>
                <a:ea typeface="Times New Roman Bold"/>
                <a:cs typeface="Times New Roman Bold"/>
                <a:sym typeface="Times New Roman Bold"/>
              </a:rPr>
              <a:t>tels que </a:t>
            </a:r>
          </a:p>
        </p:txBody>
      </p:sp>
      <p:sp>
        <p:nvSpPr>
          <p:cNvPr id="12" name="TextBox 12"/>
          <p:cNvSpPr txBox="1"/>
          <p:nvPr/>
        </p:nvSpPr>
        <p:spPr>
          <a:xfrm>
            <a:off x="5837132" y="2668174"/>
            <a:ext cx="3049150" cy="448311"/>
          </a:xfrm>
          <a:prstGeom prst="rect">
            <a:avLst/>
          </a:prstGeom>
        </p:spPr>
        <p:txBody>
          <a:bodyPr lIns="0" tIns="0" rIns="0" bIns="0" rtlCol="0" anchor="t">
            <a:spAutoFit/>
          </a:bodyPr>
          <a:lstStyle/>
          <a:p>
            <a:pPr algn="l">
              <a:lnSpc>
                <a:spcPts val="3639"/>
              </a:lnSpc>
              <a:spcBef>
                <a:spcPct val="0"/>
              </a:spcBef>
            </a:pPr>
            <a:r>
              <a:rPr lang="en-US" sz="2599" u="sng">
                <a:solidFill>
                  <a:srgbClr val="5CE1E6"/>
                </a:solidFill>
                <a:latin typeface="TAN Headline"/>
                <a:ea typeface="TAN Headline"/>
                <a:cs typeface="TAN Headline"/>
                <a:sym typeface="TAN Headline"/>
              </a:rPr>
              <a:t>la température </a:t>
            </a:r>
          </a:p>
        </p:txBody>
      </p:sp>
      <p:sp>
        <p:nvSpPr>
          <p:cNvPr id="13" name="TextBox 13"/>
          <p:cNvSpPr txBox="1"/>
          <p:nvPr/>
        </p:nvSpPr>
        <p:spPr>
          <a:xfrm>
            <a:off x="9857962" y="2708040"/>
            <a:ext cx="4091460" cy="448311"/>
          </a:xfrm>
          <a:prstGeom prst="rect">
            <a:avLst/>
          </a:prstGeom>
        </p:spPr>
        <p:txBody>
          <a:bodyPr lIns="0" tIns="0" rIns="0" bIns="0" rtlCol="0" anchor="t">
            <a:spAutoFit/>
          </a:bodyPr>
          <a:lstStyle/>
          <a:p>
            <a:pPr algn="l">
              <a:lnSpc>
                <a:spcPts val="3639"/>
              </a:lnSpc>
              <a:spcBef>
                <a:spcPct val="0"/>
              </a:spcBef>
            </a:pPr>
            <a:r>
              <a:rPr lang="en-US" sz="2599" u="sng">
                <a:solidFill>
                  <a:srgbClr val="5CE1E6"/>
                </a:solidFill>
                <a:latin typeface="TAN Headline"/>
                <a:ea typeface="TAN Headline"/>
                <a:cs typeface="TAN Headline"/>
                <a:sym typeface="TAN Headline"/>
              </a:rPr>
              <a:t>La concentration </a:t>
            </a:r>
          </a:p>
        </p:txBody>
      </p:sp>
      <p:sp>
        <p:nvSpPr>
          <p:cNvPr id="14" name="TextBox 14"/>
          <p:cNvSpPr txBox="1"/>
          <p:nvPr/>
        </p:nvSpPr>
        <p:spPr>
          <a:xfrm>
            <a:off x="14273327" y="2708040"/>
            <a:ext cx="4091460" cy="448311"/>
          </a:xfrm>
          <a:prstGeom prst="rect">
            <a:avLst/>
          </a:prstGeom>
        </p:spPr>
        <p:txBody>
          <a:bodyPr lIns="0" tIns="0" rIns="0" bIns="0" rtlCol="0" anchor="t">
            <a:spAutoFit/>
          </a:bodyPr>
          <a:lstStyle/>
          <a:p>
            <a:pPr algn="l">
              <a:lnSpc>
                <a:spcPts val="3639"/>
              </a:lnSpc>
              <a:spcBef>
                <a:spcPct val="0"/>
              </a:spcBef>
            </a:pPr>
            <a:r>
              <a:rPr lang="en-US" sz="2599" u="sng">
                <a:solidFill>
                  <a:srgbClr val="5CE1E6"/>
                </a:solidFill>
                <a:latin typeface="TAN Headline"/>
                <a:ea typeface="TAN Headline"/>
                <a:cs typeface="TAN Headline"/>
                <a:sym typeface="TAN Headline"/>
              </a:rPr>
              <a:t>catalyseur</a:t>
            </a:r>
          </a:p>
        </p:txBody>
      </p:sp>
      <p:sp>
        <p:nvSpPr>
          <p:cNvPr id="15" name="TextBox 15"/>
          <p:cNvSpPr txBox="1"/>
          <p:nvPr/>
        </p:nvSpPr>
        <p:spPr>
          <a:xfrm>
            <a:off x="580290" y="3650376"/>
            <a:ext cx="9763223" cy="689611"/>
          </a:xfrm>
          <a:prstGeom prst="rect">
            <a:avLst/>
          </a:prstGeom>
        </p:spPr>
        <p:txBody>
          <a:bodyPr lIns="0" tIns="0" rIns="0" bIns="0" rtlCol="0" anchor="t">
            <a:spAutoFit/>
          </a:bodyPr>
          <a:lstStyle/>
          <a:p>
            <a:pPr algn="l">
              <a:lnSpc>
                <a:spcPts val="5039"/>
              </a:lnSpc>
              <a:spcBef>
                <a:spcPct val="0"/>
              </a:spcBef>
            </a:pPr>
            <a:r>
              <a:rPr lang="en-US" sz="3599" u="sng">
                <a:solidFill>
                  <a:srgbClr val="B6F61A"/>
                </a:solidFill>
                <a:latin typeface="Times New Roman Bold Italics"/>
                <a:ea typeface="Times New Roman Bold Italics"/>
                <a:cs typeface="Times New Roman Bold Italics"/>
                <a:sym typeface="Times New Roman Bold Italics"/>
              </a:rPr>
              <a:t> 1 Influence de la concentration des réactifs</a:t>
            </a:r>
          </a:p>
        </p:txBody>
      </p:sp>
      <p:sp>
        <p:nvSpPr>
          <p:cNvPr id="16" name="TextBox 16"/>
          <p:cNvSpPr txBox="1"/>
          <p:nvPr/>
        </p:nvSpPr>
        <p:spPr>
          <a:xfrm>
            <a:off x="2179333" y="4575027"/>
            <a:ext cx="3328146" cy="630556"/>
          </a:xfrm>
          <a:prstGeom prst="rect">
            <a:avLst/>
          </a:prstGeom>
        </p:spPr>
        <p:txBody>
          <a:bodyPr lIns="0" tIns="0" rIns="0" bIns="0" rtlCol="0" anchor="t">
            <a:spAutoFit/>
          </a:bodyPr>
          <a:lstStyle/>
          <a:p>
            <a:pPr algn="l">
              <a:lnSpc>
                <a:spcPts val="4619"/>
              </a:lnSpc>
              <a:spcBef>
                <a:spcPct val="0"/>
              </a:spcBef>
            </a:pPr>
            <a:r>
              <a:rPr lang="en-US" sz="3299" u="sng">
                <a:solidFill>
                  <a:srgbClr val="5CE1E6"/>
                </a:solidFill>
                <a:latin typeface="Times New Roman Bold Italics"/>
                <a:ea typeface="Times New Roman Bold Italics"/>
                <a:cs typeface="Times New Roman Bold Italics"/>
                <a:sym typeface="Times New Roman Bold Italics"/>
              </a:rPr>
              <a:t>  Expérience</a:t>
            </a:r>
          </a:p>
        </p:txBody>
      </p:sp>
      <p:sp>
        <p:nvSpPr>
          <p:cNvPr id="17" name="Freeform 17"/>
          <p:cNvSpPr/>
          <p:nvPr/>
        </p:nvSpPr>
        <p:spPr>
          <a:xfrm>
            <a:off x="9144000" y="3462100"/>
            <a:ext cx="7743205" cy="6504292"/>
          </a:xfrm>
          <a:custGeom>
            <a:avLst/>
            <a:gdLst/>
            <a:ahLst/>
            <a:cxnLst/>
            <a:rect l="l" t="t" r="r" b="b"/>
            <a:pathLst>
              <a:path w="7743205" h="6504292">
                <a:moveTo>
                  <a:pt x="0" y="0"/>
                </a:moveTo>
                <a:lnTo>
                  <a:pt x="7743205" y="0"/>
                </a:lnTo>
                <a:lnTo>
                  <a:pt x="7743205" y="6504292"/>
                </a:lnTo>
                <a:lnTo>
                  <a:pt x="0" y="6504292"/>
                </a:lnTo>
                <a:lnTo>
                  <a:pt x="0" y="0"/>
                </a:lnTo>
                <a:close/>
              </a:path>
            </a:pathLst>
          </a:custGeom>
          <a:blipFill>
            <a:blip r:embed="rId8"/>
            <a:stretch>
              <a:fillRect/>
            </a:stretch>
          </a:blipFill>
        </p:spPr>
      </p:sp>
      <p:sp>
        <p:nvSpPr>
          <p:cNvPr id="18" name="Freeform 18"/>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386154" y="7838528"/>
            <a:ext cx="1750789" cy="3044850"/>
          </a:xfrm>
          <a:custGeom>
            <a:avLst/>
            <a:gdLst/>
            <a:ahLst/>
            <a:cxnLst/>
            <a:rect l="l" t="t" r="r" b="b"/>
            <a:pathLst>
              <a:path w="1750789" h="3044850">
                <a:moveTo>
                  <a:pt x="1750788" y="0"/>
                </a:moveTo>
                <a:lnTo>
                  <a:pt x="0" y="0"/>
                </a:lnTo>
                <a:lnTo>
                  <a:pt x="0" y="3044850"/>
                </a:lnTo>
                <a:lnTo>
                  <a:pt x="1750788" y="3044850"/>
                </a:lnTo>
                <a:lnTo>
                  <a:pt x="1750788"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216835"/>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580290" y="477879"/>
            <a:ext cx="1476949" cy="1283530"/>
          </a:xfrm>
          <a:custGeom>
            <a:avLst/>
            <a:gdLst/>
            <a:ahLst/>
            <a:cxnLst/>
            <a:rect l="l" t="t" r="r" b="b"/>
            <a:pathLst>
              <a:path w="1476949" h="1283530">
                <a:moveTo>
                  <a:pt x="0" y="0"/>
                </a:moveTo>
                <a:lnTo>
                  <a:pt x="1476949" y="0"/>
                </a:lnTo>
                <a:lnTo>
                  <a:pt x="1476949" y="1283529"/>
                </a:lnTo>
                <a:lnTo>
                  <a:pt x="0" y="128352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6333248" y="2458402"/>
            <a:ext cx="4803371" cy="947492"/>
          </a:xfrm>
          <a:custGeom>
            <a:avLst/>
            <a:gdLst/>
            <a:ahLst/>
            <a:cxnLst/>
            <a:rect l="l" t="t" r="r" b="b"/>
            <a:pathLst>
              <a:path w="4803371" h="947492">
                <a:moveTo>
                  <a:pt x="0" y="0"/>
                </a:moveTo>
                <a:lnTo>
                  <a:pt x="4803371" y="0"/>
                </a:lnTo>
                <a:lnTo>
                  <a:pt x="4803371" y="947492"/>
                </a:lnTo>
                <a:lnTo>
                  <a:pt x="0" y="947492"/>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2106998" y="1529717"/>
            <a:ext cx="600024" cy="465837"/>
          </a:xfrm>
          <a:custGeom>
            <a:avLst/>
            <a:gdLst/>
            <a:ahLst/>
            <a:cxnLst/>
            <a:rect l="l" t="t" r="r" b="b"/>
            <a:pathLst>
              <a:path w="600024" h="465837">
                <a:moveTo>
                  <a:pt x="0" y="0"/>
                </a:moveTo>
                <a:lnTo>
                  <a:pt x="600025" y="0"/>
                </a:lnTo>
                <a:lnTo>
                  <a:pt x="600025" y="465837"/>
                </a:lnTo>
                <a:lnTo>
                  <a:pt x="0" y="465837"/>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2" name="Freeform 12"/>
          <p:cNvSpPr/>
          <p:nvPr/>
        </p:nvSpPr>
        <p:spPr>
          <a:xfrm>
            <a:off x="1249962" y="3613385"/>
            <a:ext cx="633696" cy="513870"/>
          </a:xfrm>
          <a:custGeom>
            <a:avLst/>
            <a:gdLst/>
            <a:ahLst/>
            <a:cxnLst/>
            <a:rect l="l" t="t" r="r" b="b"/>
            <a:pathLst>
              <a:path w="633696" h="513870">
                <a:moveTo>
                  <a:pt x="0" y="0"/>
                </a:moveTo>
                <a:lnTo>
                  <a:pt x="633696" y="0"/>
                </a:lnTo>
                <a:lnTo>
                  <a:pt x="633696" y="513870"/>
                </a:lnTo>
                <a:lnTo>
                  <a:pt x="0" y="51387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3" name="TextBox 13"/>
          <p:cNvSpPr txBox="1"/>
          <p:nvPr/>
        </p:nvSpPr>
        <p:spPr>
          <a:xfrm>
            <a:off x="1883658" y="4308230"/>
            <a:ext cx="14660993" cy="1130936"/>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Times New Roman Bold"/>
                <a:ea typeface="Times New Roman Bold"/>
                <a:cs typeface="Times New Roman Bold"/>
                <a:sym typeface="Times New Roman Bold"/>
              </a:rPr>
              <a:t>   De façon générale l’avancement d’une réaction augmente avec la concentration initiale des réactifs On dit que la concentration des réactifs est un facteur cinétique.</a:t>
            </a:r>
          </a:p>
        </p:txBody>
      </p:sp>
      <p:sp>
        <p:nvSpPr>
          <p:cNvPr id="14" name="Freeform 14"/>
          <p:cNvSpPr/>
          <p:nvPr/>
        </p:nvSpPr>
        <p:spPr>
          <a:xfrm>
            <a:off x="1318765" y="4421741"/>
            <a:ext cx="633696" cy="513870"/>
          </a:xfrm>
          <a:custGeom>
            <a:avLst/>
            <a:gdLst/>
            <a:ahLst/>
            <a:cxnLst/>
            <a:rect l="l" t="t" r="r" b="b"/>
            <a:pathLst>
              <a:path w="633696" h="513870">
                <a:moveTo>
                  <a:pt x="0" y="0"/>
                </a:moveTo>
                <a:lnTo>
                  <a:pt x="633696" y="0"/>
                </a:lnTo>
                <a:lnTo>
                  <a:pt x="633696" y="513869"/>
                </a:lnTo>
                <a:lnTo>
                  <a:pt x="0" y="513869"/>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5" name="Freeform 15"/>
          <p:cNvSpPr/>
          <p:nvPr/>
        </p:nvSpPr>
        <p:spPr>
          <a:xfrm>
            <a:off x="2129395" y="7263351"/>
            <a:ext cx="600024" cy="465837"/>
          </a:xfrm>
          <a:custGeom>
            <a:avLst/>
            <a:gdLst/>
            <a:ahLst/>
            <a:cxnLst/>
            <a:rect l="l" t="t" r="r" b="b"/>
            <a:pathLst>
              <a:path w="600024" h="465837">
                <a:moveTo>
                  <a:pt x="0" y="0"/>
                </a:moveTo>
                <a:lnTo>
                  <a:pt x="600025" y="0"/>
                </a:lnTo>
                <a:lnTo>
                  <a:pt x="600025" y="465837"/>
                </a:lnTo>
                <a:lnTo>
                  <a:pt x="0" y="465837"/>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6" name="TextBox 16"/>
          <p:cNvSpPr txBox="1"/>
          <p:nvPr/>
        </p:nvSpPr>
        <p:spPr>
          <a:xfrm>
            <a:off x="3722883" y="485972"/>
            <a:ext cx="3736046" cy="739142"/>
          </a:xfrm>
          <a:prstGeom prst="rect">
            <a:avLst/>
          </a:prstGeom>
        </p:spPr>
        <p:txBody>
          <a:bodyPr lIns="0" tIns="0" rIns="0" bIns="0" rtlCol="0" anchor="t">
            <a:spAutoFit/>
          </a:bodyPr>
          <a:lstStyle/>
          <a:p>
            <a:pPr algn="ctr">
              <a:lnSpc>
                <a:spcPts val="5459"/>
              </a:lnSpc>
              <a:spcBef>
                <a:spcPct val="0"/>
              </a:spcBef>
            </a:pPr>
            <a:r>
              <a:rPr lang="en-US" sz="3899">
                <a:solidFill>
                  <a:srgbClr val="5CE1E6"/>
                </a:solidFill>
                <a:latin typeface="Times New Roman Bold"/>
                <a:ea typeface="Times New Roman Bold"/>
                <a:cs typeface="Times New Roman Bold"/>
                <a:sym typeface="Times New Roman Bold"/>
              </a:rPr>
              <a:t>b _ Observation</a:t>
            </a:r>
          </a:p>
        </p:txBody>
      </p:sp>
      <p:sp>
        <p:nvSpPr>
          <p:cNvPr id="17" name="TextBox 17"/>
          <p:cNvSpPr txBox="1"/>
          <p:nvPr/>
        </p:nvSpPr>
        <p:spPr>
          <a:xfrm>
            <a:off x="2577318" y="1437997"/>
            <a:ext cx="13355190" cy="1211581"/>
          </a:xfrm>
          <a:prstGeom prst="rect">
            <a:avLst/>
          </a:prstGeom>
        </p:spPr>
        <p:txBody>
          <a:bodyPr lIns="0" tIns="0" rIns="0" bIns="0" rtlCol="0" anchor="t">
            <a:spAutoFit/>
          </a:bodyPr>
          <a:lstStyle/>
          <a:p>
            <a:pPr algn="l">
              <a:lnSpc>
                <a:spcPts val="4619"/>
              </a:lnSpc>
              <a:spcBef>
                <a:spcPct val="0"/>
              </a:spcBef>
            </a:pPr>
            <a:r>
              <a:rPr lang="en-US" sz="3299">
                <a:solidFill>
                  <a:srgbClr val="FFFFFF"/>
                </a:solidFill>
                <a:latin typeface="Times New Roman Bold"/>
                <a:ea typeface="Times New Roman Bold"/>
                <a:cs typeface="Times New Roman Bold"/>
                <a:sym typeface="Times New Roman Bold"/>
              </a:rPr>
              <a:t>    L'apparition de la couleur brune est plus rapide dans le mélange A+C que dans le mélange B+D</a:t>
            </a:r>
          </a:p>
        </p:txBody>
      </p:sp>
      <p:sp>
        <p:nvSpPr>
          <p:cNvPr id="18" name="TextBox 18"/>
          <p:cNvSpPr txBox="1"/>
          <p:nvPr/>
        </p:nvSpPr>
        <p:spPr>
          <a:xfrm>
            <a:off x="6240527" y="2497178"/>
            <a:ext cx="4931690" cy="755652"/>
          </a:xfrm>
          <a:prstGeom prst="rect">
            <a:avLst/>
          </a:prstGeom>
        </p:spPr>
        <p:txBody>
          <a:bodyPr lIns="0" tIns="0" rIns="0" bIns="0" rtlCol="0" anchor="t">
            <a:spAutoFit/>
          </a:bodyPr>
          <a:lstStyle/>
          <a:p>
            <a:pPr algn="ctr">
              <a:lnSpc>
                <a:spcPts val="5599"/>
              </a:lnSpc>
              <a:spcBef>
                <a:spcPct val="0"/>
              </a:spcBef>
            </a:pPr>
            <a:r>
              <a:rPr lang="en-US" sz="3999">
                <a:solidFill>
                  <a:srgbClr val="000002"/>
                </a:solidFill>
                <a:latin typeface="Times New Roman Bold"/>
                <a:ea typeface="Times New Roman Bold"/>
                <a:cs typeface="Times New Roman Bold"/>
                <a:sym typeface="Times New Roman Bold"/>
              </a:rPr>
              <a:t>Conclusion</a:t>
            </a:r>
          </a:p>
        </p:txBody>
      </p:sp>
      <p:sp>
        <p:nvSpPr>
          <p:cNvPr id="19" name="TextBox 19"/>
          <p:cNvSpPr txBox="1"/>
          <p:nvPr/>
        </p:nvSpPr>
        <p:spPr>
          <a:xfrm>
            <a:off x="2106998" y="3539244"/>
            <a:ext cx="13355190" cy="588011"/>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Times New Roman Bold"/>
                <a:ea typeface="Times New Roman Bold"/>
                <a:cs typeface="Times New Roman Bold"/>
                <a:sym typeface="Times New Roman Bold"/>
              </a:rPr>
              <a:t>La formation du diiode augmente avec la concentration initiale des réactifs</a:t>
            </a:r>
          </a:p>
        </p:txBody>
      </p:sp>
      <p:sp>
        <p:nvSpPr>
          <p:cNvPr id="20" name="TextBox 20"/>
          <p:cNvSpPr txBox="1"/>
          <p:nvPr/>
        </p:nvSpPr>
        <p:spPr>
          <a:xfrm>
            <a:off x="2577318" y="5582041"/>
            <a:ext cx="13936699" cy="781687"/>
          </a:xfrm>
          <a:prstGeom prst="rect">
            <a:avLst/>
          </a:prstGeom>
        </p:spPr>
        <p:txBody>
          <a:bodyPr lIns="0" tIns="0" rIns="0" bIns="0" rtlCol="0" anchor="t">
            <a:spAutoFit/>
          </a:bodyPr>
          <a:lstStyle/>
          <a:p>
            <a:pPr algn="l">
              <a:lnSpc>
                <a:spcPts val="5739"/>
              </a:lnSpc>
              <a:spcBef>
                <a:spcPct val="0"/>
              </a:spcBef>
            </a:pPr>
            <a:r>
              <a:rPr lang="en-US" sz="4099" u="sng">
                <a:solidFill>
                  <a:srgbClr val="B6F61A"/>
                </a:solidFill>
                <a:latin typeface="Times New Roman Bold Italics"/>
                <a:ea typeface="Times New Roman Bold Italics"/>
                <a:cs typeface="Times New Roman Bold Italics"/>
                <a:sym typeface="Times New Roman Bold Italics"/>
              </a:rPr>
              <a:t> 2 ) Influence de la températures sur la vitesse de la réaction</a:t>
            </a:r>
          </a:p>
        </p:txBody>
      </p:sp>
      <p:sp>
        <p:nvSpPr>
          <p:cNvPr id="21" name="TextBox 21"/>
          <p:cNvSpPr txBox="1"/>
          <p:nvPr/>
        </p:nvSpPr>
        <p:spPr>
          <a:xfrm>
            <a:off x="3722883" y="6300227"/>
            <a:ext cx="3736046" cy="722631"/>
          </a:xfrm>
          <a:prstGeom prst="rect">
            <a:avLst/>
          </a:prstGeom>
        </p:spPr>
        <p:txBody>
          <a:bodyPr lIns="0" tIns="0" rIns="0" bIns="0" rtlCol="0" anchor="t">
            <a:spAutoFit/>
          </a:bodyPr>
          <a:lstStyle/>
          <a:p>
            <a:pPr algn="ctr">
              <a:lnSpc>
                <a:spcPts val="5319"/>
              </a:lnSpc>
              <a:spcBef>
                <a:spcPct val="0"/>
              </a:spcBef>
            </a:pPr>
            <a:r>
              <a:rPr lang="en-US" sz="3799">
                <a:solidFill>
                  <a:srgbClr val="5CE1E6"/>
                </a:solidFill>
                <a:latin typeface="Times New Roman Bold"/>
                <a:ea typeface="Times New Roman Bold"/>
                <a:cs typeface="Times New Roman Bold"/>
                <a:sym typeface="Times New Roman Bold"/>
              </a:rPr>
              <a:t>a _ Expérience</a:t>
            </a:r>
          </a:p>
        </p:txBody>
      </p:sp>
      <p:sp>
        <p:nvSpPr>
          <p:cNvPr id="22" name="TextBox 22"/>
          <p:cNvSpPr txBox="1"/>
          <p:nvPr/>
        </p:nvSpPr>
        <p:spPr>
          <a:xfrm>
            <a:off x="2501565" y="7127634"/>
            <a:ext cx="14660993" cy="1282701"/>
          </a:xfrm>
          <a:prstGeom prst="rect">
            <a:avLst/>
          </a:prstGeom>
        </p:spPr>
        <p:txBody>
          <a:bodyPr lIns="0" tIns="0" rIns="0" bIns="0" rtlCol="0" anchor="t">
            <a:spAutoFit/>
          </a:bodyPr>
          <a:lstStyle/>
          <a:p>
            <a:pPr algn="l">
              <a:lnSpc>
                <a:spcPts val="4899"/>
              </a:lnSpc>
              <a:spcBef>
                <a:spcPct val="0"/>
              </a:spcBef>
            </a:pPr>
            <a:r>
              <a:rPr lang="en-US" sz="3499">
                <a:solidFill>
                  <a:srgbClr val="FFFFFF"/>
                </a:solidFill>
                <a:latin typeface="Times New Roman Bold"/>
                <a:ea typeface="Times New Roman Bold"/>
                <a:cs typeface="Times New Roman Bold"/>
                <a:sym typeface="Times New Roman Bold"/>
              </a:rPr>
              <a:t>     Pour mettre en évidence l'influence de la température sur la vitesse de la réaction on réalise l'expérience suivante: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386154" y="7838528"/>
            <a:ext cx="1750789" cy="3044850"/>
          </a:xfrm>
          <a:custGeom>
            <a:avLst/>
            <a:gdLst/>
            <a:ahLst/>
            <a:cxnLst/>
            <a:rect l="l" t="t" r="r" b="b"/>
            <a:pathLst>
              <a:path w="1750789" h="3044850">
                <a:moveTo>
                  <a:pt x="1750788" y="0"/>
                </a:moveTo>
                <a:lnTo>
                  <a:pt x="0" y="0"/>
                </a:lnTo>
                <a:lnTo>
                  <a:pt x="0" y="3044850"/>
                </a:lnTo>
                <a:lnTo>
                  <a:pt x="1750788" y="3044850"/>
                </a:lnTo>
                <a:lnTo>
                  <a:pt x="1750788"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216835"/>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120445" y="166004"/>
            <a:ext cx="1476949" cy="1283530"/>
          </a:xfrm>
          <a:custGeom>
            <a:avLst/>
            <a:gdLst/>
            <a:ahLst/>
            <a:cxnLst/>
            <a:rect l="l" t="t" r="r" b="b"/>
            <a:pathLst>
              <a:path w="1476949" h="1283530">
                <a:moveTo>
                  <a:pt x="0" y="0"/>
                </a:moveTo>
                <a:lnTo>
                  <a:pt x="1476949" y="0"/>
                </a:lnTo>
                <a:lnTo>
                  <a:pt x="1476949" y="1283529"/>
                </a:lnTo>
                <a:lnTo>
                  <a:pt x="0" y="128352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8773334" y="706480"/>
            <a:ext cx="7545723" cy="8551820"/>
          </a:xfrm>
          <a:custGeom>
            <a:avLst/>
            <a:gdLst/>
            <a:ahLst/>
            <a:cxnLst/>
            <a:rect l="l" t="t" r="r" b="b"/>
            <a:pathLst>
              <a:path w="7545723" h="8551820">
                <a:moveTo>
                  <a:pt x="0" y="0"/>
                </a:moveTo>
                <a:lnTo>
                  <a:pt x="7545723" y="0"/>
                </a:lnTo>
                <a:lnTo>
                  <a:pt x="7545723" y="8551820"/>
                </a:lnTo>
                <a:lnTo>
                  <a:pt x="0" y="8551820"/>
                </a:lnTo>
                <a:lnTo>
                  <a:pt x="0" y="0"/>
                </a:lnTo>
                <a:close/>
              </a:path>
            </a:pathLst>
          </a:custGeom>
          <a:blipFill>
            <a:blip r:embed="rId8"/>
            <a:stretch>
              <a:fillRect/>
            </a:stretch>
          </a:blipFill>
        </p:spPr>
      </p:sp>
      <p:sp>
        <p:nvSpPr>
          <p:cNvPr id="11" name="Freeform 11"/>
          <p:cNvSpPr/>
          <p:nvPr/>
        </p:nvSpPr>
        <p:spPr>
          <a:xfrm>
            <a:off x="2619960" y="3252830"/>
            <a:ext cx="4803371" cy="947492"/>
          </a:xfrm>
          <a:custGeom>
            <a:avLst/>
            <a:gdLst/>
            <a:ahLst/>
            <a:cxnLst/>
            <a:rect l="l" t="t" r="r" b="b"/>
            <a:pathLst>
              <a:path w="4803371" h="947492">
                <a:moveTo>
                  <a:pt x="0" y="0"/>
                </a:moveTo>
                <a:lnTo>
                  <a:pt x="4803371" y="0"/>
                </a:lnTo>
                <a:lnTo>
                  <a:pt x="4803371" y="947492"/>
                </a:lnTo>
                <a:lnTo>
                  <a:pt x="0" y="947492"/>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2" name="Freeform 12"/>
          <p:cNvSpPr/>
          <p:nvPr/>
        </p:nvSpPr>
        <p:spPr>
          <a:xfrm>
            <a:off x="1208152" y="4457497"/>
            <a:ext cx="600024" cy="465837"/>
          </a:xfrm>
          <a:custGeom>
            <a:avLst/>
            <a:gdLst/>
            <a:ahLst/>
            <a:cxnLst/>
            <a:rect l="l" t="t" r="r" b="b"/>
            <a:pathLst>
              <a:path w="600024" h="465837">
                <a:moveTo>
                  <a:pt x="0" y="0"/>
                </a:moveTo>
                <a:lnTo>
                  <a:pt x="600024" y="0"/>
                </a:lnTo>
                <a:lnTo>
                  <a:pt x="600024" y="465837"/>
                </a:lnTo>
                <a:lnTo>
                  <a:pt x="0" y="465837"/>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13" name="Freeform 13"/>
          <p:cNvSpPr/>
          <p:nvPr/>
        </p:nvSpPr>
        <p:spPr>
          <a:xfrm>
            <a:off x="1338177" y="6807633"/>
            <a:ext cx="470000" cy="381127"/>
          </a:xfrm>
          <a:custGeom>
            <a:avLst/>
            <a:gdLst/>
            <a:ahLst/>
            <a:cxnLst/>
            <a:rect l="l" t="t" r="r" b="b"/>
            <a:pathLst>
              <a:path w="470000" h="381127">
                <a:moveTo>
                  <a:pt x="0" y="0"/>
                </a:moveTo>
                <a:lnTo>
                  <a:pt x="469999" y="0"/>
                </a:lnTo>
                <a:lnTo>
                  <a:pt x="469999" y="381127"/>
                </a:lnTo>
                <a:lnTo>
                  <a:pt x="0" y="381127"/>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TextBox 14"/>
          <p:cNvSpPr txBox="1"/>
          <p:nvPr/>
        </p:nvSpPr>
        <p:spPr>
          <a:xfrm>
            <a:off x="3722883" y="485972"/>
            <a:ext cx="3736046" cy="722631"/>
          </a:xfrm>
          <a:prstGeom prst="rect">
            <a:avLst/>
          </a:prstGeom>
        </p:spPr>
        <p:txBody>
          <a:bodyPr lIns="0" tIns="0" rIns="0" bIns="0" rtlCol="0" anchor="t">
            <a:spAutoFit/>
          </a:bodyPr>
          <a:lstStyle/>
          <a:p>
            <a:pPr algn="ctr">
              <a:lnSpc>
                <a:spcPts val="5319"/>
              </a:lnSpc>
              <a:spcBef>
                <a:spcPct val="0"/>
              </a:spcBef>
            </a:pPr>
            <a:r>
              <a:rPr lang="en-US" sz="3799">
                <a:solidFill>
                  <a:srgbClr val="5CE1E6"/>
                </a:solidFill>
                <a:latin typeface="Times New Roman Bold"/>
                <a:ea typeface="Times New Roman Bold"/>
                <a:cs typeface="Times New Roman Bold"/>
                <a:sym typeface="Times New Roman Bold"/>
              </a:rPr>
              <a:t>b _ Observation</a:t>
            </a:r>
          </a:p>
        </p:txBody>
      </p:sp>
      <p:sp>
        <p:nvSpPr>
          <p:cNvPr id="15" name="TextBox 15"/>
          <p:cNvSpPr txBox="1"/>
          <p:nvPr/>
        </p:nvSpPr>
        <p:spPr>
          <a:xfrm>
            <a:off x="1962418" y="1325708"/>
            <a:ext cx="6810347" cy="1673861"/>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Times New Roman Bold"/>
                <a:ea typeface="Times New Roman Bold"/>
                <a:cs typeface="Times New Roman Bold"/>
                <a:sym typeface="Times New Roman Bold"/>
              </a:rPr>
              <a:t>     L'apparition de la couleur brune est plus rapide dans le mélange A+C que dans le mélange B+D</a:t>
            </a:r>
          </a:p>
        </p:txBody>
      </p:sp>
      <p:sp>
        <p:nvSpPr>
          <p:cNvPr id="16" name="TextBox 16"/>
          <p:cNvSpPr txBox="1"/>
          <p:nvPr/>
        </p:nvSpPr>
        <p:spPr>
          <a:xfrm>
            <a:off x="2527239" y="3291606"/>
            <a:ext cx="4931690" cy="755652"/>
          </a:xfrm>
          <a:prstGeom prst="rect">
            <a:avLst/>
          </a:prstGeom>
        </p:spPr>
        <p:txBody>
          <a:bodyPr lIns="0" tIns="0" rIns="0" bIns="0" rtlCol="0" anchor="t">
            <a:spAutoFit/>
          </a:bodyPr>
          <a:lstStyle/>
          <a:p>
            <a:pPr algn="ctr">
              <a:lnSpc>
                <a:spcPts val="5599"/>
              </a:lnSpc>
              <a:spcBef>
                <a:spcPct val="0"/>
              </a:spcBef>
            </a:pPr>
            <a:r>
              <a:rPr lang="en-US" sz="3999">
                <a:solidFill>
                  <a:srgbClr val="000002"/>
                </a:solidFill>
                <a:latin typeface="Times New Roman Bold"/>
                <a:ea typeface="Times New Roman Bold"/>
                <a:cs typeface="Times New Roman Bold"/>
                <a:sym typeface="Times New Roman Bold"/>
              </a:rPr>
              <a:t>Conclusion</a:t>
            </a:r>
          </a:p>
        </p:txBody>
      </p:sp>
      <p:sp>
        <p:nvSpPr>
          <p:cNvPr id="17" name="TextBox 17"/>
          <p:cNvSpPr txBox="1"/>
          <p:nvPr/>
        </p:nvSpPr>
        <p:spPr>
          <a:xfrm>
            <a:off x="1318765" y="4333672"/>
            <a:ext cx="6810347" cy="2216786"/>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Times New Roman Bold"/>
                <a:ea typeface="Times New Roman Bold"/>
                <a:cs typeface="Times New Roman Bold"/>
                <a:sym typeface="Times New Roman Bold"/>
              </a:rPr>
              <a:t>      D'une manière générale, plus la température du milieu réactionnel est élevée, plus la transformation est rapide et vice versa </a:t>
            </a:r>
          </a:p>
        </p:txBody>
      </p:sp>
      <p:sp>
        <p:nvSpPr>
          <p:cNvPr id="18" name="TextBox 18"/>
          <p:cNvSpPr txBox="1"/>
          <p:nvPr/>
        </p:nvSpPr>
        <p:spPr>
          <a:xfrm>
            <a:off x="1962418" y="6683808"/>
            <a:ext cx="6810347" cy="1130936"/>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Times New Roman Bold"/>
                <a:ea typeface="Times New Roman Bold"/>
                <a:cs typeface="Times New Roman Bold"/>
                <a:sym typeface="Times New Roman Bold"/>
              </a:rPr>
              <a:t> On dit que la température est un facteur cinétique</a:t>
            </a:r>
          </a:p>
        </p:txBody>
      </p:sp>
      <p:sp>
        <p:nvSpPr>
          <p:cNvPr id="19" name="Freeform 19"/>
          <p:cNvSpPr/>
          <p:nvPr/>
        </p:nvSpPr>
        <p:spPr>
          <a:xfrm>
            <a:off x="1808176" y="1449533"/>
            <a:ext cx="419718" cy="325853"/>
          </a:xfrm>
          <a:custGeom>
            <a:avLst/>
            <a:gdLst/>
            <a:ahLst/>
            <a:cxnLst/>
            <a:rect l="l" t="t" r="r" b="b"/>
            <a:pathLst>
              <a:path w="419718" h="325853">
                <a:moveTo>
                  <a:pt x="0" y="0"/>
                </a:moveTo>
                <a:lnTo>
                  <a:pt x="419718" y="0"/>
                </a:lnTo>
                <a:lnTo>
                  <a:pt x="419718" y="325854"/>
                </a:lnTo>
                <a:lnTo>
                  <a:pt x="0" y="325854"/>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386154" y="7838528"/>
            <a:ext cx="1750789" cy="3044850"/>
          </a:xfrm>
          <a:custGeom>
            <a:avLst/>
            <a:gdLst/>
            <a:ahLst/>
            <a:cxnLst/>
            <a:rect l="l" t="t" r="r" b="b"/>
            <a:pathLst>
              <a:path w="1750789" h="3044850">
                <a:moveTo>
                  <a:pt x="1750788" y="0"/>
                </a:moveTo>
                <a:lnTo>
                  <a:pt x="0" y="0"/>
                </a:lnTo>
                <a:lnTo>
                  <a:pt x="0" y="3044850"/>
                </a:lnTo>
                <a:lnTo>
                  <a:pt x="1750788" y="3044850"/>
                </a:lnTo>
                <a:lnTo>
                  <a:pt x="1750788"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216835"/>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120445" y="166004"/>
            <a:ext cx="1476949" cy="1283530"/>
          </a:xfrm>
          <a:custGeom>
            <a:avLst/>
            <a:gdLst/>
            <a:ahLst/>
            <a:cxnLst/>
            <a:rect l="l" t="t" r="r" b="b"/>
            <a:pathLst>
              <a:path w="1476949" h="1283530">
                <a:moveTo>
                  <a:pt x="0" y="0"/>
                </a:moveTo>
                <a:lnTo>
                  <a:pt x="1476949" y="0"/>
                </a:lnTo>
                <a:lnTo>
                  <a:pt x="1476949" y="1283529"/>
                </a:lnTo>
                <a:lnTo>
                  <a:pt x="0" y="128352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2947368" y="1449533"/>
            <a:ext cx="600024" cy="465837"/>
          </a:xfrm>
          <a:custGeom>
            <a:avLst/>
            <a:gdLst/>
            <a:ahLst/>
            <a:cxnLst/>
            <a:rect l="l" t="t" r="r" b="b"/>
            <a:pathLst>
              <a:path w="600024" h="465837">
                <a:moveTo>
                  <a:pt x="0" y="0"/>
                </a:moveTo>
                <a:lnTo>
                  <a:pt x="600024" y="0"/>
                </a:lnTo>
                <a:lnTo>
                  <a:pt x="600024" y="465837"/>
                </a:lnTo>
                <a:lnTo>
                  <a:pt x="0" y="465837"/>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2858004" y="4285459"/>
            <a:ext cx="778752" cy="414072"/>
          </a:xfrm>
          <a:custGeom>
            <a:avLst/>
            <a:gdLst/>
            <a:ahLst/>
            <a:cxnLst/>
            <a:rect l="l" t="t" r="r" b="b"/>
            <a:pathLst>
              <a:path w="778752" h="414072">
                <a:moveTo>
                  <a:pt x="0" y="0"/>
                </a:moveTo>
                <a:lnTo>
                  <a:pt x="778752" y="0"/>
                </a:lnTo>
                <a:lnTo>
                  <a:pt x="778752" y="414072"/>
                </a:lnTo>
                <a:lnTo>
                  <a:pt x="0" y="414072"/>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2" name="TextBox 12"/>
          <p:cNvSpPr txBox="1"/>
          <p:nvPr/>
        </p:nvSpPr>
        <p:spPr>
          <a:xfrm>
            <a:off x="3247380" y="1307236"/>
            <a:ext cx="13378802" cy="630556"/>
          </a:xfrm>
          <a:prstGeom prst="rect">
            <a:avLst/>
          </a:prstGeom>
        </p:spPr>
        <p:txBody>
          <a:bodyPr lIns="0" tIns="0" rIns="0" bIns="0" rtlCol="0" anchor="t">
            <a:spAutoFit/>
          </a:bodyPr>
          <a:lstStyle/>
          <a:p>
            <a:pPr algn="l">
              <a:lnSpc>
                <a:spcPts val="4619"/>
              </a:lnSpc>
              <a:spcBef>
                <a:spcPct val="0"/>
              </a:spcBef>
            </a:pPr>
            <a:r>
              <a:rPr lang="en-US" sz="3299">
                <a:solidFill>
                  <a:srgbClr val="FFFFFF"/>
                </a:solidFill>
                <a:latin typeface="Times New Roman Bold"/>
                <a:ea typeface="Times New Roman Bold"/>
                <a:cs typeface="Times New Roman Bold"/>
                <a:sym typeface="Times New Roman Bold"/>
              </a:rPr>
              <a:t>    Un catalyseur est une espèce chimique qui accélère une réaction chimique</a:t>
            </a:r>
          </a:p>
        </p:txBody>
      </p:sp>
      <p:sp>
        <p:nvSpPr>
          <p:cNvPr id="13" name="TextBox 13"/>
          <p:cNvSpPr txBox="1"/>
          <p:nvPr/>
        </p:nvSpPr>
        <p:spPr>
          <a:xfrm>
            <a:off x="3322601" y="379500"/>
            <a:ext cx="13936699" cy="689611"/>
          </a:xfrm>
          <a:prstGeom prst="rect">
            <a:avLst/>
          </a:prstGeom>
        </p:spPr>
        <p:txBody>
          <a:bodyPr lIns="0" tIns="0" rIns="0" bIns="0" rtlCol="0" anchor="t">
            <a:spAutoFit/>
          </a:bodyPr>
          <a:lstStyle/>
          <a:p>
            <a:pPr algn="l">
              <a:lnSpc>
                <a:spcPts val="5039"/>
              </a:lnSpc>
              <a:spcBef>
                <a:spcPct val="0"/>
              </a:spcBef>
            </a:pPr>
            <a:r>
              <a:rPr lang="en-US" sz="3599" u="sng">
                <a:solidFill>
                  <a:srgbClr val="B6F61A"/>
                </a:solidFill>
                <a:latin typeface="Times New Roman Bold Italics"/>
                <a:ea typeface="Times New Roman Bold Italics"/>
                <a:cs typeface="Times New Roman Bold Italics"/>
                <a:sym typeface="Times New Roman Bold Italics"/>
              </a:rPr>
              <a:t>3)  L'effet d'un catalyseur</a:t>
            </a:r>
          </a:p>
        </p:txBody>
      </p:sp>
      <p:sp>
        <p:nvSpPr>
          <p:cNvPr id="14" name="TextBox 14"/>
          <p:cNvSpPr txBox="1"/>
          <p:nvPr/>
        </p:nvSpPr>
        <p:spPr>
          <a:xfrm>
            <a:off x="3322601" y="2174061"/>
            <a:ext cx="13378802" cy="1792606"/>
          </a:xfrm>
          <a:prstGeom prst="rect">
            <a:avLst/>
          </a:prstGeom>
        </p:spPr>
        <p:txBody>
          <a:bodyPr lIns="0" tIns="0" rIns="0" bIns="0" rtlCol="0" anchor="t">
            <a:spAutoFit/>
          </a:bodyPr>
          <a:lstStyle/>
          <a:p>
            <a:pPr algn="l">
              <a:lnSpc>
                <a:spcPts val="4619"/>
              </a:lnSpc>
              <a:spcBef>
                <a:spcPct val="0"/>
              </a:spcBef>
            </a:pPr>
            <a:r>
              <a:rPr lang="en-US" sz="3299">
                <a:solidFill>
                  <a:srgbClr val="FFFFFF"/>
                </a:solidFill>
                <a:latin typeface="Times New Roman Bold"/>
                <a:ea typeface="Times New Roman Bold"/>
                <a:cs typeface="Times New Roman Bold"/>
                <a:sym typeface="Times New Roman Bold"/>
              </a:rPr>
              <a:t>     Un catalyseur est consommé au cours de la réaction puis il est reformé dans les mêmes quantités. La formule du catalyseur n’apparait donc pas dans l’équation de la réaction chimique</a:t>
            </a:r>
          </a:p>
        </p:txBody>
      </p:sp>
      <p:sp>
        <p:nvSpPr>
          <p:cNvPr id="15" name="TextBox 15"/>
          <p:cNvSpPr txBox="1"/>
          <p:nvPr/>
        </p:nvSpPr>
        <p:spPr>
          <a:xfrm>
            <a:off x="3247380" y="4152109"/>
            <a:ext cx="13378802" cy="2373631"/>
          </a:xfrm>
          <a:prstGeom prst="rect">
            <a:avLst/>
          </a:prstGeom>
        </p:spPr>
        <p:txBody>
          <a:bodyPr lIns="0" tIns="0" rIns="0" bIns="0" rtlCol="0" anchor="t">
            <a:spAutoFit/>
          </a:bodyPr>
          <a:lstStyle/>
          <a:p>
            <a:pPr algn="l">
              <a:lnSpc>
                <a:spcPts val="4619"/>
              </a:lnSpc>
              <a:spcBef>
                <a:spcPct val="0"/>
              </a:spcBef>
            </a:pPr>
            <a:r>
              <a:rPr lang="en-US" sz="3299">
                <a:solidFill>
                  <a:srgbClr val="FFFFFF"/>
                </a:solidFill>
                <a:latin typeface="Times New Roman Bold"/>
                <a:ea typeface="Times New Roman Bold"/>
                <a:cs typeface="Times New Roman Bold"/>
                <a:sym typeface="Times New Roman Bold"/>
              </a:rPr>
              <a:t>    Un catalyseur est une espèce chimique qui va réagir avec les réactifs afin d’accélérer la formation des produits, tandis que les facteurs cinétiques sont des grandeurs caractéristiques du système chimique (concentration des réactifs, température, etc.)</a:t>
            </a:r>
          </a:p>
        </p:txBody>
      </p:sp>
      <p:sp>
        <p:nvSpPr>
          <p:cNvPr id="16" name="Freeform 16"/>
          <p:cNvSpPr/>
          <p:nvPr/>
        </p:nvSpPr>
        <p:spPr>
          <a:xfrm>
            <a:off x="2768641" y="2307411"/>
            <a:ext cx="778752" cy="414072"/>
          </a:xfrm>
          <a:custGeom>
            <a:avLst/>
            <a:gdLst/>
            <a:ahLst/>
            <a:cxnLst/>
            <a:rect l="l" t="t" r="r" b="b"/>
            <a:pathLst>
              <a:path w="778752" h="414072">
                <a:moveTo>
                  <a:pt x="0" y="0"/>
                </a:moveTo>
                <a:lnTo>
                  <a:pt x="778751" y="0"/>
                </a:lnTo>
                <a:lnTo>
                  <a:pt x="778751" y="414072"/>
                </a:lnTo>
                <a:lnTo>
                  <a:pt x="0" y="414072"/>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386154" y="7838528"/>
            <a:ext cx="1750789" cy="3044850"/>
          </a:xfrm>
          <a:custGeom>
            <a:avLst/>
            <a:gdLst/>
            <a:ahLst/>
            <a:cxnLst/>
            <a:rect l="l" t="t" r="r" b="b"/>
            <a:pathLst>
              <a:path w="1750789" h="3044850">
                <a:moveTo>
                  <a:pt x="1750788" y="0"/>
                </a:moveTo>
                <a:lnTo>
                  <a:pt x="0" y="0"/>
                </a:lnTo>
                <a:lnTo>
                  <a:pt x="0" y="3044850"/>
                </a:lnTo>
                <a:lnTo>
                  <a:pt x="1750788" y="3044850"/>
                </a:lnTo>
                <a:lnTo>
                  <a:pt x="1750788"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216835"/>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120445" y="166004"/>
            <a:ext cx="1476949" cy="1283530"/>
          </a:xfrm>
          <a:custGeom>
            <a:avLst/>
            <a:gdLst/>
            <a:ahLst/>
            <a:cxnLst/>
            <a:rect l="l" t="t" r="r" b="b"/>
            <a:pathLst>
              <a:path w="1476949" h="1283530">
                <a:moveTo>
                  <a:pt x="0" y="0"/>
                </a:moveTo>
                <a:lnTo>
                  <a:pt x="1476949" y="0"/>
                </a:lnTo>
                <a:lnTo>
                  <a:pt x="1476949" y="1283529"/>
                </a:lnTo>
                <a:lnTo>
                  <a:pt x="0" y="128352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2947368" y="1449533"/>
            <a:ext cx="600024" cy="465837"/>
          </a:xfrm>
          <a:custGeom>
            <a:avLst/>
            <a:gdLst/>
            <a:ahLst/>
            <a:cxnLst/>
            <a:rect l="l" t="t" r="r" b="b"/>
            <a:pathLst>
              <a:path w="600024" h="465837">
                <a:moveTo>
                  <a:pt x="0" y="0"/>
                </a:moveTo>
                <a:lnTo>
                  <a:pt x="600024" y="0"/>
                </a:lnTo>
                <a:lnTo>
                  <a:pt x="600024" y="465837"/>
                </a:lnTo>
                <a:lnTo>
                  <a:pt x="0" y="465837"/>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2687227" y="3683304"/>
            <a:ext cx="470000" cy="381127"/>
          </a:xfrm>
          <a:custGeom>
            <a:avLst/>
            <a:gdLst/>
            <a:ahLst/>
            <a:cxnLst/>
            <a:rect l="l" t="t" r="r" b="b"/>
            <a:pathLst>
              <a:path w="470000" h="381127">
                <a:moveTo>
                  <a:pt x="0" y="0"/>
                </a:moveTo>
                <a:lnTo>
                  <a:pt x="470000" y="0"/>
                </a:lnTo>
                <a:lnTo>
                  <a:pt x="470000" y="381127"/>
                </a:lnTo>
                <a:lnTo>
                  <a:pt x="0" y="381127"/>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2" name="Freeform 12"/>
          <p:cNvSpPr/>
          <p:nvPr/>
        </p:nvSpPr>
        <p:spPr>
          <a:xfrm>
            <a:off x="1418865" y="1979702"/>
            <a:ext cx="419718" cy="325853"/>
          </a:xfrm>
          <a:custGeom>
            <a:avLst/>
            <a:gdLst/>
            <a:ahLst/>
            <a:cxnLst/>
            <a:rect l="l" t="t" r="r" b="b"/>
            <a:pathLst>
              <a:path w="419718" h="325853">
                <a:moveTo>
                  <a:pt x="0" y="0"/>
                </a:moveTo>
                <a:lnTo>
                  <a:pt x="419718" y="0"/>
                </a:lnTo>
                <a:lnTo>
                  <a:pt x="419718" y="325853"/>
                </a:lnTo>
                <a:lnTo>
                  <a:pt x="0" y="325853"/>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3" name="TextBox 13"/>
          <p:cNvSpPr txBox="1"/>
          <p:nvPr/>
        </p:nvSpPr>
        <p:spPr>
          <a:xfrm>
            <a:off x="2922227" y="4936216"/>
            <a:ext cx="11763854" cy="1130936"/>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Times New Roman Bold"/>
                <a:ea typeface="Times New Roman Bold"/>
                <a:cs typeface="Times New Roman Bold"/>
                <a:sym typeface="Times New Roman Bold"/>
              </a:rPr>
              <a:t>     </a:t>
            </a:r>
            <a:r>
              <a:rPr lang="en-US" sz="3099" u="sng">
                <a:solidFill>
                  <a:srgbClr val="2BCCCA"/>
                </a:solidFill>
                <a:latin typeface="Times New Roman Bold"/>
                <a:ea typeface="Times New Roman Bold"/>
                <a:cs typeface="Times New Roman Bold"/>
                <a:sym typeface="Times New Roman Bold"/>
              </a:rPr>
              <a:t>Concentration des réactifs</a:t>
            </a:r>
            <a:r>
              <a:rPr lang="en-US" sz="3099">
                <a:solidFill>
                  <a:srgbClr val="FFFFFF"/>
                </a:solidFill>
                <a:latin typeface="Times New Roman Bold"/>
                <a:ea typeface="Times New Roman Bold"/>
                <a:cs typeface="Times New Roman Bold"/>
                <a:sym typeface="Times New Roman Bold"/>
              </a:rPr>
              <a:t> : Une concentration plus élevée des réactifs peut augmenter la vitesse de réaction.</a:t>
            </a:r>
          </a:p>
        </p:txBody>
      </p:sp>
      <p:sp>
        <p:nvSpPr>
          <p:cNvPr id="14" name="TextBox 14"/>
          <p:cNvSpPr txBox="1"/>
          <p:nvPr/>
        </p:nvSpPr>
        <p:spPr>
          <a:xfrm>
            <a:off x="2922227" y="6370816"/>
            <a:ext cx="13703956" cy="1130936"/>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Times New Roman Bold"/>
                <a:ea typeface="Times New Roman Bold"/>
                <a:cs typeface="Times New Roman Bold"/>
                <a:sym typeface="Times New Roman Bold"/>
              </a:rPr>
              <a:t>      </a:t>
            </a:r>
            <a:r>
              <a:rPr lang="en-US" sz="3099" u="sng">
                <a:solidFill>
                  <a:srgbClr val="5CE1E6"/>
                </a:solidFill>
                <a:latin typeface="Times New Roman Bold"/>
                <a:ea typeface="Times New Roman Bold"/>
                <a:cs typeface="Times New Roman Bold"/>
                <a:sym typeface="Times New Roman Bold"/>
              </a:rPr>
              <a:t>Présence de catalyseurs </a:t>
            </a:r>
            <a:r>
              <a:rPr lang="en-US" sz="3099">
                <a:solidFill>
                  <a:srgbClr val="FFFFFF"/>
                </a:solidFill>
                <a:latin typeface="Times New Roman Bold"/>
                <a:ea typeface="Times New Roman Bold"/>
                <a:cs typeface="Times New Roman Bold"/>
                <a:sym typeface="Times New Roman Bold"/>
              </a:rPr>
              <a:t>: Les catalyseurs accélèrent la réaction sans être consommé</a:t>
            </a:r>
          </a:p>
        </p:txBody>
      </p:sp>
      <p:sp>
        <p:nvSpPr>
          <p:cNvPr id="15" name="Freeform 15"/>
          <p:cNvSpPr/>
          <p:nvPr/>
        </p:nvSpPr>
        <p:spPr>
          <a:xfrm>
            <a:off x="2712368" y="5060041"/>
            <a:ext cx="470000" cy="381127"/>
          </a:xfrm>
          <a:custGeom>
            <a:avLst/>
            <a:gdLst/>
            <a:ahLst/>
            <a:cxnLst/>
            <a:rect l="l" t="t" r="r" b="b"/>
            <a:pathLst>
              <a:path w="470000" h="381127">
                <a:moveTo>
                  <a:pt x="0" y="0"/>
                </a:moveTo>
                <a:lnTo>
                  <a:pt x="470000" y="0"/>
                </a:lnTo>
                <a:lnTo>
                  <a:pt x="470000" y="381127"/>
                </a:lnTo>
                <a:lnTo>
                  <a:pt x="0" y="381127"/>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6" name="Freeform 16"/>
          <p:cNvSpPr/>
          <p:nvPr/>
        </p:nvSpPr>
        <p:spPr>
          <a:xfrm>
            <a:off x="2712368" y="6438627"/>
            <a:ext cx="470000" cy="381127"/>
          </a:xfrm>
          <a:custGeom>
            <a:avLst/>
            <a:gdLst/>
            <a:ahLst/>
            <a:cxnLst/>
            <a:rect l="l" t="t" r="r" b="b"/>
            <a:pathLst>
              <a:path w="470000" h="381127">
                <a:moveTo>
                  <a:pt x="0" y="0"/>
                </a:moveTo>
                <a:lnTo>
                  <a:pt x="470000" y="0"/>
                </a:lnTo>
                <a:lnTo>
                  <a:pt x="470000" y="381127"/>
                </a:lnTo>
                <a:lnTo>
                  <a:pt x="0" y="381127"/>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7" name="Freeform 17"/>
          <p:cNvSpPr/>
          <p:nvPr/>
        </p:nvSpPr>
        <p:spPr>
          <a:xfrm>
            <a:off x="6285248" y="345302"/>
            <a:ext cx="5037811" cy="924932"/>
          </a:xfrm>
          <a:custGeom>
            <a:avLst/>
            <a:gdLst/>
            <a:ahLst/>
            <a:cxnLst/>
            <a:rect l="l" t="t" r="r" b="b"/>
            <a:pathLst>
              <a:path w="5037811" h="924932">
                <a:moveTo>
                  <a:pt x="0" y="0"/>
                </a:moveTo>
                <a:lnTo>
                  <a:pt x="5037811" y="0"/>
                </a:lnTo>
                <a:lnTo>
                  <a:pt x="5037811" y="924932"/>
                </a:lnTo>
                <a:lnTo>
                  <a:pt x="0" y="924932"/>
                </a:lnTo>
                <a:lnTo>
                  <a:pt x="0" y="0"/>
                </a:lnTo>
                <a:close/>
              </a:path>
            </a:pathLst>
          </a:custGeom>
          <a:blipFill>
            <a:blip r:embed="rId12">
              <a:extLst>
                <a:ext uri="{96DAC541-7B7A-43D3-8B79-37D633B846F1}">
                  <asvg:svgBlip xmlns:asvg="http://schemas.microsoft.com/office/drawing/2016/SVG/main" xmlns="" r:embed="rId13"/>
                </a:ext>
              </a:extLst>
            </a:blip>
            <a:stretch>
              <a:fillRect t="-57919" r="-1629" b="-72556"/>
            </a:stretch>
          </a:blipFill>
        </p:spPr>
      </p:sp>
      <p:sp>
        <p:nvSpPr>
          <p:cNvPr id="18" name="TextBox 18"/>
          <p:cNvSpPr txBox="1"/>
          <p:nvPr/>
        </p:nvSpPr>
        <p:spPr>
          <a:xfrm>
            <a:off x="3247380" y="1307236"/>
            <a:ext cx="11763854" cy="1211581"/>
          </a:xfrm>
          <a:prstGeom prst="rect">
            <a:avLst/>
          </a:prstGeom>
        </p:spPr>
        <p:txBody>
          <a:bodyPr lIns="0" tIns="0" rIns="0" bIns="0" rtlCol="0" anchor="t">
            <a:spAutoFit/>
          </a:bodyPr>
          <a:lstStyle/>
          <a:p>
            <a:pPr algn="l">
              <a:lnSpc>
                <a:spcPts val="4619"/>
              </a:lnSpc>
              <a:spcBef>
                <a:spcPct val="0"/>
              </a:spcBef>
            </a:pPr>
            <a:r>
              <a:rPr lang="en-US" sz="3299">
                <a:solidFill>
                  <a:srgbClr val="FFFFFF"/>
                </a:solidFill>
                <a:latin typeface="Times New Roman Bold"/>
                <a:ea typeface="Times New Roman Bold"/>
                <a:cs typeface="Times New Roman Bold"/>
                <a:sym typeface="Times New Roman Bold"/>
              </a:rPr>
              <a:t>       Les facteurs cinétiques en chimie sont des paramètres qui modifient la vitesse d'une réaction chimique</a:t>
            </a:r>
          </a:p>
        </p:txBody>
      </p:sp>
      <p:sp>
        <p:nvSpPr>
          <p:cNvPr id="19" name="TextBox 19"/>
          <p:cNvSpPr txBox="1"/>
          <p:nvPr/>
        </p:nvSpPr>
        <p:spPr>
          <a:xfrm>
            <a:off x="-1226524" y="2745143"/>
            <a:ext cx="11763854" cy="588011"/>
          </a:xfrm>
          <a:prstGeom prst="rect">
            <a:avLst/>
          </a:prstGeom>
        </p:spPr>
        <p:txBody>
          <a:bodyPr lIns="0" tIns="0" rIns="0" bIns="0" rtlCol="0" anchor="t">
            <a:spAutoFit/>
          </a:bodyPr>
          <a:lstStyle/>
          <a:p>
            <a:pPr algn="ctr">
              <a:lnSpc>
                <a:spcPts val="4339"/>
              </a:lnSpc>
              <a:spcBef>
                <a:spcPct val="0"/>
              </a:spcBef>
            </a:pPr>
            <a:r>
              <a:rPr lang="en-US" sz="3099">
                <a:solidFill>
                  <a:srgbClr val="FFFFFF"/>
                </a:solidFill>
                <a:latin typeface="Times New Roman Bold"/>
                <a:ea typeface="Times New Roman Bold"/>
                <a:cs typeface="Times New Roman Bold"/>
                <a:sym typeface="Times New Roman Bold"/>
              </a:rPr>
              <a:t>Voici quelques exemples :</a:t>
            </a:r>
          </a:p>
        </p:txBody>
      </p:sp>
      <p:sp>
        <p:nvSpPr>
          <p:cNvPr id="20" name="TextBox 20"/>
          <p:cNvSpPr txBox="1"/>
          <p:nvPr/>
        </p:nvSpPr>
        <p:spPr>
          <a:xfrm>
            <a:off x="3132086" y="3559479"/>
            <a:ext cx="13711412" cy="1130936"/>
          </a:xfrm>
          <a:prstGeom prst="rect">
            <a:avLst/>
          </a:prstGeom>
        </p:spPr>
        <p:txBody>
          <a:bodyPr lIns="0" tIns="0" rIns="0" bIns="0" rtlCol="0" anchor="t">
            <a:spAutoFit/>
          </a:bodyPr>
          <a:lstStyle/>
          <a:p>
            <a:pPr algn="l">
              <a:lnSpc>
                <a:spcPts val="4339"/>
              </a:lnSpc>
              <a:spcBef>
                <a:spcPct val="0"/>
              </a:spcBef>
            </a:pPr>
            <a:r>
              <a:rPr lang="en-US" sz="3099">
                <a:solidFill>
                  <a:srgbClr val="FFFFFF"/>
                </a:solidFill>
                <a:latin typeface="Times New Roman Bold"/>
                <a:ea typeface="Times New Roman Bold"/>
                <a:cs typeface="Times New Roman Bold"/>
                <a:sym typeface="Times New Roman Bold"/>
              </a:rPr>
              <a:t>    </a:t>
            </a:r>
            <a:r>
              <a:rPr lang="en-US" sz="3099" u="sng">
                <a:solidFill>
                  <a:srgbClr val="2BCCCA"/>
                </a:solidFill>
                <a:latin typeface="Times New Roman Bold"/>
                <a:ea typeface="Times New Roman Bold"/>
                <a:cs typeface="Times New Roman Bold"/>
                <a:sym typeface="Times New Roman Bold"/>
              </a:rPr>
              <a:t>Température</a:t>
            </a:r>
            <a:r>
              <a:rPr lang="en-US" sz="3099" u="sng">
                <a:solidFill>
                  <a:srgbClr val="1B70BB"/>
                </a:solidFill>
                <a:latin typeface="Times New Roman Bold"/>
                <a:ea typeface="Times New Roman Bold"/>
                <a:cs typeface="Times New Roman Bold"/>
                <a:sym typeface="Times New Roman Bold"/>
              </a:rPr>
              <a:t> </a:t>
            </a:r>
            <a:r>
              <a:rPr lang="en-US" sz="3099">
                <a:solidFill>
                  <a:srgbClr val="FFFFFF"/>
                </a:solidFill>
                <a:latin typeface="Times New Roman Bold"/>
                <a:ea typeface="Times New Roman Bold"/>
                <a:cs typeface="Times New Roman Bold"/>
                <a:sym typeface="Times New Roman Bold"/>
              </a:rPr>
              <a:t>: Une augmentation de la température accélère généralement la réaction.</a:t>
            </a:r>
          </a:p>
        </p:txBody>
      </p:sp>
      <p:sp>
        <p:nvSpPr>
          <p:cNvPr id="21" name="TextBox 21"/>
          <p:cNvSpPr txBox="1"/>
          <p:nvPr/>
        </p:nvSpPr>
        <p:spPr>
          <a:xfrm>
            <a:off x="2947368" y="383270"/>
            <a:ext cx="11763854" cy="706121"/>
          </a:xfrm>
          <a:prstGeom prst="rect">
            <a:avLst/>
          </a:prstGeom>
        </p:spPr>
        <p:txBody>
          <a:bodyPr lIns="0" tIns="0" rIns="0" bIns="0" rtlCol="0" anchor="t">
            <a:spAutoFit/>
          </a:bodyPr>
          <a:lstStyle/>
          <a:p>
            <a:pPr algn="ctr">
              <a:lnSpc>
                <a:spcPts val="5179"/>
              </a:lnSpc>
              <a:spcBef>
                <a:spcPct val="0"/>
              </a:spcBef>
            </a:pPr>
            <a:r>
              <a:rPr lang="en-US" sz="3699">
                <a:solidFill>
                  <a:srgbClr val="060710"/>
                </a:solidFill>
                <a:latin typeface="Times New Roman Bold"/>
                <a:ea typeface="Times New Roman Bold"/>
                <a:cs typeface="Times New Roman Bold"/>
                <a:sym typeface="Times New Roman Bold"/>
              </a:rPr>
              <a:t>Conclusion générale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920</Words>
  <Application>Microsoft Office PowerPoint</Application>
  <PresentationFormat>Personnalisé</PresentationFormat>
  <Paragraphs>91</Paragraphs>
  <Slides>15</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15</vt:i4>
      </vt:variant>
    </vt:vector>
  </HeadingPairs>
  <TitlesOfParts>
    <vt:vector size="22" baseType="lpstr">
      <vt:lpstr>TAN Headline</vt:lpstr>
      <vt:lpstr>Calibri</vt:lpstr>
      <vt:lpstr>Times New Roman Bold</vt:lpstr>
      <vt:lpstr>Times New Roman Bold Italics</vt:lpstr>
      <vt:lpstr>Arial</vt:lpstr>
      <vt:lpstr>Modak</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Chapitre 1</dc:title>
  <dc:creator>hp</dc:creator>
  <cp:lastModifiedBy>hp</cp:lastModifiedBy>
  <cp:revision>2</cp:revision>
  <dcterms:created xsi:type="dcterms:W3CDTF">2006-08-16T00:00:00Z</dcterms:created>
  <dcterms:modified xsi:type="dcterms:W3CDTF">2024-07-17T19:39:26Z</dcterms:modified>
  <dc:identifier>DAGLNiLl-FE</dc:identifier>
</cp:coreProperties>
</file>