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Aharoni" panose="02010803020104030203" pitchFamily="2" charset="-79"/>
      <p:bold r:id="rId12"/>
    </p:embeddedFont>
    <p:embeddedFont>
      <p:font typeface="Arimo Bold" panose="020B0604020202020204" charset="0"/>
      <p:regular r:id="rId13"/>
    </p:embeddedFont>
    <p:embeddedFont>
      <p:font typeface="Times New Roman Bold" panose="020B0604020202020204" charset="0"/>
      <p:regular r:id="rId14"/>
    </p:embeddedFont>
    <p:embeddedFont>
      <p:font typeface="Times New Roman Bold Italics" panose="020B0604020202020204" charset="0"/>
      <p:regular r:id="rId15"/>
    </p:embeddedFont>
    <p:embeddedFont>
      <p:font typeface="Times New Roman Italics" panose="020B060402020202020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2" d="100"/>
          <a:sy n="72" d="100"/>
        </p:scale>
        <p:origin x="65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svg"/><Relationship Id="rId12" Type="http://schemas.openxmlformats.org/officeDocument/2006/relationships/image" Target="../media/image11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gif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png"/><Relationship Id="rId7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3.svg"/><Relationship Id="rId4" Type="http://schemas.openxmlformats.org/officeDocument/2006/relationships/image" Target="../media/image17.svg"/><Relationship Id="rId9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9755287" y="1028700"/>
            <a:ext cx="7504013" cy="9540157"/>
            <a:chOff x="-2540" y="-1270"/>
            <a:chExt cx="4329430" cy="55041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29430" cy="5504180"/>
            </a:xfrm>
            <a:custGeom>
              <a:avLst/>
              <a:gdLst/>
              <a:ahLst/>
              <a:cxnLst/>
              <a:rect l="l" t="t" r="r" b="b"/>
              <a:pathLst>
                <a:path w="4329430" h="5504180">
                  <a:moveTo>
                    <a:pt x="2216150" y="5504180"/>
                  </a:moveTo>
                  <a:cubicBezTo>
                    <a:pt x="2186940" y="5504180"/>
                    <a:pt x="2157730" y="5504180"/>
                    <a:pt x="2129790" y="5504180"/>
                  </a:cubicBezTo>
                  <a:cubicBezTo>
                    <a:pt x="2123440" y="5502910"/>
                    <a:pt x="2118360" y="5501640"/>
                    <a:pt x="2112010" y="5501640"/>
                  </a:cubicBezTo>
                  <a:cubicBezTo>
                    <a:pt x="2038350" y="5497830"/>
                    <a:pt x="1967230" y="5485130"/>
                    <a:pt x="1897380" y="5463540"/>
                  </a:cubicBezTo>
                  <a:cubicBezTo>
                    <a:pt x="1772920" y="5425440"/>
                    <a:pt x="1657350" y="5367020"/>
                    <a:pt x="1548130" y="5295900"/>
                  </a:cubicBezTo>
                  <a:cubicBezTo>
                    <a:pt x="1423670" y="5215890"/>
                    <a:pt x="1294130" y="5143500"/>
                    <a:pt x="1160780" y="5081270"/>
                  </a:cubicBezTo>
                  <a:cubicBezTo>
                    <a:pt x="1040130" y="5025390"/>
                    <a:pt x="914400" y="4980940"/>
                    <a:pt x="791210" y="4933950"/>
                  </a:cubicBezTo>
                  <a:cubicBezTo>
                    <a:pt x="633730" y="4874260"/>
                    <a:pt x="492760" y="4785360"/>
                    <a:pt x="373380" y="4665980"/>
                  </a:cubicBezTo>
                  <a:cubicBezTo>
                    <a:pt x="320040" y="4612640"/>
                    <a:pt x="274320" y="4551680"/>
                    <a:pt x="227330" y="4491990"/>
                  </a:cubicBezTo>
                  <a:cubicBezTo>
                    <a:pt x="173990" y="4424680"/>
                    <a:pt x="127000" y="4353560"/>
                    <a:pt x="95250" y="4273550"/>
                  </a:cubicBezTo>
                  <a:cubicBezTo>
                    <a:pt x="31750" y="4117340"/>
                    <a:pt x="0" y="3954780"/>
                    <a:pt x="2540" y="3785870"/>
                  </a:cubicBezTo>
                  <a:cubicBezTo>
                    <a:pt x="6350" y="3604260"/>
                    <a:pt x="29210" y="3426460"/>
                    <a:pt x="92710" y="3256280"/>
                  </a:cubicBezTo>
                  <a:cubicBezTo>
                    <a:pt x="189230" y="2992120"/>
                    <a:pt x="354330" y="2782570"/>
                    <a:pt x="590550" y="2632710"/>
                  </a:cubicBezTo>
                  <a:cubicBezTo>
                    <a:pt x="715010" y="2552700"/>
                    <a:pt x="853440" y="2501900"/>
                    <a:pt x="995680" y="2463800"/>
                  </a:cubicBezTo>
                  <a:cubicBezTo>
                    <a:pt x="1122680" y="2429510"/>
                    <a:pt x="1250950" y="2400300"/>
                    <a:pt x="1379220" y="2369820"/>
                  </a:cubicBezTo>
                  <a:cubicBezTo>
                    <a:pt x="1526540" y="2334260"/>
                    <a:pt x="1653540" y="2261870"/>
                    <a:pt x="1758950" y="2152650"/>
                  </a:cubicBezTo>
                  <a:cubicBezTo>
                    <a:pt x="1841500" y="2066290"/>
                    <a:pt x="1905000" y="1968500"/>
                    <a:pt x="1955800" y="1860550"/>
                  </a:cubicBezTo>
                  <a:cubicBezTo>
                    <a:pt x="2026920" y="1708150"/>
                    <a:pt x="2096770" y="1555750"/>
                    <a:pt x="2167890" y="1404620"/>
                  </a:cubicBezTo>
                  <a:cubicBezTo>
                    <a:pt x="2232660" y="1267460"/>
                    <a:pt x="2307590" y="1135380"/>
                    <a:pt x="2401570" y="1016000"/>
                  </a:cubicBezTo>
                  <a:cubicBezTo>
                    <a:pt x="2482850" y="913130"/>
                    <a:pt x="2573020" y="821690"/>
                    <a:pt x="2687320" y="754380"/>
                  </a:cubicBezTo>
                  <a:cubicBezTo>
                    <a:pt x="2792730" y="693420"/>
                    <a:pt x="2907030" y="656590"/>
                    <a:pt x="3025140" y="631190"/>
                  </a:cubicBezTo>
                  <a:cubicBezTo>
                    <a:pt x="3108960" y="613410"/>
                    <a:pt x="3192780" y="596900"/>
                    <a:pt x="3279140" y="596900"/>
                  </a:cubicBezTo>
                  <a:cubicBezTo>
                    <a:pt x="3397250" y="595630"/>
                    <a:pt x="3512820" y="617220"/>
                    <a:pt x="3624580" y="655320"/>
                  </a:cubicBezTo>
                  <a:cubicBezTo>
                    <a:pt x="3712210" y="684530"/>
                    <a:pt x="3793490" y="722630"/>
                    <a:pt x="3863340" y="784860"/>
                  </a:cubicBezTo>
                  <a:cubicBezTo>
                    <a:pt x="3963670" y="873760"/>
                    <a:pt x="4042410" y="980440"/>
                    <a:pt x="4107180" y="1096010"/>
                  </a:cubicBezTo>
                  <a:cubicBezTo>
                    <a:pt x="4161790" y="1192530"/>
                    <a:pt x="4201160" y="1294130"/>
                    <a:pt x="4232910" y="1399540"/>
                  </a:cubicBezTo>
                  <a:cubicBezTo>
                    <a:pt x="4281170" y="1554480"/>
                    <a:pt x="4312920" y="1713230"/>
                    <a:pt x="4323080" y="1875790"/>
                  </a:cubicBezTo>
                  <a:cubicBezTo>
                    <a:pt x="4324350" y="1894840"/>
                    <a:pt x="4326890" y="1913890"/>
                    <a:pt x="4329430" y="1932940"/>
                  </a:cubicBezTo>
                  <a:cubicBezTo>
                    <a:pt x="4329430" y="1998980"/>
                    <a:pt x="4329430" y="2066290"/>
                    <a:pt x="4329430" y="2132330"/>
                  </a:cubicBezTo>
                  <a:cubicBezTo>
                    <a:pt x="4328160" y="2139950"/>
                    <a:pt x="4326890" y="2147570"/>
                    <a:pt x="4326890" y="2153920"/>
                  </a:cubicBezTo>
                  <a:cubicBezTo>
                    <a:pt x="4321810" y="2226310"/>
                    <a:pt x="4319270" y="2299970"/>
                    <a:pt x="4311650" y="2372360"/>
                  </a:cubicBezTo>
                  <a:cubicBezTo>
                    <a:pt x="4295140" y="2532380"/>
                    <a:pt x="4262120" y="2689860"/>
                    <a:pt x="4220210" y="2844800"/>
                  </a:cubicBezTo>
                  <a:cubicBezTo>
                    <a:pt x="4142740" y="3131820"/>
                    <a:pt x="4036060" y="3408680"/>
                    <a:pt x="3902710" y="3674110"/>
                  </a:cubicBezTo>
                  <a:cubicBezTo>
                    <a:pt x="3742690" y="3994150"/>
                    <a:pt x="3559810" y="4300220"/>
                    <a:pt x="3352800" y="4591050"/>
                  </a:cubicBezTo>
                  <a:cubicBezTo>
                    <a:pt x="3248660" y="4737100"/>
                    <a:pt x="3143250" y="4879340"/>
                    <a:pt x="3020060" y="5010150"/>
                  </a:cubicBezTo>
                  <a:cubicBezTo>
                    <a:pt x="2992120" y="5040630"/>
                    <a:pt x="2960370" y="5067300"/>
                    <a:pt x="2934970" y="5100320"/>
                  </a:cubicBezTo>
                  <a:cubicBezTo>
                    <a:pt x="2851150" y="5204460"/>
                    <a:pt x="2753360" y="5290820"/>
                    <a:pt x="2640330" y="5360670"/>
                  </a:cubicBezTo>
                  <a:cubicBezTo>
                    <a:pt x="2540000" y="5422900"/>
                    <a:pt x="2434590" y="5469890"/>
                    <a:pt x="2317750" y="5488940"/>
                  </a:cubicBezTo>
                  <a:cubicBezTo>
                    <a:pt x="2283460" y="5494020"/>
                    <a:pt x="2249170" y="5499100"/>
                    <a:pt x="2216150" y="5504180"/>
                  </a:cubicBezTo>
                  <a:close/>
                  <a:moveTo>
                    <a:pt x="1244600" y="2216150"/>
                  </a:moveTo>
                  <a:cubicBezTo>
                    <a:pt x="1428750" y="2164080"/>
                    <a:pt x="1567180" y="2056130"/>
                    <a:pt x="1656080" y="1885950"/>
                  </a:cubicBezTo>
                  <a:cubicBezTo>
                    <a:pt x="1709420" y="1781810"/>
                    <a:pt x="1760220" y="1677670"/>
                    <a:pt x="1807210" y="1569720"/>
                  </a:cubicBezTo>
                  <a:cubicBezTo>
                    <a:pt x="1869440" y="1430020"/>
                    <a:pt x="1925320" y="1287780"/>
                    <a:pt x="1985010" y="1145540"/>
                  </a:cubicBezTo>
                  <a:cubicBezTo>
                    <a:pt x="2020570" y="1062990"/>
                    <a:pt x="2061210" y="981710"/>
                    <a:pt x="2090420" y="897890"/>
                  </a:cubicBezTo>
                  <a:cubicBezTo>
                    <a:pt x="2108200" y="845820"/>
                    <a:pt x="2127250" y="793750"/>
                    <a:pt x="2151380" y="744220"/>
                  </a:cubicBezTo>
                  <a:cubicBezTo>
                    <a:pt x="2192020" y="660400"/>
                    <a:pt x="2197100" y="571500"/>
                    <a:pt x="2175510" y="480060"/>
                  </a:cubicBezTo>
                  <a:cubicBezTo>
                    <a:pt x="2161540" y="422910"/>
                    <a:pt x="2131060" y="373380"/>
                    <a:pt x="2104390" y="322580"/>
                  </a:cubicBezTo>
                  <a:cubicBezTo>
                    <a:pt x="2065020" y="245110"/>
                    <a:pt x="2007870" y="182880"/>
                    <a:pt x="1935480" y="137160"/>
                  </a:cubicBezTo>
                  <a:cubicBezTo>
                    <a:pt x="1805940" y="54610"/>
                    <a:pt x="1663700" y="8890"/>
                    <a:pt x="1510030" y="2540"/>
                  </a:cubicBezTo>
                  <a:cubicBezTo>
                    <a:pt x="1452880" y="0"/>
                    <a:pt x="1394460" y="5080"/>
                    <a:pt x="1336040" y="8890"/>
                  </a:cubicBezTo>
                  <a:cubicBezTo>
                    <a:pt x="1240790" y="13970"/>
                    <a:pt x="1146810" y="29210"/>
                    <a:pt x="1055370" y="59690"/>
                  </a:cubicBezTo>
                  <a:cubicBezTo>
                    <a:pt x="955040" y="92710"/>
                    <a:pt x="854710" y="129540"/>
                    <a:pt x="767080" y="191770"/>
                  </a:cubicBezTo>
                  <a:cubicBezTo>
                    <a:pt x="687070" y="248920"/>
                    <a:pt x="613410" y="313690"/>
                    <a:pt x="546100" y="386080"/>
                  </a:cubicBezTo>
                  <a:cubicBezTo>
                    <a:pt x="408940" y="537210"/>
                    <a:pt x="294640" y="701040"/>
                    <a:pt x="227330" y="897890"/>
                  </a:cubicBezTo>
                  <a:cubicBezTo>
                    <a:pt x="161290" y="1089660"/>
                    <a:pt x="137160" y="1283970"/>
                    <a:pt x="161290" y="1483360"/>
                  </a:cubicBezTo>
                  <a:cubicBezTo>
                    <a:pt x="185420" y="1678940"/>
                    <a:pt x="262890" y="1849120"/>
                    <a:pt x="394970" y="1997710"/>
                  </a:cubicBezTo>
                  <a:cubicBezTo>
                    <a:pt x="548640" y="2169160"/>
                    <a:pt x="741680" y="2246630"/>
                    <a:pt x="935990" y="2256790"/>
                  </a:cubicBezTo>
                  <a:cubicBezTo>
                    <a:pt x="1050290" y="2258060"/>
                    <a:pt x="1158240" y="2240280"/>
                    <a:pt x="1244600" y="2216150"/>
                  </a:cubicBezTo>
                  <a:close/>
                </a:path>
              </a:pathLst>
            </a:custGeom>
            <a:blipFill>
              <a:blip r:embed="rId3"/>
              <a:stretch>
                <a:fillRect l="-34893" r="-3489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 rot="-709034">
            <a:off x="14399578" y="-219965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1" y="0"/>
                </a:lnTo>
                <a:lnTo>
                  <a:pt x="5843511" y="5880861"/>
                </a:lnTo>
                <a:lnTo>
                  <a:pt x="0" y="58808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2867302" flipH="1">
            <a:off x="14995002" y="-412199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5339161">
            <a:off x="-2921756" y="-294043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395661" y="329621"/>
            <a:ext cx="1693979" cy="1472137"/>
          </a:xfrm>
          <a:custGeom>
            <a:avLst/>
            <a:gdLst/>
            <a:ahLst/>
            <a:cxnLst/>
            <a:rect l="l" t="t" r="r" b="b"/>
            <a:pathLst>
              <a:path w="1693979" h="1472137">
                <a:moveTo>
                  <a:pt x="0" y="0"/>
                </a:moveTo>
                <a:lnTo>
                  <a:pt x="1693979" y="0"/>
                </a:lnTo>
                <a:lnTo>
                  <a:pt x="1693979" y="1472137"/>
                </a:lnTo>
                <a:lnTo>
                  <a:pt x="0" y="14721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-7932697" flipH="1">
            <a:off x="467093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rot="5460838">
            <a:off x="14891406" y="6807481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8" y="0"/>
                </a:lnTo>
                <a:lnTo>
                  <a:pt x="6392808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 rot="-10800000">
            <a:off x="15064977" y="7412911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/>
          <p:nvPr/>
        </p:nvGrpSpPr>
        <p:grpSpPr>
          <a:xfrm>
            <a:off x="2089640" y="8320856"/>
            <a:ext cx="2303833" cy="688493"/>
            <a:chOff x="0" y="0"/>
            <a:chExt cx="7420196" cy="221750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420197" cy="2217502"/>
            </a:xfrm>
            <a:custGeom>
              <a:avLst/>
              <a:gdLst/>
              <a:ahLst/>
              <a:cxnLst/>
              <a:rect l="l" t="t" r="r" b="b"/>
              <a:pathLst>
                <a:path w="7420197" h="2217502">
                  <a:moveTo>
                    <a:pt x="7295736" y="2217502"/>
                  </a:moveTo>
                  <a:lnTo>
                    <a:pt x="124460" y="2217502"/>
                  </a:lnTo>
                  <a:cubicBezTo>
                    <a:pt x="55880" y="2217502"/>
                    <a:pt x="0" y="2161622"/>
                    <a:pt x="0" y="209304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295737" y="0"/>
                  </a:lnTo>
                  <a:cubicBezTo>
                    <a:pt x="7364316" y="0"/>
                    <a:pt x="7420197" y="55880"/>
                    <a:pt x="7420197" y="124460"/>
                  </a:cubicBezTo>
                  <a:lnTo>
                    <a:pt x="7420197" y="2093042"/>
                  </a:lnTo>
                  <a:cubicBezTo>
                    <a:pt x="7420197" y="2161622"/>
                    <a:pt x="7364316" y="2217502"/>
                    <a:pt x="7295737" y="2217502"/>
                  </a:cubicBezTo>
                  <a:close/>
                </a:path>
              </a:pathLst>
            </a:custGeom>
            <a:solidFill>
              <a:srgbClr val="A5E80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AutoShape 15"/>
          <p:cNvSpPr/>
          <p:nvPr/>
        </p:nvSpPr>
        <p:spPr>
          <a:xfrm>
            <a:off x="4887548" y="8645484"/>
            <a:ext cx="901824" cy="0"/>
          </a:xfrm>
          <a:prstGeom prst="line">
            <a:avLst/>
          </a:prstGeom>
          <a:ln w="38100" cap="flat">
            <a:solidFill>
              <a:srgbClr val="A5E8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0"/>
          <a:srcRect t="152" b="152"/>
          <a:stretch>
            <a:fillRect/>
          </a:stretch>
        </p:blipFill>
        <p:spPr>
          <a:xfrm>
            <a:off x="1745810" y="2668261"/>
            <a:ext cx="7398190" cy="3884050"/>
          </a:xfrm>
          <a:prstGeom prst="rect">
            <a:avLst/>
          </a:prstGeom>
        </p:spPr>
      </p:pic>
      <p:sp>
        <p:nvSpPr>
          <p:cNvPr id="17" name="Freeform 17"/>
          <p:cNvSpPr/>
          <p:nvPr/>
        </p:nvSpPr>
        <p:spPr>
          <a:xfrm>
            <a:off x="6284672" y="7331335"/>
            <a:ext cx="2520376" cy="2520376"/>
          </a:xfrm>
          <a:custGeom>
            <a:avLst/>
            <a:gdLst/>
            <a:ahLst/>
            <a:cxnLst/>
            <a:rect l="l" t="t" r="r" b="b"/>
            <a:pathLst>
              <a:path w="2520376" h="2520376">
                <a:moveTo>
                  <a:pt x="0" y="0"/>
                </a:moveTo>
                <a:lnTo>
                  <a:pt x="2520377" y="0"/>
                </a:lnTo>
                <a:lnTo>
                  <a:pt x="2520377" y="2520376"/>
                </a:lnTo>
                <a:lnTo>
                  <a:pt x="0" y="252037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3167870" y="154781"/>
            <a:ext cx="5243005" cy="1982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609"/>
              </a:lnSpc>
              <a:spcBef>
                <a:spcPct val="0"/>
              </a:spcBef>
            </a:pPr>
            <a:r>
              <a:rPr lang="en-US" sz="10435" u="sng" dirty="0" err="1">
                <a:solidFill>
                  <a:srgbClr val="5CE1E6"/>
                </a:solidFill>
                <a:latin typeface="Times New Roman Italics"/>
              </a:rPr>
              <a:t>Chapitre</a:t>
            </a:r>
            <a:endParaRPr lang="en-US" sz="10435" u="sng" dirty="0">
              <a:solidFill>
                <a:srgbClr val="5CE1E6"/>
              </a:solidFill>
              <a:latin typeface="Times New Roman Italics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374364" y="2912076"/>
            <a:ext cx="8031925" cy="23266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70"/>
              </a:lnSpc>
            </a:pPr>
            <a:r>
              <a:rPr lang="en-US" sz="6600" dirty="0">
                <a:solidFill>
                  <a:schemeClr val="accent6">
                    <a:lumMod val="75000"/>
                  </a:schemeClr>
                </a:solidFill>
                <a:latin typeface="Times New Roman Bold"/>
              </a:rPr>
              <a:t>Tests </a:t>
            </a:r>
            <a:r>
              <a:rPr lang="en-US" sz="6600" dirty="0" err="1">
                <a:solidFill>
                  <a:schemeClr val="accent6">
                    <a:lumMod val="75000"/>
                  </a:schemeClr>
                </a:solidFill>
                <a:latin typeface="Times New Roman Bold"/>
              </a:rPr>
              <a:t>d’identification</a:t>
            </a:r>
            <a:r>
              <a:rPr lang="en-US" sz="6600" dirty="0">
                <a:solidFill>
                  <a:schemeClr val="accent6">
                    <a:lumMod val="75000"/>
                  </a:schemeClr>
                </a:solidFill>
                <a:latin typeface="Times New Roman Bold"/>
              </a:rPr>
              <a:t> de </a:t>
            </a:r>
            <a:r>
              <a:rPr lang="en-US" sz="6600" dirty="0" err="1">
                <a:solidFill>
                  <a:schemeClr val="accent6">
                    <a:lumMod val="75000"/>
                  </a:schemeClr>
                </a:solidFill>
                <a:latin typeface="Times New Roman Bold"/>
              </a:rPr>
              <a:t>quelques</a:t>
            </a:r>
            <a:r>
              <a:rPr lang="en-US" sz="6600" dirty="0">
                <a:solidFill>
                  <a:schemeClr val="accent6">
                    <a:lumMod val="75000"/>
                  </a:schemeClr>
                </a:solidFill>
                <a:latin typeface="Times New Roman Bold"/>
              </a:rPr>
              <a:t> ions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089640" y="8427042"/>
            <a:ext cx="2303833" cy="453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45"/>
              </a:lnSpc>
              <a:spcBef>
                <a:spcPct val="0"/>
              </a:spcBef>
            </a:pPr>
            <a:r>
              <a:rPr lang="en-US" sz="2389">
                <a:solidFill>
                  <a:srgbClr val="003D25"/>
                </a:solidFill>
                <a:latin typeface="Times New Roman Bold"/>
              </a:rPr>
              <a:t>PROF</a:t>
            </a:r>
          </a:p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8937538" y="8645065"/>
            <a:ext cx="1333311" cy="120664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3B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2653946"/>
              </p:ext>
            </p:extLst>
          </p:nvPr>
        </p:nvGraphicFramePr>
        <p:xfrm>
          <a:off x="6705600" y="3632572"/>
          <a:ext cx="10363200" cy="611339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65331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300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82328">
                <a:tc>
                  <a:txBody>
                    <a:bodyPr/>
                    <a:lstStyle/>
                    <a:p>
                      <a:pPr algn="ctr">
                        <a:lnSpc>
                          <a:spcPts val="5459"/>
                        </a:lnSpc>
                        <a:defRPr/>
                      </a:pPr>
                      <a:r>
                        <a:rPr lang="en-US" sz="3899" b="1" cap="none" spc="0" dirty="0">
                          <a:ln w="22225">
                            <a:solidFill>
                              <a:schemeClr val="accent2"/>
                            </a:solidFill>
                            <a:prstDash val="solid"/>
                          </a:ln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Nom de la solution</a:t>
                      </a:r>
                      <a:endParaRPr lang="en-US" sz="1100" b="1" cap="none" spc="0" dirty="0">
                        <a:ln w="22225">
                          <a:solidFill>
                            <a:schemeClr val="accent2"/>
                          </a:solidFill>
                          <a:prstDash val="solid"/>
                        </a:ln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  <a:effectLst/>
                        <a:highlight>
                          <a:srgbClr val="FFFF00"/>
                        </a:highlight>
                      </a:endParaRPr>
                    </a:p>
                  </a:txBody>
                  <a:tcPr marL="190500" marR="190500" marT="190500" marB="1905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619"/>
                        </a:lnSpc>
                        <a:defRPr/>
                      </a:pPr>
                      <a:r>
                        <a:rPr lang="en-US" sz="3299" b="1" cap="none" spc="0" dirty="0" err="1">
                          <a:ln/>
                          <a:solidFill>
                            <a:schemeClr val="accent4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formule</a:t>
                      </a:r>
                      <a:r>
                        <a:rPr lang="en-US" sz="3299" b="1" cap="none" spc="0" dirty="0">
                          <a:ln/>
                          <a:solidFill>
                            <a:schemeClr val="accent4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 </a:t>
                      </a:r>
                      <a:r>
                        <a:rPr lang="en-US" sz="3299" b="1" cap="none" spc="0" dirty="0" err="1">
                          <a:ln/>
                          <a:solidFill>
                            <a:schemeClr val="accent4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ionique</a:t>
                      </a:r>
                      <a:endParaRPr lang="en-US" sz="1100" b="1" cap="none" spc="0" dirty="0">
                        <a:ln/>
                        <a:solidFill>
                          <a:schemeClr val="accent4"/>
                        </a:solidFill>
                        <a:effectLst/>
                        <a:highlight>
                          <a:srgbClr val="FFFF00"/>
                        </a:highlight>
                      </a:endParaRPr>
                    </a:p>
                  </a:txBody>
                  <a:tcPr marL="190500" marR="190500" marT="190500" marB="1905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4281">
                <a:tc>
                  <a:txBody>
                    <a:bodyPr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699" b="1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Solution de </a:t>
                      </a:r>
                      <a:r>
                        <a:rPr lang="en-US" sz="2699" b="1" dirty="0" err="1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chlorure</a:t>
                      </a:r>
                      <a:r>
                        <a:rPr lang="en-US" sz="2699" b="1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n-US" sz="2699" b="1" dirty="0" err="1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d'hydrogène</a:t>
                      </a:r>
                      <a:endParaRPr lang="en-US" sz="1100" b="1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pPr algn="ctr">
                        <a:lnSpc>
                          <a:spcPts val="3779"/>
                        </a:lnSpc>
                      </a:pPr>
                      <a:r>
                        <a:rPr lang="en-US" sz="2699" b="1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(</a:t>
                      </a:r>
                      <a:r>
                        <a:rPr lang="en-US" sz="2699" b="1" dirty="0" err="1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acide</a:t>
                      </a:r>
                      <a:r>
                        <a:rPr lang="en-US" sz="2699" b="1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n-US" sz="2699" b="1" dirty="0" err="1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chloridrique</a:t>
                      </a:r>
                      <a:r>
                        <a:rPr lang="en-US" sz="2699" b="1" dirty="0">
                          <a:solidFill>
                            <a:schemeClr val="tx1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)</a:t>
                      </a:r>
                    </a:p>
                    <a:p>
                      <a:pPr algn="ctr">
                        <a:lnSpc>
                          <a:spcPts val="3779"/>
                        </a:lnSpc>
                      </a:pPr>
                      <a:endParaRPr lang="en-US" sz="2699" dirty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latin typeface="Times New Roman Bold"/>
                      </a:endParaRPr>
                    </a:p>
                  </a:txBody>
                  <a:tcPr marL="190500" marR="190500" marT="190500" marB="1905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59"/>
                        </a:lnSpc>
                        <a:defRPr/>
                      </a:pPr>
                      <a:r>
                        <a:rPr lang="en-US" sz="2899" b="1" dirty="0">
                          <a:solidFill>
                            <a:srgbClr val="FF914D"/>
                          </a:solidFill>
                          <a:highlight>
                            <a:srgbClr val="000080"/>
                          </a:highlight>
                        </a:rPr>
                        <a:t>(H⁺ + Cl⁻ )</a:t>
                      </a:r>
                      <a:endParaRPr lang="en-US" sz="1100" b="1" dirty="0">
                        <a:highlight>
                          <a:srgbClr val="000080"/>
                        </a:highlight>
                      </a:endParaRPr>
                    </a:p>
                  </a:txBody>
                  <a:tcPr marL="190500" marR="190500" marT="190500" marB="1905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0512">
                <a:tc>
                  <a:txBody>
                    <a:bodyPr/>
                    <a:lstStyle/>
                    <a:p>
                      <a:pPr algn="ctr">
                        <a:lnSpc>
                          <a:spcPts val="4059"/>
                        </a:lnSpc>
                        <a:defRPr/>
                      </a:pPr>
                      <a:r>
                        <a:rPr lang="en-US" sz="2899" b="1" dirty="0">
                          <a:solidFill>
                            <a:schemeClr val="tx1"/>
                          </a:solidFill>
                        </a:rPr>
                        <a:t>Solution </a:t>
                      </a:r>
                      <a:r>
                        <a:rPr lang="en-US" sz="2899" b="1" dirty="0" err="1">
                          <a:solidFill>
                            <a:schemeClr val="tx1"/>
                          </a:solidFill>
                        </a:rPr>
                        <a:t>d’hydroxyde</a:t>
                      </a:r>
                      <a:r>
                        <a:rPr lang="en-US" sz="2899" b="1" dirty="0">
                          <a:solidFill>
                            <a:schemeClr val="tx1"/>
                          </a:solidFill>
                        </a:rPr>
                        <a:t> de sodium (</a:t>
                      </a:r>
                      <a:r>
                        <a:rPr lang="en-US" sz="2899" b="1" dirty="0" err="1">
                          <a:solidFill>
                            <a:schemeClr val="tx1"/>
                          </a:solidFill>
                        </a:rPr>
                        <a:t>soude</a:t>
                      </a:r>
                      <a:r>
                        <a:rPr lang="en-US" sz="2899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190500" marR="190500" marT="190500" marB="1905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39"/>
                        </a:lnSpc>
                        <a:defRPr/>
                      </a:pPr>
                      <a:r>
                        <a:rPr lang="en-US" sz="2599" dirty="0">
                          <a:solidFill>
                            <a:srgbClr val="FF914D"/>
                          </a:solidFill>
                          <a:highlight>
                            <a:srgbClr val="000080"/>
                          </a:highlight>
                        </a:rPr>
                        <a:t>(Na⁺ + OH⁻)</a:t>
                      </a:r>
                      <a:endParaRPr lang="en-US" sz="1100" dirty="0">
                        <a:highlight>
                          <a:srgbClr val="000080"/>
                        </a:highlight>
                      </a:endParaRPr>
                    </a:p>
                  </a:txBody>
                  <a:tcPr marL="190500" marR="190500" marT="190500" marB="1905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36269">
                <a:tc>
                  <a:txBody>
                    <a:bodyPr/>
                    <a:lstStyle/>
                    <a:p>
                      <a:pPr algn="ctr">
                        <a:lnSpc>
                          <a:spcPts val="4199"/>
                        </a:lnSpc>
                        <a:defRPr/>
                      </a:pPr>
                      <a:r>
                        <a:rPr lang="en-US" sz="2999" b="1" dirty="0">
                          <a:solidFill>
                            <a:schemeClr val="tx1"/>
                          </a:solidFill>
                        </a:rPr>
                        <a:t>Solution de nitrate </a:t>
                      </a:r>
                      <a:r>
                        <a:rPr lang="en-US" sz="2999" b="1" dirty="0" err="1">
                          <a:solidFill>
                            <a:schemeClr val="tx1"/>
                          </a:solidFill>
                        </a:rPr>
                        <a:t>d’argent</a:t>
                      </a: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190500" marR="190500" marT="190500" marB="1905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199"/>
                        </a:lnSpc>
                        <a:defRPr/>
                      </a:pPr>
                      <a:r>
                        <a:rPr lang="en-US" sz="2999" dirty="0">
                          <a:solidFill>
                            <a:srgbClr val="FF914D"/>
                          </a:solidFill>
                          <a:highlight>
                            <a:srgbClr val="000080"/>
                          </a:highlight>
                        </a:rPr>
                        <a:t> (Ag⁺ + NO₃⁻ )</a:t>
                      </a:r>
                      <a:endParaRPr lang="en-US" sz="1100" dirty="0">
                        <a:highlight>
                          <a:srgbClr val="000080"/>
                        </a:highlight>
                      </a:endParaRPr>
                    </a:p>
                  </a:txBody>
                  <a:tcPr marL="190500" marR="190500" marT="190500" marB="1905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3" name="Group 3"/>
          <p:cNvGrpSpPr/>
          <p:nvPr/>
        </p:nvGrpSpPr>
        <p:grpSpPr>
          <a:xfrm>
            <a:off x="1513505" y="282266"/>
            <a:ext cx="2870630" cy="2870630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62030" y="0"/>
                  </a:moveTo>
                  <a:lnTo>
                    <a:pt x="750770" y="0"/>
                  </a:lnTo>
                  <a:cubicBezTo>
                    <a:pt x="767222" y="0"/>
                    <a:pt x="782999" y="6535"/>
                    <a:pt x="794632" y="18168"/>
                  </a:cubicBezTo>
                  <a:cubicBezTo>
                    <a:pt x="806265" y="29801"/>
                    <a:pt x="812800" y="45578"/>
                    <a:pt x="812800" y="62030"/>
                  </a:cubicBezTo>
                  <a:lnTo>
                    <a:pt x="812800" y="750770"/>
                  </a:lnTo>
                  <a:cubicBezTo>
                    <a:pt x="812800" y="767222"/>
                    <a:pt x="806265" y="782999"/>
                    <a:pt x="794632" y="794632"/>
                  </a:cubicBezTo>
                  <a:cubicBezTo>
                    <a:pt x="782999" y="806265"/>
                    <a:pt x="767222" y="812800"/>
                    <a:pt x="750770" y="812800"/>
                  </a:cubicBezTo>
                  <a:lnTo>
                    <a:pt x="62030" y="812800"/>
                  </a:lnTo>
                  <a:cubicBezTo>
                    <a:pt x="45578" y="812800"/>
                    <a:pt x="29801" y="806265"/>
                    <a:pt x="18168" y="794632"/>
                  </a:cubicBezTo>
                  <a:cubicBezTo>
                    <a:pt x="6535" y="782999"/>
                    <a:pt x="0" y="767222"/>
                    <a:pt x="0" y="750770"/>
                  </a:cubicBezTo>
                  <a:lnTo>
                    <a:pt x="0" y="62030"/>
                  </a:lnTo>
                  <a:cubicBezTo>
                    <a:pt x="0" y="45578"/>
                    <a:pt x="6535" y="29801"/>
                    <a:pt x="18168" y="18168"/>
                  </a:cubicBezTo>
                  <a:cubicBezTo>
                    <a:pt x="29801" y="6535"/>
                    <a:pt x="45578" y="0"/>
                    <a:pt x="62030" y="0"/>
                  </a:cubicBezTo>
                  <a:close/>
                </a:path>
              </a:pathLst>
            </a:custGeom>
            <a:blipFill>
              <a:blip r:embed="rId2"/>
              <a:stretch>
                <a:fillRect l="-24906" r="-2490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13505" y="3632572"/>
            <a:ext cx="2980401" cy="2980401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9745" y="0"/>
                  </a:moveTo>
                  <a:lnTo>
                    <a:pt x="753055" y="0"/>
                  </a:lnTo>
                  <a:cubicBezTo>
                    <a:pt x="786051" y="0"/>
                    <a:pt x="812800" y="26749"/>
                    <a:pt x="812800" y="59745"/>
                  </a:cubicBezTo>
                  <a:lnTo>
                    <a:pt x="812800" y="753055"/>
                  </a:lnTo>
                  <a:cubicBezTo>
                    <a:pt x="812800" y="786051"/>
                    <a:pt x="786051" y="812800"/>
                    <a:pt x="753055" y="812800"/>
                  </a:cubicBezTo>
                  <a:lnTo>
                    <a:pt x="59745" y="812800"/>
                  </a:lnTo>
                  <a:cubicBezTo>
                    <a:pt x="26749" y="812800"/>
                    <a:pt x="0" y="786051"/>
                    <a:pt x="0" y="753055"/>
                  </a:cubicBezTo>
                  <a:lnTo>
                    <a:pt x="0" y="59745"/>
                  </a:lnTo>
                  <a:cubicBezTo>
                    <a:pt x="0" y="26749"/>
                    <a:pt x="26749" y="0"/>
                    <a:pt x="59745" y="0"/>
                  </a:cubicBezTo>
                  <a:close/>
                </a:path>
              </a:pathLst>
            </a:custGeom>
            <a:blipFill>
              <a:blip r:embed="rId3"/>
              <a:stretch>
                <a:fillRect l="-25046" r="-2504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678210" y="698959"/>
            <a:ext cx="12259318" cy="1369180"/>
            <a:chOff x="0" y="-95249"/>
            <a:chExt cx="16345758" cy="1825573"/>
          </a:xfrm>
        </p:grpSpPr>
        <p:sp>
          <p:nvSpPr>
            <p:cNvPr id="8" name="TextBox 8"/>
            <p:cNvSpPr txBox="1"/>
            <p:nvPr/>
          </p:nvSpPr>
          <p:spPr>
            <a:xfrm>
              <a:off x="0" y="-95249"/>
              <a:ext cx="16345758" cy="9575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5640"/>
                </a:lnSpc>
              </a:pPr>
              <a:r>
                <a:rPr lang="en-US" sz="4700" i="1" u="sng" dirty="0">
                  <a:solidFill>
                    <a:schemeClr val="accent6"/>
                  </a:solidFill>
                  <a:latin typeface="Times New Roman Bold"/>
                </a:rPr>
                <a:t>I - Les </a:t>
              </a:r>
              <a:r>
                <a:rPr lang="en-US" sz="4700" i="1" u="sng" dirty="0" err="1">
                  <a:solidFill>
                    <a:schemeClr val="accent6"/>
                  </a:solidFill>
                  <a:latin typeface="Times New Roman Bold"/>
                </a:rPr>
                <a:t>formules</a:t>
              </a:r>
              <a:r>
                <a:rPr lang="en-US" sz="4700" i="1" u="sng" dirty="0">
                  <a:solidFill>
                    <a:schemeClr val="accent6"/>
                  </a:solidFill>
                  <a:latin typeface="Times New Roman Bold"/>
                </a:rPr>
                <a:t> </a:t>
              </a:r>
              <a:r>
                <a:rPr lang="en-US" sz="4700" i="1" u="sng" dirty="0" err="1">
                  <a:solidFill>
                    <a:schemeClr val="accent6"/>
                  </a:solidFill>
                  <a:latin typeface="Times New Roman Bold"/>
                </a:rPr>
                <a:t>ioniques</a:t>
              </a:r>
              <a:r>
                <a:rPr lang="en-US" sz="4700" i="1" u="sng" dirty="0">
                  <a:solidFill>
                    <a:schemeClr val="accent6"/>
                  </a:solidFill>
                  <a:latin typeface="Times New Roman Bold"/>
                </a:rPr>
                <a:t> de </a:t>
              </a:r>
              <a:r>
                <a:rPr lang="en-US" sz="4700" i="1" u="sng" dirty="0" err="1">
                  <a:solidFill>
                    <a:schemeClr val="accent6"/>
                  </a:solidFill>
                  <a:latin typeface="Times New Roman Bold"/>
                </a:rPr>
                <a:t>quelques</a:t>
              </a:r>
              <a:r>
                <a:rPr lang="en-US" sz="4700" i="1" u="sng" dirty="0">
                  <a:solidFill>
                    <a:schemeClr val="accent6"/>
                  </a:solidFill>
                  <a:latin typeface="Times New Roman Bold"/>
                </a:rPr>
                <a:t> solutions </a:t>
              </a:r>
              <a:r>
                <a:rPr lang="en-US" sz="4700" u="sng" dirty="0">
                  <a:solidFill>
                    <a:schemeClr val="accent6"/>
                  </a:solidFill>
                  <a:latin typeface="Times New Roman Bold"/>
                </a:rPr>
                <a:t>: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1207508"/>
              <a:ext cx="16345758" cy="5228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250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5785809" y="1612806"/>
            <a:ext cx="11849311" cy="1240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79"/>
              </a:lnSpc>
            </a:pPr>
            <a:r>
              <a:rPr lang="en-US" sz="3599" dirty="0">
                <a:solidFill>
                  <a:srgbClr val="FFFFFF"/>
                </a:solidFill>
                <a:latin typeface="Times New Roman Bold"/>
              </a:rPr>
              <a:t>Les solutions </a:t>
            </a:r>
            <a:r>
              <a:rPr lang="en-US" sz="3599" dirty="0" err="1">
                <a:solidFill>
                  <a:srgbClr val="FFFFFF"/>
                </a:solidFill>
                <a:latin typeface="Times New Roman Bold"/>
              </a:rPr>
              <a:t>aqueuses</a:t>
            </a:r>
            <a:r>
              <a:rPr lang="en-US" sz="35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599" dirty="0" err="1">
                <a:solidFill>
                  <a:srgbClr val="FFFFFF"/>
                </a:solidFill>
                <a:latin typeface="Times New Roman Bold"/>
              </a:rPr>
              <a:t>contiennent</a:t>
            </a:r>
            <a:r>
              <a:rPr lang="en-US" sz="3599" dirty="0">
                <a:solidFill>
                  <a:srgbClr val="FFFFFF"/>
                </a:solidFill>
                <a:latin typeface="Times New Roman Bold"/>
              </a:rPr>
              <a:t> de ions </a:t>
            </a:r>
            <a:r>
              <a:rPr lang="en-US" sz="3599" dirty="0" err="1">
                <a:solidFill>
                  <a:srgbClr val="FFFFFF"/>
                </a:solidFill>
                <a:latin typeface="Times New Roman Bold"/>
              </a:rPr>
              <a:t>positifs</a:t>
            </a:r>
            <a:r>
              <a:rPr lang="en-US" sz="3599" dirty="0">
                <a:solidFill>
                  <a:srgbClr val="FFFFFF"/>
                </a:solidFill>
                <a:latin typeface="Times New Roman Bold"/>
              </a:rPr>
              <a:t> et </a:t>
            </a:r>
            <a:r>
              <a:rPr lang="en-US" sz="3599" dirty="0" err="1">
                <a:solidFill>
                  <a:srgbClr val="FFFFFF"/>
                </a:solidFill>
                <a:latin typeface="Times New Roman Bold"/>
              </a:rPr>
              <a:t>négatifs</a:t>
            </a:r>
            <a:r>
              <a:rPr lang="en-US" sz="35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599" dirty="0" err="1">
                <a:solidFill>
                  <a:srgbClr val="FFFFFF"/>
                </a:solidFill>
                <a:latin typeface="Times New Roman Bold"/>
              </a:rPr>
              <a:t>comme</a:t>
            </a:r>
            <a:r>
              <a:rPr lang="en-US" sz="3599" dirty="0">
                <a:solidFill>
                  <a:srgbClr val="FFFFFF"/>
                </a:solidFill>
                <a:latin typeface="Times New Roman Bold"/>
              </a:rPr>
              <a:t> :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513505" y="6920151"/>
            <a:ext cx="2980401" cy="2980401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9745" y="0"/>
                  </a:moveTo>
                  <a:lnTo>
                    <a:pt x="753055" y="0"/>
                  </a:lnTo>
                  <a:cubicBezTo>
                    <a:pt x="786051" y="0"/>
                    <a:pt x="812800" y="26749"/>
                    <a:pt x="812800" y="59745"/>
                  </a:cubicBezTo>
                  <a:lnTo>
                    <a:pt x="812800" y="753055"/>
                  </a:lnTo>
                  <a:cubicBezTo>
                    <a:pt x="812800" y="786051"/>
                    <a:pt x="786051" y="812800"/>
                    <a:pt x="753055" y="812800"/>
                  </a:cubicBezTo>
                  <a:lnTo>
                    <a:pt x="59745" y="812800"/>
                  </a:lnTo>
                  <a:cubicBezTo>
                    <a:pt x="26749" y="812800"/>
                    <a:pt x="0" y="786051"/>
                    <a:pt x="0" y="753055"/>
                  </a:cubicBezTo>
                  <a:lnTo>
                    <a:pt x="0" y="59745"/>
                  </a:lnTo>
                  <a:cubicBezTo>
                    <a:pt x="0" y="26749"/>
                    <a:pt x="26749" y="0"/>
                    <a:pt x="59745" y="0"/>
                  </a:cubicBezTo>
                  <a:close/>
                </a:path>
              </a:pathLst>
            </a:custGeom>
            <a:blipFill>
              <a:blip r:embed="rId4"/>
              <a:stretch>
                <a:fillRect t="-45783" b="-4578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3B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914400"/>
            <a:ext cx="16230600" cy="87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809"/>
              </a:lnSpc>
            </a:pPr>
            <a:r>
              <a:rPr lang="en-US" sz="5674" u="sng" dirty="0">
                <a:solidFill>
                  <a:schemeClr val="accent6"/>
                </a:solidFill>
                <a:latin typeface="Times New Roman Bold"/>
              </a:rPr>
              <a:t>II- Test </a:t>
            </a:r>
            <a:r>
              <a:rPr lang="en-US" sz="5674" u="sng" dirty="0" err="1">
                <a:solidFill>
                  <a:schemeClr val="accent6"/>
                </a:solidFill>
                <a:latin typeface="Times New Roman Bold"/>
              </a:rPr>
              <a:t>d'identification</a:t>
            </a:r>
            <a:r>
              <a:rPr lang="en-US" sz="5674" u="sng" dirty="0">
                <a:solidFill>
                  <a:schemeClr val="accent6"/>
                </a:solidFill>
                <a:latin typeface="Times New Roman Bold"/>
              </a:rPr>
              <a:t> des ions </a:t>
            </a:r>
            <a:r>
              <a:rPr lang="en-US" sz="5674" u="sng" dirty="0" err="1">
                <a:solidFill>
                  <a:schemeClr val="accent6"/>
                </a:solidFill>
                <a:latin typeface="Times New Roman Bold"/>
              </a:rPr>
              <a:t>métalliques</a:t>
            </a:r>
            <a:r>
              <a:rPr lang="en-US" sz="5674" u="sng" dirty="0">
                <a:solidFill>
                  <a:schemeClr val="accent6"/>
                </a:solidFill>
                <a:latin typeface="Times New Roman Bold"/>
              </a:rPr>
              <a:t> </a:t>
            </a:r>
            <a:r>
              <a:rPr lang="en-US" sz="5674" dirty="0">
                <a:solidFill>
                  <a:schemeClr val="accent6"/>
                </a:solidFill>
                <a:latin typeface="Times New Roman Bold"/>
              </a:rPr>
              <a:t>: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596481" y="1964475"/>
            <a:ext cx="16230600" cy="6454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890"/>
              </a:lnSpc>
            </a:pPr>
            <a:r>
              <a:rPr lang="en-US" sz="4800" i="1" dirty="0">
                <a:solidFill>
                  <a:srgbClr val="FFDE59"/>
                </a:solidFill>
                <a:latin typeface="Times New Roman Bold"/>
              </a:rPr>
              <a:t>1- </a:t>
            </a:r>
            <a:r>
              <a:rPr lang="en-US" sz="4800" i="1" dirty="0" err="1">
                <a:solidFill>
                  <a:srgbClr val="FFDE59"/>
                </a:solidFill>
                <a:latin typeface="Times New Roman Bold"/>
              </a:rPr>
              <a:t>Expérience</a:t>
            </a:r>
            <a:r>
              <a:rPr lang="en-US" sz="4800" i="1" dirty="0">
                <a:solidFill>
                  <a:srgbClr val="FFDE59"/>
                </a:solidFill>
                <a:latin typeface="Times New Roman Bold"/>
              </a:rPr>
              <a:t> :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82788" y="2929289"/>
            <a:ext cx="16230600" cy="197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010"/>
              </a:lnSpc>
            </a:pPr>
            <a:r>
              <a:rPr lang="en-US" sz="4175">
                <a:solidFill>
                  <a:srgbClr val="FFFFFF"/>
                </a:solidFill>
                <a:latin typeface="Times New Roman Bold"/>
              </a:rPr>
              <a:t> On verse quelques gouttes de soude (hydroxyde de sodium) de formule chimique (Na⁺ + OH ̶ ) dans 5 tubes à essai contenant les solutions suivantes :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82788" y="5358164"/>
            <a:ext cx="16230600" cy="426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87744" lvl="1" indent="-493872">
              <a:lnSpc>
                <a:spcPts val="5490"/>
              </a:lnSpc>
              <a:buFont typeface="Arial"/>
              <a:buChar char="•"/>
            </a:pPr>
            <a:r>
              <a:rPr lang="en-US" sz="4575">
                <a:solidFill>
                  <a:srgbClr val="BB9377"/>
                </a:solidFill>
                <a:latin typeface="Times New Roman Bold"/>
              </a:rPr>
              <a:t>Tube 1</a:t>
            </a:r>
            <a:r>
              <a:rPr lang="en-US" sz="4575">
                <a:solidFill>
                  <a:srgbClr val="FFFFFF"/>
                </a:solidFill>
                <a:latin typeface="Times New Roman Bold"/>
              </a:rPr>
              <a:t> : solution de sulfate de cuivre ( Cu²⁺  + SO₄ ²⁻ )</a:t>
            </a:r>
          </a:p>
          <a:p>
            <a:pPr marL="1009334" lvl="1" indent="-504667">
              <a:lnSpc>
                <a:spcPts val="5610"/>
              </a:lnSpc>
              <a:buFont typeface="Arial"/>
              <a:buChar char="•"/>
            </a:pPr>
            <a:r>
              <a:rPr lang="en-US" sz="4675">
                <a:solidFill>
                  <a:srgbClr val="BB9377"/>
                </a:solidFill>
                <a:latin typeface="Times New Roman Bold"/>
              </a:rPr>
              <a:t>Tube 2</a:t>
            </a:r>
            <a:r>
              <a:rPr lang="en-US" sz="4675">
                <a:solidFill>
                  <a:srgbClr val="FFFFFF"/>
                </a:solidFill>
                <a:latin typeface="Times New Roman Bold"/>
              </a:rPr>
              <a:t> : sulfate de fer II ( Fe²⁺ + SO₄ ²⁻ )</a:t>
            </a:r>
          </a:p>
          <a:p>
            <a:pPr marL="1009334" lvl="1" indent="-504667">
              <a:lnSpc>
                <a:spcPts val="5610"/>
              </a:lnSpc>
              <a:buFont typeface="Arial"/>
              <a:buChar char="•"/>
            </a:pPr>
            <a:r>
              <a:rPr lang="en-US" sz="4675">
                <a:solidFill>
                  <a:srgbClr val="BB9377"/>
                </a:solidFill>
                <a:latin typeface="Times New Roman Bold"/>
              </a:rPr>
              <a:t>Tube 3</a:t>
            </a:r>
            <a:r>
              <a:rPr lang="en-US" sz="4675">
                <a:solidFill>
                  <a:srgbClr val="FFFFFF"/>
                </a:solidFill>
                <a:latin typeface="Times New Roman Bold"/>
              </a:rPr>
              <a:t> : solution de chlorure de fer III  (Fe³⁺ + 3Cl ⁻)</a:t>
            </a:r>
          </a:p>
          <a:p>
            <a:pPr marL="1009334" lvl="1" indent="-504667">
              <a:lnSpc>
                <a:spcPts val="5610"/>
              </a:lnSpc>
              <a:buFont typeface="Arial"/>
              <a:buChar char="•"/>
            </a:pPr>
            <a:r>
              <a:rPr lang="en-US" sz="4675">
                <a:solidFill>
                  <a:srgbClr val="BB9377"/>
                </a:solidFill>
                <a:latin typeface="Times New Roman Bold"/>
              </a:rPr>
              <a:t>Tube 4</a:t>
            </a:r>
            <a:r>
              <a:rPr lang="en-US" sz="4675">
                <a:solidFill>
                  <a:srgbClr val="FFFFFF"/>
                </a:solidFill>
                <a:latin typeface="Times New Roman Bold"/>
              </a:rPr>
              <a:t> : solution de chlorure de zinc   ( Zn²⁺ + 2Cl ⁻)</a:t>
            </a:r>
          </a:p>
          <a:p>
            <a:pPr marL="1009334" lvl="1" indent="-504667">
              <a:lnSpc>
                <a:spcPts val="5610"/>
              </a:lnSpc>
              <a:buFont typeface="Arial"/>
              <a:buChar char="•"/>
            </a:pPr>
            <a:r>
              <a:rPr lang="en-US" sz="4675">
                <a:solidFill>
                  <a:srgbClr val="BB9377"/>
                </a:solidFill>
                <a:latin typeface="Times New Roman Bold"/>
              </a:rPr>
              <a:t>Tube 5</a:t>
            </a:r>
            <a:r>
              <a:rPr lang="en-US" sz="4675">
                <a:solidFill>
                  <a:srgbClr val="FFFFFF"/>
                </a:solidFill>
                <a:latin typeface="Times New Roman Bold"/>
              </a:rPr>
              <a:t> : solution de chlorure d’aluminium  (Al³⁺ + 3Cl ⁻ )</a:t>
            </a:r>
          </a:p>
          <a:p>
            <a:pPr>
              <a:lnSpc>
                <a:spcPts val="5250"/>
              </a:lnSpc>
            </a:pPr>
            <a:endParaRPr lang="en-US" sz="4675">
              <a:solidFill>
                <a:srgbClr val="FFFFFF"/>
              </a:solidFill>
              <a:latin typeface="Times New Roman 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3B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68635" y="2815608"/>
            <a:ext cx="10879317" cy="5352228"/>
          </a:xfrm>
          <a:custGeom>
            <a:avLst/>
            <a:gdLst/>
            <a:ahLst/>
            <a:cxnLst/>
            <a:rect l="l" t="t" r="r" b="b"/>
            <a:pathLst>
              <a:path w="10879317" h="5352228">
                <a:moveTo>
                  <a:pt x="0" y="0"/>
                </a:moveTo>
                <a:lnTo>
                  <a:pt x="10879317" y="0"/>
                </a:lnTo>
                <a:lnTo>
                  <a:pt x="10879317" y="5352228"/>
                </a:lnTo>
                <a:lnTo>
                  <a:pt x="0" y="53522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660" b="-766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2018362" y="2045536"/>
            <a:ext cx="1413681" cy="634365"/>
            <a:chOff x="0" y="0"/>
            <a:chExt cx="1884908" cy="84582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884908" cy="845820"/>
            </a:xfrm>
            <a:custGeom>
              <a:avLst/>
              <a:gdLst/>
              <a:ahLst/>
              <a:cxnLst/>
              <a:rect l="l" t="t" r="r" b="b"/>
              <a:pathLst>
                <a:path w="1884908" h="845820">
                  <a:moveTo>
                    <a:pt x="0" y="0"/>
                  </a:moveTo>
                  <a:lnTo>
                    <a:pt x="1884908" y="0"/>
                  </a:lnTo>
                  <a:lnTo>
                    <a:pt x="1884908" y="845820"/>
                  </a:lnTo>
                  <a:lnTo>
                    <a:pt x="0" y="8458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t="-5332" b="-533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21920" y="-15240"/>
              <a:ext cx="1641068" cy="800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20"/>
                </a:lnSpc>
              </a:pPr>
              <a:r>
                <a:rPr lang="en-US" sz="3600">
                  <a:solidFill>
                    <a:srgbClr val="000000"/>
                  </a:solidFill>
                  <a:latin typeface="Times New Roman Bold"/>
                </a:rPr>
                <a:t>Cu²⁺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762142" y="2031302"/>
            <a:ext cx="1413681" cy="634365"/>
            <a:chOff x="0" y="0"/>
            <a:chExt cx="1884908" cy="8458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84908" cy="845820"/>
            </a:xfrm>
            <a:custGeom>
              <a:avLst/>
              <a:gdLst/>
              <a:ahLst/>
              <a:cxnLst/>
              <a:rect l="l" t="t" r="r" b="b"/>
              <a:pathLst>
                <a:path w="1884908" h="845820">
                  <a:moveTo>
                    <a:pt x="0" y="0"/>
                  </a:moveTo>
                  <a:lnTo>
                    <a:pt x="1884908" y="0"/>
                  </a:lnTo>
                  <a:lnTo>
                    <a:pt x="1884908" y="845820"/>
                  </a:lnTo>
                  <a:lnTo>
                    <a:pt x="0" y="8458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t="-5332" b="-533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21920" y="-15240"/>
              <a:ext cx="1641068" cy="800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20"/>
                </a:lnSpc>
              </a:pPr>
              <a:r>
                <a:rPr lang="en-US" sz="3600">
                  <a:solidFill>
                    <a:srgbClr val="000000"/>
                  </a:solidFill>
                  <a:latin typeface="Times New Roman Bold"/>
                </a:rPr>
                <a:t>Fe²⁺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225144" y="1907506"/>
            <a:ext cx="1413681" cy="634365"/>
            <a:chOff x="0" y="0"/>
            <a:chExt cx="1884908" cy="84582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884908" cy="845820"/>
            </a:xfrm>
            <a:custGeom>
              <a:avLst/>
              <a:gdLst/>
              <a:ahLst/>
              <a:cxnLst/>
              <a:rect l="l" t="t" r="r" b="b"/>
              <a:pathLst>
                <a:path w="1884908" h="845820">
                  <a:moveTo>
                    <a:pt x="0" y="0"/>
                  </a:moveTo>
                  <a:lnTo>
                    <a:pt x="1884908" y="0"/>
                  </a:lnTo>
                  <a:lnTo>
                    <a:pt x="1884908" y="845820"/>
                  </a:lnTo>
                  <a:lnTo>
                    <a:pt x="0" y="8458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t="-5332" b="-533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21920" y="-15240"/>
              <a:ext cx="1641068" cy="800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20"/>
                </a:lnSpc>
              </a:pPr>
              <a:r>
                <a:rPr lang="en-US" sz="3600">
                  <a:solidFill>
                    <a:srgbClr val="000000"/>
                  </a:solidFill>
                  <a:latin typeface="Times New Roman Bold"/>
                </a:rPr>
                <a:t>Fe³⁺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12126472" y="3011490"/>
            <a:ext cx="1714500" cy="5156347"/>
          </a:xfrm>
          <a:custGeom>
            <a:avLst/>
            <a:gdLst/>
            <a:ahLst/>
            <a:cxnLst/>
            <a:rect l="l" t="t" r="r" b="b"/>
            <a:pathLst>
              <a:path w="1714500" h="5156347">
                <a:moveTo>
                  <a:pt x="0" y="0"/>
                </a:moveTo>
                <a:lnTo>
                  <a:pt x="1714500" y="0"/>
                </a:lnTo>
                <a:lnTo>
                  <a:pt x="1714500" y="5156347"/>
                </a:lnTo>
                <a:lnTo>
                  <a:pt x="0" y="515634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936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/>
          <p:nvPr/>
        </p:nvGrpSpPr>
        <p:grpSpPr>
          <a:xfrm>
            <a:off x="12121030" y="2006910"/>
            <a:ext cx="1725386" cy="729615"/>
            <a:chOff x="0" y="0"/>
            <a:chExt cx="2300514" cy="97282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300514" cy="972820"/>
            </a:xfrm>
            <a:custGeom>
              <a:avLst/>
              <a:gdLst/>
              <a:ahLst/>
              <a:cxnLst/>
              <a:rect l="l" t="t" r="r" b="b"/>
              <a:pathLst>
                <a:path w="2300514" h="972820">
                  <a:moveTo>
                    <a:pt x="0" y="0"/>
                  </a:moveTo>
                  <a:lnTo>
                    <a:pt x="2300514" y="0"/>
                  </a:lnTo>
                  <a:lnTo>
                    <a:pt x="2300514" y="972820"/>
                  </a:lnTo>
                  <a:lnTo>
                    <a:pt x="0" y="9728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t="-7556" b="-755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21920" y="-24765"/>
              <a:ext cx="2056674" cy="9366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40"/>
                </a:lnSpc>
              </a:pPr>
              <a:r>
                <a:rPr lang="en-US" sz="4200">
                  <a:solidFill>
                    <a:srgbClr val="000000"/>
                  </a:solidFill>
                  <a:latin typeface="Times New Roman Bold"/>
                </a:rPr>
                <a:t>Zn²⁺</a:t>
              </a:r>
            </a:p>
          </p:txBody>
        </p:sp>
      </p:grpSp>
      <p:sp>
        <p:nvSpPr>
          <p:cNvPr id="16" name="Freeform 16"/>
          <p:cNvSpPr/>
          <p:nvPr/>
        </p:nvSpPr>
        <p:spPr>
          <a:xfrm>
            <a:off x="15174069" y="2975387"/>
            <a:ext cx="1714500" cy="5192449"/>
          </a:xfrm>
          <a:custGeom>
            <a:avLst/>
            <a:gdLst/>
            <a:ahLst/>
            <a:cxnLst/>
            <a:rect l="l" t="t" r="r" b="b"/>
            <a:pathLst>
              <a:path w="1714500" h="5192449">
                <a:moveTo>
                  <a:pt x="0" y="0"/>
                </a:moveTo>
                <a:lnTo>
                  <a:pt x="1714500" y="0"/>
                </a:lnTo>
                <a:lnTo>
                  <a:pt x="1714500" y="5192449"/>
                </a:lnTo>
                <a:lnTo>
                  <a:pt x="0" y="519244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r="-1328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7" name="Group 17"/>
          <p:cNvGrpSpPr/>
          <p:nvPr/>
        </p:nvGrpSpPr>
        <p:grpSpPr>
          <a:xfrm>
            <a:off x="15194390" y="2090730"/>
            <a:ext cx="1597410" cy="729615"/>
            <a:chOff x="0" y="0"/>
            <a:chExt cx="2129880" cy="97282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129880" cy="972820"/>
            </a:xfrm>
            <a:custGeom>
              <a:avLst/>
              <a:gdLst/>
              <a:ahLst/>
              <a:cxnLst/>
              <a:rect l="l" t="t" r="r" b="b"/>
              <a:pathLst>
                <a:path w="2129880" h="972820">
                  <a:moveTo>
                    <a:pt x="0" y="0"/>
                  </a:moveTo>
                  <a:lnTo>
                    <a:pt x="2129880" y="0"/>
                  </a:lnTo>
                  <a:lnTo>
                    <a:pt x="2129880" y="972820"/>
                  </a:lnTo>
                  <a:lnTo>
                    <a:pt x="0" y="9728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t="-579" b="-57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21920" y="-24765"/>
              <a:ext cx="1886040" cy="9366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40"/>
                </a:lnSpc>
              </a:pPr>
              <a:r>
                <a:rPr lang="en-US" sz="4200">
                  <a:solidFill>
                    <a:srgbClr val="000000"/>
                  </a:solidFill>
                  <a:latin typeface="Times New Roman Bold"/>
                </a:rPr>
                <a:t>Al³⁺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246289" y="8270722"/>
            <a:ext cx="2517420" cy="1362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>
                <a:solidFill>
                  <a:srgbClr val="00AAE6"/>
                </a:solidFill>
                <a:latin typeface="Times New Roman Bold"/>
              </a:rPr>
              <a:t>Précipité Bleu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051452" y="8270722"/>
            <a:ext cx="2517420" cy="1362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>
                <a:solidFill>
                  <a:srgbClr val="00B050"/>
                </a:solidFill>
                <a:latin typeface="Times New Roman Bold"/>
              </a:rPr>
              <a:t>Précipité vert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854747" y="8270722"/>
            <a:ext cx="2517420" cy="1362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>
                <a:solidFill>
                  <a:srgbClr val="FF914D"/>
                </a:solidFill>
                <a:latin typeface="Times New Roman Bold"/>
              </a:rPr>
              <a:t>Précipité rouille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3350223" y="8270722"/>
            <a:ext cx="2517420" cy="1362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>
                <a:solidFill>
                  <a:srgbClr val="FFFFFF"/>
                </a:solidFill>
                <a:latin typeface="Times New Roman Bold"/>
              </a:rPr>
              <a:t>Précipité blanc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66493" y="734448"/>
            <a:ext cx="2517420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>
                <a:solidFill>
                  <a:srgbClr val="FFDE59"/>
                </a:solidFill>
                <a:latin typeface="Times New Roman Bold"/>
              </a:rPr>
              <a:t>tube1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5142066" y="734448"/>
            <a:ext cx="2517420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>
                <a:solidFill>
                  <a:srgbClr val="FFDE59"/>
                </a:solidFill>
                <a:latin typeface="Times New Roman Bold"/>
              </a:rPr>
              <a:t>tube2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354811" y="734448"/>
            <a:ext cx="2517420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>
                <a:solidFill>
                  <a:srgbClr val="FFDE59"/>
                </a:solidFill>
                <a:latin typeface="Times New Roman Bold"/>
              </a:rPr>
              <a:t>tube3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747952" y="734448"/>
            <a:ext cx="2517420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>
                <a:solidFill>
                  <a:srgbClr val="FFDE59"/>
                </a:solidFill>
                <a:latin typeface="Times New Roman Bold"/>
              </a:rPr>
              <a:t>tube4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4959168" y="734448"/>
            <a:ext cx="2517420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>
                <a:solidFill>
                  <a:srgbClr val="FFDE59"/>
                </a:solidFill>
                <a:latin typeface="Times New Roman Bold"/>
              </a:rPr>
              <a:t>tube4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3B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575154" y="171450"/>
            <a:ext cx="16230600" cy="807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329"/>
              </a:lnSpc>
            </a:pPr>
            <a:r>
              <a:rPr lang="en-US" sz="5274" u="sng" dirty="0">
                <a:solidFill>
                  <a:srgbClr val="FFDE59"/>
                </a:solidFill>
                <a:latin typeface="Times New Roman Bold"/>
              </a:rPr>
              <a:t>2 - observations: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0292" y="4976262"/>
            <a:ext cx="17244813" cy="39547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55"/>
              </a:lnSpc>
            </a:pPr>
            <a:r>
              <a:rPr lang="en-US" sz="3475" dirty="0">
                <a:solidFill>
                  <a:srgbClr val="FFFFFF"/>
                </a:solidFill>
                <a:latin typeface="Times New Roman Bold"/>
              </a:rPr>
              <a:t>        </a:t>
            </a:r>
            <a:r>
              <a:rPr lang="en-US" sz="3475" dirty="0" err="1">
                <a:solidFill>
                  <a:srgbClr val="FFFFFF"/>
                </a:solidFill>
                <a:latin typeface="Times New Roman Bold"/>
              </a:rPr>
              <a:t>Lorsqu’on</a:t>
            </a:r>
            <a:r>
              <a:rPr lang="en-US" sz="3475" dirty="0">
                <a:solidFill>
                  <a:srgbClr val="FFFFFF"/>
                </a:solidFill>
                <a:latin typeface="Times New Roman Bold"/>
              </a:rPr>
              <a:t> verse </a:t>
            </a:r>
            <a:r>
              <a:rPr lang="en-US" sz="3475" dirty="0" err="1">
                <a:solidFill>
                  <a:srgbClr val="FFFFFF"/>
                </a:solidFill>
                <a:latin typeface="Times New Roman Bold"/>
              </a:rPr>
              <a:t>quelques</a:t>
            </a:r>
            <a:r>
              <a:rPr lang="en-US" sz="3475" dirty="0">
                <a:solidFill>
                  <a:srgbClr val="FFFFFF"/>
                </a:solidFill>
                <a:latin typeface="Times New Roman Bold"/>
              </a:rPr>
              <a:t> gouttes de </a:t>
            </a:r>
            <a:r>
              <a:rPr lang="en-US" sz="3475" dirty="0" err="1">
                <a:solidFill>
                  <a:srgbClr val="FFFFFF"/>
                </a:solidFill>
                <a:latin typeface="Times New Roman Bold"/>
              </a:rPr>
              <a:t>soude</a:t>
            </a:r>
            <a:r>
              <a:rPr lang="en-US" sz="3475" dirty="0">
                <a:solidFill>
                  <a:srgbClr val="FFFFFF"/>
                </a:solidFill>
                <a:latin typeface="Times New Roman Bold"/>
              </a:rPr>
              <a:t> (Na⁺ + OH⁻ ) à </a:t>
            </a:r>
            <a:r>
              <a:rPr lang="en-US" sz="3475" dirty="0" err="1">
                <a:solidFill>
                  <a:srgbClr val="FFFFFF"/>
                </a:solidFill>
                <a:latin typeface="Times New Roman Bold"/>
              </a:rPr>
              <a:t>une</a:t>
            </a:r>
            <a:r>
              <a:rPr lang="en-US" sz="3475" dirty="0">
                <a:solidFill>
                  <a:srgbClr val="FFFFFF"/>
                </a:solidFill>
                <a:latin typeface="Times New Roman Bold"/>
              </a:rPr>
              <a:t> solution </a:t>
            </a:r>
            <a:r>
              <a:rPr lang="en-US" sz="3475" dirty="0" err="1">
                <a:solidFill>
                  <a:srgbClr val="FFFFFF"/>
                </a:solidFill>
                <a:latin typeface="Times New Roman Bold"/>
              </a:rPr>
              <a:t>aqueuse</a:t>
            </a:r>
            <a:r>
              <a:rPr lang="en-US" sz="3475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475" dirty="0" err="1">
                <a:solidFill>
                  <a:srgbClr val="FFFFFF"/>
                </a:solidFill>
                <a:latin typeface="Times New Roman Bold"/>
              </a:rPr>
              <a:t>contenant</a:t>
            </a:r>
            <a:r>
              <a:rPr lang="en-US" sz="3475" dirty="0">
                <a:solidFill>
                  <a:srgbClr val="FFFFFF"/>
                </a:solidFill>
                <a:latin typeface="Times New Roman Bold"/>
              </a:rPr>
              <a:t>  </a:t>
            </a:r>
            <a:r>
              <a:rPr lang="en-US" sz="3475" dirty="0" err="1">
                <a:solidFill>
                  <a:srgbClr val="FFFFFF"/>
                </a:solidFill>
                <a:latin typeface="Times New Roman Bold"/>
              </a:rPr>
              <a:t>l’ion</a:t>
            </a:r>
            <a:r>
              <a:rPr lang="en-US" sz="3475" dirty="0">
                <a:solidFill>
                  <a:srgbClr val="FFFFFF"/>
                </a:solidFill>
                <a:latin typeface="Times New Roman Bold"/>
              </a:rPr>
              <a:t> fer II (Fe²⁺), Il se </a:t>
            </a:r>
            <a:r>
              <a:rPr lang="en-US" sz="3475" dirty="0" err="1">
                <a:solidFill>
                  <a:srgbClr val="FFFFFF"/>
                </a:solidFill>
                <a:latin typeface="Times New Roman Bold"/>
              </a:rPr>
              <a:t>forme</a:t>
            </a:r>
            <a:r>
              <a:rPr lang="en-US" sz="3475" dirty="0">
                <a:solidFill>
                  <a:srgbClr val="FFFFFF"/>
                </a:solidFill>
                <a:latin typeface="Times New Roman Bold"/>
              </a:rPr>
              <a:t> un </a:t>
            </a:r>
            <a:r>
              <a:rPr lang="en-US" sz="3475" dirty="0" err="1">
                <a:solidFill>
                  <a:srgbClr val="FFFFFF"/>
                </a:solidFill>
                <a:latin typeface="Times New Roman Bold"/>
              </a:rPr>
              <a:t>précipité</a:t>
            </a:r>
            <a:r>
              <a:rPr lang="en-US" sz="3475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475" dirty="0">
                <a:solidFill>
                  <a:srgbClr val="92D050"/>
                </a:solidFill>
                <a:latin typeface="Times New Roman Bold"/>
              </a:rPr>
              <a:t>vert </a:t>
            </a:r>
            <a:r>
              <a:rPr lang="en-US" sz="3475" dirty="0" err="1">
                <a:solidFill>
                  <a:srgbClr val="FFFFFF"/>
                </a:solidFill>
                <a:latin typeface="Times New Roman Bold"/>
              </a:rPr>
              <a:t>c’est</a:t>
            </a:r>
            <a:r>
              <a:rPr lang="en-US" sz="3475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475" dirty="0" err="1">
                <a:solidFill>
                  <a:srgbClr val="92D050"/>
                </a:solidFill>
                <a:latin typeface="Times New Roman Bold"/>
              </a:rPr>
              <a:t>l’hydroxyde</a:t>
            </a:r>
            <a:r>
              <a:rPr lang="en-US" sz="3475" dirty="0">
                <a:solidFill>
                  <a:srgbClr val="92D050"/>
                </a:solidFill>
                <a:latin typeface="Times New Roman Bold"/>
              </a:rPr>
              <a:t> de fer II</a:t>
            </a:r>
            <a:r>
              <a:rPr lang="en-US" sz="3475" dirty="0">
                <a:solidFill>
                  <a:srgbClr val="FFFFFF"/>
                </a:solidFill>
                <a:latin typeface="Times New Roman Bold"/>
              </a:rPr>
              <a:t> de </a:t>
            </a:r>
            <a:r>
              <a:rPr lang="en-US" sz="3475" dirty="0" err="1">
                <a:solidFill>
                  <a:srgbClr val="FFFFFF"/>
                </a:solidFill>
                <a:latin typeface="Times New Roman Bold"/>
              </a:rPr>
              <a:t>formule</a:t>
            </a:r>
            <a:r>
              <a:rPr lang="en-US" sz="3475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475" dirty="0" err="1">
                <a:solidFill>
                  <a:srgbClr val="FFFFFF"/>
                </a:solidFill>
                <a:latin typeface="Times New Roman Bold"/>
              </a:rPr>
              <a:t>chimique</a:t>
            </a:r>
            <a:r>
              <a:rPr lang="en-US" sz="3475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475" dirty="0">
                <a:solidFill>
                  <a:srgbClr val="92D050"/>
                </a:solidFill>
                <a:latin typeface="Times New Roman Bold"/>
              </a:rPr>
              <a:t>Fe(OH)₂</a:t>
            </a:r>
          </a:p>
          <a:p>
            <a:pPr algn="l">
              <a:lnSpc>
                <a:spcPts val="6255"/>
              </a:lnSpc>
            </a:pPr>
            <a:r>
              <a:rPr lang="en-US" sz="3475" dirty="0">
                <a:solidFill>
                  <a:srgbClr val="FFFFFF"/>
                </a:solidFill>
                <a:latin typeface="Times New Roman"/>
              </a:rPr>
              <a:t>              </a:t>
            </a:r>
            <a:r>
              <a:rPr lang="en-US" sz="3475" dirty="0">
                <a:solidFill>
                  <a:srgbClr val="FFFFFF"/>
                </a:solidFill>
                <a:latin typeface="Times New Roman Bold"/>
              </a:rPr>
              <a:t> Equation de la </a:t>
            </a:r>
            <a:r>
              <a:rPr lang="en-US" sz="3475" dirty="0" err="1">
                <a:solidFill>
                  <a:srgbClr val="FFFFFF"/>
                </a:solidFill>
                <a:latin typeface="Times New Roman Bold"/>
              </a:rPr>
              <a:t>réaction</a:t>
            </a:r>
            <a:r>
              <a:rPr lang="en-US" sz="3475" dirty="0">
                <a:solidFill>
                  <a:srgbClr val="FFFFFF"/>
                </a:solidFill>
                <a:latin typeface="Times New Roman Bold"/>
              </a:rPr>
              <a:t> de </a:t>
            </a:r>
            <a:r>
              <a:rPr lang="en-US" sz="3475" dirty="0" err="1">
                <a:solidFill>
                  <a:srgbClr val="FFFFFF"/>
                </a:solidFill>
                <a:latin typeface="Times New Roman Bold"/>
              </a:rPr>
              <a:t>précipitation</a:t>
            </a:r>
            <a:r>
              <a:rPr lang="en-US" sz="3475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475" dirty="0" err="1">
                <a:solidFill>
                  <a:srgbClr val="FFFFFF"/>
                </a:solidFill>
                <a:latin typeface="Times New Roman Bold"/>
              </a:rPr>
              <a:t>est</a:t>
            </a:r>
            <a:r>
              <a:rPr lang="en-US" sz="3475" dirty="0">
                <a:solidFill>
                  <a:srgbClr val="FFFFFF"/>
                </a:solidFill>
                <a:latin typeface="Times New Roman Bold"/>
              </a:rPr>
              <a:t> :</a:t>
            </a:r>
          </a:p>
          <a:p>
            <a:pPr marL="628975" lvl="1" indent="-314487" algn="l">
              <a:lnSpc>
                <a:spcPts val="6255"/>
              </a:lnSpc>
            </a:pPr>
            <a:endParaRPr lang="en-US" sz="3475" dirty="0">
              <a:solidFill>
                <a:srgbClr val="FFFFFF"/>
              </a:solidFill>
              <a:latin typeface="Times New Roman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133692" y="729213"/>
            <a:ext cx="16942933" cy="4584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00"/>
              </a:lnSpc>
            </a:pPr>
            <a:r>
              <a:rPr lang="en-US" sz="3333" dirty="0">
                <a:solidFill>
                  <a:srgbClr val="FFFFFF"/>
                </a:solidFill>
                <a:latin typeface="Times New Roman Bold"/>
              </a:rPr>
              <a:t>      </a:t>
            </a:r>
            <a:r>
              <a:rPr lang="en-US" sz="3333" dirty="0" err="1">
                <a:solidFill>
                  <a:srgbClr val="FFFFFF"/>
                </a:solidFill>
                <a:latin typeface="Times New Roman Bold"/>
              </a:rPr>
              <a:t>Lorsqu’on</a:t>
            </a:r>
            <a:r>
              <a:rPr lang="en-US" sz="3333" dirty="0">
                <a:solidFill>
                  <a:srgbClr val="FFFFFF"/>
                </a:solidFill>
                <a:latin typeface="Times New Roman Bold"/>
              </a:rPr>
              <a:t> verse </a:t>
            </a:r>
            <a:r>
              <a:rPr lang="en-US" sz="3333" dirty="0" err="1">
                <a:solidFill>
                  <a:srgbClr val="FFFFFF"/>
                </a:solidFill>
                <a:latin typeface="Times New Roman Bold"/>
              </a:rPr>
              <a:t>quelques</a:t>
            </a:r>
            <a:r>
              <a:rPr lang="en-US" sz="3333" dirty="0">
                <a:solidFill>
                  <a:srgbClr val="FFFFFF"/>
                </a:solidFill>
                <a:latin typeface="Times New Roman Bold"/>
              </a:rPr>
              <a:t> gouttes de </a:t>
            </a:r>
            <a:r>
              <a:rPr lang="en-US" sz="3333" dirty="0" err="1">
                <a:solidFill>
                  <a:srgbClr val="FFFFFF"/>
                </a:solidFill>
                <a:latin typeface="Times New Roman Bold"/>
              </a:rPr>
              <a:t>soude</a:t>
            </a:r>
            <a:r>
              <a:rPr lang="en-US" sz="3333" dirty="0">
                <a:solidFill>
                  <a:srgbClr val="FFFFFF"/>
                </a:solidFill>
                <a:latin typeface="Times New Roman Bold"/>
              </a:rPr>
              <a:t> (Na⁺ + OH⁻ )  à </a:t>
            </a:r>
            <a:r>
              <a:rPr lang="en-US" sz="3333" dirty="0" err="1">
                <a:solidFill>
                  <a:srgbClr val="FFFFFF"/>
                </a:solidFill>
                <a:latin typeface="Times New Roman Bold"/>
              </a:rPr>
              <a:t>une</a:t>
            </a:r>
            <a:r>
              <a:rPr lang="en-US" sz="3333" dirty="0">
                <a:solidFill>
                  <a:srgbClr val="FFFFFF"/>
                </a:solidFill>
                <a:latin typeface="Times New Roman Bold"/>
              </a:rPr>
              <a:t> solution </a:t>
            </a:r>
            <a:r>
              <a:rPr lang="en-US" sz="3333" dirty="0" err="1">
                <a:solidFill>
                  <a:srgbClr val="FFFFFF"/>
                </a:solidFill>
                <a:latin typeface="Times New Roman Bold"/>
              </a:rPr>
              <a:t>aqueuse</a:t>
            </a:r>
            <a:r>
              <a:rPr lang="en-US" sz="3333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333" dirty="0" err="1">
                <a:solidFill>
                  <a:srgbClr val="FFFFFF"/>
                </a:solidFill>
                <a:latin typeface="Times New Roman Bold"/>
              </a:rPr>
              <a:t>contenant</a:t>
            </a:r>
            <a:r>
              <a:rPr lang="en-US" sz="3333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333" dirty="0" err="1">
                <a:solidFill>
                  <a:srgbClr val="FFFFFF"/>
                </a:solidFill>
                <a:latin typeface="Times New Roman Bold"/>
              </a:rPr>
              <a:t>l’ion</a:t>
            </a:r>
            <a:r>
              <a:rPr lang="en-US" sz="3333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333" dirty="0" err="1">
                <a:solidFill>
                  <a:srgbClr val="FFFFFF"/>
                </a:solidFill>
                <a:latin typeface="Times New Roman Bold"/>
              </a:rPr>
              <a:t>cuivre</a:t>
            </a:r>
            <a:r>
              <a:rPr lang="en-US" sz="3333" dirty="0">
                <a:solidFill>
                  <a:srgbClr val="FFFFFF"/>
                </a:solidFill>
                <a:latin typeface="Times New Roman Bold"/>
              </a:rPr>
              <a:t> II (Cu²⁺), Il se </a:t>
            </a:r>
            <a:r>
              <a:rPr lang="en-US" sz="3333" dirty="0" err="1">
                <a:solidFill>
                  <a:srgbClr val="FFFFFF"/>
                </a:solidFill>
                <a:latin typeface="Times New Roman Bold"/>
              </a:rPr>
              <a:t>forme</a:t>
            </a:r>
            <a:r>
              <a:rPr lang="en-US" sz="3333" dirty="0">
                <a:solidFill>
                  <a:srgbClr val="FFFFFF"/>
                </a:solidFill>
                <a:latin typeface="Times New Roman Bold"/>
              </a:rPr>
              <a:t> un </a:t>
            </a:r>
            <a:r>
              <a:rPr lang="en-US" sz="3333" dirty="0" err="1">
                <a:solidFill>
                  <a:srgbClr val="FFFFFF"/>
                </a:solidFill>
                <a:latin typeface="Times New Roman Bold"/>
              </a:rPr>
              <a:t>précipité</a:t>
            </a:r>
            <a:r>
              <a:rPr lang="en-US" sz="3333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333" dirty="0">
                <a:solidFill>
                  <a:srgbClr val="66CCF0"/>
                </a:solidFill>
                <a:latin typeface="Times New Roman Bold"/>
              </a:rPr>
              <a:t>bleu</a:t>
            </a:r>
            <a:r>
              <a:rPr lang="en-US" sz="3333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333" dirty="0" err="1">
                <a:solidFill>
                  <a:srgbClr val="FFFFFF"/>
                </a:solidFill>
                <a:latin typeface="Times New Roman Bold"/>
              </a:rPr>
              <a:t>c’est</a:t>
            </a:r>
            <a:r>
              <a:rPr lang="en-US" sz="3333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333" dirty="0" err="1">
                <a:solidFill>
                  <a:srgbClr val="66CCF0"/>
                </a:solidFill>
                <a:latin typeface="Times New Roman Bold"/>
              </a:rPr>
              <a:t>l’hydroxyde</a:t>
            </a:r>
            <a:r>
              <a:rPr lang="en-US" sz="3333" dirty="0">
                <a:solidFill>
                  <a:srgbClr val="66CCF0"/>
                </a:solidFill>
                <a:latin typeface="Times New Roman Bold"/>
              </a:rPr>
              <a:t> de </a:t>
            </a:r>
            <a:r>
              <a:rPr lang="en-US" sz="3333" dirty="0" err="1">
                <a:solidFill>
                  <a:srgbClr val="66CCF0"/>
                </a:solidFill>
                <a:latin typeface="Times New Roman Bold"/>
              </a:rPr>
              <a:t>cuivre</a:t>
            </a:r>
            <a:r>
              <a:rPr lang="en-US" sz="3333" dirty="0">
                <a:solidFill>
                  <a:srgbClr val="FFFFFF"/>
                </a:solidFill>
                <a:latin typeface="Times New Roman Bold"/>
              </a:rPr>
              <a:t> de </a:t>
            </a:r>
            <a:r>
              <a:rPr lang="en-US" sz="3333" dirty="0" err="1">
                <a:solidFill>
                  <a:srgbClr val="FFFFFF"/>
                </a:solidFill>
                <a:latin typeface="Times New Roman Bold"/>
              </a:rPr>
              <a:t>formule</a:t>
            </a:r>
            <a:r>
              <a:rPr lang="en-US" sz="3333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333" dirty="0" err="1">
                <a:solidFill>
                  <a:srgbClr val="FFFFFF"/>
                </a:solidFill>
                <a:latin typeface="Times New Roman Bold"/>
              </a:rPr>
              <a:t>chimique</a:t>
            </a:r>
            <a:r>
              <a:rPr lang="en-US" sz="3333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333" dirty="0">
                <a:solidFill>
                  <a:srgbClr val="5B9BD5"/>
                </a:solidFill>
                <a:latin typeface="Times New Roman Bold"/>
              </a:rPr>
              <a:t>Cu(OH)₂</a:t>
            </a:r>
          </a:p>
          <a:p>
            <a:pPr>
              <a:lnSpc>
                <a:spcPts val="6000"/>
              </a:lnSpc>
            </a:pPr>
            <a:r>
              <a:rPr lang="en-US" sz="3333" dirty="0">
                <a:solidFill>
                  <a:srgbClr val="FFFFFF"/>
                </a:solidFill>
                <a:latin typeface="Times New Roman"/>
              </a:rPr>
              <a:t>               </a:t>
            </a:r>
            <a:r>
              <a:rPr lang="en-US" sz="3333" dirty="0">
                <a:solidFill>
                  <a:srgbClr val="FFFFFF"/>
                </a:solidFill>
                <a:latin typeface="Times New Roman Bold"/>
              </a:rPr>
              <a:t>Equation de la </a:t>
            </a:r>
            <a:r>
              <a:rPr lang="en-US" sz="3333" dirty="0" err="1">
                <a:solidFill>
                  <a:srgbClr val="FFFFFF"/>
                </a:solidFill>
                <a:latin typeface="Times New Roman Bold"/>
              </a:rPr>
              <a:t>réaction</a:t>
            </a:r>
            <a:r>
              <a:rPr lang="en-US" sz="3333" dirty="0">
                <a:solidFill>
                  <a:srgbClr val="FFFFFF"/>
                </a:solidFill>
                <a:latin typeface="Times New Roman Bold"/>
              </a:rPr>
              <a:t> de </a:t>
            </a:r>
            <a:r>
              <a:rPr lang="en-US" sz="3333" dirty="0" err="1">
                <a:solidFill>
                  <a:srgbClr val="FFFFFF"/>
                </a:solidFill>
                <a:latin typeface="Times New Roman Bold"/>
              </a:rPr>
              <a:t>précipitation</a:t>
            </a:r>
            <a:r>
              <a:rPr lang="en-US" sz="3333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333" dirty="0" err="1">
                <a:solidFill>
                  <a:srgbClr val="FFFFFF"/>
                </a:solidFill>
                <a:latin typeface="Times New Roman Bold"/>
              </a:rPr>
              <a:t>est</a:t>
            </a:r>
            <a:r>
              <a:rPr lang="en-US" sz="3333" dirty="0">
                <a:solidFill>
                  <a:srgbClr val="FFFFFF"/>
                </a:solidFill>
                <a:latin typeface="Times New Roman Bold"/>
              </a:rPr>
              <a:t> :</a:t>
            </a:r>
          </a:p>
          <a:p>
            <a:pPr algn="l">
              <a:lnSpc>
                <a:spcPts val="6000"/>
              </a:lnSpc>
            </a:pPr>
            <a:endParaRPr lang="en-US" sz="3333" dirty="0">
              <a:solidFill>
                <a:srgbClr val="FFFFFF"/>
              </a:solidFill>
              <a:latin typeface="Times New Roman Bold"/>
            </a:endParaRPr>
          </a:p>
          <a:p>
            <a:pPr marL="603316" lvl="1" indent="-301658" algn="l">
              <a:lnSpc>
                <a:spcPts val="6000"/>
              </a:lnSpc>
            </a:pPr>
            <a:endParaRPr lang="en-US" sz="3333" dirty="0">
              <a:solidFill>
                <a:srgbClr val="FFFFFF"/>
              </a:solidFill>
              <a:latin typeface="Times New Roman Bold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7876966" y="4126175"/>
            <a:ext cx="3456384" cy="414664"/>
            <a:chOff x="0" y="0"/>
            <a:chExt cx="4608512" cy="55288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608576" cy="552958"/>
            </a:xfrm>
            <a:custGeom>
              <a:avLst/>
              <a:gdLst/>
              <a:ahLst/>
              <a:cxnLst/>
              <a:rect l="l" t="t" r="r" b="b"/>
              <a:pathLst>
                <a:path w="4608576" h="552958">
                  <a:moveTo>
                    <a:pt x="0" y="138176"/>
                  </a:moveTo>
                  <a:lnTo>
                    <a:pt x="4332097" y="138176"/>
                  </a:lnTo>
                  <a:lnTo>
                    <a:pt x="4332097" y="0"/>
                  </a:lnTo>
                  <a:lnTo>
                    <a:pt x="4608576" y="276479"/>
                  </a:lnTo>
                  <a:lnTo>
                    <a:pt x="4332097" y="552958"/>
                  </a:lnTo>
                  <a:lnTo>
                    <a:pt x="4332097" y="414655"/>
                  </a:lnTo>
                  <a:lnTo>
                    <a:pt x="0" y="414655"/>
                  </a:lnTo>
                  <a:close/>
                </a:path>
              </a:pathLst>
            </a:custGeom>
            <a:solidFill>
              <a:srgbClr val="7838A8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 rot="5400000">
            <a:off x="12462073" y="4017955"/>
            <a:ext cx="523692" cy="1653365"/>
            <a:chOff x="0" y="0"/>
            <a:chExt cx="875758" cy="2764886"/>
          </a:xfrm>
        </p:grpSpPr>
        <p:sp>
          <p:nvSpPr>
            <p:cNvPr id="8" name="Freeform 8"/>
            <p:cNvSpPr/>
            <p:nvPr/>
          </p:nvSpPr>
          <p:spPr>
            <a:xfrm>
              <a:off x="38100" y="38100"/>
              <a:ext cx="799592" cy="2688717"/>
            </a:xfrm>
            <a:custGeom>
              <a:avLst/>
              <a:gdLst/>
              <a:ahLst/>
              <a:cxnLst/>
              <a:rect l="l" t="t" r="r" b="b"/>
              <a:pathLst>
                <a:path w="799592" h="2688717">
                  <a:moveTo>
                    <a:pt x="0" y="2688717"/>
                  </a:moveTo>
                  <a:lnTo>
                    <a:pt x="0" y="480949"/>
                  </a:lnTo>
                  <a:cubicBezTo>
                    <a:pt x="0" y="327152"/>
                    <a:pt x="117094" y="202565"/>
                    <a:pt x="261366" y="202565"/>
                  </a:cubicBezTo>
                  <a:lnTo>
                    <a:pt x="599694" y="202565"/>
                  </a:lnTo>
                  <a:lnTo>
                    <a:pt x="599694" y="0"/>
                  </a:lnTo>
                  <a:lnTo>
                    <a:pt x="799592" y="261874"/>
                  </a:lnTo>
                  <a:lnTo>
                    <a:pt x="599694" y="523748"/>
                  </a:lnTo>
                  <a:lnTo>
                    <a:pt x="599694" y="321310"/>
                  </a:lnTo>
                  <a:lnTo>
                    <a:pt x="261366" y="321310"/>
                  </a:lnTo>
                  <a:cubicBezTo>
                    <a:pt x="178562" y="321310"/>
                    <a:pt x="111506" y="392811"/>
                    <a:pt x="111506" y="480949"/>
                  </a:cubicBezTo>
                  <a:lnTo>
                    <a:pt x="111506" y="2688717"/>
                  </a:lnTo>
                  <a:close/>
                </a:path>
              </a:pathLst>
            </a:custGeom>
            <a:solidFill>
              <a:srgbClr val="0033C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0" y="-3175"/>
              <a:ext cx="878332" cy="2768092"/>
            </a:xfrm>
            <a:custGeom>
              <a:avLst/>
              <a:gdLst/>
              <a:ahLst/>
              <a:cxnLst/>
              <a:rect l="l" t="t" r="r" b="b"/>
              <a:pathLst>
                <a:path w="878332" h="2768092">
                  <a:moveTo>
                    <a:pt x="0" y="2729992"/>
                  </a:moveTo>
                  <a:lnTo>
                    <a:pt x="0" y="522224"/>
                  </a:lnTo>
                  <a:lnTo>
                    <a:pt x="38100" y="522224"/>
                  </a:lnTo>
                  <a:lnTo>
                    <a:pt x="0" y="522224"/>
                  </a:lnTo>
                  <a:cubicBezTo>
                    <a:pt x="0" y="349758"/>
                    <a:pt x="131826" y="205740"/>
                    <a:pt x="299466" y="205740"/>
                  </a:cubicBezTo>
                  <a:lnTo>
                    <a:pt x="637794" y="205740"/>
                  </a:lnTo>
                  <a:lnTo>
                    <a:pt x="637794" y="243840"/>
                  </a:lnTo>
                  <a:lnTo>
                    <a:pt x="599694" y="243840"/>
                  </a:lnTo>
                  <a:lnTo>
                    <a:pt x="599694" y="41275"/>
                  </a:lnTo>
                  <a:cubicBezTo>
                    <a:pt x="599694" y="24892"/>
                    <a:pt x="610108" y="10414"/>
                    <a:pt x="625602" y="5207"/>
                  </a:cubicBezTo>
                  <a:cubicBezTo>
                    <a:pt x="641096" y="0"/>
                    <a:pt x="658114" y="5207"/>
                    <a:pt x="668147" y="18161"/>
                  </a:cubicBezTo>
                  <a:lnTo>
                    <a:pt x="867918" y="280035"/>
                  </a:lnTo>
                  <a:cubicBezTo>
                    <a:pt x="878332" y="293624"/>
                    <a:pt x="878332" y="312674"/>
                    <a:pt x="867918" y="326263"/>
                  </a:cubicBezTo>
                  <a:lnTo>
                    <a:pt x="668020" y="588137"/>
                  </a:lnTo>
                  <a:cubicBezTo>
                    <a:pt x="658114" y="601091"/>
                    <a:pt x="640969" y="606298"/>
                    <a:pt x="625475" y="601091"/>
                  </a:cubicBezTo>
                  <a:cubicBezTo>
                    <a:pt x="609981" y="595884"/>
                    <a:pt x="599567" y="581279"/>
                    <a:pt x="599567" y="565023"/>
                  </a:cubicBezTo>
                  <a:lnTo>
                    <a:pt x="599567" y="362585"/>
                  </a:lnTo>
                  <a:lnTo>
                    <a:pt x="637667" y="362585"/>
                  </a:lnTo>
                  <a:lnTo>
                    <a:pt x="637667" y="400685"/>
                  </a:lnTo>
                  <a:lnTo>
                    <a:pt x="299466" y="400685"/>
                  </a:lnTo>
                  <a:lnTo>
                    <a:pt x="299466" y="362585"/>
                  </a:lnTo>
                  <a:lnTo>
                    <a:pt x="299466" y="400685"/>
                  </a:lnTo>
                  <a:cubicBezTo>
                    <a:pt x="239903" y="400685"/>
                    <a:pt x="187706" y="452755"/>
                    <a:pt x="187706" y="522224"/>
                  </a:cubicBezTo>
                  <a:lnTo>
                    <a:pt x="187706" y="2729992"/>
                  </a:lnTo>
                  <a:cubicBezTo>
                    <a:pt x="187706" y="2751074"/>
                    <a:pt x="170688" y="2768092"/>
                    <a:pt x="149606" y="2768092"/>
                  </a:cubicBezTo>
                  <a:lnTo>
                    <a:pt x="38100" y="2768092"/>
                  </a:lnTo>
                  <a:cubicBezTo>
                    <a:pt x="17018" y="2768092"/>
                    <a:pt x="0" y="2751074"/>
                    <a:pt x="0" y="2729992"/>
                  </a:cubicBezTo>
                  <a:moveTo>
                    <a:pt x="76200" y="2729992"/>
                  </a:moveTo>
                  <a:lnTo>
                    <a:pt x="38100" y="2729992"/>
                  </a:lnTo>
                  <a:lnTo>
                    <a:pt x="38100" y="2691892"/>
                  </a:lnTo>
                  <a:lnTo>
                    <a:pt x="149606" y="2691892"/>
                  </a:lnTo>
                  <a:lnTo>
                    <a:pt x="149606" y="2729992"/>
                  </a:lnTo>
                  <a:lnTo>
                    <a:pt x="111506" y="2729992"/>
                  </a:lnTo>
                  <a:lnTo>
                    <a:pt x="111506" y="522224"/>
                  </a:lnTo>
                  <a:lnTo>
                    <a:pt x="149606" y="522224"/>
                  </a:lnTo>
                  <a:lnTo>
                    <a:pt x="111506" y="522224"/>
                  </a:lnTo>
                  <a:cubicBezTo>
                    <a:pt x="111506" y="415290"/>
                    <a:pt x="193421" y="324485"/>
                    <a:pt x="299466" y="324485"/>
                  </a:cubicBezTo>
                  <a:lnTo>
                    <a:pt x="637794" y="324485"/>
                  </a:lnTo>
                  <a:cubicBezTo>
                    <a:pt x="658876" y="324485"/>
                    <a:pt x="675894" y="341503"/>
                    <a:pt x="675894" y="362585"/>
                  </a:cubicBezTo>
                  <a:lnTo>
                    <a:pt x="675894" y="565023"/>
                  </a:lnTo>
                  <a:lnTo>
                    <a:pt x="637794" y="565023"/>
                  </a:lnTo>
                  <a:lnTo>
                    <a:pt x="607568" y="541909"/>
                  </a:lnTo>
                  <a:lnTo>
                    <a:pt x="807339" y="280035"/>
                  </a:lnTo>
                  <a:lnTo>
                    <a:pt x="837565" y="303149"/>
                  </a:lnTo>
                  <a:lnTo>
                    <a:pt x="807339" y="326263"/>
                  </a:lnTo>
                  <a:lnTo>
                    <a:pt x="607441" y="64389"/>
                  </a:lnTo>
                  <a:lnTo>
                    <a:pt x="637794" y="41275"/>
                  </a:lnTo>
                  <a:lnTo>
                    <a:pt x="675894" y="41275"/>
                  </a:lnTo>
                  <a:lnTo>
                    <a:pt x="675894" y="243840"/>
                  </a:lnTo>
                  <a:cubicBezTo>
                    <a:pt x="675894" y="254000"/>
                    <a:pt x="671830" y="263652"/>
                    <a:pt x="664718" y="270764"/>
                  </a:cubicBezTo>
                  <a:cubicBezTo>
                    <a:pt x="657606" y="277876"/>
                    <a:pt x="647827" y="281940"/>
                    <a:pt x="637794" y="281940"/>
                  </a:cubicBezTo>
                  <a:lnTo>
                    <a:pt x="299466" y="281940"/>
                  </a:lnTo>
                  <a:lnTo>
                    <a:pt x="299466" y="243840"/>
                  </a:lnTo>
                  <a:lnTo>
                    <a:pt x="299466" y="281940"/>
                  </a:lnTo>
                  <a:cubicBezTo>
                    <a:pt x="178435" y="281940"/>
                    <a:pt x="76200" y="387223"/>
                    <a:pt x="76200" y="522224"/>
                  </a:cubicBezTo>
                  <a:lnTo>
                    <a:pt x="76200" y="2729992"/>
                  </a:lnTo>
                  <a:close/>
                </a:path>
              </a:pathLst>
            </a:custGeom>
            <a:solidFill>
              <a:srgbClr val="7030A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031401" y="8428711"/>
            <a:ext cx="3456384" cy="414664"/>
            <a:chOff x="0" y="0"/>
            <a:chExt cx="4608512" cy="55288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608576" cy="552958"/>
            </a:xfrm>
            <a:custGeom>
              <a:avLst/>
              <a:gdLst/>
              <a:ahLst/>
              <a:cxnLst/>
              <a:rect l="l" t="t" r="r" b="b"/>
              <a:pathLst>
                <a:path w="4608576" h="552958">
                  <a:moveTo>
                    <a:pt x="0" y="138176"/>
                  </a:moveTo>
                  <a:lnTo>
                    <a:pt x="4332097" y="138176"/>
                  </a:lnTo>
                  <a:lnTo>
                    <a:pt x="4332097" y="0"/>
                  </a:lnTo>
                  <a:lnTo>
                    <a:pt x="4608576" y="276479"/>
                  </a:lnTo>
                  <a:lnTo>
                    <a:pt x="4332097" y="552958"/>
                  </a:lnTo>
                  <a:lnTo>
                    <a:pt x="4332097" y="414655"/>
                  </a:lnTo>
                  <a:lnTo>
                    <a:pt x="0" y="414655"/>
                  </a:lnTo>
                  <a:close/>
                </a:path>
              </a:pathLst>
            </a:custGeom>
            <a:solidFill>
              <a:srgbClr val="7838A8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 rot="5400000">
            <a:off x="12448269" y="8353615"/>
            <a:ext cx="656819" cy="2073664"/>
            <a:chOff x="0" y="0"/>
            <a:chExt cx="875758" cy="2764886"/>
          </a:xfrm>
        </p:grpSpPr>
        <p:sp>
          <p:nvSpPr>
            <p:cNvPr id="13" name="Freeform 13"/>
            <p:cNvSpPr/>
            <p:nvPr/>
          </p:nvSpPr>
          <p:spPr>
            <a:xfrm>
              <a:off x="38100" y="38100"/>
              <a:ext cx="799592" cy="2688717"/>
            </a:xfrm>
            <a:custGeom>
              <a:avLst/>
              <a:gdLst/>
              <a:ahLst/>
              <a:cxnLst/>
              <a:rect l="l" t="t" r="r" b="b"/>
              <a:pathLst>
                <a:path w="799592" h="2688717">
                  <a:moveTo>
                    <a:pt x="0" y="2688717"/>
                  </a:moveTo>
                  <a:lnTo>
                    <a:pt x="0" y="480949"/>
                  </a:lnTo>
                  <a:cubicBezTo>
                    <a:pt x="0" y="327152"/>
                    <a:pt x="117094" y="202565"/>
                    <a:pt x="261366" y="202565"/>
                  </a:cubicBezTo>
                  <a:lnTo>
                    <a:pt x="599694" y="202565"/>
                  </a:lnTo>
                  <a:lnTo>
                    <a:pt x="599694" y="0"/>
                  </a:lnTo>
                  <a:lnTo>
                    <a:pt x="799592" y="261874"/>
                  </a:lnTo>
                  <a:lnTo>
                    <a:pt x="599694" y="523748"/>
                  </a:lnTo>
                  <a:lnTo>
                    <a:pt x="599694" y="321310"/>
                  </a:lnTo>
                  <a:lnTo>
                    <a:pt x="261366" y="321310"/>
                  </a:lnTo>
                  <a:cubicBezTo>
                    <a:pt x="178562" y="321310"/>
                    <a:pt x="111506" y="392811"/>
                    <a:pt x="111506" y="480949"/>
                  </a:cubicBezTo>
                  <a:lnTo>
                    <a:pt x="111506" y="2688717"/>
                  </a:lnTo>
                  <a:close/>
                </a:path>
              </a:pathLst>
            </a:custGeom>
            <a:solidFill>
              <a:srgbClr val="153B0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-3175"/>
              <a:ext cx="878332" cy="2768092"/>
            </a:xfrm>
            <a:custGeom>
              <a:avLst/>
              <a:gdLst/>
              <a:ahLst/>
              <a:cxnLst/>
              <a:rect l="l" t="t" r="r" b="b"/>
              <a:pathLst>
                <a:path w="878332" h="2768092">
                  <a:moveTo>
                    <a:pt x="0" y="2729992"/>
                  </a:moveTo>
                  <a:lnTo>
                    <a:pt x="0" y="522224"/>
                  </a:lnTo>
                  <a:lnTo>
                    <a:pt x="38100" y="522224"/>
                  </a:lnTo>
                  <a:lnTo>
                    <a:pt x="0" y="522224"/>
                  </a:lnTo>
                  <a:cubicBezTo>
                    <a:pt x="0" y="349758"/>
                    <a:pt x="131826" y="205740"/>
                    <a:pt x="299466" y="205740"/>
                  </a:cubicBezTo>
                  <a:lnTo>
                    <a:pt x="637794" y="205740"/>
                  </a:lnTo>
                  <a:lnTo>
                    <a:pt x="637794" y="243840"/>
                  </a:lnTo>
                  <a:lnTo>
                    <a:pt x="599694" y="243840"/>
                  </a:lnTo>
                  <a:lnTo>
                    <a:pt x="599694" y="41275"/>
                  </a:lnTo>
                  <a:cubicBezTo>
                    <a:pt x="599694" y="24892"/>
                    <a:pt x="610108" y="10414"/>
                    <a:pt x="625602" y="5207"/>
                  </a:cubicBezTo>
                  <a:cubicBezTo>
                    <a:pt x="641096" y="0"/>
                    <a:pt x="658114" y="5207"/>
                    <a:pt x="668147" y="18161"/>
                  </a:cubicBezTo>
                  <a:lnTo>
                    <a:pt x="867918" y="280035"/>
                  </a:lnTo>
                  <a:cubicBezTo>
                    <a:pt x="878332" y="293624"/>
                    <a:pt x="878332" y="312674"/>
                    <a:pt x="867918" y="326263"/>
                  </a:cubicBezTo>
                  <a:lnTo>
                    <a:pt x="668020" y="588137"/>
                  </a:lnTo>
                  <a:cubicBezTo>
                    <a:pt x="658114" y="601091"/>
                    <a:pt x="640969" y="606298"/>
                    <a:pt x="625475" y="601091"/>
                  </a:cubicBezTo>
                  <a:cubicBezTo>
                    <a:pt x="609981" y="595884"/>
                    <a:pt x="599567" y="581279"/>
                    <a:pt x="599567" y="565023"/>
                  </a:cubicBezTo>
                  <a:lnTo>
                    <a:pt x="599567" y="362585"/>
                  </a:lnTo>
                  <a:lnTo>
                    <a:pt x="637667" y="362585"/>
                  </a:lnTo>
                  <a:lnTo>
                    <a:pt x="637667" y="400685"/>
                  </a:lnTo>
                  <a:lnTo>
                    <a:pt x="299466" y="400685"/>
                  </a:lnTo>
                  <a:lnTo>
                    <a:pt x="299466" y="362585"/>
                  </a:lnTo>
                  <a:lnTo>
                    <a:pt x="299466" y="400685"/>
                  </a:lnTo>
                  <a:cubicBezTo>
                    <a:pt x="239903" y="400685"/>
                    <a:pt x="187706" y="452755"/>
                    <a:pt x="187706" y="522224"/>
                  </a:cubicBezTo>
                  <a:lnTo>
                    <a:pt x="187706" y="2729992"/>
                  </a:lnTo>
                  <a:cubicBezTo>
                    <a:pt x="187706" y="2751074"/>
                    <a:pt x="170688" y="2768092"/>
                    <a:pt x="149606" y="2768092"/>
                  </a:cubicBezTo>
                  <a:lnTo>
                    <a:pt x="38100" y="2768092"/>
                  </a:lnTo>
                  <a:cubicBezTo>
                    <a:pt x="17018" y="2768092"/>
                    <a:pt x="0" y="2751074"/>
                    <a:pt x="0" y="2729992"/>
                  </a:cubicBezTo>
                  <a:moveTo>
                    <a:pt x="76200" y="2729992"/>
                  </a:moveTo>
                  <a:lnTo>
                    <a:pt x="38100" y="2729992"/>
                  </a:lnTo>
                  <a:lnTo>
                    <a:pt x="38100" y="2691892"/>
                  </a:lnTo>
                  <a:lnTo>
                    <a:pt x="149606" y="2691892"/>
                  </a:lnTo>
                  <a:lnTo>
                    <a:pt x="149606" y="2729992"/>
                  </a:lnTo>
                  <a:lnTo>
                    <a:pt x="111506" y="2729992"/>
                  </a:lnTo>
                  <a:lnTo>
                    <a:pt x="111506" y="522224"/>
                  </a:lnTo>
                  <a:lnTo>
                    <a:pt x="149606" y="522224"/>
                  </a:lnTo>
                  <a:lnTo>
                    <a:pt x="111506" y="522224"/>
                  </a:lnTo>
                  <a:cubicBezTo>
                    <a:pt x="111506" y="415290"/>
                    <a:pt x="193421" y="324485"/>
                    <a:pt x="299466" y="324485"/>
                  </a:cubicBezTo>
                  <a:lnTo>
                    <a:pt x="637794" y="324485"/>
                  </a:lnTo>
                  <a:cubicBezTo>
                    <a:pt x="658876" y="324485"/>
                    <a:pt x="675894" y="341503"/>
                    <a:pt x="675894" y="362585"/>
                  </a:cubicBezTo>
                  <a:lnTo>
                    <a:pt x="675894" y="565023"/>
                  </a:lnTo>
                  <a:lnTo>
                    <a:pt x="637794" y="565023"/>
                  </a:lnTo>
                  <a:lnTo>
                    <a:pt x="607568" y="541909"/>
                  </a:lnTo>
                  <a:lnTo>
                    <a:pt x="807339" y="280035"/>
                  </a:lnTo>
                  <a:lnTo>
                    <a:pt x="837565" y="303149"/>
                  </a:lnTo>
                  <a:lnTo>
                    <a:pt x="807339" y="326263"/>
                  </a:lnTo>
                  <a:lnTo>
                    <a:pt x="607441" y="64389"/>
                  </a:lnTo>
                  <a:lnTo>
                    <a:pt x="637794" y="41275"/>
                  </a:lnTo>
                  <a:lnTo>
                    <a:pt x="675894" y="41275"/>
                  </a:lnTo>
                  <a:lnTo>
                    <a:pt x="675894" y="243840"/>
                  </a:lnTo>
                  <a:cubicBezTo>
                    <a:pt x="675894" y="254000"/>
                    <a:pt x="671830" y="263652"/>
                    <a:pt x="664718" y="270764"/>
                  </a:cubicBezTo>
                  <a:cubicBezTo>
                    <a:pt x="657606" y="277876"/>
                    <a:pt x="647827" y="281940"/>
                    <a:pt x="637794" y="281940"/>
                  </a:cubicBezTo>
                  <a:lnTo>
                    <a:pt x="299466" y="281940"/>
                  </a:lnTo>
                  <a:lnTo>
                    <a:pt x="299466" y="243840"/>
                  </a:lnTo>
                  <a:lnTo>
                    <a:pt x="299466" y="281940"/>
                  </a:lnTo>
                  <a:cubicBezTo>
                    <a:pt x="178435" y="281940"/>
                    <a:pt x="76200" y="387223"/>
                    <a:pt x="76200" y="522224"/>
                  </a:cubicBezTo>
                  <a:lnTo>
                    <a:pt x="76200" y="2729992"/>
                  </a:lnTo>
                  <a:close/>
                </a:path>
              </a:pathLst>
            </a:custGeom>
            <a:solidFill>
              <a:srgbClr val="7030A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Freeform 15"/>
          <p:cNvSpPr/>
          <p:nvPr/>
        </p:nvSpPr>
        <p:spPr>
          <a:xfrm>
            <a:off x="311416" y="1076325"/>
            <a:ext cx="1152302" cy="437085"/>
          </a:xfrm>
          <a:custGeom>
            <a:avLst/>
            <a:gdLst/>
            <a:ahLst/>
            <a:cxnLst/>
            <a:rect l="l" t="t" r="r" b="b"/>
            <a:pathLst>
              <a:path w="1152302" h="437085">
                <a:moveTo>
                  <a:pt x="0" y="0"/>
                </a:moveTo>
                <a:lnTo>
                  <a:pt x="1152302" y="0"/>
                </a:lnTo>
                <a:lnTo>
                  <a:pt x="1152302" y="437085"/>
                </a:lnTo>
                <a:lnTo>
                  <a:pt x="0" y="4370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435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TextBox 16"/>
          <p:cNvSpPr txBox="1"/>
          <p:nvPr/>
        </p:nvSpPr>
        <p:spPr>
          <a:xfrm>
            <a:off x="6153701" y="4040450"/>
            <a:ext cx="1336179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4200">
                <a:solidFill>
                  <a:srgbClr val="BB9377"/>
                </a:solidFill>
                <a:latin typeface="Times New Roman Bold"/>
              </a:rPr>
              <a:t>2OH⁻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234638" y="4040450"/>
            <a:ext cx="1008757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4200">
                <a:solidFill>
                  <a:srgbClr val="BB9377"/>
                </a:solidFill>
                <a:latin typeface="Times New Roman Bold"/>
              </a:rPr>
              <a:t>Cu²⁺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015053" y="4040450"/>
            <a:ext cx="355848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4200">
                <a:solidFill>
                  <a:srgbClr val="BB9377"/>
                </a:solidFill>
                <a:latin typeface="Times New Roman"/>
              </a:rPr>
              <a:t>+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698717" y="3928695"/>
            <a:ext cx="2550683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4200" dirty="0">
                <a:solidFill>
                  <a:srgbClr val="92D050"/>
                </a:solidFill>
                <a:latin typeface="Times New Roman Bold"/>
              </a:rPr>
              <a:t>Cu(OH)₂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281891" y="8342986"/>
            <a:ext cx="91425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4200">
                <a:solidFill>
                  <a:srgbClr val="BB9377"/>
                </a:solidFill>
                <a:latin typeface="Times New Roman Bold"/>
              </a:rPr>
              <a:t>Fe²⁺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015053" y="8342986"/>
            <a:ext cx="203448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4200">
                <a:solidFill>
                  <a:srgbClr val="FFFFFF"/>
                </a:solidFill>
                <a:latin typeface="Times New Roman"/>
              </a:rPr>
              <a:t>+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153701" y="8342986"/>
            <a:ext cx="1336179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4200">
                <a:solidFill>
                  <a:srgbClr val="BB9377"/>
                </a:solidFill>
                <a:latin typeface="Times New Roman Bold"/>
              </a:rPr>
              <a:t>2OH⁻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798655" y="8338138"/>
            <a:ext cx="2593388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4200" dirty="0">
                <a:solidFill>
                  <a:srgbClr val="92D050"/>
                </a:solidFill>
                <a:latin typeface="Times New Roman Bold"/>
              </a:rPr>
              <a:t>Fe(OH)₂</a:t>
            </a:r>
          </a:p>
        </p:txBody>
      </p:sp>
      <p:sp>
        <p:nvSpPr>
          <p:cNvPr id="24" name="Freeform 24"/>
          <p:cNvSpPr/>
          <p:nvPr/>
        </p:nvSpPr>
        <p:spPr>
          <a:xfrm>
            <a:off x="134141" y="5313886"/>
            <a:ext cx="1152302" cy="437085"/>
          </a:xfrm>
          <a:custGeom>
            <a:avLst/>
            <a:gdLst/>
            <a:ahLst/>
            <a:cxnLst/>
            <a:rect l="l" t="t" r="r" b="b"/>
            <a:pathLst>
              <a:path w="1152302" h="437085">
                <a:moveTo>
                  <a:pt x="0" y="0"/>
                </a:moveTo>
                <a:lnTo>
                  <a:pt x="1152302" y="0"/>
                </a:lnTo>
                <a:lnTo>
                  <a:pt x="1152302" y="437085"/>
                </a:lnTo>
                <a:lnTo>
                  <a:pt x="0" y="4370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4350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3B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50244" y="4633971"/>
            <a:ext cx="16806111" cy="54085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14"/>
              </a:lnSpc>
            </a:pPr>
            <a:r>
              <a:rPr lang="en-US" sz="3396">
                <a:solidFill>
                  <a:srgbClr val="FFFFFF"/>
                </a:solidFill>
                <a:latin typeface="Times New Roman Bold"/>
              </a:rPr>
              <a:t>        Lorsqu’on verse quelques gouttes de soude (Na⁺ + OH⁻ ) à une solution aqueuse contenant l’ion de zinc (Zn²⁺), Il se forme un précipité </a:t>
            </a:r>
            <a:r>
              <a:rPr lang="en-US" sz="3396">
                <a:solidFill>
                  <a:srgbClr val="C1BFC1"/>
                </a:solidFill>
                <a:latin typeface="Times New Roman Bold"/>
              </a:rPr>
              <a:t>blanc</a:t>
            </a:r>
            <a:r>
              <a:rPr lang="en-US" sz="3396">
                <a:solidFill>
                  <a:srgbClr val="FFFFFF"/>
                </a:solidFill>
                <a:latin typeface="Times New Roman Bold"/>
              </a:rPr>
              <a:t> c’est</a:t>
            </a:r>
            <a:r>
              <a:rPr lang="en-US" sz="3396">
                <a:solidFill>
                  <a:srgbClr val="747672"/>
                </a:solidFill>
                <a:latin typeface="Times New Roman Bold"/>
              </a:rPr>
              <a:t> l’hydroxyde de zinc</a:t>
            </a:r>
            <a:r>
              <a:rPr lang="en-US" sz="3396">
                <a:solidFill>
                  <a:srgbClr val="FFFFFF"/>
                </a:solidFill>
                <a:latin typeface="Times New Roman Bold"/>
              </a:rPr>
              <a:t> de formule </a:t>
            </a:r>
            <a:r>
              <a:rPr lang="en-US" sz="3396">
                <a:solidFill>
                  <a:srgbClr val="C1BFC1"/>
                </a:solidFill>
                <a:latin typeface="Times New Roman Bold"/>
              </a:rPr>
              <a:t>Zn(OH)₂</a:t>
            </a:r>
          </a:p>
          <a:p>
            <a:pPr>
              <a:lnSpc>
                <a:spcPts val="6114"/>
              </a:lnSpc>
            </a:pPr>
            <a:r>
              <a:rPr lang="en-US" sz="3396">
                <a:solidFill>
                  <a:srgbClr val="FFFFFF"/>
                </a:solidFill>
                <a:latin typeface="Times New Roman Bold"/>
              </a:rPr>
              <a:t>        Equation de la réaction de précipitation est :</a:t>
            </a:r>
          </a:p>
          <a:p>
            <a:pPr>
              <a:lnSpc>
                <a:spcPts val="6114"/>
              </a:lnSpc>
            </a:pPr>
            <a:endParaRPr lang="en-US" sz="3396">
              <a:solidFill>
                <a:srgbClr val="FFFFFF"/>
              </a:solidFill>
              <a:latin typeface="Times New Roman Bold"/>
            </a:endParaRPr>
          </a:p>
          <a:p>
            <a:pPr algn="l">
              <a:lnSpc>
                <a:spcPts val="6114"/>
              </a:lnSpc>
            </a:pPr>
            <a:endParaRPr lang="en-US" sz="3396">
              <a:solidFill>
                <a:srgbClr val="FFFFFF"/>
              </a:solidFill>
              <a:latin typeface="Times New Roman Bold"/>
            </a:endParaRPr>
          </a:p>
          <a:p>
            <a:pPr marL="614720" lvl="1" indent="-307360" algn="l">
              <a:lnSpc>
                <a:spcPts val="6114"/>
              </a:lnSpc>
            </a:pPr>
            <a:endParaRPr lang="en-US" sz="3396">
              <a:solidFill>
                <a:srgbClr val="FFFFFF"/>
              </a:solidFill>
              <a:latin typeface="Times New Roman 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58281" y="108960"/>
            <a:ext cx="16898075" cy="4692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53"/>
              </a:lnSpc>
            </a:pPr>
            <a:r>
              <a:rPr lang="en-US" sz="3418">
                <a:solidFill>
                  <a:srgbClr val="FFFFFF"/>
                </a:solidFill>
                <a:latin typeface="Times New Roman Bold"/>
              </a:rPr>
              <a:t>       Lorsqu’on verse quelques gouttes de soude (Na⁺ + OH⁻ ) à une solution aqueuse contenant l’ion fer III (Fe³⁺), Il se forme un précipité </a:t>
            </a:r>
            <a:r>
              <a:rPr lang="en-US" sz="3418">
                <a:solidFill>
                  <a:srgbClr val="C0504D"/>
                </a:solidFill>
                <a:latin typeface="Times New Roman Bold"/>
              </a:rPr>
              <a:t>rouille </a:t>
            </a:r>
            <a:r>
              <a:rPr lang="en-US" sz="3418">
                <a:solidFill>
                  <a:srgbClr val="FFFFFF"/>
                </a:solidFill>
                <a:latin typeface="Times New Roman Bold"/>
              </a:rPr>
              <a:t>c’est </a:t>
            </a:r>
            <a:r>
              <a:rPr lang="en-US" sz="3418">
                <a:solidFill>
                  <a:srgbClr val="C0504D"/>
                </a:solidFill>
                <a:latin typeface="Times New Roman Bold"/>
              </a:rPr>
              <a:t>l’hydroxyde de fer III</a:t>
            </a:r>
            <a:r>
              <a:rPr lang="en-US" sz="3418">
                <a:solidFill>
                  <a:srgbClr val="FFFFFF"/>
                </a:solidFill>
                <a:latin typeface="Times New Roman Bold"/>
              </a:rPr>
              <a:t> de formule chimique </a:t>
            </a:r>
            <a:r>
              <a:rPr lang="en-US" sz="3418">
                <a:solidFill>
                  <a:srgbClr val="C0504D"/>
                </a:solidFill>
                <a:latin typeface="Times New Roman Bold"/>
              </a:rPr>
              <a:t>Fe(OH)₃</a:t>
            </a:r>
          </a:p>
          <a:p>
            <a:pPr>
              <a:lnSpc>
                <a:spcPts val="6153"/>
              </a:lnSpc>
            </a:pPr>
            <a:r>
              <a:rPr lang="en-US" sz="3418">
                <a:solidFill>
                  <a:srgbClr val="FFFFFF"/>
                </a:solidFill>
                <a:latin typeface="Times New Roman Bold"/>
              </a:rPr>
              <a:t>           Equation de la réaction de précipitation est :</a:t>
            </a:r>
          </a:p>
          <a:p>
            <a:pPr algn="l">
              <a:lnSpc>
                <a:spcPts val="6153"/>
              </a:lnSpc>
            </a:pPr>
            <a:endParaRPr lang="en-US" sz="3418">
              <a:solidFill>
                <a:srgbClr val="FFFFFF"/>
              </a:solidFill>
              <a:latin typeface="Times New Roman Bold"/>
            </a:endParaRPr>
          </a:p>
          <a:p>
            <a:pPr marL="618682" lvl="1" indent="-309341" algn="l">
              <a:lnSpc>
                <a:spcPts val="6153"/>
              </a:lnSpc>
            </a:pPr>
            <a:endParaRPr lang="en-US" sz="3418">
              <a:solidFill>
                <a:srgbClr val="FFFFFF"/>
              </a:solidFill>
              <a:latin typeface="Times New Roman Bold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9625476" y="3573867"/>
            <a:ext cx="3456384" cy="414664"/>
            <a:chOff x="0" y="0"/>
            <a:chExt cx="4608512" cy="55288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608576" cy="552958"/>
            </a:xfrm>
            <a:custGeom>
              <a:avLst/>
              <a:gdLst/>
              <a:ahLst/>
              <a:cxnLst/>
              <a:rect l="l" t="t" r="r" b="b"/>
              <a:pathLst>
                <a:path w="4608576" h="552958">
                  <a:moveTo>
                    <a:pt x="0" y="138176"/>
                  </a:moveTo>
                  <a:lnTo>
                    <a:pt x="4332097" y="138176"/>
                  </a:lnTo>
                  <a:lnTo>
                    <a:pt x="4332097" y="0"/>
                  </a:lnTo>
                  <a:lnTo>
                    <a:pt x="4608576" y="276479"/>
                  </a:lnTo>
                  <a:lnTo>
                    <a:pt x="4332097" y="552958"/>
                  </a:lnTo>
                  <a:lnTo>
                    <a:pt x="4332097" y="414655"/>
                  </a:lnTo>
                  <a:lnTo>
                    <a:pt x="0" y="414655"/>
                  </a:lnTo>
                  <a:close/>
                </a:path>
              </a:pathLst>
            </a:custGeom>
            <a:solidFill>
              <a:srgbClr val="7838A8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 rot="5400000">
            <a:off x="14177939" y="3458072"/>
            <a:ext cx="491819" cy="1552738"/>
            <a:chOff x="0" y="0"/>
            <a:chExt cx="875758" cy="2764886"/>
          </a:xfrm>
        </p:grpSpPr>
        <p:sp>
          <p:nvSpPr>
            <p:cNvPr id="7" name="Freeform 7"/>
            <p:cNvSpPr/>
            <p:nvPr/>
          </p:nvSpPr>
          <p:spPr>
            <a:xfrm>
              <a:off x="38100" y="38100"/>
              <a:ext cx="799592" cy="2688717"/>
            </a:xfrm>
            <a:custGeom>
              <a:avLst/>
              <a:gdLst/>
              <a:ahLst/>
              <a:cxnLst/>
              <a:rect l="l" t="t" r="r" b="b"/>
              <a:pathLst>
                <a:path w="799592" h="2688717">
                  <a:moveTo>
                    <a:pt x="0" y="2688717"/>
                  </a:moveTo>
                  <a:lnTo>
                    <a:pt x="0" y="480949"/>
                  </a:lnTo>
                  <a:cubicBezTo>
                    <a:pt x="0" y="327152"/>
                    <a:pt x="117094" y="202565"/>
                    <a:pt x="261366" y="202565"/>
                  </a:cubicBezTo>
                  <a:lnTo>
                    <a:pt x="599694" y="202565"/>
                  </a:lnTo>
                  <a:lnTo>
                    <a:pt x="599694" y="0"/>
                  </a:lnTo>
                  <a:lnTo>
                    <a:pt x="799592" y="261874"/>
                  </a:lnTo>
                  <a:lnTo>
                    <a:pt x="599694" y="523748"/>
                  </a:lnTo>
                  <a:lnTo>
                    <a:pt x="599694" y="321310"/>
                  </a:lnTo>
                  <a:lnTo>
                    <a:pt x="261366" y="321310"/>
                  </a:lnTo>
                  <a:cubicBezTo>
                    <a:pt x="178562" y="321310"/>
                    <a:pt x="111506" y="392811"/>
                    <a:pt x="111506" y="480949"/>
                  </a:cubicBezTo>
                  <a:lnTo>
                    <a:pt x="111506" y="2688717"/>
                  </a:lnTo>
                  <a:close/>
                </a:path>
              </a:pathLst>
            </a:custGeom>
            <a:solidFill>
              <a:srgbClr val="00AAE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-3175"/>
              <a:ext cx="878332" cy="2768092"/>
            </a:xfrm>
            <a:custGeom>
              <a:avLst/>
              <a:gdLst/>
              <a:ahLst/>
              <a:cxnLst/>
              <a:rect l="l" t="t" r="r" b="b"/>
              <a:pathLst>
                <a:path w="878332" h="2768092">
                  <a:moveTo>
                    <a:pt x="0" y="2729992"/>
                  </a:moveTo>
                  <a:lnTo>
                    <a:pt x="0" y="522224"/>
                  </a:lnTo>
                  <a:lnTo>
                    <a:pt x="38100" y="522224"/>
                  </a:lnTo>
                  <a:lnTo>
                    <a:pt x="0" y="522224"/>
                  </a:lnTo>
                  <a:cubicBezTo>
                    <a:pt x="0" y="349758"/>
                    <a:pt x="131826" y="205740"/>
                    <a:pt x="299466" y="205740"/>
                  </a:cubicBezTo>
                  <a:lnTo>
                    <a:pt x="637794" y="205740"/>
                  </a:lnTo>
                  <a:lnTo>
                    <a:pt x="637794" y="243840"/>
                  </a:lnTo>
                  <a:lnTo>
                    <a:pt x="599694" y="243840"/>
                  </a:lnTo>
                  <a:lnTo>
                    <a:pt x="599694" y="41275"/>
                  </a:lnTo>
                  <a:cubicBezTo>
                    <a:pt x="599694" y="24892"/>
                    <a:pt x="610108" y="10414"/>
                    <a:pt x="625602" y="5207"/>
                  </a:cubicBezTo>
                  <a:cubicBezTo>
                    <a:pt x="641096" y="0"/>
                    <a:pt x="658114" y="5207"/>
                    <a:pt x="668147" y="18161"/>
                  </a:cubicBezTo>
                  <a:lnTo>
                    <a:pt x="867918" y="280035"/>
                  </a:lnTo>
                  <a:cubicBezTo>
                    <a:pt x="878332" y="293624"/>
                    <a:pt x="878332" y="312674"/>
                    <a:pt x="867918" y="326263"/>
                  </a:cubicBezTo>
                  <a:lnTo>
                    <a:pt x="668020" y="588137"/>
                  </a:lnTo>
                  <a:cubicBezTo>
                    <a:pt x="658114" y="601091"/>
                    <a:pt x="640969" y="606298"/>
                    <a:pt x="625475" y="601091"/>
                  </a:cubicBezTo>
                  <a:cubicBezTo>
                    <a:pt x="609981" y="595884"/>
                    <a:pt x="599567" y="581279"/>
                    <a:pt x="599567" y="565023"/>
                  </a:cubicBezTo>
                  <a:lnTo>
                    <a:pt x="599567" y="362585"/>
                  </a:lnTo>
                  <a:lnTo>
                    <a:pt x="637667" y="362585"/>
                  </a:lnTo>
                  <a:lnTo>
                    <a:pt x="637667" y="400685"/>
                  </a:lnTo>
                  <a:lnTo>
                    <a:pt x="299466" y="400685"/>
                  </a:lnTo>
                  <a:lnTo>
                    <a:pt x="299466" y="362585"/>
                  </a:lnTo>
                  <a:lnTo>
                    <a:pt x="299466" y="400685"/>
                  </a:lnTo>
                  <a:cubicBezTo>
                    <a:pt x="239903" y="400685"/>
                    <a:pt x="187706" y="452755"/>
                    <a:pt x="187706" y="522224"/>
                  </a:cubicBezTo>
                  <a:lnTo>
                    <a:pt x="187706" y="2729992"/>
                  </a:lnTo>
                  <a:cubicBezTo>
                    <a:pt x="187706" y="2751074"/>
                    <a:pt x="170688" y="2768092"/>
                    <a:pt x="149606" y="2768092"/>
                  </a:cubicBezTo>
                  <a:lnTo>
                    <a:pt x="38100" y="2768092"/>
                  </a:lnTo>
                  <a:cubicBezTo>
                    <a:pt x="17018" y="2768092"/>
                    <a:pt x="0" y="2751074"/>
                    <a:pt x="0" y="2729992"/>
                  </a:cubicBezTo>
                  <a:moveTo>
                    <a:pt x="76200" y="2729992"/>
                  </a:moveTo>
                  <a:lnTo>
                    <a:pt x="38100" y="2729992"/>
                  </a:lnTo>
                  <a:lnTo>
                    <a:pt x="38100" y="2691892"/>
                  </a:lnTo>
                  <a:lnTo>
                    <a:pt x="149606" y="2691892"/>
                  </a:lnTo>
                  <a:lnTo>
                    <a:pt x="149606" y="2729992"/>
                  </a:lnTo>
                  <a:lnTo>
                    <a:pt x="111506" y="2729992"/>
                  </a:lnTo>
                  <a:lnTo>
                    <a:pt x="111506" y="522224"/>
                  </a:lnTo>
                  <a:lnTo>
                    <a:pt x="149606" y="522224"/>
                  </a:lnTo>
                  <a:lnTo>
                    <a:pt x="111506" y="522224"/>
                  </a:lnTo>
                  <a:cubicBezTo>
                    <a:pt x="111506" y="415290"/>
                    <a:pt x="193421" y="324485"/>
                    <a:pt x="299466" y="324485"/>
                  </a:cubicBezTo>
                  <a:lnTo>
                    <a:pt x="637794" y="324485"/>
                  </a:lnTo>
                  <a:cubicBezTo>
                    <a:pt x="658876" y="324485"/>
                    <a:pt x="675894" y="341503"/>
                    <a:pt x="675894" y="362585"/>
                  </a:cubicBezTo>
                  <a:lnTo>
                    <a:pt x="675894" y="565023"/>
                  </a:lnTo>
                  <a:lnTo>
                    <a:pt x="637794" y="565023"/>
                  </a:lnTo>
                  <a:lnTo>
                    <a:pt x="607568" y="541909"/>
                  </a:lnTo>
                  <a:lnTo>
                    <a:pt x="807339" y="280035"/>
                  </a:lnTo>
                  <a:lnTo>
                    <a:pt x="837565" y="303149"/>
                  </a:lnTo>
                  <a:lnTo>
                    <a:pt x="807339" y="326263"/>
                  </a:lnTo>
                  <a:lnTo>
                    <a:pt x="607441" y="64389"/>
                  </a:lnTo>
                  <a:lnTo>
                    <a:pt x="637794" y="41275"/>
                  </a:lnTo>
                  <a:lnTo>
                    <a:pt x="675894" y="41275"/>
                  </a:lnTo>
                  <a:lnTo>
                    <a:pt x="675894" y="243840"/>
                  </a:lnTo>
                  <a:cubicBezTo>
                    <a:pt x="675894" y="254000"/>
                    <a:pt x="671830" y="263652"/>
                    <a:pt x="664718" y="270764"/>
                  </a:cubicBezTo>
                  <a:cubicBezTo>
                    <a:pt x="657606" y="277876"/>
                    <a:pt x="647827" y="281940"/>
                    <a:pt x="637794" y="281940"/>
                  </a:cubicBezTo>
                  <a:lnTo>
                    <a:pt x="299466" y="281940"/>
                  </a:lnTo>
                  <a:lnTo>
                    <a:pt x="299466" y="243840"/>
                  </a:lnTo>
                  <a:lnTo>
                    <a:pt x="299466" y="281940"/>
                  </a:lnTo>
                  <a:cubicBezTo>
                    <a:pt x="178435" y="281940"/>
                    <a:pt x="76200" y="387223"/>
                    <a:pt x="76200" y="522224"/>
                  </a:cubicBezTo>
                  <a:lnTo>
                    <a:pt x="76200" y="2729992"/>
                  </a:lnTo>
                  <a:close/>
                </a:path>
              </a:pathLst>
            </a:custGeom>
            <a:solidFill>
              <a:srgbClr val="7030A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491966" y="8320550"/>
            <a:ext cx="3456384" cy="414664"/>
            <a:chOff x="0" y="0"/>
            <a:chExt cx="4608512" cy="55288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608576" cy="552958"/>
            </a:xfrm>
            <a:custGeom>
              <a:avLst/>
              <a:gdLst/>
              <a:ahLst/>
              <a:cxnLst/>
              <a:rect l="l" t="t" r="r" b="b"/>
              <a:pathLst>
                <a:path w="4608576" h="552958">
                  <a:moveTo>
                    <a:pt x="0" y="138176"/>
                  </a:moveTo>
                  <a:lnTo>
                    <a:pt x="4332097" y="138176"/>
                  </a:lnTo>
                  <a:lnTo>
                    <a:pt x="4332097" y="0"/>
                  </a:lnTo>
                  <a:lnTo>
                    <a:pt x="4608576" y="276479"/>
                  </a:lnTo>
                  <a:lnTo>
                    <a:pt x="4332097" y="552958"/>
                  </a:lnTo>
                  <a:lnTo>
                    <a:pt x="4332097" y="414655"/>
                  </a:lnTo>
                  <a:lnTo>
                    <a:pt x="0" y="414655"/>
                  </a:lnTo>
                  <a:close/>
                </a:path>
              </a:pathLst>
            </a:custGeom>
            <a:solidFill>
              <a:srgbClr val="7838A8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 rot="5400000">
            <a:off x="13954614" y="8190875"/>
            <a:ext cx="504687" cy="1593365"/>
            <a:chOff x="0" y="0"/>
            <a:chExt cx="875758" cy="2764886"/>
          </a:xfrm>
        </p:grpSpPr>
        <p:sp>
          <p:nvSpPr>
            <p:cNvPr id="12" name="Freeform 12"/>
            <p:cNvSpPr/>
            <p:nvPr/>
          </p:nvSpPr>
          <p:spPr>
            <a:xfrm>
              <a:off x="38100" y="38100"/>
              <a:ext cx="799592" cy="2688717"/>
            </a:xfrm>
            <a:custGeom>
              <a:avLst/>
              <a:gdLst/>
              <a:ahLst/>
              <a:cxnLst/>
              <a:rect l="l" t="t" r="r" b="b"/>
              <a:pathLst>
                <a:path w="799592" h="2688717">
                  <a:moveTo>
                    <a:pt x="0" y="2688717"/>
                  </a:moveTo>
                  <a:lnTo>
                    <a:pt x="0" y="480949"/>
                  </a:lnTo>
                  <a:cubicBezTo>
                    <a:pt x="0" y="327152"/>
                    <a:pt x="117094" y="202565"/>
                    <a:pt x="261366" y="202565"/>
                  </a:cubicBezTo>
                  <a:lnTo>
                    <a:pt x="599694" y="202565"/>
                  </a:lnTo>
                  <a:lnTo>
                    <a:pt x="599694" y="0"/>
                  </a:lnTo>
                  <a:lnTo>
                    <a:pt x="799592" y="261874"/>
                  </a:lnTo>
                  <a:lnTo>
                    <a:pt x="599694" y="523748"/>
                  </a:lnTo>
                  <a:lnTo>
                    <a:pt x="599694" y="321310"/>
                  </a:lnTo>
                  <a:lnTo>
                    <a:pt x="261366" y="321310"/>
                  </a:lnTo>
                  <a:cubicBezTo>
                    <a:pt x="178562" y="321310"/>
                    <a:pt x="111506" y="392811"/>
                    <a:pt x="111506" y="480949"/>
                  </a:cubicBezTo>
                  <a:lnTo>
                    <a:pt x="111506" y="2688717"/>
                  </a:lnTo>
                  <a:close/>
                </a:path>
              </a:pathLst>
            </a:custGeom>
            <a:solidFill>
              <a:srgbClr val="66CCF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-3175"/>
              <a:ext cx="878332" cy="2768092"/>
            </a:xfrm>
            <a:custGeom>
              <a:avLst/>
              <a:gdLst/>
              <a:ahLst/>
              <a:cxnLst/>
              <a:rect l="l" t="t" r="r" b="b"/>
              <a:pathLst>
                <a:path w="878332" h="2768092">
                  <a:moveTo>
                    <a:pt x="0" y="2729992"/>
                  </a:moveTo>
                  <a:lnTo>
                    <a:pt x="0" y="522224"/>
                  </a:lnTo>
                  <a:lnTo>
                    <a:pt x="38100" y="522224"/>
                  </a:lnTo>
                  <a:lnTo>
                    <a:pt x="0" y="522224"/>
                  </a:lnTo>
                  <a:cubicBezTo>
                    <a:pt x="0" y="349758"/>
                    <a:pt x="131826" y="205740"/>
                    <a:pt x="299466" y="205740"/>
                  </a:cubicBezTo>
                  <a:lnTo>
                    <a:pt x="637794" y="205740"/>
                  </a:lnTo>
                  <a:lnTo>
                    <a:pt x="637794" y="243840"/>
                  </a:lnTo>
                  <a:lnTo>
                    <a:pt x="599694" y="243840"/>
                  </a:lnTo>
                  <a:lnTo>
                    <a:pt x="599694" y="41275"/>
                  </a:lnTo>
                  <a:cubicBezTo>
                    <a:pt x="599694" y="24892"/>
                    <a:pt x="610108" y="10414"/>
                    <a:pt x="625602" y="5207"/>
                  </a:cubicBezTo>
                  <a:cubicBezTo>
                    <a:pt x="641096" y="0"/>
                    <a:pt x="658114" y="5207"/>
                    <a:pt x="668147" y="18161"/>
                  </a:cubicBezTo>
                  <a:lnTo>
                    <a:pt x="867918" y="280035"/>
                  </a:lnTo>
                  <a:cubicBezTo>
                    <a:pt x="878332" y="293624"/>
                    <a:pt x="878332" y="312674"/>
                    <a:pt x="867918" y="326263"/>
                  </a:cubicBezTo>
                  <a:lnTo>
                    <a:pt x="668020" y="588137"/>
                  </a:lnTo>
                  <a:cubicBezTo>
                    <a:pt x="658114" y="601091"/>
                    <a:pt x="640969" y="606298"/>
                    <a:pt x="625475" y="601091"/>
                  </a:cubicBezTo>
                  <a:cubicBezTo>
                    <a:pt x="609981" y="595884"/>
                    <a:pt x="599567" y="581279"/>
                    <a:pt x="599567" y="565023"/>
                  </a:cubicBezTo>
                  <a:lnTo>
                    <a:pt x="599567" y="362585"/>
                  </a:lnTo>
                  <a:lnTo>
                    <a:pt x="637667" y="362585"/>
                  </a:lnTo>
                  <a:lnTo>
                    <a:pt x="637667" y="400685"/>
                  </a:lnTo>
                  <a:lnTo>
                    <a:pt x="299466" y="400685"/>
                  </a:lnTo>
                  <a:lnTo>
                    <a:pt x="299466" y="362585"/>
                  </a:lnTo>
                  <a:lnTo>
                    <a:pt x="299466" y="400685"/>
                  </a:lnTo>
                  <a:cubicBezTo>
                    <a:pt x="239903" y="400685"/>
                    <a:pt x="187706" y="452755"/>
                    <a:pt x="187706" y="522224"/>
                  </a:cubicBezTo>
                  <a:lnTo>
                    <a:pt x="187706" y="2729992"/>
                  </a:lnTo>
                  <a:cubicBezTo>
                    <a:pt x="187706" y="2751074"/>
                    <a:pt x="170688" y="2768092"/>
                    <a:pt x="149606" y="2768092"/>
                  </a:cubicBezTo>
                  <a:lnTo>
                    <a:pt x="38100" y="2768092"/>
                  </a:lnTo>
                  <a:cubicBezTo>
                    <a:pt x="17018" y="2768092"/>
                    <a:pt x="0" y="2751074"/>
                    <a:pt x="0" y="2729992"/>
                  </a:cubicBezTo>
                  <a:moveTo>
                    <a:pt x="76200" y="2729992"/>
                  </a:moveTo>
                  <a:lnTo>
                    <a:pt x="38100" y="2729992"/>
                  </a:lnTo>
                  <a:lnTo>
                    <a:pt x="38100" y="2691892"/>
                  </a:lnTo>
                  <a:lnTo>
                    <a:pt x="149606" y="2691892"/>
                  </a:lnTo>
                  <a:lnTo>
                    <a:pt x="149606" y="2729992"/>
                  </a:lnTo>
                  <a:lnTo>
                    <a:pt x="111506" y="2729992"/>
                  </a:lnTo>
                  <a:lnTo>
                    <a:pt x="111506" y="522224"/>
                  </a:lnTo>
                  <a:lnTo>
                    <a:pt x="149606" y="522224"/>
                  </a:lnTo>
                  <a:lnTo>
                    <a:pt x="111506" y="522224"/>
                  </a:lnTo>
                  <a:cubicBezTo>
                    <a:pt x="111506" y="415290"/>
                    <a:pt x="193421" y="324485"/>
                    <a:pt x="299466" y="324485"/>
                  </a:cubicBezTo>
                  <a:lnTo>
                    <a:pt x="637794" y="324485"/>
                  </a:lnTo>
                  <a:cubicBezTo>
                    <a:pt x="658876" y="324485"/>
                    <a:pt x="675894" y="341503"/>
                    <a:pt x="675894" y="362585"/>
                  </a:cubicBezTo>
                  <a:lnTo>
                    <a:pt x="675894" y="565023"/>
                  </a:lnTo>
                  <a:lnTo>
                    <a:pt x="637794" y="565023"/>
                  </a:lnTo>
                  <a:lnTo>
                    <a:pt x="607568" y="541909"/>
                  </a:lnTo>
                  <a:lnTo>
                    <a:pt x="807339" y="280035"/>
                  </a:lnTo>
                  <a:lnTo>
                    <a:pt x="837565" y="303149"/>
                  </a:lnTo>
                  <a:lnTo>
                    <a:pt x="807339" y="326263"/>
                  </a:lnTo>
                  <a:lnTo>
                    <a:pt x="607441" y="64389"/>
                  </a:lnTo>
                  <a:lnTo>
                    <a:pt x="637794" y="41275"/>
                  </a:lnTo>
                  <a:lnTo>
                    <a:pt x="675894" y="41275"/>
                  </a:lnTo>
                  <a:lnTo>
                    <a:pt x="675894" y="243840"/>
                  </a:lnTo>
                  <a:cubicBezTo>
                    <a:pt x="675894" y="254000"/>
                    <a:pt x="671830" y="263652"/>
                    <a:pt x="664718" y="270764"/>
                  </a:cubicBezTo>
                  <a:cubicBezTo>
                    <a:pt x="657606" y="277876"/>
                    <a:pt x="647827" y="281940"/>
                    <a:pt x="637794" y="281940"/>
                  </a:cubicBezTo>
                  <a:lnTo>
                    <a:pt x="299466" y="281940"/>
                  </a:lnTo>
                  <a:lnTo>
                    <a:pt x="299466" y="243840"/>
                  </a:lnTo>
                  <a:lnTo>
                    <a:pt x="299466" y="281940"/>
                  </a:lnTo>
                  <a:cubicBezTo>
                    <a:pt x="178435" y="281940"/>
                    <a:pt x="76200" y="387223"/>
                    <a:pt x="76200" y="522224"/>
                  </a:cubicBezTo>
                  <a:lnTo>
                    <a:pt x="76200" y="2729992"/>
                  </a:lnTo>
                  <a:close/>
                </a:path>
              </a:pathLst>
            </a:custGeom>
            <a:solidFill>
              <a:srgbClr val="7030A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Freeform 14"/>
          <p:cNvSpPr/>
          <p:nvPr/>
        </p:nvSpPr>
        <p:spPr>
          <a:xfrm>
            <a:off x="193632" y="4893594"/>
            <a:ext cx="1152302" cy="499811"/>
          </a:xfrm>
          <a:custGeom>
            <a:avLst/>
            <a:gdLst/>
            <a:ahLst/>
            <a:cxnLst/>
            <a:rect l="l" t="t" r="r" b="b"/>
            <a:pathLst>
              <a:path w="1152302" h="499811">
                <a:moveTo>
                  <a:pt x="0" y="0"/>
                </a:moveTo>
                <a:lnTo>
                  <a:pt x="1152302" y="0"/>
                </a:lnTo>
                <a:lnTo>
                  <a:pt x="1152302" y="499812"/>
                </a:lnTo>
                <a:lnTo>
                  <a:pt x="0" y="4998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4614371" y="3488142"/>
            <a:ext cx="91425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4200">
                <a:solidFill>
                  <a:srgbClr val="BB9377"/>
                </a:solidFill>
                <a:latin typeface="Times New Roman Bold"/>
              </a:rPr>
              <a:t>Fe³⁺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665636" y="3376387"/>
            <a:ext cx="2260164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4200" dirty="0">
                <a:solidFill>
                  <a:srgbClr val="C0504D"/>
                </a:solidFill>
                <a:latin typeface="Times New Roman Bold"/>
              </a:rPr>
              <a:t>Fe(OH)₃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733709" y="3488142"/>
            <a:ext cx="355848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4200">
                <a:solidFill>
                  <a:srgbClr val="FFFFFF"/>
                </a:solidFill>
                <a:latin typeface="Times New Roman"/>
              </a:rPr>
              <a:t>+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890182" y="3488142"/>
            <a:ext cx="1336179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4200">
                <a:solidFill>
                  <a:srgbClr val="BB9377"/>
                </a:solidFill>
                <a:latin typeface="Times New Roman Bold"/>
              </a:rPr>
              <a:t>3OH⁻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567118" y="8123069"/>
            <a:ext cx="1008757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4200">
                <a:solidFill>
                  <a:srgbClr val="BB9377"/>
                </a:solidFill>
                <a:latin typeface="Times New Roman Bold"/>
              </a:rPr>
              <a:t>Zn²⁺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77861" y="8123069"/>
            <a:ext cx="355848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4200">
                <a:solidFill>
                  <a:srgbClr val="FFFFFF"/>
                </a:solidFill>
                <a:latin typeface="Times New Roman"/>
              </a:rPr>
              <a:t>+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717121" y="8123069"/>
            <a:ext cx="1336179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4200">
                <a:solidFill>
                  <a:srgbClr val="BB9377"/>
                </a:solidFill>
                <a:latin typeface="Times New Roman Bold"/>
              </a:rPr>
              <a:t>2OH⁻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3410275" y="8011314"/>
            <a:ext cx="2515525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4200" dirty="0">
                <a:solidFill>
                  <a:srgbClr val="FFFFFF"/>
                </a:solidFill>
                <a:latin typeface="Times New Roman Bold"/>
              </a:rPr>
              <a:t>Zn(OH)₂</a:t>
            </a:r>
          </a:p>
        </p:txBody>
      </p:sp>
      <p:sp>
        <p:nvSpPr>
          <p:cNvPr id="23" name="Freeform 23"/>
          <p:cNvSpPr/>
          <p:nvPr/>
        </p:nvSpPr>
        <p:spPr>
          <a:xfrm>
            <a:off x="193632" y="375660"/>
            <a:ext cx="1152302" cy="499811"/>
          </a:xfrm>
          <a:custGeom>
            <a:avLst/>
            <a:gdLst/>
            <a:ahLst/>
            <a:cxnLst/>
            <a:rect l="l" t="t" r="r" b="b"/>
            <a:pathLst>
              <a:path w="1152302" h="499811">
                <a:moveTo>
                  <a:pt x="0" y="0"/>
                </a:moveTo>
                <a:lnTo>
                  <a:pt x="1152302" y="0"/>
                </a:lnTo>
                <a:lnTo>
                  <a:pt x="1152302" y="499811"/>
                </a:lnTo>
                <a:lnTo>
                  <a:pt x="0" y="4998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3B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81803" y="-519199"/>
            <a:ext cx="15643559" cy="55992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36332" lvl="1" indent="-318166">
              <a:lnSpc>
                <a:spcPts val="6333"/>
              </a:lnSpc>
              <a:buFont typeface="Arial"/>
              <a:buChar char="•"/>
            </a:pPr>
            <a:endParaRPr dirty="0"/>
          </a:p>
          <a:p>
            <a:pPr>
              <a:lnSpc>
                <a:spcPts val="6333"/>
              </a:lnSpc>
            </a:pPr>
            <a:r>
              <a:rPr lang="en-US" sz="3518" dirty="0">
                <a:solidFill>
                  <a:srgbClr val="FFFFFF"/>
                </a:solidFill>
                <a:latin typeface="Times New Roman"/>
              </a:rPr>
              <a:t>           </a:t>
            </a:r>
            <a:r>
              <a:rPr lang="en-US" sz="3518" dirty="0" err="1">
                <a:solidFill>
                  <a:srgbClr val="FFFFFF"/>
                </a:solidFill>
                <a:latin typeface="Times New Roman Bold"/>
              </a:rPr>
              <a:t>Lorsqu’on</a:t>
            </a:r>
            <a:r>
              <a:rPr lang="en-US" sz="3518" dirty="0">
                <a:solidFill>
                  <a:srgbClr val="FFFFFF"/>
                </a:solidFill>
                <a:latin typeface="Times New Roman Bold"/>
              </a:rPr>
              <a:t> verse </a:t>
            </a:r>
            <a:r>
              <a:rPr lang="en-US" sz="3518" dirty="0" err="1">
                <a:solidFill>
                  <a:srgbClr val="FFFFFF"/>
                </a:solidFill>
                <a:latin typeface="Times New Roman Bold"/>
              </a:rPr>
              <a:t>quelques</a:t>
            </a:r>
            <a:r>
              <a:rPr lang="en-US" sz="3518" dirty="0">
                <a:solidFill>
                  <a:srgbClr val="FFFFFF"/>
                </a:solidFill>
                <a:latin typeface="Times New Roman Bold"/>
              </a:rPr>
              <a:t> gouttes de </a:t>
            </a:r>
            <a:r>
              <a:rPr lang="en-US" sz="3518" dirty="0" err="1">
                <a:solidFill>
                  <a:srgbClr val="FFFFFF"/>
                </a:solidFill>
                <a:latin typeface="Times New Roman Bold"/>
              </a:rPr>
              <a:t>soude</a:t>
            </a:r>
            <a:r>
              <a:rPr lang="en-US" sz="3518" dirty="0">
                <a:solidFill>
                  <a:srgbClr val="FFFFFF"/>
                </a:solidFill>
                <a:latin typeface="Times New Roman Bold"/>
              </a:rPr>
              <a:t> (Na⁺ + OH⁻ ) à </a:t>
            </a:r>
            <a:r>
              <a:rPr lang="en-US" sz="3518" dirty="0" err="1">
                <a:solidFill>
                  <a:srgbClr val="FFFFFF"/>
                </a:solidFill>
                <a:latin typeface="Times New Roman Bold"/>
              </a:rPr>
              <a:t>une</a:t>
            </a:r>
            <a:r>
              <a:rPr lang="en-US" sz="3518" dirty="0">
                <a:solidFill>
                  <a:srgbClr val="FFFFFF"/>
                </a:solidFill>
                <a:latin typeface="Times New Roman Bold"/>
              </a:rPr>
              <a:t> solution </a:t>
            </a:r>
            <a:r>
              <a:rPr lang="en-US" sz="3518" dirty="0" err="1">
                <a:solidFill>
                  <a:srgbClr val="FFFFFF"/>
                </a:solidFill>
                <a:latin typeface="Times New Roman Bold"/>
              </a:rPr>
              <a:t>aqueuse</a:t>
            </a:r>
            <a:r>
              <a:rPr lang="en-US" sz="3518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518" dirty="0" err="1">
                <a:solidFill>
                  <a:srgbClr val="FFFFFF"/>
                </a:solidFill>
                <a:latin typeface="Times New Roman Bold"/>
              </a:rPr>
              <a:t>contenant</a:t>
            </a:r>
            <a:r>
              <a:rPr lang="en-US" sz="3518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518" dirty="0" err="1">
                <a:solidFill>
                  <a:srgbClr val="FFFFFF"/>
                </a:solidFill>
                <a:latin typeface="Times New Roman Bold"/>
              </a:rPr>
              <a:t>l’ion</a:t>
            </a:r>
            <a:r>
              <a:rPr lang="en-US" sz="3518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518" dirty="0" err="1">
                <a:solidFill>
                  <a:srgbClr val="FFFFFF"/>
                </a:solidFill>
                <a:latin typeface="Times New Roman Bold"/>
              </a:rPr>
              <a:t>aluminium</a:t>
            </a:r>
            <a:r>
              <a:rPr lang="en-US" sz="3518" dirty="0">
                <a:solidFill>
                  <a:srgbClr val="FFFFFF"/>
                </a:solidFill>
                <a:latin typeface="Times New Roman Bold"/>
              </a:rPr>
              <a:t> (Al³⁺), Il se </a:t>
            </a:r>
            <a:r>
              <a:rPr lang="en-US" sz="3518" dirty="0" err="1">
                <a:solidFill>
                  <a:srgbClr val="FFFFFF"/>
                </a:solidFill>
                <a:latin typeface="Times New Roman Bold"/>
              </a:rPr>
              <a:t>forme</a:t>
            </a:r>
            <a:r>
              <a:rPr lang="en-US" sz="3518" dirty="0">
                <a:solidFill>
                  <a:srgbClr val="FFFFFF"/>
                </a:solidFill>
                <a:latin typeface="Times New Roman Bold"/>
              </a:rPr>
              <a:t> un </a:t>
            </a:r>
            <a:r>
              <a:rPr lang="en-US" sz="3518" dirty="0" err="1">
                <a:solidFill>
                  <a:srgbClr val="FFFFFF"/>
                </a:solidFill>
                <a:latin typeface="Times New Roman Bold"/>
              </a:rPr>
              <a:t>précipité</a:t>
            </a:r>
            <a:r>
              <a:rPr lang="en-US" sz="3518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518" dirty="0" err="1">
                <a:solidFill>
                  <a:srgbClr val="FF914D"/>
                </a:solidFill>
                <a:latin typeface="Times New Roman Bold"/>
              </a:rPr>
              <a:t>blanc</a:t>
            </a:r>
            <a:r>
              <a:rPr lang="en-US" sz="3518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518" dirty="0" err="1">
                <a:solidFill>
                  <a:srgbClr val="FFFFFF"/>
                </a:solidFill>
                <a:latin typeface="Times New Roman Bold"/>
              </a:rPr>
              <a:t>c’est</a:t>
            </a:r>
            <a:r>
              <a:rPr lang="en-US" sz="3518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518" dirty="0" err="1">
                <a:solidFill>
                  <a:srgbClr val="FF914D"/>
                </a:solidFill>
                <a:latin typeface="Times New Roman Bold"/>
              </a:rPr>
              <a:t>l’hydroxyde</a:t>
            </a:r>
            <a:r>
              <a:rPr lang="en-US" sz="3518" dirty="0">
                <a:solidFill>
                  <a:srgbClr val="FF914D"/>
                </a:solidFill>
                <a:latin typeface="Times New Roman Bold"/>
              </a:rPr>
              <a:t> </a:t>
            </a:r>
            <a:r>
              <a:rPr lang="en-US" sz="3518" dirty="0" err="1">
                <a:solidFill>
                  <a:srgbClr val="FF914D"/>
                </a:solidFill>
                <a:latin typeface="Times New Roman Bold"/>
              </a:rPr>
              <a:t>d’aluminium</a:t>
            </a:r>
            <a:r>
              <a:rPr lang="en-US" sz="3518" dirty="0">
                <a:solidFill>
                  <a:srgbClr val="FFFFFF"/>
                </a:solidFill>
                <a:latin typeface="Times New Roman Bold"/>
              </a:rPr>
              <a:t> de </a:t>
            </a:r>
            <a:r>
              <a:rPr lang="en-US" sz="3518" dirty="0" err="1">
                <a:solidFill>
                  <a:srgbClr val="FFFFFF"/>
                </a:solidFill>
                <a:latin typeface="Times New Roman Bold"/>
              </a:rPr>
              <a:t>formule</a:t>
            </a:r>
            <a:r>
              <a:rPr lang="en-US" sz="3518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518" dirty="0">
                <a:solidFill>
                  <a:srgbClr val="FF914D"/>
                </a:solidFill>
                <a:latin typeface="Times New Roman Bold"/>
              </a:rPr>
              <a:t>Al(OH)₃</a:t>
            </a:r>
          </a:p>
          <a:p>
            <a:pPr>
              <a:lnSpc>
                <a:spcPts val="6333"/>
              </a:lnSpc>
            </a:pPr>
            <a:r>
              <a:rPr lang="en-US" sz="3518" dirty="0">
                <a:solidFill>
                  <a:srgbClr val="FFFFFF"/>
                </a:solidFill>
                <a:latin typeface="Times New Roman Bold"/>
              </a:rPr>
              <a:t>              Equation de la </a:t>
            </a:r>
            <a:r>
              <a:rPr lang="en-US" sz="3518" dirty="0" err="1">
                <a:solidFill>
                  <a:srgbClr val="FFFFFF"/>
                </a:solidFill>
                <a:latin typeface="Times New Roman Bold"/>
              </a:rPr>
              <a:t>réaction</a:t>
            </a:r>
            <a:r>
              <a:rPr lang="en-US" sz="3518" dirty="0">
                <a:solidFill>
                  <a:srgbClr val="FFFFFF"/>
                </a:solidFill>
                <a:latin typeface="Times New Roman Bold"/>
              </a:rPr>
              <a:t> de </a:t>
            </a:r>
            <a:r>
              <a:rPr lang="en-US" sz="3518" dirty="0" err="1">
                <a:solidFill>
                  <a:srgbClr val="FFFFFF"/>
                </a:solidFill>
                <a:latin typeface="Times New Roman Bold"/>
              </a:rPr>
              <a:t>précipitation</a:t>
            </a:r>
            <a:r>
              <a:rPr lang="en-US" sz="3518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518" dirty="0" err="1">
                <a:solidFill>
                  <a:srgbClr val="FFFFFF"/>
                </a:solidFill>
                <a:latin typeface="Times New Roman Bold"/>
              </a:rPr>
              <a:t>est</a:t>
            </a:r>
            <a:r>
              <a:rPr lang="en-US" sz="3518" dirty="0">
                <a:solidFill>
                  <a:srgbClr val="FFFFFF"/>
                </a:solidFill>
                <a:latin typeface="Times New Roman Bold"/>
              </a:rPr>
              <a:t> :</a:t>
            </a:r>
          </a:p>
          <a:p>
            <a:pPr algn="l">
              <a:lnSpc>
                <a:spcPts val="6333"/>
              </a:lnSpc>
            </a:pPr>
            <a:endParaRPr lang="en-US" sz="3518" dirty="0">
              <a:solidFill>
                <a:srgbClr val="FFFFFF"/>
              </a:solidFill>
              <a:latin typeface="Times New Roman Bold"/>
            </a:endParaRPr>
          </a:p>
          <a:p>
            <a:pPr marL="636779" lvl="1" indent="-318390" algn="l">
              <a:lnSpc>
                <a:spcPts val="6333"/>
              </a:lnSpc>
            </a:pPr>
            <a:endParaRPr lang="en-US" sz="3518" dirty="0">
              <a:solidFill>
                <a:srgbClr val="FFFFFF"/>
              </a:solidFill>
              <a:latin typeface="Times New Roman Bold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6938442" y="3720458"/>
            <a:ext cx="2989630" cy="414664"/>
            <a:chOff x="0" y="0"/>
            <a:chExt cx="4608512" cy="55288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608576" cy="552958"/>
            </a:xfrm>
            <a:custGeom>
              <a:avLst/>
              <a:gdLst/>
              <a:ahLst/>
              <a:cxnLst/>
              <a:rect l="l" t="t" r="r" b="b"/>
              <a:pathLst>
                <a:path w="4608576" h="552958">
                  <a:moveTo>
                    <a:pt x="0" y="138176"/>
                  </a:moveTo>
                  <a:lnTo>
                    <a:pt x="4332097" y="138176"/>
                  </a:lnTo>
                  <a:lnTo>
                    <a:pt x="4332097" y="0"/>
                  </a:lnTo>
                  <a:lnTo>
                    <a:pt x="4608576" y="276479"/>
                  </a:lnTo>
                  <a:lnTo>
                    <a:pt x="4332097" y="552958"/>
                  </a:lnTo>
                  <a:lnTo>
                    <a:pt x="4332097" y="414655"/>
                  </a:lnTo>
                  <a:lnTo>
                    <a:pt x="0" y="414655"/>
                  </a:lnTo>
                  <a:close/>
                </a:path>
              </a:pathLst>
            </a:custGeom>
            <a:solidFill>
              <a:srgbClr val="7838A8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 rot="5400000">
            <a:off x="10997978" y="3538455"/>
            <a:ext cx="656819" cy="2073664"/>
            <a:chOff x="0" y="0"/>
            <a:chExt cx="875758" cy="2764886"/>
          </a:xfrm>
        </p:grpSpPr>
        <p:sp>
          <p:nvSpPr>
            <p:cNvPr id="6" name="Freeform 6"/>
            <p:cNvSpPr/>
            <p:nvPr/>
          </p:nvSpPr>
          <p:spPr>
            <a:xfrm>
              <a:off x="38100" y="38100"/>
              <a:ext cx="799592" cy="2688717"/>
            </a:xfrm>
            <a:custGeom>
              <a:avLst/>
              <a:gdLst/>
              <a:ahLst/>
              <a:cxnLst/>
              <a:rect l="l" t="t" r="r" b="b"/>
              <a:pathLst>
                <a:path w="799592" h="2688717">
                  <a:moveTo>
                    <a:pt x="0" y="2688717"/>
                  </a:moveTo>
                  <a:lnTo>
                    <a:pt x="0" y="480949"/>
                  </a:lnTo>
                  <a:cubicBezTo>
                    <a:pt x="0" y="327152"/>
                    <a:pt x="117094" y="202565"/>
                    <a:pt x="261366" y="202565"/>
                  </a:cubicBezTo>
                  <a:lnTo>
                    <a:pt x="599694" y="202565"/>
                  </a:lnTo>
                  <a:lnTo>
                    <a:pt x="599694" y="0"/>
                  </a:lnTo>
                  <a:lnTo>
                    <a:pt x="799592" y="261874"/>
                  </a:lnTo>
                  <a:lnTo>
                    <a:pt x="599694" y="523748"/>
                  </a:lnTo>
                  <a:lnTo>
                    <a:pt x="599694" y="321310"/>
                  </a:lnTo>
                  <a:lnTo>
                    <a:pt x="261366" y="321310"/>
                  </a:lnTo>
                  <a:cubicBezTo>
                    <a:pt x="178562" y="321310"/>
                    <a:pt x="111506" y="392811"/>
                    <a:pt x="111506" y="480949"/>
                  </a:cubicBezTo>
                  <a:lnTo>
                    <a:pt x="111506" y="2688717"/>
                  </a:lnTo>
                  <a:close/>
                </a:path>
              </a:pathLst>
            </a:custGeom>
            <a:solidFill>
              <a:srgbClr val="7030A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-3175"/>
              <a:ext cx="878332" cy="2768092"/>
            </a:xfrm>
            <a:custGeom>
              <a:avLst/>
              <a:gdLst/>
              <a:ahLst/>
              <a:cxnLst/>
              <a:rect l="l" t="t" r="r" b="b"/>
              <a:pathLst>
                <a:path w="878332" h="2768092">
                  <a:moveTo>
                    <a:pt x="0" y="2729992"/>
                  </a:moveTo>
                  <a:lnTo>
                    <a:pt x="0" y="522224"/>
                  </a:lnTo>
                  <a:lnTo>
                    <a:pt x="38100" y="522224"/>
                  </a:lnTo>
                  <a:lnTo>
                    <a:pt x="0" y="522224"/>
                  </a:lnTo>
                  <a:cubicBezTo>
                    <a:pt x="0" y="349758"/>
                    <a:pt x="131826" y="205740"/>
                    <a:pt x="299466" y="205740"/>
                  </a:cubicBezTo>
                  <a:lnTo>
                    <a:pt x="637794" y="205740"/>
                  </a:lnTo>
                  <a:lnTo>
                    <a:pt x="637794" y="243840"/>
                  </a:lnTo>
                  <a:lnTo>
                    <a:pt x="599694" y="243840"/>
                  </a:lnTo>
                  <a:lnTo>
                    <a:pt x="599694" y="41275"/>
                  </a:lnTo>
                  <a:cubicBezTo>
                    <a:pt x="599694" y="24892"/>
                    <a:pt x="610108" y="10414"/>
                    <a:pt x="625602" y="5207"/>
                  </a:cubicBezTo>
                  <a:cubicBezTo>
                    <a:pt x="641096" y="0"/>
                    <a:pt x="658114" y="5207"/>
                    <a:pt x="668147" y="18161"/>
                  </a:cubicBezTo>
                  <a:lnTo>
                    <a:pt x="867918" y="280035"/>
                  </a:lnTo>
                  <a:cubicBezTo>
                    <a:pt x="878332" y="293624"/>
                    <a:pt x="878332" y="312674"/>
                    <a:pt x="867918" y="326263"/>
                  </a:cubicBezTo>
                  <a:lnTo>
                    <a:pt x="668020" y="588137"/>
                  </a:lnTo>
                  <a:cubicBezTo>
                    <a:pt x="658114" y="601091"/>
                    <a:pt x="640969" y="606298"/>
                    <a:pt x="625475" y="601091"/>
                  </a:cubicBezTo>
                  <a:cubicBezTo>
                    <a:pt x="609981" y="595884"/>
                    <a:pt x="599567" y="581279"/>
                    <a:pt x="599567" y="565023"/>
                  </a:cubicBezTo>
                  <a:lnTo>
                    <a:pt x="599567" y="362585"/>
                  </a:lnTo>
                  <a:lnTo>
                    <a:pt x="637667" y="362585"/>
                  </a:lnTo>
                  <a:lnTo>
                    <a:pt x="637667" y="400685"/>
                  </a:lnTo>
                  <a:lnTo>
                    <a:pt x="299466" y="400685"/>
                  </a:lnTo>
                  <a:lnTo>
                    <a:pt x="299466" y="362585"/>
                  </a:lnTo>
                  <a:lnTo>
                    <a:pt x="299466" y="400685"/>
                  </a:lnTo>
                  <a:cubicBezTo>
                    <a:pt x="239903" y="400685"/>
                    <a:pt x="187706" y="452755"/>
                    <a:pt x="187706" y="522224"/>
                  </a:cubicBezTo>
                  <a:lnTo>
                    <a:pt x="187706" y="2729992"/>
                  </a:lnTo>
                  <a:cubicBezTo>
                    <a:pt x="187706" y="2751074"/>
                    <a:pt x="170688" y="2768092"/>
                    <a:pt x="149606" y="2768092"/>
                  </a:cubicBezTo>
                  <a:lnTo>
                    <a:pt x="38100" y="2768092"/>
                  </a:lnTo>
                  <a:cubicBezTo>
                    <a:pt x="17018" y="2768092"/>
                    <a:pt x="0" y="2751074"/>
                    <a:pt x="0" y="2729992"/>
                  </a:cubicBezTo>
                  <a:moveTo>
                    <a:pt x="76200" y="2729992"/>
                  </a:moveTo>
                  <a:lnTo>
                    <a:pt x="38100" y="2729992"/>
                  </a:lnTo>
                  <a:lnTo>
                    <a:pt x="38100" y="2691892"/>
                  </a:lnTo>
                  <a:lnTo>
                    <a:pt x="149606" y="2691892"/>
                  </a:lnTo>
                  <a:lnTo>
                    <a:pt x="149606" y="2729992"/>
                  </a:lnTo>
                  <a:lnTo>
                    <a:pt x="111506" y="2729992"/>
                  </a:lnTo>
                  <a:lnTo>
                    <a:pt x="111506" y="522224"/>
                  </a:lnTo>
                  <a:lnTo>
                    <a:pt x="149606" y="522224"/>
                  </a:lnTo>
                  <a:lnTo>
                    <a:pt x="111506" y="522224"/>
                  </a:lnTo>
                  <a:cubicBezTo>
                    <a:pt x="111506" y="415290"/>
                    <a:pt x="193421" y="324485"/>
                    <a:pt x="299466" y="324485"/>
                  </a:cubicBezTo>
                  <a:lnTo>
                    <a:pt x="637794" y="324485"/>
                  </a:lnTo>
                  <a:cubicBezTo>
                    <a:pt x="658876" y="324485"/>
                    <a:pt x="675894" y="341503"/>
                    <a:pt x="675894" y="362585"/>
                  </a:cubicBezTo>
                  <a:lnTo>
                    <a:pt x="675894" y="565023"/>
                  </a:lnTo>
                  <a:lnTo>
                    <a:pt x="637794" y="565023"/>
                  </a:lnTo>
                  <a:lnTo>
                    <a:pt x="607568" y="541909"/>
                  </a:lnTo>
                  <a:lnTo>
                    <a:pt x="807339" y="280035"/>
                  </a:lnTo>
                  <a:lnTo>
                    <a:pt x="837565" y="303149"/>
                  </a:lnTo>
                  <a:lnTo>
                    <a:pt x="807339" y="326263"/>
                  </a:lnTo>
                  <a:lnTo>
                    <a:pt x="607441" y="64389"/>
                  </a:lnTo>
                  <a:lnTo>
                    <a:pt x="637794" y="41275"/>
                  </a:lnTo>
                  <a:lnTo>
                    <a:pt x="675894" y="41275"/>
                  </a:lnTo>
                  <a:lnTo>
                    <a:pt x="675894" y="243840"/>
                  </a:lnTo>
                  <a:cubicBezTo>
                    <a:pt x="675894" y="254000"/>
                    <a:pt x="671830" y="263652"/>
                    <a:pt x="664718" y="270764"/>
                  </a:cubicBezTo>
                  <a:cubicBezTo>
                    <a:pt x="657606" y="277876"/>
                    <a:pt x="647827" y="281940"/>
                    <a:pt x="637794" y="281940"/>
                  </a:cubicBezTo>
                  <a:lnTo>
                    <a:pt x="299466" y="281940"/>
                  </a:lnTo>
                  <a:lnTo>
                    <a:pt x="299466" y="243840"/>
                  </a:lnTo>
                  <a:lnTo>
                    <a:pt x="299466" y="281940"/>
                  </a:lnTo>
                  <a:cubicBezTo>
                    <a:pt x="178435" y="281940"/>
                    <a:pt x="76200" y="387223"/>
                    <a:pt x="76200" y="522224"/>
                  </a:cubicBezTo>
                  <a:lnTo>
                    <a:pt x="76200" y="2729992"/>
                  </a:lnTo>
                  <a:close/>
                </a:path>
              </a:pathLst>
            </a:custGeom>
            <a:solidFill>
              <a:srgbClr val="7030A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730903" y="491025"/>
            <a:ext cx="1007689" cy="437085"/>
          </a:xfrm>
          <a:custGeom>
            <a:avLst/>
            <a:gdLst/>
            <a:ahLst/>
            <a:cxnLst/>
            <a:rect l="l" t="t" r="r" b="b"/>
            <a:pathLst>
              <a:path w="1007689" h="437085">
                <a:moveTo>
                  <a:pt x="0" y="0"/>
                </a:moveTo>
                <a:lnTo>
                  <a:pt x="1007689" y="0"/>
                </a:lnTo>
                <a:lnTo>
                  <a:pt x="1007689" y="437086"/>
                </a:lnTo>
                <a:lnTo>
                  <a:pt x="0" y="4370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2283054" y="3522978"/>
            <a:ext cx="1568172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4200" dirty="0">
                <a:solidFill>
                  <a:srgbClr val="BB9377"/>
                </a:solidFill>
                <a:latin typeface="Times New Roman Bold"/>
              </a:rPr>
              <a:t>Al ³⁺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362204" y="3634733"/>
            <a:ext cx="2439396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4200" dirty="0">
                <a:solidFill>
                  <a:srgbClr val="92D050"/>
                </a:solidFill>
                <a:latin typeface="Times New Roman Bold"/>
              </a:rPr>
              <a:t>Al(OH)₃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851226" y="3522978"/>
            <a:ext cx="355848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4200">
                <a:solidFill>
                  <a:srgbClr val="FFFFFF"/>
                </a:solidFill>
                <a:latin typeface="Times New Roman"/>
              </a:rPr>
              <a:t>+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728865" y="3522978"/>
            <a:ext cx="1700907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4200" dirty="0">
                <a:solidFill>
                  <a:srgbClr val="BB9377"/>
                </a:solidFill>
                <a:latin typeface="Times New Roman Bold"/>
              </a:rPr>
              <a:t>3OH⁻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57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10504" y="900552"/>
            <a:ext cx="16666863" cy="1162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51510" lvl="1" indent="-325755" algn="l">
              <a:lnSpc>
                <a:spcPts val="432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Times New Roman Bold"/>
              </a:rPr>
              <a:t>Pour détecter les ions positifs dans les solutions précédentes, ajoutez une solution d’hydroxyde de sodium. Comme indique dans le tableau suivant.</a:t>
            </a:r>
          </a:p>
        </p:txBody>
      </p:sp>
      <p:graphicFrame>
        <p:nvGraphicFramePr>
          <p:cNvPr id="3" name="Table 3"/>
          <p:cNvGraphicFramePr>
            <a:graphicFrameLocks noGrp="1"/>
          </p:cNvGraphicFramePr>
          <p:nvPr/>
        </p:nvGraphicFramePr>
        <p:xfrm>
          <a:off x="290950" y="2131808"/>
          <a:ext cx="16448797" cy="7734299"/>
        </p:xfrm>
        <a:graphic>
          <a:graphicData uri="http://schemas.openxmlformats.org/drawingml/2006/table">
            <a:tbl>
              <a:tblPr/>
              <a:tblGrid>
                <a:gridCol w="19650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59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150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889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1269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681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12299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252402">
                <a:tc>
                  <a:txBody>
                    <a:bodyPr/>
                    <a:lstStyle/>
                    <a:p>
                      <a:pPr algn="ctr">
                        <a:lnSpc>
                          <a:spcPts val="4140"/>
                        </a:lnSpc>
                        <a:defRPr/>
                      </a:pPr>
                      <a:r>
                        <a:rPr lang="en-US" sz="3000">
                          <a:solidFill>
                            <a:srgbClr val="C0504D"/>
                          </a:solidFill>
                          <a:latin typeface="Times New Roman Bold"/>
                        </a:rPr>
                        <a:t>Ion à</a:t>
                      </a:r>
                      <a:endParaRPr lang="en-US" sz="1100"/>
                    </a:p>
                    <a:p>
                      <a:pPr algn="ctr">
                        <a:lnSpc>
                          <a:spcPts val="4140"/>
                        </a:lnSpc>
                      </a:pPr>
                      <a:r>
                        <a:rPr lang="en-US" sz="3000">
                          <a:solidFill>
                            <a:srgbClr val="C0504D"/>
                          </a:solidFill>
                          <a:latin typeface="Times New Roman Bold"/>
                        </a:rPr>
                        <a:t>détecter</a:t>
                      </a:r>
                    </a:p>
                  </a:txBody>
                  <a:tcPr marL="54080" marR="54080" marT="54080" marB="5408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726"/>
                        </a:lnSpc>
                        <a:defRPr/>
                      </a:pPr>
                      <a:r>
                        <a:rPr lang="en-US" sz="2700">
                          <a:solidFill>
                            <a:srgbClr val="FFDE59"/>
                          </a:solidFill>
                          <a:latin typeface="Times New Roman Bold"/>
                        </a:rPr>
                        <a:t>Ion</a:t>
                      </a:r>
                      <a:endParaRPr lang="en-US" sz="1100"/>
                    </a:p>
                    <a:p>
                      <a:pPr algn="ctr">
                        <a:lnSpc>
                          <a:spcPts val="3726"/>
                        </a:lnSpc>
                      </a:pPr>
                      <a:r>
                        <a:rPr lang="en-US" sz="2700">
                          <a:solidFill>
                            <a:srgbClr val="FFDE59"/>
                          </a:solidFill>
                          <a:latin typeface="Times New Roman Bold"/>
                        </a:rPr>
                        <a:t>Détecteur</a:t>
                      </a:r>
                    </a:p>
                  </a:txBody>
                  <a:tcPr marL="54080" marR="54080" marT="54080" marB="5408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140"/>
                        </a:lnSpc>
                        <a:defRPr/>
                      </a:pPr>
                      <a:r>
                        <a:rPr lang="en-US" sz="3000">
                          <a:solidFill>
                            <a:srgbClr val="FFDE59"/>
                          </a:solidFill>
                          <a:latin typeface="Times New Roman Bold"/>
                        </a:rPr>
                        <a:t>Solution</a:t>
                      </a:r>
                      <a:endParaRPr lang="en-US" sz="1100"/>
                    </a:p>
                    <a:p>
                      <a:pPr algn="ctr">
                        <a:lnSpc>
                          <a:spcPts val="4140"/>
                        </a:lnSpc>
                      </a:pPr>
                      <a:r>
                        <a:rPr lang="en-US" sz="3000">
                          <a:solidFill>
                            <a:srgbClr val="FFDE59"/>
                          </a:solidFill>
                          <a:latin typeface="Times New Roman Bold"/>
                        </a:rPr>
                        <a:t>Détecteur</a:t>
                      </a:r>
                    </a:p>
                  </a:txBody>
                  <a:tcPr marL="54080" marR="54080" marT="54080" marB="5408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140"/>
                        </a:lnSpc>
                        <a:defRPr/>
                      </a:pPr>
                      <a:r>
                        <a:rPr lang="en-US" sz="3000">
                          <a:solidFill>
                            <a:srgbClr val="FFDE59"/>
                          </a:solidFill>
                          <a:latin typeface="Times New Roman Bold"/>
                        </a:rPr>
                        <a:t>Couleur de</a:t>
                      </a:r>
                      <a:endParaRPr lang="en-US" sz="1100"/>
                    </a:p>
                    <a:p>
                      <a:pPr algn="ctr">
                        <a:lnSpc>
                          <a:spcPts val="4140"/>
                        </a:lnSpc>
                      </a:pPr>
                      <a:r>
                        <a:rPr lang="en-US" sz="3000">
                          <a:solidFill>
                            <a:srgbClr val="FFDE59"/>
                          </a:solidFill>
                          <a:latin typeface="Times New Roman Bold"/>
                        </a:rPr>
                        <a:t>Précipité </a:t>
                      </a:r>
                    </a:p>
                  </a:txBody>
                  <a:tcPr marL="54080" marR="54080" marT="54080" marB="5408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140"/>
                        </a:lnSpc>
                        <a:defRPr/>
                      </a:pPr>
                      <a:r>
                        <a:rPr lang="en-US" sz="3000">
                          <a:solidFill>
                            <a:srgbClr val="FFDE59"/>
                          </a:solidFill>
                          <a:latin typeface="Times New Roman Bold"/>
                        </a:rPr>
                        <a:t>Nom de Précipité </a:t>
                      </a:r>
                      <a:endParaRPr lang="en-US" sz="1100"/>
                    </a:p>
                  </a:txBody>
                  <a:tcPr marL="54080" marR="54080" marT="54080" marB="5408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140"/>
                        </a:lnSpc>
                        <a:defRPr/>
                      </a:pPr>
                      <a:r>
                        <a:rPr lang="en-US" sz="3000">
                          <a:solidFill>
                            <a:srgbClr val="FFDE59"/>
                          </a:solidFill>
                          <a:latin typeface="Times New Roman Bold"/>
                        </a:rPr>
                        <a:t>formule de Précipité </a:t>
                      </a:r>
                      <a:endParaRPr lang="en-US" sz="1100"/>
                    </a:p>
                  </a:txBody>
                  <a:tcPr marL="54080" marR="54080" marT="54080" marB="5408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726"/>
                        </a:lnSpc>
                        <a:defRPr/>
                      </a:pPr>
                      <a:r>
                        <a:rPr lang="en-US" sz="2700">
                          <a:solidFill>
                            <a:srgbClr val="FFDE59"/>
                          </a:solidFill>
                          <a:latin typeface="Times New Roman Bold"/>
                        </a:rPr>
                        <a:t>Équation de précipitation</a:t>
                      </a:r>
                      <a:endParaRPr lang="en-US" sz="1100"/>
                    </a:p>
                  </a:txBody>
                  <a:tcPr marL="54080" marR="54080" marT="54080" marB="5408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52402">
                <a:tc>
                  <a:txBody>
                    <a:bodyPr/>
                    <a:lstStyle/>
                    <a:p>
                      <a:pPr algn="ctr">
                        <a:lnSpc>
                          <a:spcPts val="5795"/>
                        </a:lnSpc>
                        <a:defRPr/>
                      </a:pPr>
                      <a:r>
                        <a:rPr lang="en-US" sz="4200">
                          <a:solidFill>
                            <a:srgbClr val="BB9377"/>
                          </a:solidFill>
                          <a:latin typeface="Times New Roman"/>
                        </a:rPr>
                        <a:t>Cu²⁺</a:t>
                      </a:r>
                      <a:endParaRPr lang="en-US" sz="1100"/>
                    </a:p>
                  </a:txBody>
                  <a:tcPr marL="54080" marR="54080" marT="54080" marB="5408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14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Times New Roman"/>
                        </a:rPr>
                        <a:t>OH⁻</a:t>
                      </a:r>
                      <a:endParaRPr lang="en-US" sz="1100"/>
                    </a:p>
                  </a:txBody>
                  <a:tcPr marL="54080" marR="54080" marT="54080" marB="5408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864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Times New Roman"/>
                        </a:rPr>
                        <a:t>(Na⁺ + OH⁻ ) </a:t>
                      </a:r>
                      <a:endParaRPr lang="en-US" sz="1100"/>
                    </a:p>
                  </a:txBody>
                  <a:tcPr marL="54080" marR="54080" marT="54080" marB="5408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967"/>
                        </a:lnSpc>
                        <a:defRPr/>
                      </a:pPr>
                      <a:r>
                        <a:rPr lang="en-US" sz="3600">
                          <a:solidFill>
                            <a:srgbClr val="000000"/>
                          </a:solidFill>
                          <a:latin typeface="Times New Roman Bold"/>
                        </a:rPr>
                        <a:t>Bleu </a:t>
                      </a:r>
                      <a:endParaRPr lang="en-US" sz="1100"/>
                    </a:p>
                  </a:txBody>
                  <a:tcPr marL="54080" marR="54080" marT="54080" marB="5408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14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Times New Roman Bold"/>
                        </a:rPr>
                        <a:t>Hydroxyde</a:t>
                      </a:r>
                      <a:endParaRPr lang="en-US" sz="1100"/>
                    </a:p>
                    <a:p>
                      <a:pPr algn="ctr">
                        <a:lnSpc>
                          <a:spcPts val="4140"/>
                        </a:lnSpc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Times New Roman Bold"/>
                        </a:rPr>
                        <a:t>de cuivre II</a:t>
                      </a:r>
                    </a:p>
                  </a:txBody>
                  <a:tcPr marL="54080" marR="54080" marT="54080" marB="5408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4967"/>
                        </a:lnSpc>
                        <a:defRPr/>
                      </a:pPr>
                      <a:r>
                        <a:rPr lang="en-US" sz="3600">
                          <a:solidFill>
                            <a:srgbClr val="C00000"/>
                          </a:solidFill>
                          <a:latin typeface="Times New Roman Bold"/>
                        </a:rPr>
                        <a:t>Cu(OH)₂</a:t>
                      </a:r>
                      <a:endParaRPr lang="en-US" sz="1100"/>
                    </a:p>
                  </a:txBody>
                  <a:tcPr marL="54080" marR="54080" marT="54080" marB="5408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54080" marR="54080" marT="54080" marB="5408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52402">
                <a:tc>
                  <a:txBody>
                    <a:bodyPr/>
                    <a:lstStyle/>
                    <a:p>
                      <a:pPr algn="ctr">
                        <a:lnSpc>
                          <a:spcPts val="5795"/>
                        </a:lnSpc>
                        <a:defRPr/>
                      </a:pPr>
                      <a:r>
                        <a:rPr lang="en-US" sz="4200">
                          <a:solidFill>
                            <a:srgbClr val="BB9377"/>
                          </a:solidFill>
                          <a:latin typeface="Times New Roman"/>
                        </a:rPr>
                        <a:t>Zn²⁺</a:t>
                      </a:r>
                      <a:endParaRPr lang="en-US" sz="1100"/>
                    </a:p>
                  </a:txBody>
                  <a:tcPr marL="54080" marR="54080" marT="54080" marB="5408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14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Times New Roman"/>
                        </a:rPr>
                        <a:t>OH⁻</a:t>
                      </a:r>
                      <a:endParaRPr lang="en-US" sz="1100"/>
                    </a:p>
                  </a:txBody>
                  <a:tcPr marL="54080" marR="54080" marT="54080" marB="5408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864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Times New Roman Bold"/>
                        </a:rPr>
                        <a:t>(Na⁺ + OH⁻ ) </a:t>
                      </a:r>
                      <a:endParaRPr lang="en-US" sz="1100"/>
                    </a:p>
                  </a:txBody>
                  <a:tcPr marL="54080" marR="54080" marT="54080" marB="5408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967"/>
                        </a:lnSpc>
                        <a:defRPr/>
                      </a:pPr>
                      <a:r>
                        <a:rPr lang="en-US" sz="3600">
                          <a:solidFill>
                            <a:srgbClr val="000000"/>
                          </a:solidFill>
                          <a:latin typeface="Times New Roman Bold"/>
                        </a:rPr>
                        <a:t>blanc</a:t>
                      </a:r>
                      <a:endParaRPr lang="en-US" sz="1100"/>
                    </a:p>
                  </a:txBody>
                  <a:tcPr marL="54080" marR="54080" marT="54080" marB="5408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14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Times New Roman Bold"/>
                        </a:rPr>
                        <a:t>Hydroxyde</a:t>
                      </a:r>
                      <a:endParaRPr lang="en-US" sz="1100"/>
                    </a:p>
                    <a:p>
                      <a:pPr algn="ctr">
                        <a:lnSpc>
                          <a:spcPts val="4140"/>
                        </a:lnSpc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Times New Roman Bold"/>
                        </a:rPr>
                        <a:t>de zinc </a:t>
                      </a:r>
                    </a:p>
                  </a:txBody>
                  <a:tcPr marL="54080" marR="54080" marT="54080" marB="5408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4967"/>
                        </a:lnSpc>
                        <a:defRPr/>
                      </a:pPr>
                      <a:r>
                        <a:rPr lang="en-US" sz="3600">
                          <a:solidFill>
                            <a:srgbClr val="C00000"/>
                          </a:solidFill>
                          <a:latin typeface="Times New Roman Bold"/>
                        </a:rPr>
                        <a:t>Zn(OH)₂</a:t>
                      </a:r>
                      <a:endParaRPr lang="en-US" sz="1100"/>
                    </a:p>
                  </a:txBody>
                  <a:tcPr marL="54080" marR="54080" marT="54080" marB="5408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54080" marR="54080" marT="54080" marB="5408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52402">
                <a:tc>
                  <a:txBody>
                    <a:bodyPr/>
                    <a:lstStyle/>
                    <a:p>
                      <a:pPr algn="ctr">
                        <a:lnSpc>
                          <a:spcPts val="5795"/>
                        </a:lnSpc>
                        <a:defRPr/>
                      </a:pPr>
                      <a:r>
                        <a:rPr lang="en-US" sz="4200">
                          <a:solidFill>
                            <a:srgbClr val="BB9377"/>
                          </a:solidFill>
                          <a:latin typeface="Times New Roman"/>
                        </a:rPr>
                        <a:t>Fe²⁺</a:t>
                      </a:r>
                      <a:endParaRPr lang="en-US" sz="1100"/>
                    </a:p>
                  </a:txBody>
                  <a:tcPr marL="54080" marR="54080" marT="54080" marB="5408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14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Times New Roman"/>
                        </a:rPr>
                        <a:t>OH⁻</a:t>
                      </a:r>
                      <a:endParaRPr lang="en-US" sz="1100"/>
                    </a:p>
                  </a:txBody>
                  <a:tcPr marL="54080" marR="54080" marT="54080" marB="5408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864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Times New Roman Bold"/>
                        </a:rPr>
                        <a:t>(Na⁺ + OH⁻ ) </a:t>
                      </a:r>
                      <a:endParaRPr lang="en-US" sz="1100"/>
                    </a:p>
                  </a:txBody>
                  <a:tcPr marL="54080" marR="54080" marT="54080" marB="5408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967"/>
                        </a:lnSpc>
                        <a:defRPr/>
                      </a:pPr>
                      <a:r>
                        <a:rPr lang="en-US" sz="3600">
                          <a:solidFill>
                            <a:srgbClr val="000000"/>
                          </a:solidFill>
                          <a:latin typeface="Times New Roman Bold"/>
                        </a:rPr>
                        <a:t>vert </a:t>
                      </a:r>
                      <a:endParaRPr lang="en-US" sz="1100"/>
                    </a:p>
                  </a:txBody>
                  <a:tcPr marL="54080" marR="54080" marT="54080" marB="5408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14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Times New Roman Bold"/>
                        </a:rPr>
                        <a:t>Hydroxyde de fer II </a:t>
                      </a:r>
                      <a:endParaRPr lang="en-US" sz="1100"/>
                    </a:p>
                  </a:txBody>
                  <a:tcPr marL="54080" marR="54080" marT="54080" marB="5408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4967"/>
                        </a:lnSpc>
                        <a:defRPr/>
                      </a:pPr>
                      <a:r>
                        <a:rPr lang="en-US" sz="3600">
                          <a:solidFill>
                            <a:srgbClr val="C00000"/>
                          </a:solidFill>
                          <a:latin typeface="Times New Roman Bold"/>
                        </a:rPr>
                        <a:t>Fe(OH)₂</a:t>
                      </a:r>
                      <a:endParaRPr lang="en-US" sz="1100"/>
                    </a:p>
                  </a:txBody>
                  <a:tcPr marL="54080" marR="54080" marT="54080" marB="5408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54080" marR="54080" marT="54080" marB="5408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72289">
                <a:tc>
                  <a:txBody>
                    <a:bodyPr/>
                    <a:lstStyle/>
                    <a:p>
                      <a:pPr algn="ctr">
                        <a:lnSpc>
                          <a:spcPts val="5795"/>
                        </a:lnSpc>
                        <a:defRPr/>
                      </a:pPr>
                      <a:r>
                        <a:rPr lang="en-US" sz="4200">
                          <a:solidFill>
                            <a:srgbClr val="BB9377"/>
                          </a:solidFill>
                          <a:latin typeface="Times New Roman"/>
                        </a:rPr>
                        <a:t>Fe³⁺</a:t>
                      </a:r>
                      <a:endParaRPr lang="en-US" sz="1100"/>
                    </a:p>
                  </a:txBody>
                  <a:tcPr marL="54080" marR="54080" marT="54080" marB="5408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14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Times New Roman"/>
                        </a:rPr>
                        <a:t>OH⁻</a:t>
                      </a:r>
                      <a:endParaRPr lang="en-US" sz="1100"/>
                    </a:p>
                  </a:txBody>
                  <a:tcPr marL="54080" marR="54080" marT="54080" marB="5408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14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Times New Roman Bold"/>
                        </a:rPr>
                        <a:t>(Na⁺ + OH⁻) </a:t>
                      </a:r>
                      <a:endParaRPr lang="en-US" sz="1100"/>
                    </a:p>
                  </a:txBody>
                  <a:tcPr marL="54080" marR="54080" marT="54080" marB="5408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967"/>
                        </a:lnSpc>
                        <a:defRPr/>
                      </a:pPr>
                      <a:r>
                        <a:rPr lang="en-US" sz="3600">
                          <a:solidFill>
                            <a:srgbClr val="000000"/>
                          </a:solidFill>
                          <a:latin typeface="Times New Roman Bold"/>
                        </a:rPr>
                        <a:t>Couleur</a:t>
                      </a:r>
                      <a:endParaRPr lang="en-US" sz="1100"/>
                    </a:p>
                    <a:p>
                      <a:pPr algn="ctr">
                        <a:lnSpc>
                          <a:spcPts val="4967"/>
                        </a:lnSpc>
                      </a:pPr>
                      <a:r>
                        <a:rPr lang="en-US" sz="3600">
                          <a:solidFill>
                            <a:srgbClr val="000000"/>
                          </a:solidFill>
                          <a:latin typeface="Times New Roman Bold"/>
                        </a:rPr>
                        <a:t>de rouille</a:t>
                      </a:r>
                    </a:p>
                  </a:txBody>
                  <a:tcPr marL="54080" marR="54080" marT="54080" marB="5408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14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Times New Roman Bold"/>
                        </a:rPr>
                        <a:t>Hydroxyde</a:t>
                      </a:r>
                      <a:endParaRPr lang="en-US" sz="1100"/>
                    </a:p>
                    <a:p>
                      <a:pPr algn="ctr">
                        <a:lnSpc>
                          <a:spcPts val="4140"/>
                        </a:lnSpc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Times New Roman Bold"/>
                        </a:rPr>
                        <a:t>de fer III </a:t>
                      </a:r>
                    </a:p>
                  </a:txBody>
                  <a:tcPr marL="54080" marR="54080" marT="54080" marB="5408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4967"/>
                        </a:lnSpc>
                        <a:defRPr/>
                      </a:pPr>
                      <a:r>
                        <a:rPr lang="en-US" sz="3600">
                          <a:solidFill>
                            <a:srgbClr val="C00000"/>
                          </a:solidFill>
                          <a:latin typeface="Times New Roman Bold"/>
                        </a:rPr>
                        <a:t>Fe(OH)₃</a:t>
                      </a:r>
                      <a:endParaRPr lang="en-US" sz="1100"/>
                    </a:p>
                  </a:txBody>
                  <a:tcPr marL="54080" marR="54080" marT="54080" marB="5408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54080" marR="54080" marT="54080" marB="5408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52402">
                <a:tc>
                  <a:txBody>
                    <a:bodyPr/>
                    <a:lstStyle/>
                    <a:p>
                      <a:pPr algn="ctr">
                        <a:lnSpc>
                          <a:spcPts val="5795"/>
                        </a:lnSpc>
                        <a:defRPr/>
                      </a:pPr>
                      <a:r>
                        <a:rPr lang="en-US" sz="4200">
                          <a:solidFill>
                            <a:srgbClr val="BB9377"/>
                          </a:solidFill>
                          <a:latin typeface="Times New Roman"/>
                        </a:rPr>
                        <a:t>A</a:t>
                      </a:r>
                      <a:r>
                        <a:rPr lang="en-US" sz="4200">
                          <a:solidFill>
                            <a:srgbClr val="BB9377"/>
                          </a:solidFill>
                          <a:latin typeface="Times New Roman Bold"/>
                        </a:rPr>
                        <a:t>l</a:t>
                      </a:r>
                      <a:r>
                        <a:rPr lang="en-US" sz="4200">
                          <a:solidFill>
                            <a:srgbClr val="BB9377"/>
                          </a:solidFill>
                          <a:latin typeface="Times New Roman"/>
                        </a:rPr>
                        <a:t>³⁺</a:t>
                      </a:r>
                      <a:endParaRPr lang="en-US" sz="1100"/>
                    </a:p>
                  </a:txBody>
                  <a:tcPr marL="54080" marR="54080" marT="54080" marB="5408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14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Times New Roman"/>
                        </a:rPr>
                        <a:t>OH⁻</a:t>
                      </a:r>
                      <a:endParaRPr lang="en-US" sz="1100"/>
                    </a:p>
                  </a:txBody>
                  <a:tcPr marL="54080" marR="54080" marT="54080" marB="5408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2"/>
                        </a:lnSpc>
                        <a:defRPr/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Times New Roman Bold"/>
                        </a:rPr>
                        <a:t>(Na⁺ + OH⁻ ) </a:t>
                      </a:r>
                      <a:endParaRPr lang="en-US" sz="1100"/>
                    </a:p>
                  </a:txBody>
                  <a:tcPr marL="54080" marR="54080" marT="54080" marB="5408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967"/>
                        </a:lnSpc>
                        <a:defRPr/>
                      </a:pPr>
                      <a:r>
                        <a:rPr lang="en-US" sz="3600">
                          <a:solidFill>
                            <a:srgbClr val="000000"/>
                          </a:solidFill>
                          <a:latin typeface="Times New Roman Bold"/>
                        </a:rPr>
                        <a:t>Blanc</a:t>
                      </a:r>
                      <a:endParaRPr lang="en-US" sz="1100"/>
                    </a:p>
                  </a:txBody>
                  <a:tcPr marL="54080" marR="54080" marT="54080" marB="5408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14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Times New Roman Bold"/>
                        </a:rPr>
                        <a:t>Hydroxyde</a:t>
                      </a:r>
                      <a:endParaRPr lang="en-US" sz="1100"/>
                    </a:p>
                    <a:p>
                      <a:pPr algn="ctr">
                        <a:lnSpc>
                          <a:spcPts val="4140"/>
                        </a:lnSpc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Times New Roman Bold"/>
                        </a:rPr>
                        <a:t>d’aluminium</a:t>
                      </a:r>
                    </a:p>
                  </a:txBody>
                  <a:tcPr marL="54080" marR="54080" marT="54080" marB="5408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4967"/>
                        </a:lnSpc>
                        <a:defRPr/>
                      </a:pPr>
                      <a:r>
                        <a:rPr lang="en-US" sz="3600">
                          <a:solidFill>
                            <a:srgbClr val="C00000"/>
                          </a:solidFill>
                          <a:latin typeface="Times New Roman Bold"/>
                        </a:rPr>
                        <a:t>Al(OH)₃</a:t>
                      </a:r>
                      <a:endParaRPr lang="en-US" sz="1100"/>
                    </a:p>
                  </a:txBody>
                  <a:tcPr marL="54080" marR="54080" marT="54080" marB="5408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54080" marR="54080" marT="54080" marB="5408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Freeform 4"/>
          <p:cNvSpPr/>
          <p:nvPr/>
        </p:nvSpPr>
        <p:spPr>
          <a:xfrm>
            <a:off x="13731924" y="3823272"/>
            <a:ext cx="4137228" cy="659974"/>
          </a:xfrm>
          <a:custGeom>
            <a:avLst/>
            <a:gdLst/>
            <a:ahLst/>
            <a:cxnLst/>
            <a:rect l="l" t="t" r="r" b="b"/>
            <a:pathLst>
              <a:path w="4137228" h="659974">
                <a:moveTo>
                  <a:pt x="0" y="0"/>
                </a:moveTo>
                <a:lnTo>
                  <a:pt x="4137228" y="0"/>
                </a:lnTo>
                <a:lnTo>
                  <a:pt x="4137228" y="659974"/>
                </a:lnTo>
                <a:lnTo>
                  <a:pt x="0" y="6599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044" b="-804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3731924" y="5060000"/>
            <a:ext cx="4137228" cy="710769"/>
          </a:xfrm>
          <a:custGeom>
            <a:avLst/>
            <a:gdLst/>
            <a:ahLst/>
            <a:cxnLst/>
            <a:rect l="l" t="t" r="r" b="b"/>
            <a:pathLst>
              <a:path w="4137228" h="710769">
                <a:moveTo>
                  <a:pt x="0" y="0"/>
                </a:moveTo>
                <a:lnTo>
                  <a:pt x="4137228" y="0"/>
                </a:lnTo>
                <a:lnTo>
                  <a:pt x="4137228" y="710769"/>
                </a:lnTo>
                <a:lnTo>
                  <a:pt x="0" y="7107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731" b="-773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3731924" y="6302421"/>
            <a:ext cx="4137228" cy="721148"/>
          </a:xfrm>
          <a:custGeom>
            <a:avLst/>
            <a:gdLst/>
            <a:ahLst/>
            <a:cxnLst/>
            <a:rect l="l" t="t" r="r" b="b"/>
            <a:pathLst>
              <a:path w="4137228" h="721148">
                <a:moveTo>
                  <a:pt x="0" y="0"/>
                </a:moveTo>
                <a:lnTo>
                  <a:pt x="4137228" y="0"/>
                </a:lnTo>
                <a:lnTo>
                  <a:pt x="4137228" y="721148"/>
                </a:lnTo>
                <a:lnTo>
                  <a:pt x="0" y="7211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613" r="-4225" b="-1230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3731924" y="7454933"/>
            <a:ext cx="4137228" cy="733671"/>
          </a:xfrm>
          <a:custGeom>
            <a:avLst/>
            <a:gdLst/>
            <a:ahLst/>
            <a:cxnLst/>
            <a:rect l="l" t="t" r="r" b="b"/>
            <a:pathLst>
              <a:path w="4137228" h="733671">
                <a:moveTo>
                  <a:pt x="0" y="0"/>
                </a:moveTo>
                <a:lnTo>
                  <a:pt x="4137228" y="0"/>
                </a:lnTo>
                <a:lnTo>
                  <a:pt x="4137228" y="733671"/>
                </a:lnTo>
                <a:lnTo>
                  <a:pt x="0" y="73367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30" b="-43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3731924" y="8769629"/>
            <a:ext cx="4137228" cy="870898"/>
          </a:xfrm>
          <a:custGeom>
            <a:avLst/>
            <a:gdLst/>
            <a:ahLst/>
            <a:cxnLst/>
            <a:rect l="l" t="t" r="r" b="b"/>
            <a:pathLst>
              <a:path w="4137228" h="870898">
                <a:moveTo>
                  <a:pt x="0" y="0"/>
                </a:moveTo>
                <a:lnTo>
                  <a:pt x="4137228" y="0"/>
                </a:lnTo>
                <a:lnTo>
                  <a:pt x="4137228" y="870897"/>
                </a:lnTo>
                <a:lnTo>
                  <a:pt x="0" y="87089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5374" b="-5374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6951791" y="24384"/>
            <a:ext cx="3894720" cy="1004316"/>
            <a:chOff x="0" y="0"/>
            <a:chExt cx="5192960" cy="1339088"/>
          </a:xfrm>
        </p:grpSpPr>
        <p:sp>
          <p:nvSpPr>
            <p:cNvPr id="10" name="Freeform 10"/>
            <p:cNvSpPr/>
            <p:nvPr/>
          </p:nvSpPr>
          <p:spPr>
            <a:xfrm>
              <a:off x="76200" y="87335"/>
              <a:ext cx="5040503" cy="1164462"/>
            </a:xfrm>
            <a:custGeom>
              <a:avLst/>
              <a:gdLst/>
              <a:ahLst/>
              <a:cxnLst/>
              <a:rect l="l" t="t" r="r" b="b"/>
              <a:pathLst>
                <a:path w="5040503" h="1164462">
                  <a:moveTo>
                    <a:pt x="0" y="194028"/>
                  </a:moveTo>
                  <a:cubicBezTo>
                    <a:pt x="0" y="86898"/>
                    <a:pt x="84582" y="0"/>
                    <a:pt x="188976" y="0"/>
                  </a:cubicBezTo>
                  <a:lnTo>
                    <a:pt x="4851527" y="0"/>
                  </a:lnTo>
                  <a:cubicBezTo>
                    <a:pt x="4955921" y="0"/>
                    <a:pt x="5040503" y="86898"/>
                    <a:pt x="5040503" y="194028"/>
                  </a:cubicBezTo>
                  <a:lnTo>
                    <a:pt x="5040503" y="970288"/>
                  </a:lnTo>
                  <a:cubicBezTo>
                    <a:pt x="5040503" y="1077418"/>
                    <a:pt x="4955921" y="1164316"/>
                    <a:pt x="4851527" y="1164316"/>
                  </a:cubicBezTo>
                  <a:lnTo>
                    <a:pt x="188976" y="1164316"/>
                  </a:lnTo>
                  <a:cubicBezTo>
                    <a:pt x="84582" y="1164462"/>
                    <a:pt x="0" y="1077564"/>
                    <a:pt x="0" y="970288"/>
                  </a:cubicBezTo>
                  <a:close/>
                </a:path>
              </a:pathLst>
            </a:custGeom>
            <a:solidFill>
              <a:srgbClr val="D9D9F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5192903" cy="1339126"/>
            </a:xfrm>
            <a:custGeom>
              <a:avLst/>
              <a:gdLst/>
              <a:ahLst/>
              <a:cxnLst/>
              <a:rect l="l" t="t" r="r" b="b"/>
              <a:pathLst>
                <a:path w="5192903" h="1339126">
                  <a:moveTo>
                    <a:pt x="0" y="281363"/>
                  </a:moveTo>
                  <a:cubicBezTo>
                    <a:pt x="0" y="117174"/>
                    <a:pt x="126873" y="0"/>
                    <a:pt x="265176" y="0"/>
                  </a:cubicBezTo>
                  <a:lnTo>
                    <a:pt x="4927727" y="0"/>
                  </a:lnTo>
                  <a:lnTo>
                    <a:pt x="4927727" y="87335"/>
                  </a:lnTo>
                  <a:lnTo>
                    <a:pt x="4927727" y="0"/>
                  </a:lnTo>
                  <a:cubicBezTo>
                    <a:pt x="5066157" y="0"/>
                    <a:pt x="5192903" y="117174"/>
                    <a:pt x="5192903" y="281363"/>
                  </a:cubicBezTo>
                  <a:lnTo>
                    <a:pt x="5116703" y="281363"/>
                  </a:lnTo>
                  <a:lnTo>
                    <a:pt x="5192903" y="281363"/>
                  </a:lnTo>
                  <a:lnTo>
                    <a:pt x="5192903" y="1057623"/>
                  </a:lnTo>
                  <a:lnTo>
                    <a:pt x="5116703" y="1057623"/>
                  </a:lnTo>
                  <a:lnTo>
                    <a:pt x="5192903" y="1057623"/>
                  </a:lnTo>
                  <a:cubicBezTo>
                    <a:pt x="5192903" y="1221812"/>
                    <a:pt x="5066030" y="1338986"/>
                    <a:pt x="4927727" y="1338986"/>
                  </a:cubicBezTo>
                  <a:lnTo>
                    <a:pt x="4927727" y="1251797"/>
                  </a:lnTo>
                  <a:lnTo>
                    <a:pt x="4927727" y="1339126"/>
                  </a:lnTo>
                  <a:lnTo>
                    <a:pt x="265176" y="1339126"/>
                  </a:lnTo>
                  <a:lnTo>
                    <a:pt x="265176" y="1251797"/>
                  </a:lnTo>
                  <a:lnTo>
                    <a:pt x="265176" y="1339126"/>
                  </a:lnTo>
                  <a:cubicBezTo>
                    <a:pt x="126873" y="1339126"/>
                    <a:pt x="0" y="1221812"/>
                    <a:pt x="0" y="1057623"/>
                  </a:cubicBezTo>
                  <a:lnTo>
                    <a:pt x="0" y="281363"/>
                  </a:lnTo>
                  <a:lnTo>
                    <a:pt x="76200" y="281363"/>
                  </a:lnTo>
                  <a:lnTo>
                    <a:pt x="0" y="281363"/>
                  </a:lnTo>
                  <a:moveTo>
                    <a:pt x="152400" y="281363"/>
                  </a:moveTo>
                  <a:lnTo>
                    <a:pt x="152400" y="1057623"/>
                  </a:lnTo>
                  <a:lnTo>
                    <a:pt x="76200" y="1057623"/>
                  </a:lnTo>
                  <a:lnTo>
                    <a:pt x="152400" y="1057623"/>
                  </a:lnTo>
                  <a:cubicBezTo>
                    <a:pt x="152400" y="1107840"/>
                    <a:pt x="194818" y="1164462"/>
                    <a:pt x="265176" y="1164462"/>
                  </a:cubicBezTo>
                  <a:lnTo>
                    <a:pt x="4927727" y="1164462"/>
                  </a:lnTo>
                  <a:cubicBezTo>
                    <a:pt x="4998085" y="1164462"/>
                    <a:pt x="5040503" y="1107840"/>
                    <a:pt x="5040503" y="1057768"/>
                  </a:cubicBezTo>
                  <a:lnTo>
                    <a:pt x="5040503" y="281363"/>
                  </a:lnTo>
                  <a:cubicBezTo>
                    <a:pt x="5040503" y="231146"/>
                    <a:pt x="4998085" y="174669"/>
                    <a:pt x="4927727" y="174669"/>
                  </a:cubicBezTo>
                  <a:lnTo>
                    <a:pt x="265176" y="174669"/>
                  </a:lnTo>
                  <a:lnTo>
                    <a:pt x="265176" y="87335"/>
                  </a:lnTo>
                  <a:lnTo>
                    <a:pt x="265176" y="174669"/>
                  </a:lnTo>
                  <a:cubicBezTo>
                    <a:pt x="194818" y="174669"/>
                    <a:pt x="152400" y="231291"/>
                    <a:pt x="152400" y="281363"/>
                  </a:cubicBezTo>
                  <a:close/>
                </a:path>
              </a:pathLst>
            </a:custGeom>
            <a:solidFill>
              <a:srgbClr val="7838A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95250"/>
              <a:ext cx="5192960" cy="14343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759"/>
                </a:lnSpc>
              </a:pPr>
              <a:r>
                <a:rPr lang="en-US" sz="4800">
                  <a:solidFill>
                    <a:srgbClr val="C00000"/>
                  </a:solidFill>
                  <a:latin typeface="Times New Roman Bold"/>
                </a:rPr>
                <a:t>3- Résumé: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57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892381" y="1899968"/>
            <a:ext cx="4785666" cy="819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>
                <a:solidFill>
                  <a:srgbClr val="FFDE59"/>
                </a:solidFill>
                <a:latin typeface="Times New Roman Bold"/>
              </a:rPr>
              <a:t>1- </a:t>
            </a:r>
            <a:r>
              <a:rPr lang="en-US" sz="4800" u="sng">
                <a:solidFill>
                  <a:srgbClr val="FFDE59"/>
                </a:solidFill>
                <a:latin typeface="Times New Roman Bold"/>
              </a:rPr>
              <a:t>Expérience</a:t>
            </a:r>
            <a:r>
              <a:rPr lang="en-US" sz="4800">
                <a:solidFill>
                  <a:srgbClr val="FFDE59"/>
                </a:solidFill>
                <a:latin typeface="Times New Roman Bold"/>
              </a:rPr>
              <a:t>: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2754" y="4501651"/>
            <a:ext cx="2742930" cy="20610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99"/>
              </a:lnSpc>
            </a:pPr>
            <a:r>
              <a:rPr lang="en-US" sz="3461">
                <a:solidFill>
                  <a:srgbClr val="FFFFFF"/>
                </a:solidFill>
                <a:latin typeface="Times New Roman Bold"/>
              </a:rPr>
              <a:t>Acide chloridrique</a:t>
            </a:r>
          </a:p>
          <a:p>
            <a:pPr algn="ctr">
              <a:lnSpc>
                <a:spcPts val="5399"/>
              </a:lnSpc>
            </a:pPr>
            <a:r>
              <a:rPr lang="en-US" sz="3461">
                <a:solidFill>
                  <a:srgbClr val="FFFFFF"/>
                </a:solidFill>
                <a:latin typeface="Arimo Bold"/>
              </a:rPr>
              <a:t>(H⁺ + Cl⁻ )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5373825" y="5747942"/>
            <a:ext cx="6391050" cy="342918"/>
            <a:chOff x="0" y="0"/>
            <a:chExt cx="8521400" cy="457224"/>
          </a:xfrm>
        </p:grpSpPr>
        <p:sp>
          <p:nvSpPr>
            <p:cNvPr id="5" name="Freeform 5"/>
            <p:cNvSpPr/>
            <p:nvPr/>
          </p:nvSpPr>
          <p:spPr>
            <a:xfrm>
              <a:off x="12700" y="12700"/>
              <a:ext cx="8496046" cy="431800"/>
            </a:xfrm>
            <a:custGeom>
              <a:avLst/>
              <a:gdLst/>
              <a:ahLst/>
              <a:cxnLst/>
              <a:rect l="l" t="t" r="r" b="b"/>
              <a:pathLst>
                <a:path w="8496046" h="431800">
                  <a:moveTo>
                    <a:pt x="8496046" y="215900"/>
                  </a:moveTo>
                  <a:lnTo>
                    <a:pt x="8268081" y="0"/>
                  </a:lnTo>
                  <a:lnTo>
                    <a:pt x="8268081" y="107950"/>
                  </a:lnTo>
                  <a:lnTo>
                    <a:pt x="0" y="107950"/>
                  </a:lnTo>
                  <a:lnTo>
                    <a:pt x="0" y="323850"/>
                  </a:lnTo>
                  <a:lnTo>
                    <a:pt x="8268081" y="323850"/>
                  </a:lnTo>
                  <a:lnTo>
                    <a:pt x="8268081" y="431800"/>
                  </a:lnTo>
                  <a:close/>
                </a:path>
              </a:pathLst>
            </a:custGeom>
            <a:solidFill>
              <a:srgbClr val="00206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-1016"/>
              <a:ext cx="8521447" cy="459359"/>
            </a:xfrm>
            <a:custGeom>
              <a:avLst/>
              <a:gdLst/>
              <a:ahLst/>
              <a:cxnLst/>
              <a:rect l="l" t="t" r="r" b="b"/>
              <a:pathLst>
                <a:path w="8521447" h="459359">
                  <a:moveTo>
                    <a:pt x="8499983" y="238887"/>
                  </a:moveTo>
                  <a:lnTo>
                    <a:pt x="8272018" y="22987"/>
                  </a:lnTo>
                  <a:lnTo>
                    <a:pt x="8280781" y="13716"/>
                  </a:lnTo>
                  <a:lnTo>
                    <a:pt x="8293481" y="13716"/>
                  </a:lnTo>
                  <a:lnTo>
                    <a:pt x="8293481" y="121666"/>
                  </a:lnTo>
                  <a:cubicBezTo>
                    <a:pt x="8293481" y="128651"/>
                    <a:pt x="8287765" y="134366"/>
                    <a:pt x="8280781" y="134366"/>
                  </a:cubicBezTo>
                  <a:lnTo>
                    <a:pt x="12700" y="134366"/>
                  </a:lnTo>
                  <a:lnTo>
                    <a:pt x="12700" y="121666"/>
                  </a:lnTo>
                  <a:lnTo>
                    <a:pt x="25400" y="121666"/>
                  </a:lnTo>
                  <a:lnTo>
                    <a:pt x="25400" y="337566"/>
                  </a:lnTo>
                  <a:lnTo>
                    <a:pt x="12700" y="337566"/>
                  </a:lnTo>
                  <a:lnTo>
                    <a:pt x="12700" y="324866"/>
                  </a:lnTo>
                  <a:lnTo>
                    <a:pt x="8280781" y="324866"/>
                  </a:lnTo>
                  <a:cubicBezTo>
                    <a:pt x="8287766" y="324866"/>
                    <a:pt x="8293481" y="330581"/>
                    <a:pt x="8293481" y="337566"/>
                  </a:cubicBezTo>
                  <a:lnTo>
                    <a:pt x="8293481" y="445516"/>
                  </a:lnTo>
                  <a:lnTo>
                    <a:pt x="8280781" y="445516"/>
                  </a:lnTo>
                  <a:lnTo>
                    <a:pt x="8272018" y="436245"/>
                  </a:lnTo>
                  <a:lnTo>
                    <a:pt x="8499983" y="220345"/>
                  </a:lnTo>
                  <a:lnTo>
                    <a:pt x="8508747" y="229616"/>
                  </a:lnTo>
                  <a:lnTo>
                    <a:pt x="8499983" y="238887"/>
                  </a:lnTo>
                  <a:moveTo>
                    <a:pt x="8517510" y="220472"/>
                  </a:moveTo>
                  <a:cubicBezTo>
                    <a:pt x="8520050" y="222885"/>
                    <a:pt x="8521447" y="226187"/>
                    <a:pt x="8521447" y="229743"/>
                  </a:cubicBezTo>
                  <a:cubicBezTo>
                    <a:pt x="8521447" y="233299"/>
                    <a:pt x="8520050" y="236601"/>
                    <a:pt x="8517510" y="239014"/>
                  </a:cubicBezTo>
                  <a:lnTo>
                    <a:pt x="8289544" y="454914"/>
                  </a:lnTo>
                  <a:cubicBezTo>
                    <a:pt x="8285862" y="458343"/>
                    <a:pt x="8280400" y="459359"/>
                    <a:pt x="8275828" y="457327"/>
                  </a:cubicBezTo>
                  <a:cubicBezTo>
                    <a:pt x="8271256" y="455295"/>
                    <a:pt x="8268208" y="450723"/>
                    <a:pt x="8268208" y="445643"/>
                  </a:cubicBezTo>
                  <a:lnTo>
                    <a:pt x="8268208" y="337566"/>
                  </a:lnTo>
                  <a:lnTo>
                    <a:pt x="8280908" y="337566"/>
                  </a:lnTo>
                  <a:lnTo>
                    <a:pt x="8280908" y="350266"/>
                  </a:lnTo>
                  <a:lnTo>
                    <a:pt x="12700" y="350266"/>
                  </a:lnTo>
                  <a:cubicBezTo>
                    <a:pt x="5715" y="350266"/>
                    <a:pt x="0" y="344551"/>
                    <a:pt x="0" y="337566"/>
                  </a:cubicBezTo>
                  <a:lnTo>
                    <a:pt x="0" y="121666"/>
                  </a:lnTo>
                  <a:cubicBezTo>
                    <a:pt x="0" y="114681"/>
                    <a:pt x="5715" y="108966"/>
                    <a:pt x="12700" y="108966"/>
                  </a:cubicBezTo>
                  <a:lnTo>
                    <a:pt x="8280781" y="108966"/>
                  </a:lnTo>
                  <a:lnTo>
                    <a:pt x="8280781" y="121666"/>
                  </a:lnTo>
                  <a:lnTo>
                    <a:pt x="8268081" y="121666"/>
                  </a:lnTo>
                  <a:lnTo>
                    <a:pt x="8268081" y="13716"/>
                  </a:lnTo>
                  <a:cubicBezTo>
                    <a:pt x="8268081" y="8636"/>
                    <a:pt x="8271129" y="4064"/>
                    <a:pt x="8275701" y="2032"/>
                  </a:cubicBezTo>
                  <a:cubicBezTo>
                    <a:pt x="8280274" y="0"/>
                    <a:pt x="8285735" y="1016"/>
                    <a:pt x="8289417" y="4445"/>
                  </a:cubicBezTo>
                  <a:lnTo>
                    <a:pt x="8517382" y="220345"/>
                  </a:lnTo>
                  <a:close/>
                </a:path>
              </a:pathLst>
            </a:custGeom>
            <a:solidFill>
              <a:srgbClr val="00206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999064" y="4577391"/>
            <a:ext cx="6644927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>
                <a:solidFill>
                  <a:srgbClr val="FFFFFF"/>
                </a:solidFill>
                <a:latin typeface="Times New Roman Bold"/>
              </a:rPr>
              <a:t>Après ajout de la solution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610357" y="6068586"/>
            <a:ext cx="6512794" cy="1362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>
                <a:solidFill>
                  <a:srgbClr val="FFFFFF"/>
                </a:solidFill>
                <a:latin typeface="Times New Roman Bold"/>
              </a:rPr>
              <a:t>Nitrate d’argent</a:t>
            </a:r>
          </a:p>
          <a:p>
            <a:pPr algn="ctr">
              <a:lnSpc>
                <a:spcPts val="5040"/>
              </a:lnSpc>
            </a:pPr>
            <a:r>
              <a:rPr lang="en-US" sz="4200">
                <a:solidFill>
                  <a:srgbClr val="FFFFFF"/>
                </a:solidFill>
                <a:latin typeface="Times New Roman Bold"/>
              </a:rPr>
              <a:t> (Ag⁺ + NO₃⁻ )  </a:t>
            </a:r>
          </a:p>
        </p:txBody>
      </p:sp>
      <p:sp>
        <p:nvSpPr>
          <p:cNvPr id="9" name="Freeform 9"/>
          <p:cNvSpPr/>
          <p:nvPr/>
        </p:nvSpPr>
        <p:spPr>
          <a:xfrm>
            <a:off x="11834669" y="3992729"/>
            <a:ext cx="1020737" cy="3070934"/>
          </a:xfrm>
          <a:custGeom>
            <a:avLst/>
            <a:gdLst/>
            <a:ahLst/>
            <a:cxnLst/>
            <a:rect l="l" t="t" r="r" b="b"/>
            <a:pathLst>
              <a:path w="1020737" h="3070934">
                <a:moveTo>
                  <a:pt x="0" y="0"/>
                </a:moveTo>
                <a:lnTo>
                  <a:pt x="1020737" y="0"/>
                </a:lnTo>
                <a:lnTo>
                  <a:pt x="1020737" y="3070934"/>
                </a:lnTo>
                <a:lnTo>
                  <a:pt x="0" y="30709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 rot="-9271814">
            <a:off x="12574194" y="6312221"/>
            <a:ext cx="1251001" cy="0"/>
          </a:xfrm>
          <a:prstGeom prst="line">
            <a:avLst/>
          </a:prstGeom>
          <a:ln w="28575" cap="rnd">
            <a:solidFill>
              <a:srgbClr val="00206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12874743" y="6522153"/>
            <a:ext cx="5001690" cy="2000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>
                <a:solidFill>
                  <a:srgbClr val="BB9377"/>
                </a:solidFill>
                <a:latin typeface="Times New Roman Bold"/>
              </a:rPr>
              <a:t>Précipité blanc qui noircit à la lumière</a:t>
            </a:r>
          </a:p>
          <a:p>
            <a:pPr algn="ctr">
              <a:lnSpc>
                <a:spcPts val="5040"/>
              </a:lnSpc>
            </a:pPr>
            <a:endParaRPr lang="en-US" sz="4200">
              <a:solidFill>
                <a:srgbClr val="BB9377"/>
              </a:solidFill>
              <a:latin typeface="Times New Roman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782610" y="616792"/>
            <a:ext cx="14830787" cy="79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40"/>
              </a:lnSpc>
            </a:pPr>
            <a:r>
              <a:rPr lang="en-US" sz="5200" b="1" dirty="0">
                <a:solidFill>
                  <a:schemeClr val="accent6">
                    <a:lumMod val="75000"/>
                  </a:schemeClr>
                </a:solidFill>
                <a:latin typeface="Times New Roman"/>
              </a:rPr>
              <a:t>III- </a:t>
            </a:r>
            <a:r>
              <a:rPr lang="en-US" sz="5200" b="1" u="sng" dirty="0">
                <a:solidFill>
                  <a:schemeClr val="accent6">
                    <a:lumMod val="75000"/>
                  </a:schemeClr>
                </a:solidFill>
                <a:latin typeface="Times New Roman"/>
              </a:rPr>
              <a:t>Test </a:t>
            </a:r>
            <a:r>
              <a:rPr lang="en-US" sz="5200" b="1" u="sng" dirty="0" err="1">
                <a:solidFill>
                  <a:schemeClr val="accent6">
                    <a:lumMod val="75000"/>
                  </a:schemeClr>
                </a:solidFill>
                <a:latin typeface="Times New Roman"/>
              </a:rPr>
              <a:t>d’identification</a:t>
            </a:r>
            <a:r>
              <a:rPr lang="en-US" sz="5200" b="1" u="sng" dirty="0">
                <a:solidFill>
                  <a:schemeClr val="accent6">
                    <a:lumMod val="75000"/>
                  </a:schemeClr>
                </a:solidFill>
                <a:latin typeface="Times New Roman"/>
              </a:rPr>
              <a:t> des ions de </a:t>
            </a:r>
            <a:r>
              <a:rPr lang="en-US" sz="5200" b="1" u="sng" dirty="0" err="1">
                <a:solidFill>
                  <a:schemeClr val="accent6">
                    <a:lumMod val="75000"/>
                  </a:schemeClr>
                </a:solidFill>
                <a:latin typeface="Times New Roman"/>
              </a:rPr>
              <a:t>chlorure</a:t>
            </a:r>
            <a:r>
              <a:rPr lang="en-US" sz="5200" b="1" u="sng" dirty="0">
                <a:solidFill>
                  <a:schemeClr val="accent6">
                    <a:lumMod val="75000"/>
                  </a:schemeClr>
                </a:solidFill>
                <a:latin typeface="Times New Roman"/>
              </a:rPr>
              <a:t> Cl</a:t>
            </a:r>
            <a:r>
              <a:rPr lang="en-US" sz="5200" b="1" u="sng" dirty="0">
                <a:solidFill>
                  <a:schemeClr val="accent6">
                    <a:lumMod val="75000"/>
                  </a:schemeClr>
                </a:solidFill>
                <a:latin typeface="Times New Roman Bold"/>
              </a:rPr>
              <a:t>⁻</a:t>
            </a:r>
          </a:p>
        </p:txBody>
      </p:sp>
      <p:sp>
        <p:nvSpPr>
          <p:cNvPr id="13" name="Freeform 13"/>
          <p:cNvSpPr/>
          <p:nvPr/>
        </p:nvSpPr>
        <p:spPr>
          <a:xfrm>
            <a:off x="4040509" y="3825925"/>
            <a:ext cx="1020736" cy="3235703"/>
          </a:xfrm>
          <a:custGeom>
            <a:avLst/>
            <a:gdLst/>
            <a:ahLst/>
            <a:cxnLst/>
            <a:rect l="l" t="t" r="r" b="b"/>
            <a:pathLst>
              <a:path w="1020736" h="3235703">
                <a:moveTo>
                  <a:pt x="0" y="0"/>
                </a:moveTo>
                <a:lnTo>
                  <a:pt x="1020736" y="0"/>
                </a:lnTo>
                <a:lnTo>
                  <a:pt x="1020736" y="3235702"/>
                </a:lnTo>
                <a:lnTo>
                  <a:pt x="0" y="32357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AutoShape 14"/>
          <p:cNvSpPr/>
          <p:nvPr/>
        </p:nvSpPr>
        <p:spPr>
          <a:xfrm>
            <a:off x="3421408" y="5985092"/>
            <a:ext cx="1238201" cy="211535"/>
          </a:xfrm>
          <a:prstGeom prst="line">
            <a:avLst/>
          </a:prstGeom>
          <a:ln w="28575" cap="rnd">
            <a:solidFill>
              <a:srgbClr val="00206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57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32097" y="1283115"/>
            <a:ext cx="16682586" cy="5486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92"/>
              </a:lnSpc>
            </a:pPr>
            <a:r>
              <a:rPr lang="en-US" sz="4995">
                <a:solidFill>
                  <a:srgbClr val="000000"/>
                </a:solidFill>
                <a:latin typeface="Times New Roman Bold"/>
              </a:rPr>
              <a:t>      </a:t>
            </a:r>
            <a:r>
              <a:rPr lang="en-US" sz="4995">
                <a:solidFill>
                  <a:srgbClr val="FFFFFF"/>
                </a:solidFill>
                <a:latin typeface="Times New Roman Bold"/>
              </a:rPr>
              <a:t>Lorsqu’on verse quelques gouttes de</a:t>
            </a:r>
            <a:r>
              <a:rPr lang="en-US" sz="4995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4995">
                <a:solidFill>
                  <a:srgbClr val="66CCF0"/>
                </a:solidFill>
                <a:latin typeface="Times New Roman Bold"/>
              </a:rPr>
              <a:t>nitrate</a:t>
            </a:r>
            <a:r>
              <a:rPr lang="en-US" sz="4995">
                <a:solidFill>
                  <a:srgbClr val="C00000"/>
                </a:solidFill>
                <a:latin typeface="Times New Roman Bold"/>
              </a:rPr>
              <a:t> </a:t>
            </a:r>
            <a:r>
              <a:rPr lang="en-US" sz="4995">
                <a:solidFill>
                  <a:srgbClr val="00AAE6"/>
                </a:solidFill>
                <a:latin typeface="Times New Roman Bold"/>
              </a:rPr>
              <a:t>d’argent</a:t>
            </a:r>
            <a:r>
              <a:rPr lang="en-US" sz="4995">
                <a:solidFill>
                  <a:srgbClr val="C00000"/>
                </a:solidFill>
                <a:latin typeface="Times New Roman Bold"/>
              </a:rPr>
              <a:t>  </a:t>
            </a:r>
            <a:r>
              <a:rPr lang="en-US" sz="4995">
                <a:solidFill>
                  <a:srgbClr val="BB9377"/>
                </a:solidFill>
                <a:latin typeface="Times New Roman Bold"/>
              </a:rPr>
              <a:t>(Ag⁺ + NO₃⁻ )</a:t>
            </a:r>
            <a:r>
              <a:rPr lang="en-US" sz="4995">
                <a:solidFill>
                  <a:srgbClr val="C00000"/>
                </a:solidFill>
                <a:latin typeface="Times New Roman Bold"/>
              </a:rPr>
              <a:t> </a:t>
            </a:r>
            <a:r>
              <a:rPr lang="en-US" sz="4995">
                <a:solidFill>
                  <a:srgbClr val="FFFFFF"/>
                </a:solidFill>
                <a:latin typeface="Times New Roman Bold"/>
              </a:rPr>
              <a:t>à une solution aqueuse</a:t>
            </a:r>
            <a:r>
              <a:rPr lang="en-US" sz="4995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4995">
                <a:solidFill>
                  <a:srgbClr val="FFFFFF"/>
                </a:solidFill>
                <a:latin typeface="Times New Roman Bold"/>
              </a:rPr>
              <a:t>contenant l’ion</a:t>
            </a:r>
            <a:r>
              <a:rPr lang="en-US" sz="4995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4995">
                <a:solidFill>
                  <a:srgbClr val="66CCF0"/>
                </a:solidFill>
                <a:latin typeface="Times New Roman Bold"/>
              </a:rPr>
              <a:t>chlorure</a:t>
            </a:r>
            <a:r>
              <a:rPr lang="en-US" sz="4995">
                <a:solidFill>
                  <a:srgbClr val="66CCF0"/>
                </a:solidFill>
                <a:latin typeface="Times New Roman Bold Italics"/>
              </a:rPr>
              <a:t> </a:t>
            </a:r>
            <a:r>
              <a:rPr lang="en-US" sz="4995">
                <a:solidFill>
                  <a:srgbClr val="66CCF0"/>
                </a:solidFill>
                <a:latin typeface="Times New Roman Bold"/>
              </a:rPr>
              <a:t>( Cl⁻)</a:t>
            </a:r>
            <a:r>
              <a:rPr lang="en-US" sz="4995">
                <a:solidFill>
                  <a:srgbClr val="000000"/>
                </a:solidFill>
                <a:latin typeface="Times New Roman Bold"/>
              </a:rPr>
              <a:t> </a:t>
            </a:r>
            <a:r>
              <a:rPr lang="en-US" sz="4995">
                <a:solidFill>
                  <a:srgbClr val="FFFFFF"/>
                </a:solidFill>
                <a:latin typeface="Times New Roman Bold"/>
              </a:rPr>
              <a:t>Il se forme un</a:t>
            </a:r>
            <a:r>
              <a:rPr lang="en-US" sz="4995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4995">
                <a:solidFill>
                  <a:srgbClr val="FFDE59"/>
                </a:solidFill>
                <a:latin typeface="Times New Roman Bold"/>
              </a:rPr>
              <a:t>précipité blanc</a:t>
            </a:r>
            <a:r>
              <a:rPr lang="en-US" sz="4995">
                <a:solidFill>
                  <a:srgbClr val="C00000"/>
                </a:solidFill>
                <a:latin typeface="Times New Roman Bold"/>
              </a:rPr>
              <a:t>  </a:t>
            </a:r>
            <a:r>
              <a:rPr lang="en-US" sz="4995">
                <a:solidFill>
                  <a:srgbClr val="FFFFFF"/>
                </a:solidFill>
                <a:latin typeface="Times New Roman Bold"/>
              </a:rPr>
              <a:t>qui noircit à la lumière c’est</a:t>
            </a:r>
            <a:r>
              <a:rPr lang="en-US" sz="4995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4995">
                <a:solidFill>
                  <a:srgbClr val="FFDE59"/>
                </a:solidFill>
                <a:latin typeface="Times New Roman Bold"/>
              </a:rPr>
              <a:t>le</a:t>
            </a:r>
            <a:r>
              <a:rPr lang="en-US" sz="4995">
                <a:solidFill>
                  <a:srgbClr val="C00000"/>
                </a:solidFill>
                <a:latin typeface="Times New Roman Bold"/>
              </a:rPr>
              <a:t> </a:t>
            </a:r>
            <a:r>
              <a:rPr lang="en-US" sz="4995">
                <a:solidFill>
                  <a:srgbClr val="FFDE59"/>
                </a:solidFill>
                <a:latin typeface="Times New Roman Bold"/>
              </a:rPr>
              <a:t>chlorure d’Argent</a:t>
            </a:r>
            <a:r>
              <a:rPr lang="en-US" sz="4995">
                <a:solidFill>
                  <a:srgbClr val="C00000"/>
                </a:solidFill>
                <a:latin typeface="Times New Roman Bold"/>
              </a:rPr>
              <a:t> </a:t>
            </a:r>
            <a:r>
              <a:rPr lang="en-US" sz="4995">
                <a:solidFill>
                  <a:srgbClr val="FFFFFF"/>
                </a:solidFill>
                <a:latin typeface="Times New Roman Bold"/>
              </a:rPr>
              <a:t>de formule chimique</a:t>
            </a:r>
            <a:r>
              <a:rPr lang="en-US" sz="4995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4995">
                <a:solidFill>
                  <a:srgbClr val="BB9377"/>
                </a:solidFill>
                <a:latin typeface="Times New Roman Bold"/>
              </a:rPr>
              <a:t>AgCl</a:t>
            </a:r>
          </a:p>
          <a:p>
            <a:pPr algn="l">
              <a:lnSpc>
                <a:spcPts val="7192"/>
              </a:lnSpc>
            </a:pPr>
            <a:r>
              <a:rPr lang="en-US" sz="4995">
                <a:solidFill>
                  <a:srgbClr val="000000"/>
                </a:solidFill>
                <a:latin typeface="Times New Roman Bold"/>
              </a:rPr>
              <a:t>             </a:t>
            </a:r>
            <a:r>
              <a:rPr lang="en-US" sz="4995">
                <a:solidFill>
                  <a:srgbClr val="FFFFFF"/>
                </a:solidFill>
                <a:latin typeface="Times New Roman Bold"/>
              </a:rPr>
              <a:t>Equation de la réaction de précipitation est :</a:t>
            </a:r>
          </a:p>
          <a:p>
            <a:pPr marL="903970" lvl="1" indent="-451985" algn="l">
              <a:lnSpc>
                <a:spcPts val="7192"/>
              </a:lnSpc>
            </a:pPr>
            <a:endParaRPr lang="en-US" sz="4995">
              <a:solidFill>
                <a:srgbClr val="FFFFFF"/>
              </a:solidFill>
              <a:latin typeface="Times New Roman Bold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3505200" y="6674342"/>
            <a:ext cx="9915816" cy="1213561"/>
            <a:chOff x="0" y="0"/>
            <a:chExt cx="13221088" cy="2216955"/>
          </a:xfrm>
        </p:grpSpPr>
        <p:sp>
          <p:nvSpPr>
            <p:cNvPr id="4" name="Freeform 4"/>
            <p:cNvSpPr/>
            <p:nvPr/>
          </p:nvSpPr>
          <p:spPr>
            <a:xfrm>
              <a:off x="18732" y="18732"/>
              <a:ext cx="13170084" cy="2164085"/>
            </a:xfrm>
            <a:custGeom>
              <a:avLst/>
              <a:gdLst/>
              <a:ahLst/>
              <a:cxnLst/>
              <a:rect l="l" t="t" r="r" b="b"/>
              <a:pathLst>
                <a:path w="13170084" h="2164085">
                  <a:moveTo>
                    <a:pt x="0" y="360660"/>
                  </a:moveTo>
                  <a:cubicBezTo>
                    <a:pt x="0" y="161473"/>
                    <a:pt x="164845" y="0"/>
                    <a:pt x="368028" y="0"/>
                  </a:cubicBezTo>
                  <a:lnTo>
                    <a:pt x="12802057" y="0"/>
                  </a:lnTo>
                  <a:cubicBezTo>
                    <a:pt x="13005364" y="0"/>
                    <a:pt x="13170085" y="161473"/>
                    <a:pt x="13170085" y="360660"/>
                  </a:cubicBezTo>
                  <a:lnTo>
                    <a:pt x="13170085" y="1803425"/>
                  </a:lnTo>
                  <a:cubicBezTo>
                    <a:pt x="13170085" y="2002612"/>
                    <a:pt x="13005240" y="2164085"/>
                    <a:pt x="12802057" y="2164085"/>
                  </a:cubicBezTo>
                  <a:lnTo>
                    <a:pt x="368028" y="2164085"/>
                  </a:lnTo>
                  <a:cubicBezTo>
                    <a:pt x="164720" y="2164085"/>
                    <a:pt x="0" y="2002612"/>
                    <a:pt x="0" y="1803425"/>
                  </a:cubicBezTo>
                  <a:close/>
                </a:path>
              </a:pathLst>
            </a:custGeom>
            <a:solidFill>
              <a:srgbClr val="C5E0B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5"/>
            <p:cNvSpPr/>
            <p:nvPr/>
          </p:nvSpPr>
          <p:spPr>
            <a:xfrm>
              <a:off x="0" y="0"/>
              <a:ext cx="13207549" cy="2201550"/>
            </a:xfrm>
            <a:custGeom>
              <a:avLst/>
              <a:gdLst/>
              <a:ahLst/>
              <a:cxnLst/>
              <a:rect l="l" t="t" r="r" b="b"/>
              <a:pathLst>
                <a:path w="13207549" h="2201550">
                  <a:moveTo>
                    <a:pt x="0" y="379392"/>
                  </a:moveTo>
                  <a:cubicBezTo>
                    <a:pt x="0" y="169465"/>
                    <a:pt x="173586" y="0"/>
                    <a:pt x="386760" y="0"/>
                  </a:cubicBezTo>
                  <a:lnTo>
                    <a:pt x="12820789" y="0"/>
                  </a:lnTo>
                  <a:lnTo>
                    <a:pt x="12820789" y="18732"/>
                  </a:lnTo>
                  <a:lnTo>
                    <a:pt x="12820789" y="0"/>
                  </a:lnTo>
                  <a:cubicBezTo>
                    <a:pt x="13034087" y="0"/>
                    <a:pt x="13207549" y="169465"/>
                    <a:pt x="13207549" y="379392"/>
                  </a:cubicBezTo>
                  <a:lnTo>
                    <a:pt x="13188817" y="379392"/>
                  </a:lnTo>
                  <a:lnTo>
                    <a:pt x="13207549" y="379392"/>
                  </a:lnTo>
                  <a:lnTo>
                    <a:pt x="13207549" y="1822157"/>
                  </a:lnTo>
                  <a:lnTo>
                    <a:pt x="13188817" y="1822157"/>
                  </a:lnTo>
                  <a:lnTo>
                    <a:pt x="13207549" y="1822157"/>
                  </a:lnTo>
                  <a:cubicBezTo>
                    <a:pt x="13207549" y="2032084"/>
                    <a:pt x="13033963" y="2201550"/>
                    <a:pt x="12820789" y="2201550"/>
                  </a:cubicBezTo>
                  <a:lnTo>
                    <a:pt x="12820789" y="2182817"/>
                  </a:lnTo>
                  <a:lnTo>
                    <a:pt x="12820789" y="2201550"/>
                  </a:lnTo>
                  <a:lnTo>
                    <a:pt x="386760" y="2201550"/>
                  </a:lnTo>
                  <a:lnTo>
                    <a:pt x="386760" y="2182817"/>
                  </a:lnTo>
                  <a:lnTo>
                    <a:pt x="386760" y="2201550"/>
                  </a:lnTo>
                  <a:cubicBezTo>
                    <a:pt x="173586" y="2201550"/>
                    <a:pt x="0" y="2032084"/>
                    <a:pt x="0" y="1822157"/>
                  </a:cubicBezTo>
                  <a:lnTo>
                    <a:pt x="0" y="379392"/>
                  </a:lnTo>
                  <a:lnTo>
                    <a:pt x="18732" y="379392"/>
                  </a:lnTo>
                  <a:lnTo>
                    <a:pt x="0" y="379392"/>
                  </a:lnTo>
                  <a:moveTo>
                    <a:pt x="37465" y="379392"/>
                  </a:moveTo>
                  <a:lnTo>
                    <a:pt x="37465" y="1822157"/>
                  </a:lnTo>
                  <a:lnTo>
                    <a:pt x="18732" y="1822157"/>
                  </a:lnTo>
                  <a:lnTo>
                    <a:pt x="37465" y="1822157"/>
                  </a:lnTo>
                  <a:cubicBezTo>
                    <a:pt x="37465" y="2010605"/>
                    <a:pt x="193568" y="2164085"/>
                    <a:pt x="386760" y="2164085"/>
                  </a:cubicBezTo>
                  <a:lnTo>
                    <a:pt x="12820789" y="2164085"/>
                  </a:lnTo>
                  <a:cubicBezTo>
                    <a:pt x="13014106" y="2164085"/>
                    <a:pt x="13170084" y="2010605"/>
                    <a:pt x="13170084" y="1822157"/>
                  </a:cubicBezTo>
                  <a:lnTo>
                    <a:pt x="13170084" y="379392"/>
                  </a:lnTo>
                  <a:cubicBezTo>
                    <a:pt x="13170084" y="190945"/>
                    <a:pt x="13013981" y="37465"/>
                    <a:pt x="12820789" y="37465"/>
                  </a:cubicBezTo>
                  <a:lnTo>
                    <a:pt x="386760" y="37465"/>
                  </a:lnTo>
                  <a:lnTo>
                    <a:pt x="386760" y="18732"/>
                  </a:lnTo>
                  <a:lnTo>
                    <a:pt x="386760" y="37465"/>
                  </a:lnTo>
                  <a:cubicBezTo>
                    <a:pt x="193568" y="37465"/>
                    <a:pt x="37465" y="190945"/>
                    <a:pt x="37465" y="379392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80975"/>
              <a:ext cx="13221088" cy="239793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l">
                <a:lnSpc>
                  <a:spcPts val="6623"/>
                </a:lnSpc>
              </a:pPr>
              <a:r>
                <a:rPr lang="en-US" sz="4800" dirty="0">
                  <a:solidFill>
                    <a:srgbClr val="000000"/>
                  </a:solidFill>
                  <a:latin typeface="Times New Roman Bold"/>
                </a:rPr>
                <a:t>         </a:t>
              </a:r>
              <a:r>
                <a:rPr lang="en-US" sz="4800" dirty="0">
                  <a:solidFill>
                    <a:srgbClr val="FF0000"/>
                  </a:solidFill>
                  <a:latin typeface="Times New Roman"/>
                </a:rPr>
                <a:t>Ag</a:t>
              </a:r>
              <a:r>
                <a:rPr lang="en-US" sz="4800" dirty="0">
                  <a:solidFill>
                    <a:srgbClr val="FF0000"/>
                  </a:solidFill>
                  <a:latin typeface="Times New Roman Bold"/>
                </a:rPr>
                <a:t>⁺   +   Cl⁻                 </a:t>
              </a:r>
              <a:r>
                <a:rPr lang="en-US" sz="4800" dirty="0">
                  <a:solidFill>
                    <a:srgbClr val="FF0000"/>
                  </a:solidFill>
                  <a:latin typeface="Times New Roman"/>
                </a:rPr>
                <a:t>AgC</a:t>
              </a:r>
              <a:r>
                <a:rPr lang="en-US" sz="4800" dirty="0">
                  <a:solidFill>
                    <a:srgbClr val="FF0000"/>
                  </a:solidFill>
                  <a:latin typeface="Times New Roman Bold"/>
                </a:rPr>
                <a:t>l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 rot="5400000">
            <a:off x="11152456" y="6841222"/>
            <a:ext cx="534465" cy="1602699"/>
            <a:chOff x="0" y="0"/>
            <a:chExt cx="930164" cy="2789278"/>
          </a:xfrm>
        </p:grpSpPr>
        <p:sp>
          <p:nvSpPr>
            <p:cNvPr id="8" name="Freeform 8"/>
            <p:cNvSpPr/>
            <p:nvPr/>
          </p:nvSpPr>
          <p:spPr>
            <a:xfrm>
              <a:off x="38100" y="38100"/>
              <a:ext cx="853948" cy="2713101"/>
            </a:xfrm>
            <a:custGeom>
              <a:avLst/>
              <a:gdLst/>
              <a:ahLst/>
              <a:cxnLst/>
              <a:rect l="l" t="t" r="r" b="b"/>
              <a:pathLst>
                <a:path w="853948" h="2713101">
                  <a:moveTo>
                    <a:pt x="0" y="2713101"/>
                  </a:moveTo>
                  <a:lnTo>
                    <a:pt x="0" y="253746"/>
                  </a:lnTo>
                  <a:cubicBezTo>
                    <a:pt x="0" y="161925"/>
                    <a:pt x="70231" y="87503"/>
                    <a:pt x="156845" y="87503"/>
                  </a:cubicBezTo>
                  <a:lnTo>
                    <a:pt x="531622" y="87503"/>
                  </a:lnTo>
                  <a:lnTo>
                    <a:pt x="531622" y="0"/>
                  </a:lnTo>
                  <a:lnTo>
                    <a:pt x="853948" y="130175"/>
                  </a:lnTo>
                  <a:lnTo>
                    <a:pt x="531622" y="260223"/>
                  </a:lnTo>
                  <a:lnTo>
                    <a:pt x="531622" y="172720"/>
                  </a:lnTo>
                  <a:lnTo>
                    <a:pt x="156845" y="172720"/>
                  </a:lnTo>
                  <a:cubicBezTo>
                    <a:pt x="114681" y="172720"/>
                    <a:pt x="80391" y="208915"/>
                    <a:pt x="80391" y="253619"/>
                  </a:cubicBezTo>
                  <a:lnTo>
                    <a:pt x="80391" y="2713101"/>
                  </a:lnTo>
                  <a:close/>
                </a:path>
              </a:pathLst>
            </a:custGeom>
            <a:solidFill>
              <a:srgbClr val="7030A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0" y="-2032"/>
              <a:ext cx="930148" cy="2791333"/>
            </a:xfrm>
            <a:custGeom>
              <a:avLst/>
              <a:gdLst/>
              <a:ahLst/>
              <a:cxnLst/>
              <a:rect l="l" t="t" r="r" b="b"/>
              <a:pathLst>
                <a:path w="930148" h="2791333">
                  <a:moveTo>
                    <a:pt x="0" y="2753233"/>
                  </a:moveTo>
                  <a:lnTo>
                    <a:pt x="0" y="293878"/>
                  </a:lnTo>
                  <a:lnTo>
                    <a:pt x="38100" y="293878"/>
                  </a:lnTo>
                  <a:lnTo>
                    <a:pt x="0" y="293878"/>
                  </a:lnTo>
                  <a:cubicBezTo>
                    <a:pt x="0" y="183134"/>
                    <a:pt x="85217" y="89535"/>
                    <a:pt x="194945" y="89535"/>
                  </a:cubicBezTo>
                  <a:lnTo>
                    <a:pt x="569722" y="89535"/>
                  </a:lnTo>
                  <a:lnTo>
                    <a:pt x="569722" y="127635"/>
                  </a:lnTo>
                  <a:lnTo>
                    <a:pt x="531622" y="127635"/>
                  </a:lnTo>
                  <a:lnTo>
                    <a:pt x="531622" y="40132"/>
                  </a:lnTo>
                  <a:cubicBezTo>
                    <a:pt x="531622" y="27432"/>
                    <a:pt x="537972" y="15621"/>
                    <a:pt x="548386" y="8509"/>
                  </a:cubicBezTo>
                  <a:cubicBezTo>
                    <a:pt x="558800" y="1397"/>
                    <a:pt x="572262" y="0"/>
                    <a:pt x="583946" y="4826"/>
                  </a:cubicBezTo>
                  <a:lnTo>
                    <a:pt x="906272" y="134874"/>
                  </a:lnTo>
                  <a:cubicBezTo>
                    <a:pt x="920623" y="140716"/>
                    <a:pt x="930148" y="154686"/>
                    <a:pt x="930148" y="170180"/>
                  </a:cubicBezTo>
                  <a:cubicBezTo>
                    <a:pt x="930148" y="185674"/>
                    <a:pt x="920750" y="199644"/>
                    <a:pt x="906272" y="205486"/>
                  </a:cubicBezTo>
                  <a:lnTo>
                    <a:pt x="584073" y="335661"/>
                  </a:lnTo>
                  <a:cubicBezTo>
                    <a:pt x="572389" y="340360"/>
                    <a:pt x="559054" y="338963"/>
                    <a:pt x="548513" y="331978"/>
                  </a:cubicBezTo>
                  <a:cubicBezTo>
                    <a:pt x="537972" y="324993"/>
                    <a:pt x="531749" y="313055"/>
                    <a:pt x="531749" y="300355"/>
                  </a:cubicBezTo>
                  <a:lnTo>
                    <a:pt x="531749" y="212852"/>
                  </a:lnTo>
                  <a:lnTo>
                    <a:pt x="569849" y="212852"/>
                  </a:lnTo>
                  <a:lnTo>
                    <a:pt x="569849" y="250952"/>
                  </a:lnTo>
                  <a:lnTo>
                    <a:pt x="194945" y="250952"/>
                  </a:lnTo>
                  <a:lnTo>
                    <a:pt x="194945" y="212852"/>
                  </a:lnTo>
                  <a:lnTo>
                    <a:pt x="194945" y="250952"/>
                  </a:lnTo>
                  <a:cubicBezTo>
                    <a:pt x="175895" y="250952"/>
                    <a:pt x="156591" y="267970"/>
                    <a:pt x="156591" y="293751"/>
                  </a:cubicBezTo>
                  <a:lnTo>
                    <a:pt x="118491" y="293751"/>
                  </a:lnTo>
                  <a:lnTo>
                    <a:pt x="156591" y="293751"/>
                  </a:lnTo>
                  <a:lnTo>
                    <a:pt x="156591" y="2753233"/>
                  </a:lnTo>
                  <a:cubicBezTo>
                    <a:pt x="156591" y="2774315"/>
                    <a:pt x="139573" y="2791333"/>
                    <a:pt x="118491" y="2791333"/>
                  </a:cubicBezTo>
                  <a:lnTo>
                    <a:pt x="38100" y="2791333"/>
                  </a:lnTo>
                  <a:cubicBezTo>
                    <a:pt x="17018" y="2791333"/>
                    <a:pt x="0" y="2774315"/>
                    <a:pt x="0" y="2753233"/>
                  </a:cubicBezTo>
                  <a:moveTo>
                    <a:pt x="76200" y="2753233"/>
                  </a:moveTo>
                  <a:lnTo>
                    <a:pt x="38100" y="2753233"/>
                  </a:lnTo>
                  <a:lnTo>
                    <a:pt x="38100" y="2715133"/>
                  </a:lnTo>
                  <a:lnTo>
                    <a:pt x="118618" y="2715133"/>
                  </a:lnTo>
                  <a:lnTo>
                    <a:pt x="118618" y="2753233"/>
                  </a:lnTo>
                  <a:lnTo>
                    <a:pt x="80518" y="2753233"/>
                  </a:lnTo>
                  <a:lnTo>
                    <a:pt x="80518" y="293878"/>
                  </a:lnTo>
                  <a:cubicBezTo>
                    <a:pt x="80518" y="230251"/>
                    <a:pt x="129794" y="174879"/>
                    <a:pt x="195072" y="174879"/>
                  </a:cubicBezTo>
                  <a:lnTo>
                    <a:pt x="569722" y="174879"/>
                  </a:lnTo>
                  <a:cubicBezTo>
                    <a:pt x="590804" y="174879"/>
                    <a:pt x="607822" y="191897"/>
                    <a:pt x="607822" y="212979"/>
                  </a:cubicBezTo>
                  <a:lnTo>
                    <a:pt x="607822" y="300482"/>
                  </a:lnTo>
                  <a:lnTo>
                    <a:pt x="569722" y="300482"/>
                  </a:lnTo>
                  <a:lnTo>
                    <a:pt x="555498" y="265176"/>
                  </a:lnTo>
                  <a:lnTo>
                    <a:pt x="877824" y="134874"/>
                  </a:lnTo>
                  <a:lnTo>
                    <a:pt x="892048" y="170180"/>
                  </a:lnTo>
                  <a:lnTo>
                    <a:pt x="877824" y="205486"/>
                  </a:lnTo>
                  <a:lnTo>
                    <a:pt x="555498" y="75438"/>
                  </a:lnTo>
                  <a:lnTo>
                    <a:pt x="569722" y="40132"/>
                  </a:lnTo>
                  <a:lnTo>
                    <a:pt x="607822" y="40132"/>
                  </a:lnTo>
                  <a:lnTo>
                    <a:pt x="607822" y="127635"/>
                  </a:lnTo>
                  <a:cubicBezTo>
                    <a:pt x="607822" y="148717"/>
                    <a:pt x="590804" y="165735"/>
                    <a:pt x="569722" y="165735"/>
                  </a:cubicBezTo>
                  <a:lnTo>
                    <a:pt x="194945" y="165735"/>
                  </a:lnTo>
                  <a:lnTo>
                    <a:pt x="194945" y="127635"/>
                  </a:lnTo>
                  <a:lnTo>
                    <a:pt x="194945" y="165735"/>
                  </a:lnTo>
                  <a:cubicBezTo>
                    <a:pt x="131445" y="165735"/>
                    <a:pt x="76200" y="220980"/>
                    <a:pt x="76200" y="293878"/>
                  </a:cubicBezTo>
                  <a:lnTo>
                    <a:pt x="76200" y="2753233"/>
                  </a:lnTo>
                  <a:close/>
                </a:path>
              </a:pathLst>
            </a:custGeom>
            <a:solidFill>
              <a:srgbClr val="7838A8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152986" y="6902183"/>
            <a:ext cx="2332983" cy="296394"/>
            <a:chOff x="0" y="0"/>
            <a:chExt cx="4608512" cy="58548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608576" cy="585561"/>
            </a:xfrm>
            <a:custGeom>
              <a:avLst/>
              <a:gdLst/>
              <a:ahLst/>
              <a:cxnLst/>
              <a:rect l="l" t="t" r="r" b="b"/>
              <a:pathLst>
                <a:path w="4608576" h="585561">
                  <a:moveTo>
                    <a:pt x="0" y="146324"/>
                  </a:moveTo>
                  <a:lnTo>
                    <a:pt x="4332097" y="146324"/>
                  </a:lnTo>
                  <a:lnTo>
                    <a:pt x="4332097" y="0"/>
                  </a:lnTo>
                  <a:lnTo>
                    <a:pt x="4608576" y="292783"/>
                  </a:lnTo>
                  <a:lnTo>
                    <a:pt x="4332097" y="585561"/>
                  </a:lnTo>
                  <a:lnTo>
                    <a:pt x="4332097" y="439107"/>
                  </a:lnTo>
                  <a:lnTo>
                    <a:pt x="0" y="439107"/>
                  </a:lnTo>
                  <a:close/>
                </a:path>
              </a:pathLst>
            </a:custGeom>
            <a:solidFill>
              <a:srgbClr val="7838A8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Freeform 12"/>
          <p:cNvSpPr/>
          <p:nvPr/>
        </p:nvSpPr>
        <p:spPr>
          <a:xfrm>
            <a:off x="452549" y="1613576"/>
            <a:ext cx="1152302" cy="499811"/>
          </a:xfrm>
          <a:custGeom>
            <a:avLst/>
            <a:gdLst/>
            <a:ahLst/>
            <a:cxnLst/>
            <a:rect l="l" t="t" r="r" b="b"/>
            <a:pathLst>
              <a:path w="1152302" h="499811">
                <a:moveTo>
                  <a:pt x="0" y="0"/>
                </a:moveTo>
                <a:lnTo>
                  <a:pt x="1152302" y="0"/>
                </a:lnTo>
                <a:lnTo>
                  <a:pt x="1152302" y="499811"/>
                </a:lnTo>
                <a:lnTo>
                  <a:pt x="0" y="4998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15166466" y="7165466"/>
            <a:ext cx="3121534" cy="3121534"/>
            <a:chOff x="0" y="0"/>
            <a:chExt cx="6350000" cy="63500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810000" y="6350000"/>
                  </a:moveTo>
                  <a:lnTo>
                    <a:pt x="2540000" y="6350000"/>
                  </a:lnTo>
                  <a:cubicBezTo>
                    <a:pt x="1136650" y="6350000"/>
                    <a:pt x="0" y="5213350"/>
                    <a:pt x="0" y="3810000"/>
                  </a:cubicBezTo>
                  <a:lnTo>
                    <a:pt x="0" y="2540000"/>
                  </a:lnTo>
                  <a:cubicBezTo>
                    <a:pt x="0" y="1136650"/>
                    <a:pt x="1136650" y="0"/>
                    <a:pt x="2540000" y="0"/>
                  </a:cubicBezTo>
                  <a:lnTo>
                    <a:pt x="3810000" y="0"/>
                  </a:lnTo>
                  <a:cubicBezTo>
                    <a:pt x="5213350" y="0"/>
                    <a:pt x="6350000" y="1136650"/>
                    <a:pt x="6350000" y="2540000"/>
                  </a:cubicBezTo>
                  <a:lnTo>
                    <a:pt x="6350000" y="3810000"/>
                  </a:lnTo>
                  <a:cubicBezTo>
                    <a:pt x="6350000" y="5213350"/>
                    <a:pt x="5213350" y="6350000"/>
                    <a:pt x="3810000" y="6350000"/>
                  </a:cubicBez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810000" y="19050"/>
                  </a:moveTo>
                  <a:cubicBezTo>
                    <a:pt x="4150360" y="19050"/>
                    <a:pt x="4480560" y="85090"/>
                    <a:pt x="4791710" y="217170"/>
                  </a:cubicBezTo>
                  <a:cubicBezTo>
                    <a:pt x="5091430" y="344170"/>
                    <a:pt x="5361940" y="525780"/>
                    <a:pt x="5593080" y="756920"/>
                  </a:cubicBezTo>
                  <a:cubicBezTo>
                    <a:pt x="5824220" y="988060"/>
                    <a:pt x="6005830" y="1258570"/>
                    <a:pt x="6132830" y="1558290"/>
                  </a:cubicBezTo>
                  <a:cubicBezTo>
                    <a:pt x="6263640" y="1869440"/>
                    <a:pt x="6330950" y="2199640"/>
                    <a:pt x="6330950" y="2540000"/>
                  </a:cubicBezTo>
                  <a:lnTo>
                    <a:pt x="6330950" y="3810000"/>
                  </a:lnTo>
                  <a:cubicBezTo>
                    <a:pt x="6330950" y="4150360"/>
                    <a:pt x="6264910" y="4480560"/>
                    <a:pt x="6132830" y="4791710"/>
                  </a:cubicBezTo>
                  <a:cubicBezTo>
                    <a:pt x="6005830" y="5091430"/>
                    <a:pt x="5824220" y="5361940"/>
                    <a:pt x="5593080" y="5593080"/>
                  </a:cubicBezTo>
                  <a:cubicBezTo>
                    <a:pt x="5361940" y="5824220"/>
                    <a:pt x="5091430" y="6005830"/>
                    <a:pt x="4791710" y="6132830"/>
                  </a:cubicBezTo>
                  <a:cubicBezTo>
                    <a:pt x="4480560" y="6263640"/>
                    <a:pt x="4150360" y="6330950"/>
                    <a:pt x="3810000" y="6330950"/>
                  </a:cubicBezTo>
                  <a:lnTo>
                    <a:pt x="2540000" y="6330950"/>
                  </a:lnTo>
                  <a:cubicBezTo>
                    <a:pt x="2199640" y="6330950"/>
                    <a:pt x="1869440" y="6264910"/>
                    <a:pt x="1558290" y="6132830"/>
                  </a:cubicBezTo>
                  <a:cubicBezTo>
                    <a:pt x="1258570" y="6005830"/>
                    <a:pt x="988060" y="5824220"/>
                    <a:pt x="756920" y="5593080"/>
                  </a:cubicBezTo>
                  <a:cubicBezTo>
                    <a:pt x="525780" y="5361940"/>
                    <a:pt x="344170" y="5091430"/>
                    <a:pt x="217170" y="4791710"/>
                  </a:cubicBezTo>
                  <a:cubicBezTo>
                    <a:pt x="85090" y="4480560"/>
                    <a:pt x="19050" y="4150360"/>
                    <a:pt x="19050" y="3810000"/>
                  </a:cubicBezTo>
                  <a:lnTo>
                    <a:pt x="19050" y="2540000"/>
                  </a:lnTo>
                  <a:cubicBezTo>
                    <a:pt x="19050" y="2199640"/>
                    <a:pt x="85090" y="1869440"/>
                    <a:pt x="217170" y="1558290"/>
                  </a:cubicBezTo>
                  <a:cubicBezTo>
                    <a:pt x="344170" y="1258570"/>
                    <a:pt x="525780" y="988060"/>
                    <a:pt x="756920" y="756920"/>
                  </a:cubicBezTo>
                  <a:cubicBezTo>
                    <a:pt x="988060" y="525780"/>
                    <a:pt x="1258570" y="344170"/>
                    <a:pt x="1558290" y="217170"/>
                  </a:cubicBezTo>
                  <a:cubicBezTo>
                    <a:pt x="1869440" y="85090"/>
                    <a:pt x="2199640" y="19050"/>
                    <a:pt x="2540000" y="19050"/>
                  </a:cubicBezTo>
                  <a:lnTo>
                    <a:pt x="3810000" y="19050"/>
                  </a:lnTo>
                  <a:moveTo>
                    <a:pt x="3810000" y="0"/>
                  </a:moveTo>
                  <a:lnTo>
                    <a:pt x="2540000" y="0"/>
                  </a:lnTo>
                  <a:cubicBezTo>
                    <a:pt x="1136650" y="0"/>
                    <a:pt x="0" y="1136650"/>
                    <a:pt x="0" y="2540000"/>
                  </a:cubicBezTo>
                  <a:lnTo>
                    <a:pt x="0" y="3810000"/>
                  </a:lnTo>
                  <a:cubicBezTo>
                    <a:pt x="0" y="5213350"/>
                    <a:pt x="1136650" y="6350000"/>
                    <a:pt x="2540000" y="6350000"/>
                  </a:cubicBezTo>
                  <a:lnTo>
                    <a:pt x="3810000" y="6350000"/>
                  </a:lnTo>
                  <a:cubicBezTo>
                    <a:pt x="5213350" y="6350000"/>
                    <a:pt x="6350000" y="5213350"/>
                    <a:pt x="6350000" y="3810000"/>
                  </a:cubicBezTo>
                  <a:lnTo>
                    <a:pt x="6350000" y="2540000"/>
                  </a:lnTo>
                  <a:cubicBezTo>
                    <a:pt x="6350000" y="1136650"/>
                    <a:pt x="5213350" y="0"/>
                    <a:pt x="3810000" y="0"/>
                  </a:cubicBezTo>
                  <a:lnTo>
                    <a:pt x="3810000" y="0"/>
                  </a:lnTo>
                  <a:close/>
                </a:path>
              </a:pathLst>
            </a:custGeom>
            <a:solidFill>
              <a:srgbClr val="00B05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2771727" y="395010"/>
            <a:ext cx="15666720" cy="958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6000" u="sng">
                <a:solidFill>
                  <a:srgbClr val="FFDE59"/>
                </a:solidFill>
                <a:latin typeface="Times New Roman"/>
              </a:rPr>
              <a:t>2 - Obse</a:t>
            </a:r>
            <a:r>
              <a:rPr lang="en-US" sz="6000" u="sng">
                <a:solidFill>
                  <a:srgbClr val="FFDE59"/>
                </a:solidFill>
                <a:latin typeface="Times New Roman Bold"/>
              </a:rPr>
              <a:t>rvation et conclusion: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795</Words>
  <Application>Microsoft Office PowerPoint</Application>
  <PresentationFormat>Custom</PresentationFormat>
  <Paragraphs>129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Aharoni</vt:lpstr>
      <vt:lpstr>Arial</vt:lpstr>
      <vt:lpstr>Times New Roman Bold Italics</vt:lpstr>
      <vt:lpstr>Calibri</vt:lpstr>
      <vt:lpstr>Times New Roman Italics</vt:lpstr>
      <vt:lpstr>Times New Roman</vt:lpstr>
      <vt:lpstr>Times New Roman Bold</vt:lpstr>
      <vt:lpstr>Arimo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Tests d’identification de quelques ions</dc:title>
  <dc:creator>PC</dc:creator>
  <cp:lastModifiedBy>AIT ELZAAR SAID</cp:lastModifiedBy>
  <cp:revision>3</cp:revision>
  <dcterms:created xsi:type="dcterms:W3CDTF">2006-08-16T00:00:00Z</dcterms:created>
  <dcterms:modified xsi:type="dcterms:W3CDTF">2024-06-12T19:27:21Z</dcterms:modified>
  <dc:identifier>DAF4dQsZdAc</dc:identifier>
</cp:coreProperties>
</file>