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Times New Roman Bold Italics" panose="020B0604020202020204" charset="0"/>
      <p:regular r:id="rId10"/>
    </p:embeddedFont>
    <p:embeddedFont>
      <p:font typeface="Anton Italics" panose="020B0604020202020204" charset="0"/>
      <p:regular r:id="rId11"/>
    </p:embeddedFont>
    <p:embeddedFont>
      <p:font typeface="Times New Roman Bold" panose="020B0604020202020204" charset="0"/>
      <p:regular r:id="rId12"/>
    </p:embeddedFont>
    <p:embeddedFont>
      <p:font typeface="Open Sans Bold" panose="020B0604020202020204" charset="0"/>
      <p:regular r:id="rId13"/>
    </p:embeddedFont>
    <p:embeddedFont>
      <p:font typeface="Times New Roman" panose="02020603050405020304" pitchFamily="18" charset="0"/>
      <p:regular r:id="rId14"/>
    </p:embeddedFon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gif"/><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hyperlink" Target="https://www.alloprof.qc.ca/fr/eleves/bv/sciences/les-conditions-favorables-au-developpement-de-la-s1393" TargetMode="External"/><Relationship Id="rId5" Type="http://schemas.openxmlformats.org/officeDocument/2006/relationships/image" Target="../media/image6.svg"/><Relationship Id="rId10" Type="http://schemas.openxmlformats.org/officeDocument/2006/relationships/hyperlink" Target="https://www.alloprof.qc.ca/fr/eleves/bv/sciences/la-photosynthese-et-la-respiration-cellulaire-s1246" TargetMode="External"/><Relationship Id="rId4" Type="http://schemas.openxmlformats.org/officeDocument/2006/relationships/image" Target="../media/image4.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2.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6.svg"/><Relationship Id="rId15" Type="http://schemas.openxmlformats.org/officeDocument/2006/relationships/image" Target="../media/image18.sv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8.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6.svg"/><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png"/><Relationship Id="rId5" Type="http://schemas.openxmlformats.org/officeDocument/2006/relationships/image" Target="../media/image6.svg"/><Relationship Id="rId10" Type="http://schemas.openxmlformats.org/officeDocument/2006/relationships/image" Target="../media/image17.png"/><Relationship Id="rId4" Type="http://schemas.openxmlformats.org/officeDocument/2006/relationships/image" Target="../media/image4.png"/><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8.svg"/><Relationship Id="rId5" Type="http://schemas.openxmlformats.org/officeDocument/2006/relationships/image" Target="../media/image6.svg"/><Relationship Id="rId10" Type="http://schemas.openxmlformats.org/officeDocument/2006/relationships/image" Target="../media/image21.png"/><Relationship Id="rId4" Type="http://schemas.openxmlformats.org/officeDocument/2006/relationships/image" Target="../media/image4.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svg"/><Relationship Id="rId7" Type="http://schemas.openxmlformats.org/officeDocument/2006/relationships/image" Target="../media/image6.svg"/><Relationship Id="rId12"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22.png"/><Relationship Id="rId5" Type="http://schemas.openxmlformats.org/officeDocument/2006/relationships/image" Target="../media/image8.svg"/><Relationship Id="rId10" Type="http://schemas.openxmlformats.org/officeDocument/2006/relationships/image" Target="../media/image32.svg"/><Relationship Id="rId4" Type="http://schemas.openxmlformats.org/officeDocument/2006/relationships/image" Target="../media/image5.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8.svg"/><Relationship Id="rId3" Type="http://schemas.openxmlformats.org/officeDocument/2006/relationships/image" Target="../media/image4.svg"/><Relationship Id="rId7" Type="http://schemas.openxmlformats.org/officeDocument/2006/relationships/image" Target="../media/image6.svg"/><Relationship Id="rId12"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28.png"/><Relationship Id="rId5" Type="http://schemas.openxmlformats.org/officeDocument/2006/relationships/image" Target="../media/image8.svg"/><Relationship Id="rId10" Type="http://schemas.openxmlformats.org/officeDocument/2006/relationships/image" Target="../media/image27.png"/><Relationship Id="rId4" Type="http://schemas.openxmlformats.org/officeDocument/2006/relationships/image" Target="../media/image5.png"/><Relationship Id="rId9"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9755287" y="1028700"/>
            <a:ext cx="7504013" cy="9540157"/>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45408" r="-45408"/>
              </a:stretch>
            </a:blipFill>
          </p:spPr>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3" name="Group 13"/>
          <p:cNvGrpSpPr/>
          <p:nvPr/>
        </p:nvGrpSpPr>
        <p:grpSpPr>
          <a:xfrm>
            <a:off x="2089640" y="7686626"/>
            <a:ext cx="1533755" cy="835652"/>
            <a:chOff x="0" y="0"/>
            <a:chExt cx="4070001" cy="2217502"/>
          </a:xfrm>
        </p:grpSpPr>
        <p:sp>
          <p:nvSpPr>
            <p:cNvPr id="14" name="Freeform 14"/>
            <p:cNvSpPr/>
            <p:nvPr/>
          </p:nvSpPr>
          <p:spPr>
            <a:xfrm>
              <a:off x="0" y="0"/>
              <a:ext cx="4070001" cy="2217502"/>
            </a:xfrm>
            <a:custGeom>
              <a:avLst/>
              <a:gdLst/>
              <a:ahLst/>
              <a:cxnLst/>
              <a:rect l="l" t="t" r="r" b="b"/>
              <a:pathLst>
                <a:path w="4070001" h="2217502">
                  <a:moveTo>
                    <a:pt x="3945541" y="2217502"/>
                  </a:moveTo>
                  <a:lnTo>
                    <a:pt x="124460" y="2217502"/>
                  </a:lnTo>
                  <a:cubicBezTo>
                    <a:pt x="55880" y="2217502"/>
                    <a:pt x="0" y="2161622"/>
                    <a:pt x="0" y="2093042"/>
                  </a:cubicBezTo>
                  <a:lnTo>
                    <a:pt x="0" y="124460"/>
                  </a:lnTo>
                  <a:cubicBezTo>
                    <a:pt x="0" y="55880"/>
                    <a:pt x="55880" y="0"/>
                    <a:pt x="124460" y="0"/>
                  </a:cubicBezTo>
                  <a:lnTo>
                    <a:pt x="3945541" y="0"/>
                  </a:lnTo>
                  <a:cubicBezTo>
                    <a:pt x="4014121" y="0"/>
                    <a:pt x="4070001" y="55880"/>
                    <a:pt x="4070001" y="124460"/>
                  </a:cubicBezTo>
                  <a:lnTo>
                    <a:pt x="4070001" y="2093042"/>
                  </a:lnTo>
                  <a:cubicBezTo>
                    <a:pt x="4070001" y="2161622"/>
                    <a:pt x="4014121" y="2217502"/>
                    <a:pt x="3945541" y="2217502"/>
                  </a:cubicBezTo>
                  <a:close/>
                </a:path>
              </a:pathLst>
            </a:custGeom>
            <a:solidFill>
              <a:srgbClr val="A5E800"/>
            </a:solidFill>
          </p:spPr>
        </p:sp>
      </p:grpSp>
      <p:sp>
        <p:nvSpPr>
          <p:cNvPr id="15" name="AutoShape 15"/>
          <p:cNvSpPr/>
          <p:nvPr/>
        </p:nvSpPr>
        <p:spPr>
          <a:xfrm>
            <a:off x="4238661" y="8128265"/>
            <a:ext cx="1094581" cy="0"/>
          </a:xfrm>
          <a:prstGeom prst="line">
            <a:avLst/>
          </a:prstGeom>
          <a:ln w="47625" cap="flat">
            <a:solidFill>
              <a:srgbClr val="A5E800"/>
            </a:solidFill>
            <a:prstDash val="solid"/>
            <a:headEnd type="none" w="sm" len="sm"/>
            <a:tailEnd type="arrow" w="med" len="sm"/>
          </a:ln>
        </p:spPr>
      </p:sp>
      <p:grpSp>
        <p:nvGrpSpPr>
          <p:cNvPr id="16" name="Group 16"/>
          <p:cNvGrpSpPr/>
          <p:nvPr/>
        </p:nvGrpSpPr>
        <p:grpSpPr>
          <a:xfrm>
            <a:off x="6085718" y="6247014"/>
            <a:ext cx="3368205" cy="3368205"/>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a:stretch>
            </a:blipFill>
          </p:spPr>
        </p:sp>
      </p:grpSp>
      <p:pic>
        <p:nvPicPr>
          <p:cNvPr id="18" name="Picture 18"/>
          <p:cNvPicPr>
            <a:picLocks noChangeAspect="1"/>
          </p:cNvPicPr>
          <p:nvPr/>
        </p:nvPicPr>
        <p:blipFill>
          <a:blip r:embed="rId11"/>
          <a:srcRect t="152" b="152"/>
          <a:stretch>
            <a:fillRect/>
          </a:stretch>
        </p:blipFill>
        <p:spPr>
          <a:xfrm>
            <a:off x="1444247" y="1928813"/>
            <a:ext cx="7148116" cy="3752761"/>
          </a:xfrm>
          <a:prstGeom prst="rect">
            <a:avLst/>
          </a:prstGeom>
        </p:spPr>
      </p:pic>
      <p:sp>
        <p:nvSpPr>
          <p:cNvPr id="19" name="TextBox 19"/>
          <p:cNvSpPr txBox="1"/>
          <p:nvPr/>
        </p:nvSpPr>
        <p:spPr>
          <a:xfrm>
            <a:off x="4409540" y="-203009"/>
            <a:ext cx="8031925" cy="1848210"/>
          </a:xfrm>
          <a:prstGeom prst="rect">
            <a:avLst/>
          </a:prstGeom>
        </p:spPr>
        <p:txBody>
          <a:bodyPr lIns="0" tIns="0" rIns="0" bIns="0" rtlCol="0" anchor="t">
            <a:spAutoFit/>
          </a:bodyPr>
          <a:lstStyle/>
          <a:p>
            <a:pPr algn="l">
              <a:lnSpc>
                <a:spcPts val="13630"/>
              </a:lnSpc>
              <a:spcBef>
                <a:spcPct val="0"/>
              </a:spcBef>
            </a:pPr>
            <a:r>
              <a:rPr lang="en-US" sz="9735" u="sng">
                <a:solidFill>
                  <a:srgbClr val="5CE1E6"/>
                </a:solidFill>
                <a:latin typeface="Times New Roman Bold Italics"/>
              </a:rPr>
              <a:t>Chapitre 1</a:t>
            </a:r>
          </a:p>
        </p:txBody>
      </p:sp>
      <p:sp>
        <p:nvSpPr>
          <p:cNvPr id="20" name="TextBox 20"/>
          <p:cNvSpPr txBox="1"/>
          <p:nvPr/>
        </p:nvSpPr>
        <p:spPr>
          <a:xfrm>
            <a:off x="1589143" y="2841033"/>
            <a:ext cx="7003220" cy="2369094"/>
          </a:xfrm>
          <a:prstGeom prst="rect">
            <a:avLst/>
          </a:prstGeom>
        </p:spPr>
        <p:txBody>
          <a:bodyPr lIns="0" tIns="0" rIns="0" bIns="0" rtlCol="0" anchor="t">
            <a:spAutoFit/>
          </a:bodyPr>
          <a:lstStyle/>
          <a:p>
            <a:pPr algn="ctr">
              <a:lnSpc>
                <a:spcPts val="9070"/>
              </a:lnSpc>
              <a:spcBef>
                <a:spcPct val="0"/>
              </a:spcBef>
            </a:pPr>
            <a:r>
              <a:rPr lang="en-US" sz="6478" u="sng">
                <a:solidFill>
                  <a:srgbClr val="FF914D"/>
                </a:solidFill>
                <a:latin typeface="Times New Roman Bold"/>
              </a:rPr>
              <a:t>Source et récepteurs de la lumière</a:t>
            </a:r>
          </a:p>
        </p:txBody>
      </p:sp>
      <p:sp>
        <p:nvSpPr>
          <p:cNvPr id="21" name="TextBox 21"/>
          <p:cNvSpPr txBox="1"/>
          <p:nvPr/>
        </p:nvSpPr>
        <p:spPr>
          <a:xfrm>
            <a:off x="2089640" y="7883492"/>
            <a:ext cx="1398128" cy="394296"/>
          </a:xfrm>
          <a:prstGeom prst="rect">
            <a:avLst/>
          </a:prstGeom>
        </p:spPr>
        <p:txBody>
          <a:bodyPr lIns="0" tIns="0" rIns="0" bIns="0" rtlCol="0" anchor="t">
            <a:spAutoFit/>
          </a:bodyPr>
          <a:lstStyle/>
          <a:p>
            <a:pPr algn="ctr">
              <a:lnSpc>
                <a:spcPts val="3210"/>
              </a:lnSpc>
              <a:spcBef>
                <a:spcPct val="0"/>
              </a:spcBef>
            </a:pPr>
            <a:r>
              <a:rPr lang="en-US" sz="2293">
                <a:solidFill>
                  <a:srgbClr val="003D25"/>
                </a:solidFill>
                <a:latin typeface="Open Sans Bold"/>
              </a:rPr>
              <a:t>PROF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480141" y="7547855"/>
            <a:ext cx="1638499" cy="2849563"/>
          </a:xfrm>
          <a:custGeom>
            <a:avLst/>
            <a:gdLst/>
            <a:ahLst/>
            <a:cxnLst/>
            <a:rect l="l" t="t" r="r" b="b"/>
            <a:pathLst>
              <a:path w="1638499" h="2849563">
                <a:moveTo>
                  <a:pt x="1638499" y="0"/>
                </a:moveTo>
                <a:lnTo>
                  <a:pt x="0" y="0"/>
                </a:lnTo>
                <a:lnTo>
                  <a:pt x="0" y="2849564"/>
                </a:lnTo>
                <a:lnTo>
                  <a:pt x="1638499" y="2849564"/>
                </a:lnTo>
                <a:lnTo>
                  <a:pt x="1638499"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47436" y="288717"/>
            <a:ext cx="2014725" cy="1750878"/>
          </a:xfrm>
          <a:custGeom>
            <a:avLst/>
            <a:gdLst/>
            <a:ahLst/>
            <a:cxnLst/>
            <a:rect l="l" t="t" r="r" b="b"/>
            <a:pathLst>
              <a:path w="2014725" h="1750878">
                <a:moveTo>
                  <a:pt x="0" y="0"/>
                </a:moveTo>
                <a:lnTo>
                  <a:pt x="2014725" y="0"/>
                </a:lnTo>
                <a:lnTo>
                  <a:pt x="2014725" y="1750879"/>
                </a:lnTo>
                <a:lnTo>
                  <a:pt x="0" y="175087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905111" y="1926354"/>
            <a:ext cx="515221" cy="417797"/>
          </a:xfrm>
          <a:custGeom>
            <a:avLst/>
            <a:gdLst/>
            <a:ahLst/>
            <a:cxnLst/>
            <a:rect l="l" t="t" r="r" b="b"/>
            <a:pathLst>
              <a:path w="515221" h="417797">
                <a:moveTo>
                  <a:pt x="0" y="0"/>
                </a:moveTo>
                <a:lnTo>
                  <a:pt x="515221" y="0"/>
                </a:lnTo>
                <a:lnTo>
                  <a:pt x="515221" y="417797"/>
                </a:lnTo>
                <a:lnTo>
                  <a:pt x="0" y="41779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TextBox 11"/>
          <p:cNvSpPr txBox="1"/>
          <p:nvPr/>
        </p:nvSpPr>
        <p:spPr>
          <a:xfrm>
            <a:off x="4375917" y="277854"/>
            <a:ext cx="10442039" cy="958850"/>
          </a:xfrm>
          <a:prstGeom prst="rect">
            <a:avLst/>
          </a:prstGeom>
        </p:spPr>
        <p:txBody>
          <a:bodyPr lIns="0" tIns="0" rIns="0" bIns="0" rtlCol="0" anchor="t">
            <a:spAutoFit/>
          </a:bodyPr>
          <a:lstStyle/>
          <a:p>
            <a:pPr algn="l">
              <a:lnSpc>
                <a:spcPts val="7000"/>
              </a:lnSpc>
              <a:spcBef>
                <a:spcPct val="0"/>
              </a:spcBef>
            </a:pPr>
            <a:r>
              <a:rPr lang="en-US" sz="5000" u="sng">
                <a:solidFill>
                  <a:srgbClr val="FF914D"/>
                </a:solidFill>
                <a:latin typeface="Times New Roman Bold Italics"/>
              </a:rPr>
              <a:t>I - La lumière qui nous entoure</a:t>
            </a:r>
          </a:p>
        </p:txBody>
      </p:sp>
      <p:sp>
        <p:nvSpPr>
          <p:cNvPr id="12" name="TextBox 12"/>
          <p:cNvSpPr txBox="1"/>
          <p:nvPr/>
        </p:nvSpPr>
        <p:spPr>
          <a:xfrm>
            <a:off x="3152138" y="1802529"/>
            <a:ext cx="13838968" cy="172847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     La lumière est omniprésente dans notre vie. C’est grâce à elle que la vie est possible sur notre planète. La vie n’aurait pu se développer sans la lumière du Soleil.</a:t>
            </a:r>
          </a:p>
        </p:txBody>
      </p:sp>
      <p:sp>
        <p:nvSpPr>
          <p:cNvPr id="13" name="TextBox 13"/>
          <p:cNvSpPr txBox="1"/>
          <p:nvPr/>
        </p:nvSpPr>
        <p:spPr>
          <a:xfrm>
            <a:off x="3323589" y="3681353"/>
            <a:ext cx="13838968"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     les végétaux se nourrissent, en partie, de la lumière du Soleil grâce au processus de </a:t>
            </a:r>
            <a:r>
              <a:rPr lang="en-US" sz="3199" u="sng">
                <a:solidFill>
                  <a:srgbClr val="FFDC5D"/>
                </a:solidFill>
                <a:latin typeface="Times New Roman Bold"/>
                <a:hlinkClick r:id="rId10" tooltip="https://www.alloprof.qc.ca/fr/eleves/bv/sciences/la-photosynthese-et-la-respiration-cellulaire-s1246"/>
              </a:rPr>
              <a:t>photosynthèse</a:t>
            </a:r>
            <a:r>
              <a:rPr lang="en-US" sz="3199">
                <a:solidFill>
                  <a:srgbClr val="FFFFFF"/>
                </a:solidFill>
                <a:latin typeface="Times New Roman Bold"/>
              </a:rPr>
              <a:t>. </a:t>
            </a:r>
          </a:p>
        </p:txBody>
      </p:sp>
      <p:sp>
        <p:nvSpPr>
          <p:cNvPr id="14" name="TextBox 14"/>
          <p:cNvSpPr txBox="1"/>
          <p:nvPr/>
        </p:nvSpPr>
        <p:spPr>
          <a:xfrm>
            <a:off x="3162721" y="5280997"/>
            <a:ext cx="13838968"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      Elle est nécessaire pour voir les objets (Un objet n’est visible que s’il est éclairé et renvoie de la lumière a l’œil). </a:t>
            </a:r>
          </a:p>
        </p:txBody>
      </p:sp>
      <p:sp>
        <p:nvSpPr>
          <p:cNvPr id="15" name="Freeform 15"/>
          <p:cNvSpPr/>
          <p:nvPr/>
        </p:nvSpPr>
        <p:spPr>
          <a:xfrm>
            <a:off x="2905111" y="3805178"/>
            <a:ext cx="515221" cy="417797"/>
          </a:xfrm>
          <a:custGeom>
            <a:avLst/>
            <a:gdLst/>
            <a:ahLst/>
            <a:cxnLst/>
            <a:rect l="l" t="t" r="r" b="b"/>
            <a:pathLst>
              <a:path w="515221" h="417797">
                <a:moveTo>
                  <a:pt x="0" y="0"/>
                </a:moveTo>
                <a:lnTo>
                  <a:pt x="515221" y="0"/>
                </a:lnTo>
                <a:lnTo>
                  <a:pt x="515221" y="417797"/>
                </a:lnTo>
                <a:lnTo>
                  <a:pt x="0" y="41779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6" name="Freeform 16"/>
          <p:cNvSpPr/>
          <p:nvPr/>
        </p:nvSpPr>
        <p:spPr>
          <a:xfrm>
            <a:off x="2905111" y="5403015"/>
            <a:ext cx="515221" cy="417797"/>
          </a:xfrm>
          <a:custGeom>
            <a:avLst/>
            <a:gdLst/>
            <a:ahLst/>
            <a:cxnLst/>
            <a:rect l="l" t="t" r="r" b="b"/>
            <a:pathLst>
              <a:path w="515221" h="417797">
                <a:moveTo>
                  <a:pt x="0" y="0"/>
                </a:moveTo>
                <a:lnTo>
                  <a:pt x="515221" y="0"/>
                </a:lnTo>
                <a:lnTo>
                  <a:pt x="515221" y="417797"/>
                </a:lnTo>
                <a:lnTo>
                  <a:pt x="0" y="41779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7" name="TextBox 17"/>
          <p:cNvSpPr txBox="1"/>
          <p:nvPr/>
        </p:nvSpPr>
        <p:spPr>
          <a:xfrm>
            <a:off x="3348594" y="6618943"/>
            <a:ext cx="13838968"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     l'énergie transportée par la lumière permet de réchauffer la Terre et ainsi de créer un climat adéquat pour le </a:t>
            </a:r>
            <a:r>
              <a:rPr lang="en-US" sz="3199" u="sng">
                <a:solidFill>
                  <a:srgbClr val="FFDC5D"/>
                </a:solidFill>
                <a:latin typeface="Times New Roman Bold"/>
                <a:hlinkClick r:id="rId11" tooltip="https://www.alloprof.qc.ca/fr/eleves/bv/sciences/les-conditions-favorables-au-developpement-de-la-s1393"/>
              </a:rPr>
              <a:t>développement de la vie</a:t>
            </a:r>
            <a:r>
              <a:rPr lang="en-US" sz="3199">
                <a:solidFill>
                  <a:srgbClr val="FFFFFF"/>
                </a:solidFill>
                <a:latin typeface="Times New Roman Bold"/>
              </a:rPr>
              <a:t>. </a:t>
            </a:r>
          </a:p>
        </p:txBody>
      </p:sp>
      <p:sp>
        <p:nvSpPr>
          <p:cNvPr id="18" name="Freeform 18"/>
          <p:cNvSpPr/>
          <p:nvPr/>
        </p:nvSpPr>
        <p:spPr>
          <a:xfrm>
            <a:off x="2905111" y="6723718"/>
            <a:ext cx="515221" cy="417797"/>
          </a:xfrm>
          <a:custGeom>
            <a:avLst/>
            <a:gdLst/>
            <a:ahLst/>
            <a:cxnLst/>
            <a:rect l="l" t="t" r="r" b="b"/>
            <a:pathLst>
              <a:path w="515221" h="417797">
                <a:moveTo>
                  <a:pt x="0" y="0"/>
                </a:moveTo>
                <a:lnTo>
                  <a:pt x="515221" y="0"/>
                </a:lnTo>
                <a:lnTo>
                  <a:pt x="515221" y="417797"/>
                </a:lnTo>
                <a:lnTo>
                  <a:pt x="0" y="41779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480141" y="7547855"/>
            <a:ext cx="1638499" cy="2849563"/>
          </a:xfrm>
          <a:custGeom>
            <a:avLst/>
            <a:gdLst/>
            <a:ahLst/>
            <a:cxnLst/>
            <a:rect l="l" t="t" r="r" b="b"/>
            <a:pathLst>
              <a:path w="1638499" h="2849563">
                <a:moveTo>
                  <a:pt x="1638499" y="0"/>
                </a:moveTo>
                <a:lnTo>
                  <a:pt x="0" y="0"/>
                </a:lnTo>
                <a:lnTo>
                  <a:pt x="0" y="2849564"/>
                </a:lnTo>
                <a:lnTo>
                  <a:pt x="1638499" y="2849564"/>
                </a:lnTo>
                <a:lnTo>
                  <a:pt x="1638499"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47436" y="288717"/>
            <a:ext cx="2014725" cy="1750878"/>
          </a:xfrm>
          <a:custGeom>
            <a:avLst/>
            <a:gdLst/>
            <a:ahLst/>
            <a:cxnLst/>
            <a:rect l="l" t="t" r="r" b="b"/>
            <a:pathLst>
              <a:path w="2014725" h="1750878">
                <a:moveTo>
                  <a:pt x="0" y="0"/>
                </a:moveTo>
                <a:lnTo>
                  <a:pt x="2014725" y="0"/>
                </a:lnTo>
                <a:lnTo>
                  <a:pt x="2014725" y="1750879"/>
                </a:lnTo>
                <a:lnTo>
                  <a:pt x="0" y="175087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522248" y="3292309"/>
            <a:ext cx="515221" cy="417797"/>
          </a:xfrm>
          <a:custGeom>
            <a:avLst/>
            <a:gdLst/>
            <a:ahLst/>
            <a:cxnLst/>
            <a:rect l="l" t="t" r="r" b="b"/>
            <a:pathLst>
              <a:path w="515221" h="417797">
                <a:moveTo>
                  <a:pt x="0" y="0"/>
                </a:moveTo>
                <a:lnTo>
                  <a:pt x="515221" y="0"/>
                </a:lnTo>
                <a:lnTo>
                  <a:pt x="515221" y="417798"/>
                </a:lnTo>
                <a:lnTo>
                  <a:pt x="0" y="41779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1" name="Group 11"/>
          <p:cNvGrpSpPr/>
          <p:nvPr/>
        </p:nvGrpSpPr>
        <p:grpSpPr>
          <a:xfrm>
            <a:off x="13809746" y="4655019"/>
            <a:ext cx="2339500" cy="23395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r="-77809"/>
              </a:stretch>
            </a:blipFill>
          </p:spPr>
        </p:sp>
      </p:grpSp>
      <p:grpSp>
        <p:nvGrpSpPr>
          <p:cNvPr id="13" name="Group 13"/>
          <p:cNvGrpSpPr/>
          <p:nvPr/>
        </p:nvGrpSpPr>
        <p:grpSpPr>
          <a:xfrm>
            <a:off x="10015080" y="4655019"/>
            <a:ext cx="2339500" cy="233950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1"/>
              <a:stretch>
                <a:fillRect l="-25225" r="-25225"/>
              </a:stretch>
            </a:blipFill>
          </p:spPr>
        </p:sp>
      </p:grpSp>
      <p:grpSp>
        <p:nvGrpSpPr>
          <p:cNvPr id="15" name="Group 15"/>
          <p:cNvGrpSpPr/>
          <p:nvPr/>
        </p:nvGrpSpPr>
        <p:grpSpPr>
          <a:xfrm>
            <a:off x="2779511" y="4655019"/>
            <a:ext cx="2339500" cy="23395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2"/>
              <a:stretch>
                <a:fillRect l="-22361" r="-22361"/>
              </a:stretch>
            </a:blipFill>
          </p:spPr>
        </p:sp>
      </p:grpSp>
      <p:grpSp>
        <p:nvGrpSpPr>
          <p:cNvPr id="17" name="Group 17"/>
          <p:cNvGrpSpPr/>
          <p:nvPr/>
        </p:nvGrpSpPr>
        <p:grpSpPr>
          <a:xfrm>
            <a:off x="6339467" y="4652188"/>
            <a:ext cx="2339500" cy="233950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3"/>
              <a:stretch>
                <a:fillRect/>
              </a:stretch>
            </a:blipFill>
          </p:spPr>
        </p:sp>
      </p:grpSp>
      <p:sp>
        <p:nvSpPr>
          <p:cNvPr id="19" name="Freeform 19"/>
          <p:cNvSpPr/>
          <p:nvPr/>
        </p:nvSpPr>
        <p:spPr>
          <a:xfrm>
            <a:off x="2559717" y="7194545"/>
            <a:ext cx="2339019" cy="570770"/>
          </a:xfrm>
          <a:custGeom>
            <a:avLst/>
            <a:gdLst/>
            <a:ahLst/>
            <a:cxnLst/>
            <a:rect l="l" t="t" r="r" b="b"/>
            <a:pathLst>
              <a:path w="2339019" h="570770">
                <a:moveTo>
                  <a:pt x="0" y="0"/>
                </a:moveTo>
                <a:lnTo>
                  <a:pt x="2339019" y="0"/>
                </a:lnTo>
                <a:lnTo>
                  <a:pt x="2339019" y="570769"/>
                </a:lnTo>
                <a:lnTo>
                  <a:pt x="0" y="570769"/>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0" name="TextBox 20"/>
          <p:cNvSpPr txBox="1"/>
          <p:nvPr/>
        </p:nvSpPr>
        <p:spPr>
          <a:xfrm>
            <a:off x="4375917" y="277854"/>
            <a:ext cx="10442039" cy="958850"/>
          </a:xfrm>
          <a:prstGeom prst="rect">
            <a:avLst/>
          </a:prstGeom>
        </p:spPr>
        <p:txBody>
          <a:bodyPr lIns="0" tIns="0" rIns="0" bIns="0" rtlCol="0" anchor="t">
            <a:spAutoFit/>
          </a:bodyPr>
          <a:lstStyle/>
          <a:p>
            <a:pPr algn="l">
              <a:lnSpc>
                <a:spcPts val="7000"/>
              </a:lnSpc>
              <a:spcBef>
                <a:spcPct val="0"/>
              </a:spcBef>
            </a:pPr>
            <a:r>
              <a:rPr lang="en-US" sz="5000" u="sng">
                <a:solidFill>
                  <a:srgbClr val="FF914D"/>
                </a:solidFill>
                <a:latin typeface="Times New Roman Bold Italics"/>
              </a:rPr>
              <a:t>II- Les sources lumineuses :</a:t>
            </a:r>
          </a:p>
        </p:txBody>
      </p:sp>
      <p:sp>
        <p:nvSpPr>
          <p:cNvPr id="21" name="TextBox 21"/>
          <p:cNvSpPr txBox="1"/>
          <p:nvPr/>
        </p:nvSpPr>
        <p:spPr>
          <a:xfrm>
            <a:off x="2480089" y="1394435"/>
            <a:ext cx="13838968"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Les corps qui émettent de la lumière s’appellent sources lumineuses, soit naturels ou artificielles.</a:t>
            </a:r>
          </a:p>
        </p:txBody>
      </p:sp>
      <p:sp>
        <p:nvSpPr>
          <p:cNvPr id="22" name="TextBox 22"/>
          <p:cNvSpPr txBox="1"/>
          <p:nvPr/>
        </p:nvSpPr>
        <p:spPr>
          <a:xfrm>
            <a:off x="2224516" y="3168484"/>
            <a:ext cx="13838968"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Ce sont des corps qui produisent la lumière qu'ils émettent. Comme le Soleil , la flamme d’une bougie, une source laser ,étoiles, lampes ...........</a:t>
            </a:r>
          </a:p>
        </p:txBody>
      </p:sp>
      <p:sp>
        <p:nvSpPr>
          <p:cNvPr id="23" name="TextBox 23"/>
          <p:cNvSpPr txBox="1"/>
          <p:nvPr/>
        </p:nvSpPr>
        <p:spPr>
          <a:xfrm>
            <a:off x="4375917" y="2408713"/>
            <a:ext cx="6280461" cy="722629"/>
          </a:xfrm>
          <a:prstGeom prst="rect">
            <a:avLst/>
          </a:prstGeom>
        </p:spPr>
        <p:txBody>
          <a:bodyPr lIns="0" tIns="0" rIns="0" bIns="0" rtlCol="0" anchor="t">
            <a:spAutoFit/>
          </a:bodyPr>
          <a:lstStyle/>
          <a:p>
            <a:pPr algn="l">
              <a:lnSpc>
                <a:spcPts val="5320"/>
              </a:lnSpc>
              <a:spcBef>
                <a:spcPct val="0"/>
              </a:spcBef>
            </a:pPr>
            <a:r>
              <a:rPr lang="en-US" sz="3800" u="sng">
                <a:solidFill>
                  <a:srgbClr val="B6F61A"/>
                </a:solidFill>
                <a:latin typeface="Times New Roman Bold Italics"/>
              </a:rPr>
              <a:t>1- Source primaire de lumière :</a:t>
            </a:r>
          </a:p>
        </p:txBody>
      </p:sp>
      <p:sp>
        <p:nvSpPr>
          <p:cNvPr id="24" name="Freeform 24"/>
          <p:cNvSpPr/>
          <p:nvPr/>
        </p:nvSpPr>
        <p:spPr>
          <a:xfrm>
            <a:off x="6339948" y="7194545"/>
            <a:ext cx="2339019" cy="570770"/>
          </a:xfrm>
          <a:custGeom>
            <a:avLst/>
            <a:gdLst/>
            <a:ahLst/>
            <a:cxnLst/>
            <a:rect l="l" t="t" r="r" b="b"/>
            <a:pathLst>
              <a:path w="2339019" h="570770">
                <a:moveTo>
                  <a:pt x="0" y="0"/>
                </a:moveTo>
                <a:lnTo>
                  <a:pt x="2339019" y="0"/>
                </a:lnTo>
                <a:lnTo>
                  <a:pt x="2339019" y="570769"/>
                </a:lnTo>
                <a:lnTo>
                  <a:pt x="0" y="570769"/>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5" name="Freeform 25"/>
          <p:cNvSpPr/>
          <p:nvPr/>
        </p:nvSpPr>
        <p:spPr>
          <a:xfrm>
            <a:off x="10120179" y="7194545"/>
            <a:ext cx="2339019" cy="570770"/>
          </a:xfrm>
          <a:custGeom>
            <a:avLst/>
            <a:gdLst/>
            <a:ahLst/>
            <a:cxnLst/>
            <a:rect l="l" t="t" r="r" b="b"/>
            <a:pathLst>
              <a:path w="2339019" h="570770">
                <a:moveTo>
                  <a:pt x="0" y="0"/>
                </a:moveTo>
                <a:lnTo>
                  <a:pt x="2339019" y="0"/>
                </a:lnTo>
                <a:lnTo>
                  <a:pt x="2339019" y="570769"/>
                </a:lnTo>
                <a:lnTo>
                  <a:pt x="0" y="570769"/>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6" name="Freeform 26"/>
          <p:cNvSpPr/>
          <p:nvPr/>
        </p:nvSpPr>
        <p:spPr>
          <a:xfrm>
            <a:off x="13900410" y="7194545"/>
            <a:ext cx="2339019" cy="570770"/>
          </a:xfrm>
          <a:custGeom>
            <a:avLst/>
            <a:gdLst/>
            <a:ahLst/>
            <a:cxnLst/>
            <a:rect l="l" t="t" r="r" b="b"/>
            <a:pathLst>
              <a:path w="2339019" h="570770">
                <a:moveTo>
                  <a:pt x="0" y="0"/>
                </a:moveTo>
                <a:lnTo>
                  <a:pt x="2339019" y="0"/>
                </a:lnTo>
                <a:lnTo>
                  <a:pt x="2339019" y="570769"/>
                </a:lnTo>
                <a:lnTo>
                  <a:pt x="0" y="570769"/>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7" name="TextBox 27"/>
          <p:cNvSpPr txBox="1"/>
          <p:nvPr/>
        </p:nvSpPr>
        <p:spPr>
          <a:xfrm>
            <a:off x="3095596" y="7115756"/>
            <a:ext cx="1120439" cy="604521"/>
          </a:xfrm>
          <a:prstGeom prst="rect">
            <a:avLst/>
          </a:prstGeom>
        </p:spPr>
        <p:txBody>
          <a:bodyPr lIns="0" tIns="0" rIns="0" bIns="0" rtlCol="0" anchor="t">
            <a:spAutoFit/>
          </a:bodyPr>
          <a:lstStyle/>
          <a:p>
            <a:pPr algn="l">
              <a:lnSpc>
                <a:spcPts val="4479"/>
              </a:lnSpc>
              <a:spcBef>
                <a:spcPct val="0"/>
              </a:spcBef>
            </a:pPr>
            <a:r>
              <a:rPr lang="en-US" sz="3199">
                <a:solidFill>
                  <a:srgbClr val="0B0203"/>
                </a:solidFill>
                <a:latin typeface="Times New Roman Bold"/>
              </a:rPr>
              <a:t>étoiles</a:t>
            </a:r>
          </a:p>
        </p:txBody>
      </p:sp>
      <p:sp>
        <p:nvSpPr>
          <p:cNvPr id="28" name="TextBox 28"/>
          <p:cNvSpPr txBox="1"/>
          <p:nvPr/>
        </p:nvSpPr>
        <p:spPr>
          <a:xfrm>
            <a:off x="6948997" y="7115756"/>
            <a:ext cx="1463341" cy="604521"/>
          </a:xfrm>
          <a:prstGeom prst="rect">
            <a:avLst/>
          </a:prstGeom>
        </p:spPr>
        <p:txBody>
          <a:bodyPr lIns="0" tIns="0" rIns="0" bIns="0" rtlCol="0" anchor="t">
            <a:spAutoFit/>
          </a:bodyPr>
          <a:lstStyle/>
          <a:p>
            <a:pPr algn="l">
              <a:lnSpc>
                <a:spcPts val="4479"/>
              </a:lnSpc>
              <a:spcBef>
                <a:spcPct val="0"/>
              </a:spcBef>
            </a:pPr>
            <a:r>
              <a:rPr lang="en-US" sz="3199">
                <a:solidFill>
                  <a:srgbClr val="0B0203"/>
                </a:solidFill>
                <a:latin typeface="Times New Roman Bold"/>
              </a:rPr>
              <a:t>lampes</a:t>
            </a:r>
          </a:p>
        </p:txBody>
      </p:sp>
      <p:sp>
        <p:nvSpPr>
          <p:cNvPr id="29" name="TextBox 29"/>
          <p:cNvSpPr txBox="1"/>
          <p:nvPr/>
        </p:nvSpPr>
        <p:spPr>
          <a:xfrm>
            <a:off x="10726842" y="7115756"/>
            <a:ext cx="1463341" cy="604521"/>
          </a:xfrm>
          <a:prstGeom prst="rect">
            <a:avLst/>
          </a:prstGeom>
        </p:spPr>
        <p:txBody>
          <a:bodyPr lIns="0" tIns="0" rIns="0" bIns="0" rtlCol="0" anchor="t">
            <a:spAutoFit/>
          </a:bodyPr>
          <a:lstStyle/>
          <a:p>
            <a:pPr algn="l">
              <a:lnSpc>
                <a:spcPts val="4479"/>
              </a:lnSpc>
              <a:spcBef>
                <a:spcPct val="0"/>
              </a:spcBef>
            </a:pPr>
            <a:r>
              <a:rPr lang="en-US" sz="3199">
                <a:solidFill>
                  <a:srgbClr val="0B0203"/>
                </a:solidFill>
                <a:latin typeface="Times New Roman Bold"/>
              </a:rPr>
              <a:t>bougie</a:t>
            </a:r>
          </a:p>
        </p:txBody>
      </p:sp>
      <p:sp>
        <p:nvSpPr>
          <p:cNvPr id="30" name="TextBox 30"/>
          <p:cNvSpPr txBox="1"/>
          <p:nvPr/>
        </p:nvSpPr>
        <p:spPr>
          <a:xfrm>
            <a:off x="14593213" y="7070720"/>
            <a:ext cx="1463341" cy="604521"/>
          </a:xfrm>
          <a:prstGeom prst="rect">
            <a:avLst/>
          </a:prstGeom>
        </p:spPr>
        <p:txBody>
          <a:bodyPr lIns="0" tIns="0" rIns="0" bIns="0" rtlCol="0" anchor="t">
            <a:spAutoFit/>
          </a:bodyPr>
          <a:lstStyle/>
          <a:p>
            <a:pPr algn="l">
              <a:lnSpc>
                <a:spcPts val="4479"/>
              </a:lnSpc>
              <a:spcBef>
                <a:spcPct val="0"/>
              </a:spcBef>
            </a:pPr>
            <a:r>
              <a:rPr lang="en-US" sz="3199">
                <a:solidFill>
                  <a:srgbClr val="0B0203"/>
                </a:solidFill>
                <a:latin typeface="Times New Roman Bold"/>
              </a:rPr>
              <a:t>soleil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480141" y="7547855"/>
            <a:ext cx="1638499" cy="2849563"/>
          </a:xfrm>
          <a:custGeom>
            <a:avLst/>
            <a:gdLst/>
            <a:ahLst/>
            <a:cxnLst/>
            <a:rect l="l" t="t" r="r" b="b"/>
            <a:pathLst>
              <a:path w="1638499" h="2849563">
                <a:moveTo>
                  <a:pt x="1638499" y="0"/>
                </a:moveTo>
                <a:lnTo>
                  <a:pt x="0" y="0"/>
                </a:lnTo>
                <a:lnTo>
                  <a:pt x="0" y="2849564"/>
                </a:lnTo>
                <a:lnTo>
                  <a:pt x="1638499" y="2849564"/>
                </a:lnTo>
                <a:lnTo>
                  <a:pt x="1638499"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47436" y="288717"/>
            <a:ext cx="1632423" cy="1418642"/>
          </a:xfrm>
          <a:custGeom>
            <a:avLst/>
            <a:gdLst/>
            <a:ahLst/>
            <a:cxnLst/>
            <a:rect l="l" t="t" r="r" b="b"/>
            <a:pathLst>
              <a:path w="1632423" h="1418642">
                <a:moveTo>
                  <a:pt x="0" y="0"/>
                </a:moveTo>
                <a:lnTo>
                  <a:pt x="1632423" y="0"/>
                </a:lnTo>
                <a:lnTo>
                  <a:pt x="1632423" y="1418643"/>
                </a:lnTo>
                <a:lnTo>
                  <a:pt x="0" y="141864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302106" y="1587589"/>
            <a:ext cx="515221" cy="417797"/>
          </a:xfrm>
          <a:custGeom>
            <a:avLst/>
            <a:gdLst/>
            <a:ahLst/>
            <a:cxnLst/>
            <a:rect l="l" t="t" r="r" b="b"/>
            <a:pathLst>
              <a:path w="515221" h="417797">
                <a:moveTo>
                  <a:pt x="0" y="0"/>
                </a:moveTo>
                <a:lnTo>
                  <a:pt x="515221" y="0"/>
                </a:lnTo>
                <a:lnTo>
                  <a:pt x="515221" y="417797"/>
                </a:lnTo>
                <a:lnTo>
                  <a:pt x="0" y="41779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1" name="Group 11"/>
          <p:cNvGrpSpPr/>
          <p:nvPr/>
        </p:nvGrpSpPr>
        <p:grpSpPr>
          <a:xfrm>
            <a:off x="2779511" y="4178546"/>
            <a:ext cx="2339500" cy="23395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24963" r="-24963"/>
              </a:stretch>
            </a:blipFill>
          </p:spPr>
        </p:sp>
      </p:grpSp>
      <p:grpSp>
        <p:nvGrpSpPr>
          <p:cNvPr id="13" name="Group 13"/>
          <p:cNvGrpSpPr/>
          <p:nvPr/>
        </p:nvGrpSpPr>
        <p:grpSpPr>
          <a:xfrm>
            <a:off x="6339467" y="4175715"/>
            <a:ext cx="2339500" cy="233950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1"/>
              <a:stretch>
                <a:fillRect t="-12211" b="-12211"/>
              </a:stretch>
            </a:blipFill>
          </p:spPr>
        </p:sp>
      </p:grpSp>
      <p:sp>
        <p:nvSpPr>
          <p:cNvPr id="15" name="Freeform 15"/>
          <p:cNvSpPr/>
          <p:nvPr/>
        </p:nvSpPr>
        <p:spPr>
          <a:xfrm>
            <a:off x="2559717" y="6718071"/>
            <a:ext cx="2339019" cy="570770"/>
          </a:xfrm>
          <a:custGeom>
            <a:avLst/>
            <a:gdLst/>
            <a:ahLst/>
            <a:cxnLst/>
            <a:rect l="l" t="t" r="r" b="b"/>
            <a:pathLst>
              <a:path w="2339019" h="570770">
                <a:moveTo>
                  <a:pt x="0" y="0"/>
                </a:moveTo>
                <a:lnTo>
                  <a:pt x="2339019" y="0"/>
                </a:lnTo>
                <a:lnTo>
                  <a:pt x="2339019" y="570770"/>
                </a:lnTo>
                <a:lnTo>
                  <a:pt x="0" y="5707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6" name="Freeform 16"/>
          <p:cNvSpPr/>
          <p:nvPr/>
        </p:nvSpPr>
        <p:spPr>
          <a:xfrm>
            <a:off x="6339948" y="6718071"/>
            <a:ext cx="2339019" cy="570770"/>
          </a:xfrm>
          <a:custGeom>
            <a:avLst/>
            <a:gdLst/>
            <a:ahLst/>
            <a:cxnLst/>
            <a:rect l="l" t="t" r="r" b="b"/>
            <a:pathLst>
              <a:path w="2339019" h="570770">
                <a:moveTo>
                  <a:pt x="0" y="0"/>
                </a:moveTo>
                <a:lnTo>
                  <a:pt x="2339019" y="0"/>
                </a:lnTo>
                <a:lnTo>
                  <a:pt x="2339019" y="570770"/>
                </a:lnTo>
                <a:lnTo>
                  <a:pt x="0" y="5707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grpSp>
        <p:nvGrpSpPr>
          <p:cNvPr id="17" name="Group 17"/>
          <p:cNvGrpSpPr/>
          <p:nvPr/>
        </p:nvGrpSpPr>
        <p:grpSpPr>
          <a:xfrm>
            <a:off x="11004948" y="3726505"/>
            <a:ext cx="4846896" cy="3562336"/>
            <a:chOff x="0" y="0"/>
            <a:chExt cx="1105892" cy="812800"/>
          </a:xfrm>
        </p:grpSpPr>
        <p:sp>
          <p:nvSpPr>
            <p:cNvPr id="18" name="Freeform 18"/>
            <p:cNvSpPr/>
            <p:nvPr/>
          </p:nvSpPr>
          <p:spPr>
            <a:xfrm>
              <a:off x="0" y="0"/>
              <a:ext cx="1105892" cy="812800"/>
            </a:xfrm>
            <a:custGeom>
              <a:avLst/>
              <a:gdLst/>
              <a:ahLst/>
              <a:cxnLst/>
              <a:rect l="l" t="t" r="r" b="b"/>
              <a:pathLst>
                <a:path w="1105892" h="812800">
                  <a:moveTo>
                    <a:pt x="36738" y="0"/>
                  </a:moveTo>
                  <a:lnTo>
                    <a:pt x="1069154" y="0"/>
                  </a:lnTo>
                  <a:cubicBezTo>
                    <a:pt x="1089443" y="0"/>
                    <a:pt x="1105892" y="16448"/>
                    <a:pt x="1105892" y="36738"/>
                  </a:cubicBezTo>
                  <a:lnTo>
                    <a:pt x="1105892" y="776062"/>
                  </a:lnTo>
                  <a:cubicBezTo>
                    <a:pt x="1105892" y="796352"/>
                    <a:pt x="1089443" y="812800"/>
                    <a:pt x="1069154" y="812800"/>
                  </a:cubicBezTo>
                  <a:lnTo>
                    <a:pt x="36738" y="812800"/>
                  </a:lnTo>
                  <a:cubicBezTo>
                    <a:pt x="16448" y="812800"/>
                    <a:pt x="0" y="796352"/>
                    <a:pt x="0" y="776062"/>
                  </a:cubicBezTo>
                  <a:lnTo>
                    <a:pt x="0" y="36738"/>
                  </a:lnTo>
                  <a:cubicBezTo>
                    <a:pt x="0" y="16448"/>
                    <a:pt x="16448" y="0"/>
                    <a:pt x="36738" y="0"/>
                  </a:cubicBezTo>
                  <a:close/>
                </a:path>
              </a:pathLst>
            </a:custGeom>
            <a:blipFill>
              <a:blip r:embed="rId14"/>
              <a:stretch>
                <a:fillRect l="-11929" r="-11929"/>
              </a:stretch>
            </a:blipFill>
          </p:spPr>
        </p:sp>
      </p:grpSp>
      <p:sp>
        <p:nvSpPr>
          <p:cNvPr id="19" name="TextBox 19"/>
          <p:cNvSpPr txBox="1"/>
          <p:nvPr/>
        </p:nvSpPr>
        <p:spPr>
          <a:xfrm>
            <a:off x="2400461" y="1463764"/>
            <a:ext cx="13838968" cy="1728471"/>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     Ce sont des corps qui ne produisent pas de lumière mais ils renvoient (diffusent) une partie de la lumière qu’ils reçoivent Comme la lune, les planètes, en fait tous les objets (et les personnes) qui nous entourent.</a:t>
            </a:r>
          </a:p>
        </p:txBody>
      </p:sp>
      <p:sp>
        <p:nvSpPr>
          <p:cNvPr id="20" name="TextBox 20"/>
          <p:cNvSpPr txBox="1"/>
          <p:nvPr/>
        </p:nvSpPr>
        <p:spPr>
          <a:xfrm>
            <a:off x="4506943" y="582930"/>
            <a:ext cx="7683240"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Italics"/>
              </a:rPr>
              <a:t>2 -Source secondaire de la lumière</a:t>
            </a:r>
          </a:p>
        </p:txBody>
      </p:sp>
      <p:sp>
        <p:nvSpPr>
          <p:cNvPr id="21" name="TextBox 21"/>
          <p:cNvSpPr txBox="1"/>
          <p:nvPr/>
        </p:nvSpPr>
        <p:spPr>
          <a:xfrm>
            <a:off x="3420332" y="6594246"/>
            <a:ext cx="1120439" cy="604521"/>
          </a:xfrm>
          <a:prstGeom prst="rect">
            <a:avLst/>
          </a:prstGeom>
        </p:spPr>
        <p:txBody>
          <a:bodyPr lIns="0" tIns="0" rIns="0" bIns="0" rtlCol="0" anchor="t">
            <a:spAutoFit/>
          </a:bodyPr>
          <a:lstStyle/>
          <a:p>
            <a:pPr algn="l">
              <a:lnSpc>
                <a:spcPts val="4479"/>
              </a:lnSpc>
              <a:spcBef>
                <a:spcPct val="0"/>
              </a:spcBef>
            </a:pPr>
            <a:r>
              <a:rPr lang="en-US" sz="3199">
                <a:solidFill>
                  <a:srgbClr val="0B0203"/>
                </a:solidFill>
                <a:latin typeface="Times New Roman Bold"/>
              </a:rPr>
              <a:t>lune</a:t>
            </a:r>
          </a:p>
        </p:txBody>
      </p:sp>
      <p:sp>
        <p:nvSpPr>
          <p:cNvPr id="22" name="TextBox 22"/>
          <p:cNvSpPr txBox="1"/>
          <p:nvPr/>
        </p:nvSpPr>
        <p:spPr>
          <a:xfrm>
            <a:off x="6948997" y="6639283"/>
            <a:ext cx="1463341" cy="604521"/>
          </a:xfrm>
          <a:prstGeom prst="rect">
            <a:avLst/>
          </a:prstGeom>
        </p:spPr>
        <p:txBody>
          <a:bodyPr lIns="0" tIns="0" rIns="0" bIns="0" rtlCol="0" anchor="t">
            <a:spAutoFit/>
          </a:bodyPr>
          <a:lstStyle/>
          <a:p>
            <a:pPr algn="l">
              <a:lnSpc>
                <a:spcPts val="4479"/>
              </a:lnSpc>
              <a:spcBef>
                <a:spcPct val="0"/>
              </a:spcBef>
            </a:pPr>
            <a:r>
              <a:rPr lang="en-US" sz="3199">
                <a:solidFill>
                  <a:srgbClr val="0B0203"/>
                </a:solidFill>
                <a:latin typeface="Times New Roman Bold"/>
              </a:rPr>
              <a:t>planètes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601000" y="8665034"/>
            <a:ext cx="1687000" cy="1466073"/>
          </a:xfrm>
          <a:custGeom>
            <a:avLst/>
            <a:gdLst/>
            <a:ahLst/>
            <a:cxnLst/>
            <a:rect l="l" t="t" r="r" b="b"/>
            <a:pathLst>
              <a:path w="1687000" h="1466073">
                <a:moveTo>
                  <a:pt x="0" y="0"/>
                </a:moveTo>
                <a:lnTo>
                  <a:pt x="1687000" y="0"/>
                </a:lnTo>
                <a:lnTo>
                  <a:pt x="1687000"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82515" y="7671370"/>
            <a:ext cx="4740728" cy="4771029"/>
          </a:xfrm>
          <a:custGeom>
            <a:avLst/>
            <a:gdLst/>
            <a:ahLst/>
            <a:cxnLst/>
            <a:rect l="l" t="t" r="r" b="b"/>
            <a:pathLst>
              <a:path w="4740728" h="4771029">
                <a:moveTo>
                  <a:pt x="0" y="0"/>
                </a:moveTo>
                <a:lnTo>
                  <a:pt x="4740727" y="0"/>
                </a:lnTo>
                <a:lnTo>
                  <a:pt x="4740727" y="4771028"/>
                </a:lnTo>
                <a:lnTo>
                  <a:pt x="0" y="477102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72630" y="8346639"/>
            <a:ext cx="1209146" cy="2102863"/>
          </a:xfrm>
          <a:custGeom>
            <a:avLst/>
            <a:gdLst/>
            <a:ahLst/>
            <a:cxnLst/>
            <a:rect l="l" t="t" r="r" b="b"/>
            <a:pathLst>
              <a:path w="1209146" h="2102863">
                <a:moveTo>
                  <a:pt x="1209147" y="0"/>
                </a:moveTo>
                <a:lnTo>
                  <a:pt x="0" y="0"/>
                </a:lnTo>
                <a:lnTo>
                  <a:pt x="0" y="2102863"/>
                </a:lnTo>
                <a:lnTo>
                  <a:pt x="1209147" y="2102863"/>
                </a:lnTo>
                <a:lnTo>
                  <a:pt x="1209147"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47436" y="288717"/>
            <a:ext cx="2014725" cy="1750878"/>
          </a:xfrm>
          <a:custGeom>
            <a:avLst/>
            <a:gdLst/>
            <a:ahLst/>
            <a:cxnLst/>
            <a:rect l="l" t="t" r="r" b="b"/>
            <a:pathLst>
              <a:path w="2014725" h="1750878">
                <a:moveTo>
                  <a:pt x="0" y="0"/>
                </a:moveTo>
                <a:lnTo>
                  <a:pt x="2014725" y="0"/>
                </a:lnTo>
                <a:lnTo>
                  <a:pt x="2014725" y="1750879"/>
                </a:lnTo>
                <a:lnTo>
                  <a:pt x="0" y="175087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647500" y="3782512"/>
            <a:ext cx="515221" cy="417797"/>
          </a:xfrm>
          <a:custGeom>
            <a:avLst/>
            <a:gdLst/>
            <a:ahLst/>
            <a:cxnLst/>
            <a:rect l="l" t="t" r="r" b="b"/>
            <a:pathLst>
              <a:path w="515221" h="417797">
                <a:moveTo>
                  <a:pt x="0" y="0"/>
                </a:moveTo>
                <a:lnTo>
                  <a:pt x="515221" y="0"/>
                </a:lnTo>
                <a:lnTo>
                  <a:pt x="515221" y="417797"/>
                </a:lnTo>
                <a:lnTo>
                  <a:pt x="0" y="41779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3738252" y="4949008"/>
            <a:ext cx="10219212" cy="2068418"/>
          </a:xfrm>
          <a:custGeom>
            <a:avLst/>
            <a:gdLst/>
            <a:ahLst/>
            <a:cxnLst/>
            <a:rect l="l" t="t" r="r" b="b"/>
            <a:pathLst>
              <a:path w="10219212" h="2068418">
                <a:moveTo>
                  <a:pt x="0" y="0"/>
                </a:moveTo>
                <a:lnTo>
                  <a:pt x="10219212" y="0"/>
                </a:lnTo>
                <a:lnTo>
                  <a:pt x="10219212" y="2068418"/>
                </a:lnTo>
                <a:lnTo>
                  <a:pt x="0" y="2068418"/>
                </a:lnTo>
                <a:lnTo>
                  <a:pt x="0" y="0"/>
                </a:lnTo>
                <a:close/>
              </a:path>
            </a:pathLst>
          </a:custGeom>
          <a:blipFill>
            <a:blip r:embed="rId10"/>
            <a:stretch>
              <a:fillRect/>
            </a:stretch>
          </a:blipFill>
        </p:spPr>
      </p:sp>
      <p:sp>
        <p:nvSpPr>
          <p:cNvPr id="12" name="TextBox 12"/>
          <p:cNvSpPr txBox="1"/>
          <p:nvPr/>
        </p:nvSpPr>
        <p:spPr>
          <a:xfrm>
            <a:off x="2983379" y="1232692"/>
            <a:ext cx="13080105" cy="1166496"/>
          </a:xfrm>
          <a:prstGeom prst="rect">
            <a:avLst/>
          </a:prstGeom>
        </p:spPr>
        <p:txBody>
          <a:bodyPr lIns="0" tIns="0" rIns="0" bIns="0" rtlCol="0" anchor="t">
            <a:spAutoFit/>
          </a:bodyPr>
          <a:lstStyle/>
          <a:p>
            <a:pPr algn="l">
              <a:lnSpc>
                <a:spcPts val="4479"/>
              </a:lnSpc>
              <a:spcBef>
                <a:spcPct val="0"/>
              </a:spcBef>
            </a:pPr>
            <a:r>
              <a:rPr lang="en-US" sz="3199">
                <a:solidFill>
                  <a:srgbClr val="FFFFFF"/>
                </a:solidFill>
                <a:latin typeface="Times New Roman Bold"/>
              </a:rPr>
              <a:t>    On appelle récepteur de lumière, tout objet ou dispositif sensible à la lumière, et subit des transformations de forme, de taille ou de nature.</a:t>
            </a:r>
          </a:p>
        </p:txBody>
      </p:sp>
      <p:sp>
        <p:nvSpPr>
          <p:cNvPr id="13" name="Freeform 13"/>
          <p:cNvSpPr/>
          <p:nvPr/>
        </p:nvSpPr>
        <p:spPr>
          <a:xfrm>
            <a:off x="2647500" y="1356517"/>
            <a:ext cx="515221" cy="417797"/>
          </a:xfrm>
          <a:custGeom>
            <a:avLst/>
            <a:gdLst/>
            <a:ahLst/>
            <a:cxnLst/>
            <a:rect l="l" t="t" r="r" b="b"/>
            <a:pathLst>
              <a:path w="515221" h="417797">
                <a:moveTo>
                  <a:pt x="0" y="0"/>
                </a:moveTo>
                <a:lnTo>
                  <a:pt x="515221" y="0"/>
                </a:lnTo>
                <a:lnTo>
                  <a:pt x="515221" y="417798"/>
                </a:lnTo>
                <a:lnTo>
                  <a:pt x="0" y="41779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4" name="TextBox 14"/>
          <p:cNvSpPr txBox="1"/>
          <p:nvPr/>
        </p:nvSpPr>
        <p:spPr>
          <a:xfrm>
            <a:off x="2907641" y="7156374"/>
            <a:ext cx="13838968" cy="1728471"/>
          </a:xfrm>
          <a:prstGeom prst="rect">
            <a:avLst/>
          </a:prstGeom>
        </p:spPr>
        <p:txBody>
          <a:bodyPr lIns="0" tIns="0" rIns="0" bIns="0" rtlCol="0" anchor="t">
            <a:spAutoFit/>
          </a:bodyPr>
          <a:lstStyle/>
          <a:p>
            <a:pPr algn="l">
              <a:lnSpc>
                <a:spcPts val="4479"/>
              </a:lnSpc>
            </a:pPr>
            <a:r>
              <a:rPr lang="en-US" sz="3199">
                <a:solidFill>
                  <a:srgbClr val="FFFFFF"/>
                </a:solidFill>
                <a:latin typeface="Times New Roman Bold"/>
              </a:rPr>
              <a:t>     la lampe brille, le courant électrique circule , La photoélectrique produit un courant électrique lorsqu'elle est exposée à des rayons lumineux.</a:t>
            </a:r>
          </a:p>
          <a:p>
            <a:pPr algn="l">
              <a:lnSpc>
                <a:spcPts val="4479"/>
              </a:lnSpc>
              <a:spcBef>
                <a:spcPct val="0"/>
              </a:spcBef>
            </a:pPr>
            <a:r>
              <a:rPr lang="en-US" sz="3199">
                <a:solidFill>
                  <a:srgbClr val="FFFFFF"/>
                </a:solidFill>
                <a:latin typeface="Times New Roman"/>
              </a:rPr>
              <a:t>                  </a:t>
            </a:r>
            <a:r>
              <a:rPr lang="en-US" sz="3199">
                <a:solidFill>
                  <a:srgbClr val="FFFFFF"/>
                </a:solidFill>
                <a:latin typeface="Times New Roman Bold"/>
              </a:rPr>
              <a:t>Elle est donc considérée comme un </a:t>
            </a:r>
            <a:r>
              <a:rPr lang="en-US" sz="3199">
                <a:solidFill>
                  <a:srgbClr val="FFDE59"/>
                </a:solidFill>
                <a:latin typeface="Times New Roman Bold"/>
              </a:rPr>
              <a:t>récepteur optique</a:t>
            </a:r>
          </a:p>
        </p:txBody>
      </p:sp>
      <p:sp>
        <p:nvSpPr>
          <p:cNvPr id="15" name="Freeform 15"/>
          <p:cNvSpPr/>
          <p:nvPr/>
        </p:nvSpPr>
        <p:spPr>
          <a:xfrm>
            <a:off x="2725769" y="7359334"/>
            <a:ext cx="363744" cy="294964"/>
          </a:xfrm>
          <a:custGeom>
            <a:avLst/>
            <a:gdLst/>
            <a:ahLst/>
            <a:cxnLst/>
            <a:rect l="l" t="t" r="r" b="b"/>
            <a:pathLst>
              <a:path w="363744" h="294964">
                <a:moveTo>
                  <a:pt x="0" y="0"/>
                </a:moveTo>
                <a:lnTo>
                  <a:pt x="363744" y="0"/>
                </a:lnTo>
                <a:lnTo>
                  <a:pt x="363744" y="294964"/>
                </a:lnTo>
                <a:lnTo>
                  <a:pt x="0" y="29496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6" name="Freeform 16"/>
          <p:cNvSpPr/>
          <p:nvPr/>
        </p:nvSpPr>
        <p:spPr>
          <a:xfrm>
            <a:off x="4022252" y="8398551"/>
            <a:ext cx="506651" cy="393346"/>
          </a:xfrm>
          <a:custGeom>
            <a:avLst/>
            <a:gdLst/>
            <a:ahLst/>
            <a:cxnLst/>
            <a:rect l="l" t="t" r="r" b="b"/>
            <a:pathLst>
              <a:path w="506651" h="393346">
                <a:moveTo>
                  <a:pt x="0" y="0"/>
                </a:moveTo>
                <a:lnTo>
                  <a:pt x="506651" y="0"/>
                </a:lnTo>
                <a:lnTo>
                  <a:pt x="506651" y="393345"/>
                </a:lnTo>
                <a:lnTo>
                  <a:pt x="0" y="393345"/>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7" name="TextBox 17"/>
          <p:cNvSpPr txBox="1"/>
          <p:nvPr/>
        </p:nvSpPr>
        <p:spPr>
          <a:xfrm>
            <a:off x="4375917" y="277854"/>
            <a:ext cx="10442039" cy="958850"/>
          </a:xfrm>
          <a:prstGeom prst="rect">
            <a:avLst/>
          </a:prstGeom>
        </p:spPr>
        <p:txBody>
          <a:bodyPr lIns="0" tIns="0" rIns="0" bIns="0" rtlCol="0" anchor="t">
            <a:spAutoFit/>
          </a:bodyPr>
          <a:lstStyle/>
          <a:p>
            <a:pPr algn="l">
              <a:lnSpc>
                <a:spcPts val="7000"/>
              </a:lnSpc>
              <a:spcBef>
                <a:spcPct val="0"/>
              </a:spcBef>
            </a:pPr>
            <a:r>
              <a:rPr lang="en-US" sz="5000" u="sng">
                <a:solidFill>
                  <a:srgbClr val="FF914D"/>
                </a:solidFill>
                <a:latin typeface="Times New Roman Bold Italics"/>
              </a:rPr>
              <a:t>III - les récepteurs lumineux :</a:t>
            </a:r>
          </a:p>
        </p:txBody>
      </p:sp>
      <p:sp>
        <p:nvSpPr>
          <p:cNvPr id="18" name="TextBox 18"/>
          <p:cNvSpPr txBox="1"/>
          <p:nvPr/>
        </p:nvSpPr>
        <p:spPr>
          <a:xfrm>
            <a:off x="2905111" y="3658687"/>
            <a:ext cx="13838968" cy="1166496"/>
          </a:xfrm>
          <a:prstGeom prst="rect">
            <a:avLst/>
          </a:prstGeom>
        </p:spPr>
        <p:txBody>
          <a:bodyPr lIns="0" tIns="0" rIns="0" bIns="0" rtlCol="0" anchor="t">
            <a:spAutoFit/>
          </a:bodyPr>
          <a:lstStyle/>
          <a:p>
            <a:pPr algn="l">
              <a:lnSpc>
                <a:spcPts val="4479"/>
              </a:lnSpc>
            </a:pPr>
            <a:r>
              <a:rPr lang="en-US" sz="3199">
                <a:solidFill>
                  <a:srgbClr val="FFFFFF"/>
                </a:solidFill>
                <a:latin typeface="Times New Roman Bold"/>
              </a:rPr>
              <a:t>     A l’aide d’une cellule photoélectrique , un interrupteur , une lampe et des fils de</a:t>
            </a:r>
          </a:p>
          <a:p>
            <a:pPr algn="l">
              <a:lnSpc>
                <a:spcPts val="4479"/>
              </a:lnSpc>
              <a:spcBef>
                <a:spcPct val="0"/>
              </a:spcBef>
            </a:pPr>
            <a:r>
              <a:rPr lang="en-US" sz="3199">
                <a:solidFill>
                  <a:srgbClr val="FFFFFF"/>
                </a:solidFill>
                <a:latin typeface="Times New Roman Bold"/>
              </a:rPr>
              <a:t>connexion, on réalise le circuit électrique suivant :</a:t>
            </a:r>
          </a:p>
        </p:txBody>
      </p:sp>
      <p:sp>
        <p:nvSpPr>
          <p:cNvPr id="19" name="TextBox 19"/>
          <p:cNvSpPr txBox="1"/>
          <p:nvPr/>
        </p:nvSpPr>
        <p:spPr>
          <a:xfrm>
            <a:off x="3420332" y="2291162"/>
            <a:ext cx="6280461" cy="722629"/>
          </a:xfrm>
          <a:prstGeom prst="rect">
            <a:avLst/>
          </a:prstGeom>
        </p:spPr>
        <p:txBody>
          <a:bodyPr lIns="0" tIns="0" rIns="0" bIns="0" rtlCol="0" anchor="t">
            <a:spAutoFit/>
          </a:bodyPr>
          <a:lstStyle/>
          <a:p>
            <a:pPr algn="l">
              <a:lnSpc>
                <a:spcPts val="5320"/>
              </a:lnSpc>
              <a:spcBef>
                <a:spcPct val="0"/>
              </a:spcBef>
            </a:pPr>
            <a:r>
              <a:rPr lang="en-US" sz="3800" u="sng">
                <a:solidFill>
                  <a:srgbClr val="B6F61A"/>
                </a:solidFill>
                <a:latin typeface="Times New Roman Bold Italics"/>
              </a:rPr>
              <a:t>1 - Récepteurs photoélectriques</a:t>
            </a:r>
          </a:p>
        </p:txBody>
      </p:sp>
      <p:sp>
        <p:nvSpPr>
          <p:cNvPr id="20" name="TextBox 20"/>
          <p:cNvSpPr txBox="1"/>
          <p:nvPr/>
        </p:nvSpPr>
        <p:spPr>
          <a:xfrm>
            <a:off x="4375917" y="2937591"/>
            <a:ext cx="3034590" cy="604519"/>
          </a:xfrm>
          <a:prstGeom prst="rect">
            <a:avLst/>
          </a:prstGeom>
        </p:spPr>
        <p:txBody>
          <a:bodyPr lIns="0" tIns="0" rIns="0" bIns="0" rtlCol="0" anchor="t">
            <a:spAutoFit/>
          </a:bodyPr>
          <a:lstStyle/>
          <a:p>
            <a:pPr algn="l">
              <a:lnSpc>
                <a:spcPts val="4480"/>
              </a:lnSpc>
              <a:spcBef>
                <a:spcPct val="0"/>
              </a:spcBef>
            </a:pPr>
            <a:r>
              <a:rPr lang="en-US" sz="3200" u="sng">
                <a:solidFill>
                  <a:srgbClr val="5CE1E6"/>
                </a:solidFill>
                <a:latin typeface="Times New Roman Bold Italics"/>
              </a:rPr>
              <a:t>1 - Expérience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601000" y="8665034"/>
            <a:ext cx="1687000" cy="1466073"/>
          </a:xfrm>
          <a:custGeom>
            <a:avLst/>
            <a:gdLst/>
            <a:ahLst/>
            <a:cxnLst/>
            <a:rect l="l" t="t" r="r" b="b"/>
            <a:pathLst>
              <a:path w="1687000" h="1466073">
                <a:moveTo>
                  <a:pt x="0" y="0"/>
                </a:moveTo>
                <a:lnTo>
                  <a:pt x="1687000" y="0"/>
                </a:lnTo>
                <a:lnTo>
                  <a:pt x="1687000"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882515" y="7671370"/>
            <a:ext cx="4740728" cy="4771029"/>
          </a:xfrm>
          <a:custGeom>
            <a:avLst/>
            <a:gdLst/>
            <a:ahLst/>
            <a:cxnLst/>
            <a:rect l="l" t="t" r="r" b="b"/>
            <a:pathLst>
              <a:path w="4740728" h="4771029">
                <a:moveTo>
                  <a:pt x="0" y="0"/>
                </a:moveTo>
                <a:lnTo>
                  <a:pt x="4740727" y="0"/>
                </a:lnTo>
                <a:lnTo>
                  <a:pt x="4740727" y="4771028"/>
                </a:lnTo>
                <a:lnTo>
                  <a:pt x="0" y="477102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72630" y="8346639"/>
            <a:ext cx="1209146" cy="2102863"/>
          </a:xfrm>
          <a:custGeom>
            <a:avLst/>
            <a:gdLst/>
            <a:ahLst/>
            <a:cxnLst/>
            <a:rect l="l" t="t" r="r" b="b"/>
            <a:pathLst>
              <a:path w="1209146" h="2102863">
                <a:moveTo>
                  <a:pt x="1209147" y="0"/>
                </a:moveTo>
                <a:lnTo>
                  <a:pt x="0" y="0"/>
                </a:lnTo>
                <a:lnTo>
                  <a:pt x="0" y="2102863"/>
                </a:lnTo>
                <a:lnTo>
                  <a:pt x="1209147" y="2102863"/>
                </a:lnTo>
                <a:lnTo>
                  <a:pt x="1209147"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47436" y="288717"/>
            <a:ext cx="2014725" cy="1750878"/>
          </a:xfrm>
          <a:custGeom>
            <a:avLst/>
            <a:gdLst/>
            <a:ahLst/>
            <a:cxnLst/>
            <a:rect l="l" t="t" r="r" b="b"/>
            <a:pathLst>
              <a:path w="2014725" h="1750878">
                <a:moveTo>
                  <a:pt x="0" y="0"/>
                </a:moveTo>
                <a:lnTo>
                  <a:pt x="2014725" y="0"/>
                </a:lnTo>
                <a:lnTo>
                  <a:pt x="2014725" y="1750879"/>
                </a:lnTo>
                <a:lnTo>
                  <a:pt x="0" y="175087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3296505" y="3049940"/>
            <a:ext cx="10614526" cy="3768157"/>
          </a:xfrm>
          <a:custGeom>
            <a:avLst/>
            <a:gdLst/>
            <a:ahLst/>
            <a:cxnLst/>
            <a:rect l="l" t="t" r="r" b="b"/>
            <a:pathLst>
              <a:path w="10614526" h="3768157">
                <a:moveTo>
                  <a:pt x="0" y="0"/>
                </a:moveTo>
                <a:lnTo>
                  <a:pt x="10614526" y="0"/>
                </a:lnTo>
                <a:lnTo>
                  <a:pt x="10614526" y="3768157"/>
                </a:lnTo>
                <a:lnTo>
                  <a:pt x="0" y="3768157"/>
                </a:lnTo>
                <a:lnTo>
                  <a:pt x="0" y="0"/>
                </a:lnTo>
                <a:close/>
              </a:path>
            </a:pathLst>
          </a:custGeom>
          <a:blipFill>
            <a:blip r:embed="rId8"/>
            <a:stretch>
              <a:fillRect/>
            </a:stretch>
          </a:blipFill>
        </p:spPr>
      </p:sp>
      <p:sp>
        <p:nvSpPr>
          <p:cNvPr id="11" name="Freeform 11"/>
          <p:cNvSpPr/>
          <p:nvPr/>
        </p:nvSpPr>
        <p:spPr>
          <a:xfrm>
            <a:off x="3296505" y="2079623"/>
            <a:ext cx="6965581" cy="1276710"/>
          </a:xfrm>
          <a:custGeom>
            <a:avLst/>
            <a:gdLst/>
            <a:ahLst/>
            <a:cxnLst/>
            <a:rect l="l" t="t" r="r" b="b"/>
            <a:pathLst>
              <a:path w="6965581" h="1276710">
                <a:moveTo>
                  <a:pt x="0" y="0"/>
                </a:moveTo>
                <a:lnTo>
                  <a:pt x="6965582" y="0"/>
                </a:lnTo>
                <a:lnTo>
                  <a:pt x="6965582" y="1276710"/>
                </a:lnTo>
                <a:lnTo>
                  <a:pt x="0" y="1276710"/>
                </a:lnTo>
                <a:lnTo>
                  <a:pt x="0" y="0"/>
                </a:lnTo>
                <a:close/>
              </a:path>
            </a:pathLst>
          </a:custGeom>
          <a:blipFill>
            <a:blip r:embed="rId9"/>
            <a:stretch>
              <a:fillRect l="-18159" t="-181286" r="-17885" b="-275400"/>
            </a:stretch>
          </a:blipFill>
        </p:spPr>
      </p:sp>
      <p:sp>
        <p:nvSpPr>
          <p:cNvPr id="12" name="Freeform 12"/>
          <p:cNvSpPr/>
          <p:nvPr/>
        </p:nvSpPr>
        <p:spPr>
          <a:xfrm>
            <a:off x="3742868" y="7789647"/>
            <a:ext cx="914820" cy="458554"/>
          </a:xfrm>
          <a:custGeom>
            <a:avLst/>
            <a:gdLst/>
            <a:ahLst/>
            <a:cxnLst/>
            <a:rect l="l" t="t" r="r" b="b"/>
            <a:pathLst>
              <a:path w="914820" h="458554">
                <a:moveTo>
                  <a:pt x="0" y="0"/>
                </a:moveTo>
                <a:lnTo>
                  <a:pt x="914820" y="0"/>
                </a:lnTo>
                <a:lnTo>
                  <a:pt x="914820" y="458554"/>
                </a:lnTo>
                <a:lnTo>
                  <a:pt x="0" y="458554"/>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3" name="Freeform 13"/>
          <p:cNvSpPr/>
          <p:nvPr/>
        </p:nvSpPr>
        <p:spPr>
          <a:xfrm>
            <a:off x="2582606" y="7236501"/>
            <a:ext cx="497646" cy="374074"/>
          </a:xfrm>
          <a:custGeom>
            <a:avLst/>
            <a:gdLst/>
            <a:ahLst/>
            <a:cxnLst/>
            <a:rect l="l" t="t" r="r" b="b"/>
            <a:pathLst>
              <a:path w="497646" h="374074">
                <a:moveTo>
                  <a:pt x="0" y="0"/>
                </a:moveTo>
                <a:lnTo>
                  <a:pt x="497646" y="0"/>
                </a:lnTo>
                <a:lnTo>
                  <a:pt x="497646" y="374074"/>
                </a:lnTo>
                <a:lnTo>
                  <a:pt x="0" y="374074"/>
                </a:lnTo>
                <a:lnTo>
                  <a:pt x="0" y="0"/>
                </a:lnTo>
                <a:close/>
              </a:path>
            </a:pathLst>
          </a:custGeom>
          <a:blipFill>
            <a:blip r:embed="rId12"/>
            <a:stretch>
              <a:fillRect l="-8320" t="-411" b="-7125"/>
            </a:stretch>
          </a:blipFill>
        </p:spPr>
      </p:sp>
      <p:sp>
        <p:nvSpPr>
          <p:cNvPr id="14" name="TextBox 14"/>
          <p:cNvSpPr txBox="1"/>
          <p:nvPr/>
        </p:nvSpPr>
        <p:spPr>
          <a:xfrm>
            <a:off x="2366561" y="7112676"/>
            <a:ext cx="15226161" cy="1166496"/>
          </a:xfrm>
          <a:prstGeom prst="rect">
            <a:avLst/>
          </a:prstGeom>
        </p:spPr>
        <p:txBody>
          <a:bodyPr lIns="0" tIns="0" rIns="0" bIns="0" rtlCol="0" anchor="t">
            <a:spAutoFit/>
          </a:bodyPr>
          <a:lstStyle/>
          <a:p>
            <a:pPr algn="l">
              <a:lnSpc>
                <a:spcPts val="4479"/>
              </a:lnSpc>
            </a:pPr>
            <a:r>
              <a:rPr lang="en-US" sz="3199">
                <a:solidFill>
                  <a:srgbClr val="FFFFFF"/>
                </a:solidFill>
                <a:latin typeface="Times New Roman Bold"/>
              </a:rPr>
              <a:t>       chlorure d’argent est une substance chimique qui réagit sous l’effet de la lumière</a:t>
            </a:r>
          </a:p>
          <a:p>
            <a:pPr algn="l">
              <a:lnSpc>
                <a:spcPts val="4479"/>
              </a:lnSpc>
              <a:spcBef>
                <a:spcPct val="0"/>
              </a:spcBef>
            </a:pPr>
            <a:r>
              <a:rPr lang="en-US" sz="3199">
                <a:solidFill>
                  <a:srgbClr val="FFFFFF"/>
                </a:solidFill>
                <a:latin typeface="Times New Roman"/>
              </a:rPr>
              <a:t>                         </a:t>
            </a:r>
            <a:r>
              <a:rPr lang="en-US" sz="3199">
                <a:solidFill>
                  <a:srgbClr val="FFFFFF"/>
                </a:solidFill>
                <a:latin typeface="Times New Roman Bold"/>
              </a:rPr>
              <a:t>Elle est donc considérée comme </a:t>
            </a:r>
            <a:r>
              <a:rPr lang="en-US" sz="3199" u="sng">
                <a:solidFill>
                  <a:srgbClr val="FFDE59"/>
                </a:solidFill>
                <a:latin typeface="Times New Roman Bold Italics"/>
              </a:rPr>
              <a:t>un récepteur optique</a:t>
            </a:r>
          </a:p>
        </p:txBody>
      </p:sp>
      <p:sp>
        <p:nvSpPr>
          <p:cNvPr id="15" name="TextBox 15"/>
          <p:cNvSpPr txBox="1"/>
          <p:nvPr/>
        </p:nvSpPr>
        <p:spPr>
          <a:xfrm>
            <a:off x="3742868" y="876300"/>
            <a:ext cx="7340339" cy="722629"/>
          </a:xfrm>
          <a:prstGeom prst="rect">
            <a:avLst/>
          </a:prstGeom>
        </p:spPr>
        <p:txBody>
          <a:bodyPr lIns="0" tIns="0" rIns="0" bIns="0" rtlCol="0" anchor="t">
            <a:spAutoFit/>
          </a:bodyPr>
          <a:lstStyle/>
          <a:p>
            <a:pPr algn="l">
              <a:lnSpc>
                <a:spcPts val="5320"/>
              </a:lnSpc>
              <a:spcBef>
                <a:spcPct val="0"/>
              </a:spcBef>
            </a:pPr>
            <a:r>
              <a:rPr lang="en-US" sz="3800" u="sng">
                <a:solidFill>
                  <a:srgbClr val="B6F61A"/>
                </a:solidFill>
                <a:latin typeface="Times New Roman Bold Italics"/>
              </a:rPr>
              <a:t>2 -  Récepteurs photochimiques:</a:t>
            </a:r>
          </a:p>
        </p:txBody>
      </p:sp>
      <p:sp>
        <p:nvSpPr>
          <p:cNvPr id="16" name="TextBox 16"/>
          <p:cNvSpPr txBox="1"/>
          <p:nvPr/>
        </p:nvSpPr>
        <p:spPr>
          <a:xfrm>
            <a:off x="4958610" y="1435077"/>
            <a:ext cx="3034590" cy="604519"/>
          </a:xfrm>
          <a:prstGeom prst="rect">
            <a:avLst/>
          </a:prstGeom>
        </p:spPr>
        <p:txBody>
          <a:bodyPr lIns="0" tIns="0" rIns="0" bIns="0" rtlCol="0" anchor="t">
            <a:spAutoFit/>
          </a:bodyPr>
          <a:lstStyle/>
          <a:p>
            <a:pPr algn="l">
              <a:lnSpc>
                <a:spcPts val="4480"/>
              </a:lnSpc>
              <a:spcBef>
                <a:spcPct val="0"/>
              </a:spcBef>
            </a:pPr>
            <a:r>
              <a:rPr lang="en-US" sz="3200" u="sng">
                <a:solidFill>
                  <a:srgbClr val="5CE1E6"/>
                </a:solidFill>
                <a:latin typeface="Times New Roman Bold Italics"/>
              </a:rPr>
              <a:t>Expérience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rot="-10800000">
            <a:off x="16601000" y="8665034"/>
            <a:ext cx="1687000" cy="1466073"/>
          </a:xfrm>
          <a:custGeom>
            <a:avLst/>
            <a:gdLst/>
            <a:ahLst/>
            <a:cxnLst/>
            <a:rect l="l" t="t" r="r" b="b"/>
            <a:pathLst>
              <a:path w="1687000" h="1466073">
                <a:moveTo>
                  <a:pt x="0" y="0"/>
                </a:moveTo>
                <a:lnTo>
                  <a:pt x="1687000" y="0"/>
                </a:lnTo>
                <a:lnTo>
                  <a:pt x="1687000" y="1466073"/>
                </a:lnTo>
                <a:lnTo>
                  <a:pt x="0" y="14660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10090965">
            <a:off x="-1882515" y="7671370"/>
            <a:ext cx="4740728" cy="4771029"/>
          </a:xfrm>
          <a:custGeom>
            <a:avLst/>
            <a:gdLst/>
            <a:ahLst/>
            <a:cxnLst/>
            <a:rect l="l" t="t" r="r" b="b"/>
            <a:pathLst>
              <a:path w="4740728" h="4771029">
                <a:moveTo>
                  <a:pt x="0" y="0"/>
                </a:moveTo>
                <a:lnTo>
                  <a:pt x="4740727" y="0"/>
                </a:lnTo>
                <a:lnTo>
                  <a:pt x="4740727" y="4771028"/>
                </a:lnTo>
                <a:lnTo>
                  <a:pt x="0" y="477102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rot="-7932697" flipH="1">
            <a:off x="372630" y="8346639"/>
            <a:ext cx="1209146" cy="2102863"/>
          </a:xfrm>
          <a:custGeom>
            <a:avLst/>
            <a:gdLst/>
            <a:ahLst/>
            <a:cxnLst/>
            <a:rect l="l" t="t" r="r" b="b"/>
            <a:pathLst>
              <a:path w="1209146" h="2102863">
                <a:moveTo>
                  <a:pt x="1209147" y="0"/>
                </a:moveTo>
                <a:lnTo>
                  <a:pt x="0" y="0"/>
                </a:lnTo>
                <a:lnTo>
                  <a:pt x="0" y="2102863"/>
                </a:lnTo>
                <a:lnTo>
                  <a:pt x="1209147" y="2102863"/>
                </a:lnTo>
                <a:lnTo>
                  <a:pt x="1209147"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147436" y="288717"/>
            <a:ext cx="2014725" cy="1750878"/>
          </a:xfrm>
          <a:custGeom>
            <a:avLst/>
            <a:gdLst/>
            <a:ahLst/>
            <a:cxnLst/>
            <a:rect l="l" t="t" r="r" b="b"/>
            <a:pathLst>
              <a:path w="2014725" h="1750878">
                <a:moveTo>
                  <a:pt x="0" y="0"/>
                </a:moveTo>
                <a:lnTo>
                  <a:pt x="2014725" y="0"/>
                </a:lnTo>
                <a:lnTo>
                  <a:pt x="2014725" y="1750879"/>
                </a:lnTo>
                <a:lnTo>
                  <a:pt x="0" y="175087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9" name="Group 9"/>
          <p:cNvGrpSpPr/>
          <p:nvPr/>
        </p:nvGrpSpPr>
        <p:grpSpPr>
          <a:xfrm>
            <a:off x="10584441" y="1554161"/>
            <a:ext cx="6155353" cy="5420672"/>
            <a:chOff x="0" y="0"/>
            <a:chExt cx="849897" cy="748456"/>
          </a:xfrm>
        </p:grpSpPr>
        <p:sp>
          <p:nvSpPr>
            <p:cNvPr id="10" name="Freeform 10"/>
            <p:cNvSpPr/>
            <p:nvPr/>
          </p:nvSpPr>
          <p:spPr>
            <a:xfrm>
              <a:off x="0" y="0"/>
              <a:ext cx="849897" cy="748456"/>
            </a:xfrm>
            <a:custGeom>
              <a:avLst/>
              <a:gdLst/>
              <a:ahLst/>
              <a:cxnLst/>
              <a:rect l="l" t="t" r="r" b="b"/>
              <a:pathLst>
                <a:path w="849897" h="748456">
                  <a:moveTo>
                    <a:pt x="28928" y="0"/>
                  </a:moveTo>
                  <a:lnTo>
                    <a:pt x="820969" y="0"/>
                  </a:lnTo>
                  <a:cubicBezTo>
                    <a:pt x="828641" y="0"/>
                    <a:pt x="835999" y="3048"/>
                    <a:pt x="841424" y="8473"/>
                  </a:cubicBezTo>
                  <a:cubicBezTo>
                    <a:pt x="846849" y="13898"/>
                    <a:pt x="849897" y="21256"/>
                    <a:pt x="849897" y="28928"/>
                  </a:cubicBezTo>
                  <a:lnTo>
                    <a:pt x="849897" y="719528"/>
                  </a:lnTo>
                  <a:cubicBezTo>
                    <a:pt x="849897" y="727200"/>
                    <a:pt x="846849" y="734558"/>
                    <a:pt x="841424" y="739984"/>
                  </a:cubicBezTo>
                  <a:cubicBezTo>
                    <a:pt x="835999" y="745409"/>
                    <a:pt x="828641" y="748456"/>
                    <a:pt x="820969" y="748456"/>
                  </a:cubicBezTo>
                  <a:lnTo>
                    <a:pt x="28928" y="748456"/>
                  </a:lnTo>
                  <a:cubicBezTo>
                    <a:pt x="21256" y="748456"/>
                    <a:pt x="13898" y="745409"/>
                    <a:pt x="8473" y="739984"/>
                  </a:cubicBezTo>
                  <a:cubicBezTo>
                    <a:pt x="3048" y="734558"/>
                    <a:pt x="0" y="727200"/>
                    <a:pt x="0" y="719528"/>
                  </a:cubicBezTo>
                  <a:lnTo>
                    <a:pt x="0" y="28928"/>
                  </a:lnTo>
                  <a:cubicBezTo>
                    <a:pt x="0" y="21256"/>
                    <a:pt x="3048" y="13898"/>
                    <a:pt x="8473" y="8473"/>
                  </a:cubicBezTo>
                  <a:cubicBezTo>
                    <a:pt x="13898" y="3048"/>
                    <a:pt x="21256" y="0"/>
                    <a:pt x="28928" y="0"/>
                  </a:cubicBezTo>
                  <a:close/>
                </a:path>
              </a:pathLst>
            </a:custGeom>
            <a:blipFill>
              <a:blip r:embed="rId8"/>
              <a:stretch>
                <a:fillRect t="-947" b="-947"/>
              </a:stretch>
            </a:blipFill>
          </p:spPr>
        </p:sp>
      </p:grpSp>
      <p:sp>
        <p:nvSpPr>
          <p:cNvPr id="11" name="Freeform 11"/>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a:off x="1834085" y="2780274"/>
            <a:ext cx="8263821" cy="4044383"/>
          </a:xfrm>
          <a:custGeom>
            <a:avLst/>
            <a:gdLst/>
            <a:ahLst/>
            <a:cxnLst/>
            <a:rect l="l" t="t" r="r" b="b"/>
            <a:pathLst>
              <a:path w="8263821" h="4044383">
                <a:moveTo>
                  <a:pt x="0" y="0"/>
                </a:moveTo>
                <a:lnTo>
                  <a:pt x="8263821" y="0"/>
                </a:lnTo>
                <a:lnTo>
                  <a:pt x="8263821" y="4044383"/>
                </a:lnTo>
                <a:lnTo>
                  <a:pt x="0" y="4044383"/>
                </a:lnTo>
                <a:lnTo>
                  <a:pt x="0" y="0"/>
                </a:lnTo>
                <a:close/>
              </a:path>
            </a:pathLst>
          </a:custGeom>
          <a:blipFill>
            <a:blip r:embed="rId9">
              <a:extLst>
                <a:ext uri="{96DAC541-7B7A-43D3-8B79-37D633B846F1}">
                  <asvg:svgBlip xmlns:asvg="http://schemas.microsoft.com/office/drawing/2016/SVG/main" xmlns="" r:embed="rId10"/>
                </a:ext>
              </a:extLst>
            </a:blip>
            <a:stretch>
              <a:fillRect t="-1753"/>
            </a:stretch>
          </a:blipFill>
        </p:spPr>
      </p:sp>
      <p:sp>
        <p:nvSpPr>
          <p:cNvPr id="13" name="TextBox 13"/>
          <p:cNvSpPr txBox="1"/>
          <p:nvPr/>
        </p:nvSpPr>
        <p:spPr>
          <a:xfrm>
            <a:off x="2270183" y="2946406"/>
            <a:ext cx="7226873" cy="3414396"/>
          </a:xfrm>
          <a:prstGeom prst="rect">
            <a:avLst/>
          </a:prstGeom>
        </p:spPr>
        <p:txBody>
          <a:bodyPr lIns="0" tIns="0" rIns="0" bIns="0" rtlCol="0" anchor="t">
            <a:spAutoFit/>
          </a:bodyPr>
          <a:lstStyle/>
          <a:p>
            <a:pPr algn="l">
              <a:lnSpc>
                <a:spcPts val="4479"/>
              </a:lnSpc>
              <a:spcBef>
                <a:spcPct val="0"/>
              </a:spcBef>
            </a:pPr>
            <a:r>
              <a:rPr lang="en-US" sz="3199">
                <a:solidFill>
                  <a:srgbClr val="0B0203"/>
                </a:solidFill>
                <a:latin typeface="Times New Roman Bold"/>
              </a:rPr>
              <a:t>    L’œil est un récepteur physiologique de lumière qui convertit cette dernière en messages nerveux transmis au cerveau par le nerf optique. C’est le cerveau qui interprète alors ces messages et reconstitue une image.</a:t>
            </a:r>
          </a:p>
        </p:txBody>
      </p:sp>
      <p:sp>
        <p:nvSpPr>
          <p:cNvPr id="14" name="Freeform 14"/>
          <p:cNvSpPr/>
          <p:nvPr/>
        </p:nvSpPr>
        <p:spPr>
          <a:xfrm>
            <a:off x="2021360" y="3070231"/>
            <a:ext cx="497646" cy="374074"/>
          </a:xfrm>
          <a:custGeom>
            <a:avLst/>
            <a:gdLst/>
            <a:ahLst/>
            <a:cxnLst/>
            <a:rect l="l" t="t" r="r" b="b"/>
            <a:pathLst>
              <a:path w="497646" h="374074">
                <a:moveTo>
                  <a:pt x="0" y="0"/>
                </a:moveTo>
                <a:lnTo>
                  <a:pt x="497647" y="0"/>
                </a:lnTo>
                <a:lnTo>
                  <a:pt x="497647" y="374074"/>
                </a:lnTo>
                <a:lnTo>
                  <a:pt x="0" y="374074"/>
                </a:lnTo>
                <a:lnTo>
                  <a:pt x="0" y="0"/>
                </a:lnTo>
                <a:close/>
              </a:path>
            </a:pathLst>
          </a:custGeom>
          <a:blipFill>
            <a:blip r:embed="rId11"/>
            <a:stretch>
              <a:fillRect l="-8320" t="-411" b="-7125"/>
            </a:stretch>
          </a:blipFill>
        </p:spPr>
      </p:sp>
      <p:sp>
        <p:nvSpPr>
          <p:cNvPr id="15" name="Freeform 15"/>
          <p:cNvSpPr/>
          <p:nvPr/>
        </p:nvSpPr>
        <p:spPr>
          <a:xfrm>
            <a:off x="2021360" y="7347219"/>
            <a:ext cx="497646" cy="374074"/>
          </a:xfrm>
          <a:custGeom>
            <a:avLst/>
            <a:gdLst/>
            <a:ahLst/>
            <a:cxnLst/>
            <a:rect l="l" t="t" r="r" b="b"/>
            <a:pathLst>
              <a:path w="497646" h="374074">
                <a:moveTo>
                  <a:pt x="0" y="0"/>
                </a:moveTo>
                <a:lnTo>
                  <a:pt x="497647" y="0"/>
                </a:lnTo>
                <a:lnTo>
                  <a:pt x="497647" y="374075"/>
                </a:lnTo>
                <a:lnTo>
                  <a:pt x="0" y="374075"/>
                </a:lnTo>
                <a:lnTo>
                  <a:pt x="0" y="0"/>
                </a:lnTo>
                <a:close/>
              </a:path>
            </a:pathLst>
          </a:custGeom>
          <a:blipFill>
            <a:blip r:embed="rId11"/>
            <a:stretch>
              <a:fillRect l="-8320" t="-411" b="-7125"/>
            </a:stretch>
          </a:blipFill>
        </p:spPr>
      </p:sp>
      <p:sp>
        <p:nvSpPr>
          <p:cNvPr id="16" name="Freeform 16"/>
          <p:cNvSpPr/>
          <p:nvPr/>
        </p:nvSpPr>
        <p:spPr>
          <a:xfrm>
            <a:off x="2995317" y="7899034"/>
            <a:ext cx="301188" cy="366977"/>
          </a:xfrm>
          <a:custGeom>
            <a:avLst/>
            <a:gdLst/>
            <a:ahLst/>
            <a:cxnLst/>
            <a:rect l="l" t="t" r="r" b="b"/>
            <a:pathLst>
              <a:path w="301188" h="366977">
                <a:moveTo>
                  <a:pt x="0" y="0"/>
                </a:moveTo>
                <a:lnTo>
                  <a:pt x="301188" y="0"/>
                </a:lnTo>
                <a:lnTo>
                  <a:pt x="301188" y="366976"/>
                </a:lnTo>
                <a:lnTo>
                  <a:pt x="0" y="366976"/>
                </a:lnTo>
                <a:lnTo>
                  <a:pt x="0" y="0"/>
                </a:lnTo>
                <a:close/>
              </a:path>
            </a:pathLst>
          </a:custGeom>
          <a:blipFill>
            <a:blip r:embed="rId12"/>
            <a:stretch>
              <a:fillRect l="-31934" b="-538545"/>
            </a:stretch>
          </a:blipFill>
        </p:spPr>
      </p:sp>
      <p:sp>
        <p:nvSpPr>
          <p:cNvPr id="17" name="TextBox 17"/>
          <p:cNvSpPr txBox="1"/>
          <p:nvPr/>
        </p:nvSpPr>
        <p:spPr>
          <a:xfrm>
            <a:off x="3571417" y="1269853"/>
            <a:ext cx="5588169" cy="722629"/>
          </a:xfrm>
          <a:prstGeom prst="rect">
            <a:avLst/>
          </a:prstGeom>
        </p:spPr>
        <p:txBody>
          <a:bodyPr lIns="0" tIns="0" rIns="0" bIns="0" rtlCol="0" anchor="t">
            <a:spAutoFit/>
          </a:bodyPr>
          <a:lstStyle/>
          <a:p>
            <a:pPr algn="l">
              <a:lnSpc>
                <a:spcPts val="5320"/>
              </a:lnSpc>
              <a:spcBef>
                <a:spcPct val="0"/>
              </a:spcBef>
            </a:pPr>
            <a:r>
              <a:rPr lang="en-US" sz="3800" u="sng">
                <a:solidFill>
                  <a:srgbClr val="B6F61A"/>
                </a:solidFill>
                <a:latin typeface="Times New Roman Bold Italics"/>
              </a:rPr>
              <a:t>3 - Récepteurs biologiques</a:t>
            </a:r>
          </a:p>
        </p:txBody>
      </p:sp>
      <p:sp>
        <p:nvSpPr>
          <p:cNvPr id="18" name="TextBox 18"/>
          <p:cNvSpPr txBox="1"/>
          <p:nvPr/>
        </p:nvSpPr>
        <p:spPr>
          <a:xfrm>
            <a:off x="4007837" y="2004305"/>
            <a:ext cx="3034590" cy="689609"/>
          </a:xfrm>
          <a:prstGeom prst="rect">
            <a:avLst/>
          </a:prstGeom>
        </p:spPr>
        <p:txBody>
          <a:bodyPr lIns="0" tIns="0" rIns="0" bIns="0" rtlCol="0" anchor="t">
            <a:spAutoFit/>
          </a:bodyPr>
          <a:lstStyle/>
          <a:p>
            <a:pPr algn="l">
              <a:lnSpc>
                <a:spcPts val="5040"/>
              </a:lnSpc>
              <a:spcBef>
                <a:spcPct val="0"/>
              </a:spcBef>
            </a:pPr>
            <a:r>
              <a:rPr lang="en-US" sz="3600" u="sng">
                <a:solidFill>
                  <a:srgbClr val="5CE1E6"/>
                </a:solidFill>
                <a:latin typeface="Times New Roman Bold Italics"/>
              </a:rPr>
              <a:t>a -  L’œil :</a:t>
            </a:r>
          </a:p>
        </p:txBody>
      </p:sp>
      <p:sp>
        <p:nvSpPr>
          <p:cNvPr id="19" name="TextBox 19"/>
          <p:cNvSpPr txBox="1"/>
          <p:nvPr/>
        </p:nvSpPr>
        <p:spPr>
          <a:xfrm>
            <a:off x="2739530" y="7193909"/>
            <a:ext cx="13284101" cy="1728469"/>
          </a:xfrm>
          <a:prstGeom prst="rect">
            <a:avLst/>
          </a:prstGeom>
        </p:spPr>
        <p:txBody>
          <a:bodyPr lIns="0" tIns="0" rIns="0" bIns="0" rtlCol="0" anchor="t">
            <a:spAutoFit/>
          </a:bodyPr>
          <a:lstStyle/>
          <a:p>
            <a:pPr algn="l">
              <a:lnSpc>
                <a:spcPts val="4480"/>
              </a:lnSpc>
              <a:spcBef>
                <a:spcPct val="0"/>
              </a:spcBef>
            </a:pPr>
            <a:r>
              <a:rPr lang="en-US" sz="3200">
                <a:solidFill>
                  <a:srgbClr val="FFFFFF"/>
                </a:solidFill>
                <a:latin typeface="Times New Roman Bold Italics"/>
              </a:rPr>
              <a:t>Pour voir un objet , il faut obligatoirement deux conditions :</a:t>
            </a:r>
          </a:p>
          <a:p>
            <a:pPr algn="l">
              <a:lnSpc>
                <a:spcPts val="4480"/>
              </a:lnSpc>
              <a:spcBef>
                <a:spcPct val="0"/>
              </a:spcBef>
            </a:pPr>
            <a:r>
              <a:rPr lang="en-US" sz="3200">
                <a:solidFill>
                  <a:srgbClr val="FFFFFF"/>
                </a:solidFill>
                <a:latin typeface="Times New Roman Bold Italics"/>
              </a:rPr>
              <a:t>        Que l’objet soit éclairé.</a:t>
            </a:r>
          </a:p>
          <a:p>
            <a:pPr algn="l">
              <a:lnSpc>
                <a:spcPts val="4480"/>
              </a:lnSpc>
              <a:spcBef>
                <a:spcPct val="0"/>
              </a:spcBef>
            </a:pPr>
            <a:r>
              <a:rPr lang="en-US" sz="3200">
                <a:solidFill>
                  <a:srgbClr val="FFFFFF"/>
                </a:solidFill>
                <a:latin typeface="Times New Roman Bold Italics"/>
              </a:rPr>
              <a:t>       Que la lumière diffusée par cet objet pénétre dans les yeux de l’observateur.</a:t>
            </a:r>
          </a:p>
        </p:txBody>
      </p:sp>
      <p:sp>
        <p:nvSpPr>
          <p:cNvPr id="20" name="Freeform 20"/>
          <p:cNvSpPr/>
          <p:nvPr/>
        </p:nvSpPr>
        <p:spPr>
          <a:xfrm>
            <a:off x="2995317" y="8481546"/>
            <a:ext cx="301188" cy="366977"/>
          </a:xfrm>
          <a:custGeom>
            <a:avLst/>
            <a:gdLst/>
            <a:ahLst/>
            <a:cxnLst/>
            <a:rect l="l" t="t" r="r" b="b"/>
            <a:pathLst>
              <a:path w="301188" h="366977">
                <a:moveTo>
                  <a:pt x="0" y="0"/>
                </a:moveTo>
                <a:lnTo>
                  <a:pt x="301188" y="0"/>
                </a:lnTo>
                <a:lnTo>
                  <a:pt x="301188" y="366976"/>
                </a:lnTo>
                <a:lnTo>
                  <a:pt x="0" y="366976"/>
                </a:lnTo>
                <a:lnTo>
                  <a:pt x="0" y="0"/>
                </a:lnTo>
                <a:close/>
              </a:path>
            </a:pathLst>
          </a:custGeom>
          <a:blipFill>
            <a:blip r:embed="rId12"/>
            <a:stretch>
              <a:fillRect l="-31934" b="-538545"/>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5460838">
            <a:off x="15850944" y="8014415"/>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rot="-10800000">
            <a:off x="16601000" y="8665034"/>
            <a:ext cx="1687000" cy="1466073"/>
          </a:xfrm>
          <a:custGeom>
            <a:avLst/>
            <a:gdLst/>
            <a:ahLst/>
            <a:cxnLst/>
            <a:rect l="l" t="t" r="r" b="b"/>
            <a:pathLst>
              <a:path w="1687000" h="1466073">
                <a:moveTo>
                  <a:pt x="0" y="0"/>
                </a:moveTo>
                <a:lnTo>
                  <a:pt x="1687000" y="0"/>
                </a:lnTo>
                <a:lnTo>
                  <a:pt x="1687000" y="1466073"/>
                </a:lnTo>
                <a:lnTo>
                  <a:pt x="0" y="14660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10090965">
            <a:off x="-1882515" y="7671370"/>
            <a:ext cx="4740728" cy="4771029"/>
          </a:xfrm>
          <a:custGeom>
            <a:avLst/>
            <a:gdLst/>
            <a:ahLst/>
            <a:cxnLst/>
            <a:rect l="l" t="t" r="r" b="b"/>
            <a:pathLst>
              <a:path w="4740728" h="4771029">
                <a:moveTo>
                  <a:pt x="0" y="0"/>
                </a:moveTo>
                <a:lnTo>
                  <a:pt x="4740727" y="0"/>
                </a:lnTo>
                <a:lnTo>
                  <a:pt x="4740727" y="4771028"/>
                </a:lnTo>
                <a:lnTo>
                  <a:pt x="0" y="477102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rot="-7932697" flipH="1">
            <a:off x="372630" y="8346639"/>
            <a:ext cx="1209146" cy="2102863"/>
          </a:xfrm>
          <a:custGeom>
            <a:avLst/>
            <a:gdLst/>
            <a:ahLst/>
            <a:cxnLst/>
            <a:rect l="l" t="t" r="r" b="b"/>
            <a:pathLst>
              <a:path w="1209146" h="2102863">
                <a:moveTo>
                  <a:pt x="1209147" y="0"/>
                </a:moveTo>
                <a:lnTo>
                  <a:pt x="0" y="0"/>
                </a:lnTo>
                <a:lnTo>
                  <a:pt x="0" y="2102863"/>
                </a:lnTo>
                <a:lnTo>
                  <a:pt x="1209147" y="2102863"/>
                </a:lnTo>
                <a:lnTo>
                  <a:pt x="1209147"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147436" y="288717"/>
            <a:ext cx="2014725" cy="1750878"/>
          </a:xfrm>
          <a:custGeom>
            <a:avLst/>
            <a:gdLst/>
            <a:ahLst/>
            <a:cxnLst/>
            <a:rect l="l" t="t" r="r" b="b"/>
            <a:pathLst>
              <a:path w="2014725" h="1750878">
                <a:moveTo>
                  <a:pt x="0" y="0"/>
                </a:moveTo>
                <a:lnTo>
                  <a:pt x="2014725" y="0"/>
                </a:lnTo>
                <a:lnTo>
                  <a:pt x="2014725" y="1750879"/>
                </a:lnTo>
                <a:lnTo>
                  <a:pt x="0" y="175087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9" name="Freeform 9"/>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3296505" y="1354953"/>
            <a:ext cx="301188" cy="366977"/>
          </a:xfrm>
          <a:custGeom>
            <a:avLst/>
            <a:gdLst/>
            <a:ahLst/>
            <a:cxnLst/>
            <a:rect l="l" t="t" r="r" b="b"/>
            <a:pathLst>
              <a:path w="301188" h="366977">
                <a:moveTo>
                  <a:pt x="0" y="0"/>
                </a:moveTo>
                <a:lnTo>
                  <a:pt x="301188" y="0"/>
                </a:lnTo>
                <a:lnTo>
                  <a:pt x="301188" y="366977"/>
                </a:lnTo>
                <a:lnTo>
                  <a:pt x="0" y="366977"/>
                </a:lnTo>
                <a:lnTo>
                  <a:pt x="0" y="0"/>
                </a:lnTo>
                <a:close/>
              </a:path>
            </a:pathLst>
          </a:custGeom>
          <a:blipFill>
            <a:blip r:embed="rId8"/>
            <a:stretch>
              <a:fillRect l="-31934" b="-538545"/>
            </a:stretch>
          </a:blipFill>
        </p:spPr>
      </p:sp>
      <p:sp>
        <p:nvSpPr>
          <p:cNvPr id="11" name="TextBox 11"/>
          <p:cNvSpPr txBox="1"/>
          <p:nvPr/>
        </p:nvSpPr>
        <p:spPr>
          <a:xfrm>
            <a:off x="3296505" y="2535045"/>
            <a:ext cx="9038162" cy="1166494"/>
          </a:xfrm>
          <a:prstGeom prst="rect">
            <a:avLst/>
          </a:prstGeom>
        </p:spPr>
        <p:txBody>
          <a:bodyPr lIns="0" tIns="0" rIns="0" bIns="0" rtlCol="0" anchor="t">
            <a:spAutoFit/>
          </a:bodyPr>
          <a:lstStyle/>
          <a:p>
            <a:pPr algn="l">
              <a:lnSpc>
                <a:spcPts val="4480"/>
              </a:lnSpc>
              <a:spcBef>
                <a:spcPct val="0"/>
              </a:spcBef>
            </a:pPr>
            <a:r>
              <a:rPr lang="en-US" sz="3200">
                <a:solidFill>
                  <a:srgbClr val="FFFFFF"/>
                </a:solidFill>
                <a:latin typeface="Times New Roman Bold Italics"/>
              </a:rPr>
              <a:t>     Il se produit une réaction de photosynthèse lorsque les feuilles vert sont exposées à la lumière solaire</a:t>
            </a:r>
          </a:p>
        </p:txBody>
      </p:sp>
      <p:sp>
        <p:nvSpPr>
          <p:cNvPr id="12" name="Freeform 12"/>
          <p:cNvSpPr/>
          <p:nvPr/>
        </p:nvSpPr>
        <p:spPr>
          <a:xfrm>
            <a:off x="3269738" y="2728677"/>
            <a:ext cx="301188" cy="366977"/>
          </a:xfrm>
          <a:custGeom>
            <a:avLst/>
            <a:gdLst/>
            <a:ahLst/>
            <a:cxnLst/>
            <a:rect l="l" t="t" r="r" b="b"/>
            <a:pathLst>
              <a:path w="301188" h="366977">
                <a:moveTo>
                  <a:pt x="0" y="0"/>
                </a:moveTo>
                <a:lnTo>
                  <a:pt x="301187" y="0"/>
                </a:lnTo>
                <a:lnTo>
                  <a:pt x="301187" y="366977"/>
                </a:lnTo>
                <a:lnTo>
                  <a:pt x="0" y="366977"/>
                </a:lnTo>
                <a:lnTo>
                  <a:pt x="0" y="0"/>
                </a:lnTo>
                <a:close/>
              </a:path>
            </a:pathLst>
          </a:custGeom>
          <a:blipFill>
            <a:blip r:embed="rId8"/>
            <a:stretch>
              <a:fillRect l="-31934" b="-538545"/>
            </a:stretch>
          </a:blipFill>
        </p:spPr>
      </p:sp>
      <p:grpSp>
        <p:nvGrpSpPr>
          <p:cNvPr id="13" name="Group 13"/>
          <p:cNvGrpSpPr/>
          <p:nvPr/>
        </p:nvGrpSpPr>
        <p:grpSpPr>
          <a:xfrm>
            <a:off x="13505565" y="446913"/>
            <a:ext cx="1735383" cy="173538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16306" r="-84530"/>
              </a:stretch>
            </a:blipFill>
          </p:spPr>
        </p:sp>
      </p:grpSp>
      <p:grpSp>
        <p:nvGrpSpPr>
          <p:cNvPr id="15" name="Group 15"/>
          <p:cNvGrpSpPr/>
          <p:nvPr/>
        </p:nvGrpSpPr>
        <p:grpSpPr>
          <a:xfrm>
            <a:off x="13687938" y="2342032"/>
            <a:ext cx="1765385" cy="1765385"/>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45991" r="-45991"/>
              </a:stretch>
            </a:blipFill>
          </p:spPr>
        </p:sp>
      </p:grpSp>
      <p:sp>
        <p:nvSpPr>
          <p:cNvPr id="17" name="Freeform 17"/>
          <p:cNvSpPr/>
          <p:nvPr/>
        </p:nvSpPr>
        <p:spPr>
          <a:xfrm>
            <a:off x="3044071" y="5473109"/>
            <a:ext cx="12675018" cy="3602830"/>
          </a:xfrm>
          <a:custGeom>
            <a:avLst/>
            <a:gdLst/>
            <a:ahLst/>
            <a:cxnLst/>
            <a:rect l="l" t="t" r="r" b="b"/>
            <a:pathLst>
              <a:path w="12675018" h="3602830">
                <a:moveTo>
                  <a:pt x="0" y="0"/>
                </a:moveTo>
                <a:lnTo>
                  <a:pt x="12675018" y="0"/>
                </a:lnTo>
                <a:lnTo>
                  <a:pt x="12675018" y="3602831"/>
                </a:lnTo>
                <a:lnTo>
                  <a:pt x="0" y="3602831"/>
                </a:lnTo>
                <a:lnTo>
                  <a:pt x="0" y="0"/>
                </a:lnTo>
                <a:close/>
              </a:path>
            </a:pathLst>
          </a:custGeom>
          <a:blipFill>
            <a:blip r:embed="rId11"/>
            <a:stretch>
              <a:fillRect l="-10439" t="-343043" r="-5639" b="-134606"/>
            </a:stretch>
          </a:blipFill>
        </p:spPr>
      </p:sp>
      <p:sp>
        <p:nvSpPr>
          <p:cNvPr id="18" name="Freeform 18"/>
          <p:cNvSpPr/>
          <p:nvPr/>
        </p:nvSpPr>
        <p:spPr>
          <a:xfrm>
            <a:off x="7043139" y="4183617"/>
            <a:ext cx="4760812" cy="1315715"/>
          </a:xfrm>
          <a:custGeom>
            <a:avLst/>
            <a:gdLst/>
            <a:ahLst/>
            <a:cxnLst/>
            <a:rect l="l" t="t" r="r" b="b"/>
            <a:pathLst>
              <a:path w="4760812" h="1315715">
                <a:moveTo>
                  <a:pt x="0" y="0"/>
                </a:moveTo>
                <a:lnTo>
                  <a:pt x="4760812" y="0"/>
                </a:lnTo>
                <a:lnTo>
                  <a:pt x="4760812" y="1315715"/>
                </a:lnTo>
                <a:lnTo>
                  <a:pt x="0" y="1315715"/>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9" name="TextBox 19"/>
          <p:cNvSpPr txBox="1"/>
          <p:nvPr/>
        </p:nvSpPr>
        <p:spPr>
          <a:xfrm>
            <a:off x="4090548" y="507246"/>
            <a:ext cx="3174868" cy="689609"/>
          </a:xfrm>
          <a:prstGeom prst="rect">
            <a:avLst/>
          </a:prstGeom>
        </p:spPr>
        <p:txBody>
          <a:bodyPr lIns="0" tIns="0" rIns="0" bIns="0" rtlCol="0" anchor="t">
            <a:spAutoFit/>
          </a:bodyPr>
          <a:lstStyle/>
          <a:p>
            <a:pPr algn="l">
              <a:lnSpc>
                <a:spcPts val="5040"/>
              </a:lnSpc>
              <a:spcBef>
                <a:spcPct val="0"/>
              </a:spcBef>
            </a:pPr>
            <a:r>
              <a:rPr lang="en-US" sz="3600" u="sng">
                <a:solidFill>
                  <a:srgbClr val="5CE1E6"/>
                </a:solidFill>
                <a:latin typeface="Times New Roman Bold Italics"/>
              </a:rPr>
              <a:t>b - La peau : </a:t>
            </a:r>
          </a:p>
        </p:txBody>
      </p:sp>
      <p:sp>
        <p:nvSpPr>
          <p:cNvPr id="20" name="TextBox 20"/>
          <p:cNvSpPr txBox="1"/>
          <p:nvPr/>
        </p:nvSpPr>
        <p:spPr>
          <a:xfrm>
            <a:off x="3676812" y="1190779"/>
            <a:ext cx="10368731" cy="604519"/>
          </a:xfrm>
          <a:prstGeom prst="rect">
            <a:avLst/>
          </a:prstGeom>
        </p:spPr>
        <p:txBody>
          <a:bodyPr lIns="0" tIns="0" rIns="0" bIns="0" rtlCol="0" anchor="t">
            <a:spAutoFit/>
          </a:bodyPr>
          <a:lstStyle/>
          <a:p>
            <a:pPr algn="l">
              <a:lnSpc>
                <a:spcPts val="4480"/>
              </a:lnSpc>
              <a:spcBef>
                <a:spcPct val="0"/>
              </a:spcBef>
            </a:pPr>
            <a:r>
              <a:rPr lang="en-US" sz="3200">
                <a:solidFill>
                  <a:srgbClr val="FFFFFF"/>
                </a:solidFill>
                <a:latin typeface="Times New Roman Bold Italics"/>
              </a:rPr>
              <a:t>exposée aux rayons solaires fabrique de la vitamine D</a:t>
            </a:r>
          </a:p>
        </p:txBody>
      </p:sp>
      <p:sp>
        <p:nvSpPr>
          <p:cNvPr id="21" name="TextBox 21"/>
          <p:cNvSpPr txBox="1"/>
          <p:nvPr/>
        </p:nvSpPr>
        <p:spPr>
          <a:xfrm>
            <a:off x="3925982" y="1896721"/>
            <a:ext cx="7998135" cy="689609"/>
          </a:xfrm>
          <a:prstGeom prst="rect">
            <a:avLst/>
          </a:prstGeom>
        </p:spPr>
        <p:txBody>
          <a:bodyPr lIns="0" tIns="0" rIns="0" bIns="0" rtlCol="0" anchor="t">
            <a:spAutoFit/>
          </a:bodyPr>
          <a:lstStyle/>
          <a:p>
            <a:pPr algn="l">
              <a:lnSpc>
                <a:spcPts val="5040"/>
              </a:lnSpc>
              <a:spcBef>
                <a:spcPct val="0"/>
              </a:spcBef>
            </a:pPr>
            <a:r>
              <a:rPr lang="en-US" sz="3600" u="sng">
                <a:solidFill>
                  <a:srgbClr val="5CE1E6"/>
                </a:solidFill>
                <a:latin typeface="Times New Roman Bold Italics"/>
              </a:rPr>
              <a:t>C - Les feuilles de plantes vertes</a:t>
            </a:r>
          </a:p>
        </p:txBody>
      </p:sp>
      <p:sp>
        <p:nvSpPr>
          <p:cNvPr id="22" name="TextBox 22"/>
          <p:cNvSpPr txBox="1"/>
          <p:nvPr/>
        </p:nvSpPr>
        <p:spPr>
          <a:xfrm>
            <a:off x="7573856" y="4307251"/>
            <a:ext cx="4350261" cy="622934"/>
          </a:xfrm>
          <a:prstGeom prst="rect">
            <a:avLst/>
          </a:prstGeom>
        </p:spPr>
        <p:txBody>
          <a:bodyPr lIns="0" tIns="0" rIns="0" bIns="0" rtlCol="0" anchor="t">
            <a:spAutoFit/>
          </a:bodyPr>
          <a:lstStyle/>
          <a:p>
            <a:pPr algn="l">
              <a:lnSpc>
                <a:spcPts val="5040"/>
              </a:lnSpc>
              <a:spcBef>
                <a:spcPct val="0"/>
              </a:spcBef>
            </a:pPr>
            <a:r>
              <a:rPr lang="en-US" sz="3600" u="sng">
                <a:solidFill>
                  <a:srgbClr val="000000"/>
                </a:solidFill>
                <a:latin typeface="Anton Italics"/>
              </a:rPr>
              <a:t>Exercice d’application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479</Words>
  <Application>Microsoft Office PowerPoint</Application>
  <PresentationFormat>Personnalisé</PresentationFormat>
  <Paragraphs>43</Paragraphs>
  <Slides>8</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Times New Roman Bold Italics</vt:lpstr>
      <vt:lpstr>Anton Italics</vt:lpstr>
      <vt:lpstr>Times New Roman Bold</vt:lpstr>
      <vt:lpstr>Arial</vt:lpstr>
      <vt:lpstr>Open Sans Bold</vt:lpstr>
      <vt:lpstr>Times New Roman</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1</dc:title>
  <dc:creator>hp</dc:creator>
  <cp:lastModifiedBy>hp</cp:lastModifiedBy>
  <cp:revision>2</cp:revision>
  <dcterms:created xsi:type="dcterms:W3CDTF">2006-08-16T00:00:00Z</dcterms:created>
  <dcterms:modified xsi:type="dcterms:W3CDTF">2024-06-29T13:39:00Z</dcterms:modified>
  <dc:identifier>DAGJbQZaoyo</dc:identifier>
</cp:coreProperties>
</file>