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Times New Roman Bold" panose="020B0604020202020204" charset="0"/>
      <p:regular r:id="rId13"/>
    </p:embeddedFont>
    <p:embeddedFont>
      <p:font typeface="Arimo" panose="020B0604020202020204" charset="0"/>
      <p:regular r:id="rId14"/>
    </p:embeddedFont>
    <p:embeddedFont>
      <p:font typeface="Times New Roman" panose="02020603050405020304" pitchFamily="18" charset="0"/>
      <p:regular r:id="rId15"/>
    </p:embeddedFont>
    <p:embeddedFont>
      <p:font typeface="More Sugar" panose="020B0604020202020204" charset="0"/>
      <p:regular r:id="rId16"/>
    </p:embeddedFont>
    <p:embeddedFont>
      <p:font typeface="Open Sans Bold" panose="020B0604020202020204" charset="0"/>
      <p:regular r:id="rId17"/>
    </p:embeddedFont>
    <p:embeddedFont>
      <p:font typeface="Times New Roman Bold Italics" panose="020B0604020202020204" charset="0"/>
      <p:regular r:id="rId18"/>
    </p:embeddedFont>
    <p:embeddedFont>
      <p:font typeface="Barlow Bold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Times New Roman Italics" panose="020B0604020202020204" charset="0"/>
      <p:regular r:id="rId24"/>
    </p:embeddedFont>
    <p:embeddedFont>
      <p:font typeface="More Sugar Thin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6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1.jpeg"/><Relationship Id="rId2" Type="http://schemas.openxmlformats.org/officeDocument/2006/relationships/image" Target="../media/image3.png"/><Relationship Id="rId16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6.svg"/><Relationship Id="rId15" Type="http://schemas.openxmlformats.org/officeDocument/2006/relationships/image" Target="../media/image14.png"/><Relationship Id="rId10" Type="http://schemas.openxmlformats.org/officeDocument/2006/relationships/image" Target="../media/image9.gif"/><Relationship Id="rId4" Type="http://schemas.openxmlformats.org/officeDocument/2006/relationships/image" Target="../media/image4.png"/><Relationship Id="rId9" Type="http://schemas.openxmlformats.org/officeDocument/2006/relationships/image" Target="../media/image12.svg"/><Relationship Id="rId1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5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jpeg"/><Relationship Id="rId5" Type="http://schemas.openxmlformats.org/officeDocument/2006/relationships/image" Target="../media/image6.sv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9.svg"/><Relationship Id="rId5" Type="http://schemas.openxmlformats.org/officeDocument/2006/relationships/image" Target="../media/image6.svg"/><Relationship Id="rId10" Type="http://schemas.openxmlformats.org/officeDocument/2006/relationships/image" Target="../media/image21.png"/><Relationship Id="rId4" Type="http://schemas.openxmlformats.org/officeDocument/2006/relationships/image" Target="../media/image4.png"/><Relationship Id="rId9" Type="http://schemas.openxmlformats.org/officeDocument/2006/relationships/image" Target="../media/image2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31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9.svg"/><Relationship Id="rId5" Type="http://schemas.openxmlformats.org/officeDocument/2006/relationships/image" Target="../media/image6.svg"/><Relationship Id="rId10" Type="http://schemas.openxmlformats.org/officeDocument/2006/relationships/image" Target="../media/image21.png"/><Relationship Id="rId4" Type="http://schemas.openxmlformats.org/officeDocument/2006/relationships/image" Target="../media/image4.png"/><Relationship Id="rId9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31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9.svg"/><Relationship Id="rId5" Type="http://schemas.openxmlformats.org/officeDocument/2006/relationships/image" Target="../media/image6.svg"/><Relationship Id="rId15" Type="http://schemas.openxmlformats.org/officeDocument/2006/relationships/image" Target="../media/image33.svg"/><Relationship Id="rId10" Type="http://schemas.openxmlformats.org/officeDocument/2006/relationships/image" Target="../media/image21.png"/><Relationship Id="rId4" Type="http://schemas.openxmlformats.org/officeDocument/2006/relationships/image" Target="../media/image4.png"/><Relationship Id="rId9" Type="http://schemas.openxmlformats.org/officeDocument/2006/relationships/image" Target="../media/image27.sv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Relationship Id="rId9" Type="http://schemas.openxmlformats.org/officeDocument/2006/relationships/image" Target="../media/image3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28.png"/><Relationship Id="rId4" Type="http://schemas.openxmlformats.org/officeDocument/2006/relationships/image" Target="../media/image4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5475" r="-3758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905966" y="8120484"/>
            <a:ext cx="2171417" cy="835652"/>
            <a:chOff x="0" y="0"/>
            <a:chExt cx="5762110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762110" cy="2217502"/>
            </a:xfrm>
            <a:custGeom>
              <a:avLst/>
              <a:gdLst/>
              <a:ahLst/>
              <a:cxnLst/>
              <a:rect l="l" t="t" r="r" b="b"/>
              <a:pathLst>
                <a:path w="5762110" h="2217502">
                  <a:moveTo>
                    <a:pt x="5637650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37650" y="0"/>
                  </a:lnTo>
                  <a:cubicBezTo>
                    <a:pt x="5706230" y="0"/>
                    <a:pt x="5762110" y="55880"/>
                    <a:pt x="5762110" y="124460"/>
                  </a:cubicBezTo>
                  <a:lnTo>
                    <a:pt x="5762110" y="2093042"/>
                  </a:lnTo>
                  <a:cubicBezTo>
                    <a:pt x="5762110" y="2161622"/>
                    <a:pt x="5706230" y="2217502"/>
                    <a:pt x="5637650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889456" y="8514498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2323358" y="2862536"/>
            <a:ext cx="6226778" cy="3269058"/>
          </a:xfrm>
          <a:prstGeom prst="rect">
            <a:avLst/>
          </a:prstGeom>
        </p:spPr>
      </p:pic>
      <p:sp>
        <p:nvSpPr>
          <p:cNvPr id="17" name="Freeform 17"/>
          <p:cNvSpPr/>
          <p:nvPr/>
        </p:nvSpPr>
        <p:spPr>
          <a:xfrm>
            <a:off x="6278880" y="6930623"/>
            <a:ext cx="2961849" cy="2961849"/>
          </a:xfrm>
          <a:custGeom>
            <a:avLst/>
            <a:gdLst/>
            <a:ahLst/>
            <a:cxnLst/>
            <a:rect l="l" t="t" r="r" b="b"/>
            <a:pathLst>
              <a:path w="2961849" h="2961849">
                <a:moveTo>
                  <a:pt x="0" y="0"/>
                </a:moveTo>
                <a:lnTo>
                  <a:pt x="2961849" y="0"/>
                </a:lnTo>
                <a:lnTo>
                  <a:pt x="2961849" y="2961849"/>
                </a:lnTo>
                <a:lnTo>
                  <a:pt x="0" y="296184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3807950" y="-315754"/>
            <a:ext cx="5730685" cy="2093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09"/>
              </a:lnSpc>
              <a:spcBef>
                <a:spcPct val="0"/>
              </a:spcBef>
            </a:pPr>
            <a:r>
              <a:rPr lang="en-US" sz="10935" u="sng">
                <a:solidFill>
                  <a:srgbClr val="8FD3D9"/>
                </a:solidFill>
                <a:latin typeface="Times New Roman Bold"/>
              </a:rPr>
              <a:t>Chapitre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129444" y="3190364"/>
            <a:ext cx="6614605" cy="278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09"/>
              </a:lnSpc>
              <a:spcBef>
                <a:spcPct val="0"/>
              </a:spcBef>
            </a:pPr>
            <a:r>
              <a:rPr lang="en-US" sz="7578">
                <a:solidFill>
                  <a:srgbClr val="E1B353"/>
                </a:solidFill>
                <a:latin typeface="Times New Roman Bold"/>
              </a:rPr>
              <a:t>la structure de l'atome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93546" y="8307825"/>
            <a:ext cx="2796257" cy="464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0"/>
              </a:lnSpc>
              <a:spcBef>
                <a:spcPct val="0"/>
              </a:spcBef>
            </a:pPr>
            <a:r>
              <a:rPr lang="en-US" sz="2693">
                <a:solidFill>
                  <a:srgbClr val="003D25"/>
                </a:solidFill>
                <a:latin typeface="Open Sans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7187562" y="9472041"/>
            <a:ext cx="937768" cy="814959"/>
          </a:xfrm>
          <a:custGeom>
            <a:avLst/>
            <a:gdLst/>
            <a:ahLst/>
            <a:cxnLst/>
            <a:rect l="l" t="t" r="r" b="b"/>
            <a:pathLst>
              <a:path w="937768" h="814959">
                <a:moveTo>
                  <a:pt x="0" y="0"/>
                </a:moveTo>
                <a:lnTo>
                  <a:pt x="937769" y="0"/>
                </a:lnTo>
                <a:lnTo>
                  <a:pt x="937769" y="814959"/>
                </a:lnTo>
                <a:lnTo>
                  <a:pt x="0" y="8149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12704" y="7379672"/>
            <a:ext cx="5006361" cy="5038360"/>
          </a:xfrm>
          <a:custGeom>
            <a:avLst/>
            <a:gdLst/>
            <a:ahLst/>
            <a:cxnLst/>
            <a:rect l="l" t="t" r="r" b="b"/>
            <a:pathLst>
              <a:path w="5006361" h="5038360">
                <a:moveTo>
                  <a:pt x="0" y="0"/>
                </a:moveTo>
                <a:lnTo>
                  <a:pt x="5006361" y="0"/>
                </a:lnTo>
                <a:lnTo>
                  <a:pt x="5006361" y="5038360"/>
                </a:lnTo>
                <a:lnTo>
                  <a:pt x="0" y="50383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398173" y="8132437"/>
            <a:ext cx="1261055" cy="2193139"/>
          </a:xfrm>
          <a:custGeom>
            <a:avLst/>
            <a:gdLst/>
            <a:ahLst/>
            <a:cxnLst/>
            <a:rect l="l" t="t" r="r" b="b"/>
            <a:pathLst>
              <a:path w="1261055" h="2193139">
                <a:moveTo>
                  <a:pt x="1261054" y="0"/>
                </a:moveTo>
                <a:lnTo>
                  <a:pt x="0" y="0"/>
                </a:lnTo>
                <a:lnTo>
                  <a:pt x="0" y="2193139"/>
                </a:lnTo>
                <a:lnTo>
                  <a:pt x="1261054" y="2193139"/>
                </a:lnTo>
                <a:lnTo>
                  <a:pt x="12610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0290" y="477879"/>
            <a:ext cx="1758932" cy="1528584"/>
          </a:xfrm>
          <a:custGeom>
            <a:avLst/>
            <a:gdLst/>
            <a:ahLst/>
            <a:cxnLst/>
            <a:rect l="l" t="t" r="r" b="b"/>
            <a:pathLst>
              <a:path w="1758932" h="1528584">
                <a:moveTo>
                  <a:pt x="0" y="0"/>
                </a:moveTo>
                <a:lnTo>
                  <a:pt x="1758932" y="0"/>
                </a:lnTo>
                <a:lnTo>
                  <a:pt x="1758932" y="1528584"/>
                </a:lnTo>
                <a:lnTo>
                  <a:pt x="0" y="15285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339222" y="2827419"/>
            <a:ext cx="699008" cy="542684"/>
          </a:xfrm>
          <a:custGeom>
            <a:avLst/>
            <a:gdLst/>
            <a:ahLst/>
            <a:cxnLst/>
            <a:rect l="l" t="t" r="r" b="b"/>
            <a:pathLst>
              <a:path w="699008" h="542684">
                <a:moveTo>
                  <a:pt x="0" y="0"/>
                </a:moveTo>
                <a:lnTo>
                  <a:pt x="699008" y="0"/>
                </a:lnTo>
                <a:lnTo>
                  <a:pt x="699008" y="542684"/>
                </a:lnTo>
                <a:lnTo>
                  <a:pt x="0" y="5426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566509" y="2439425"/>
            <a:ext cx="13501780" cy="3978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1"/>
              </a:lnSpc>
            </a:pPr>
            <a:endParaRPr/>
          </a:p>
          <a:p>
            <a:pPr algn="l">
              <a:lnSpc>
                <a:spcPts val="3431"/>
              </a:lnSpc>
            </a:pPr>
            <a:r>
              <a:rPr lang="en-US" sz="3899" spc="518">
                <a:solidFill>
                  <a:srgbClr val="FFFFFF"/>
                </a:solidFill>
                <a:latin typeface="Times New Roman Bold"/>
              </a:rPr>
              <a:t>Le corps est constitué de plusieurs matériaux.</a:t>
            </a:r>
          </a:p>
          <a:p>
            <a:pPr algn="l">
              <a:lnSpc>
                <a:spcPts val="3431"/>
              </a:lnSpc>
            </a:pPr>
            <a:endParaRPr lang="en-US" sz="3899" spc="518">
              <a:solidFill>
                <a:srgbClr val="FFFFFF"/>
              </a:solidFill>
              <a:latin typeface="Times New Roman Bold"/>
            </a:endParaRPr>
          </a:p>
          <a:p>
            <a:pPr algn="l">
              <a:lnSpc>
                <a:spcPts val="3431"/>
              </a:lnSpc>
            </a:pPr>
            <a:r>
              <a:rPr lang="en-US" sz="3899" spc="518">
                <a:solidFill>
                  <a:srgbClr val="FFFFFF"/>
                </a:solidFill>
                <a:latin typeface="Times New Roman Bold"/>
              </a:rPr>
              <a:t>Le matériau est constitué de plusieurs molécules.</a:t>
            </a:r>
          </a:p>
          <a:p>
            <a:pPr algn="l">
              <a:lnSpc>
                <a:spcPts val="3431"/>
              </a:lnSpc>
            </a:pPr>
            <a:endParaRPr lang="en-US" sz="3899" spc="518">
              <a:solidFill>
                <a:srgbClr val="FFFFFF"/>
              </a:solidFill>
              <a:latin typeface="Times New Roman Bold"/>
            </a:endParaRPr>
          </a:p>
          <a:p>
            <a:pPr algn="l">
              <a:lnSpc>
                <a:spcPts val="3431"/>
              </a:lnSpc>
            </a:pPr>
            <a:r>
              <a:rPr lang="en-US" sz="3899" spc="518">
                <a:solidFill>
                  <a:srgbClr val="FFFFFF"/>
                </a:solidFill>
                <a:latin typeface="Times New Roman Bold"/>
              </a:rPr>
              <a:t>La molécule est constituée de plusieurs atomes.</a:t>
            </a:r>
          </a:p>
          <a:p>
            <a:pPr algn="l">
              <a:lnSpc>
                <a:spcPts val="3431"/>
              </a:lnSpc>
            </a:pPr>
            <a:endParaRPr lang="en-US" sz="3899" spc="518">
              <a:solidFill>
                <a:srgbClr val="FFFFFF"/>
              </a:solidFill>
              <a:latin typeface="Times New Roman Bold"/>
            </a:endParaRPr>
          </a:p>
          <a:p>
            <a:pPr algn="l">
              <a:lnSpc>
                <a:spcPts val="3431"/>
              </a:lnSpc>
            </a:pPr>
            <a:r>
              <a:rPr lang="en-US" sz="3899" spc="518">
                <a:solidFill>
                  <a:srgbClr val="FFFFFF"/>
                </a:solidFill>
                <a:latin typeface="Times New Roman Bold"/>
              </a:rPr>
              <a:t>L’atome est constitué de........... </a:t>
            </a:r>
          </a:p>
          <a:p>
            <a:pPr algn="l">
              <a:lnSpc>
                <a:spcPts val="3431"/>
              </a:lnSpc>
            </a:pPr>
            <a:endParaRPr lang="en-US" sz="3899" spc="518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2339222" y="3665619"/>
            <a:ext cx="699008" cy="542684"/>
          </a:xfrm>
          <a:custGeom>
            <a:avLst/>
            <a:gdLst/>
            <a:ahLst/>
            <a:cxnLst/>
            <a:rect l="l" t="t" r="r" b="b"/>
            <a:pathLst>
              <a:path w="699008" h="542684">
                <a:moveTo>
                  <a:pt x="0" y="0"/>
                </a:moveTo>
                <a:lnTo>
                  <a:pt x="699008" y="0"/>
                </a:lnTo>
                <a:lnTo>
                  <a:pt x="699008" y="542684"/>
                </a:lnTo>
                <a:lnTo>
                  <a:pt x="0" y="5426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339222" y="4503819"/>
            <a:ext cx="699008" cy="542684"/>
          </a:xfrm>
          <a:custGeom>
            <a:avLst/>
            <a:gdLst/>
            <a:ahLst/>
            <a:cxnLst/>
            <a:rect l="l" t="t" r="r" b="b"/>
            <a:pathLst>
              <a:path w="699008" h="542684">
                <a:moveTo>
                  <a:pt x="0" y="0"/>
                </a:moveTo>
                <a:lnTo>
                  <a:pt x="699008" y="0"/>
                </a:lnTo>
                <a:lnTo>
                  <a:pt x="699008" y="542684"/>
                </a:lnTo>
                <a:lnTo>
                  <a:pt x="0" y="5426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339222" y="5342019"/>
            <a:ext cx="699008" cy="542684"/>
          </a:xfrm>
          <a:custGeom>
            <a:avLst/>
            <a:gdLst/>
            <a:ahLst/>
            <a:cxnLst/>
            <a:rect l="l" t="t" r="r" b="b"/>
            <a:pathLst>
              <a:path w="699008" h="542684">
                <a:moveTo>
                  <a:pt x="0" y="0"/>
                </a:moveTo>
                <a:lnTo>
                  <a:pt x="699008" y="0"/>
                </a:lnTo>
                <a:lnTo>
                  <a:pt x="699008" y="542684"/>
                </a:lnTo>
                <a:lnTo>
                  <a:pt x="0" y="5426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5733445" y="5454068"/>
            <a:ext cx="1891615" cy="2932737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2264527" y="6516503"/>
            <a:ext cx="2813663" cy="2813663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 l="-30000" r="-30000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7095607" y="6415343"/>
            <a:ext cx="2813663" cy="2813663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sp>
        <p:nvSpPr>
          <p:cNvPr id="20" name="Freeform 20"/>
          <p:cNvSpPr/>
          <p:nvPr/>
        </p:nvSpPr>
        <p:spPr>
          <a:xfrm rot="-1271217" flipH="1">
            <a:off x="5309591" y="7016337"/>
            <a:ext cx="1551327" cy="1066185"/>
          </a:xfrm>
          <a:custGeom>
            <a:avLst/>
            <a:gdLst/>
            <a:ahLst/>
            <a:cxnLst/>
            <a:rect l="l" t="t" r="r" b="b"/>
            <a:pathLst>
              <a:path w="1551327" h="1066185">
                <a:moveTo>
                  <a:pt x="1551327" y="0"/>
                </a:moveTo>
                <a:lnTo>
                  <a:pt x="0" y="0"/>
                </a:lnTo>
                <a:lnTo>
                  <a:pt x="0" y="1066185"/>
                </a:lnTo>
                <a:lnTo>
                  <a:pt x="1551327" y="1066185"/>
                </a:lnTo>
                <a:lnTo>
                  <a:pt x="1551327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1273196" flipH="1">
            <a:off x="10237274" y="7139309"/>
            <a:ext cx="1551327" cy="1066185"/>
          </a:xfrm>
          <a:custGeom>
            <a:avLst/>
            <a:gdLst/>
            <a:ahLst/>
            <a:cxnLst/>
            <a:rect l="l" t="t" r="r" b="b"/>
            <a:pathLst>
              <a:path w="1551327" h="1066185">
                <a:moveTo>
                  <a:pt x="1551327" y="0"/>
                </a:moveTo>
                <a:lnTo>
                  <a:pt x="0" y="0"/>
                </a:lnTo>
                <a:lnTo>
                  <a:pt x="0" y="1066184"/>
                </a:lnTo>
                <a:lnTo>
                  <a:pt x="1551327" y="1066184"/>
                </a:lnTo>
                <a:lnTo>
                  <a:pt x="1551327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1309526" flipH="1">
            <a:off x="14208267" y="7016337"/>
            <a:ext cx="1551327" cy="1066185"/>
          </a:xfrm>
          <a:custGeom>
            <a:avLst/>
            <a:gdLst/>
            <a:ahLst/>
            <a:cxnLst/>
            <a:rect l="l" t="t" r="r" b="b"/>
            <a:pathLst>
              <a:path w="1551327" h="1066185">
                <a:moveTo>
                  <a:pt x="1551327" y="0"/>
                </a:moveTo>
                <a:lnTo>
                  <a:pt x="0" y="0"/>
                </a:lnTo>
                <a:lnTo>
                  <a:pt x="0" y="1066185"/>
                </a:lnTo>
                <a:lnTo>
                  <a:pt x="1551327" y="1066185"/>
                </a:lnTo>
                <a:lnTo>
                  <a:pt x="1551327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2096981" y="6633769"/>
            <a:ext cx="1448753" cy="1448753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4"/>
              <a:stretch>
                <a:fillRect l="-16713" r="-16713"/>
              </a:stretch>
            </a:blipFill>
          </p:spPr>
        </p:sp>
      </p:grpSp>
      <p:sp>
        <p:nvSpPr>
          <p:cNvPr id="25" name="Freeform 25"/>
          <p:cNvSpPr/>
          <p:nvPr/>
        </p:nvSpPr>
        <p:spPr>
          <a:xfrm>
            <a:off x="5863761" y="751244"/>
            <a:ext cx="6233221" cy="1473307"/>
          </a:xfrm>
          <a:custGeom>
            <a:avLst/>
            <a:gdLst/>
            <a:ahLst/>
            <a:cxnLst/>
            <a:rect l="l" t="t" r="r" b="b"/>
            <a:pathLst>
              <a:path w="6233221" h="1473307">
                <a:moveTo>
                  <a:pt x="0" y="0"/>
                </a:moveTo>
                <a:lnTo>
                  <a:pt x="6233220" y="0"/>
                </a:lnTo>
                <a:lnTo>
                  <a:pt x="6233220" y="1473307"/>
                </a:lnTo>
                <a:lnTo>
                  <a:pt x="0" y="147330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6088707" y="753519"/>
            <a:ext cx="6110586" cy="1325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19"/>
              </a:lnSpc>
              <a:spcBef>
                <a:spcPct val="0"/>
              </a:spcBef>
            </a:pPr>
            <a:r>
              <a:rPr lang="en-US" sz="7799">
                <a:solidFill>
                  <a:srgbClr val="5CE1E6"/>
                </a:solidFill>
                <a:latin typeface="More Sugar"/>
              </a:rPr>
              <a:t> 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78758" y="7707673"/>
            <a:ext cx="4707668" cy="4737758"/>
          </a:xfrm>
          <a:custGeom>
            <a:avLst/>
            <a:gdLst/>
            <a:ahLst/>
            <a:cxnLst/>
            <a:rect l="l" t="t" r="r" b="b"/>
            <a:pathLst>
              <a:path w="4707668" h="4737758">
                <a:moveTo>
                  <a:pt x="0" y="0"/>
                </a:moveTo>
                <a:lnTo>
                  <a:pt x="4707668" y="0"/>
                </a:lnTo>
                <a:lnTo>
                  <a:pt x="4707668" y="4737758"/>
                </a:lnTo>
                <a:lnTo>
                  <a:pt x="0" y="47377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406" y="8598905"/>
            <a:ext cx="1159768" cy="2016988"/>
          </a:xfrm>
          <a:custGeom>
            <a:avLst/>
            <a:gdLst/>
            <a:ahLst/>
            <a:cxnLst/>
            <a:rect l="l" t="t" r="r" b="b"/>
            <a:pathLst>
              <a:path w="1159768" h="2016988">
                <a:moveTo>
                  <a:pt x="1159768" y="0"/>
                </a:moveTo>
                <a:lnTo>
                  <a:pt x="0" y="0"/>
                </a:lnTo>
                <a:lnTo>
                  <a:pt x="0" y="2016987"/>
                </a:lnTo>
                <a:lnTo>
                  <a:pt x="1159768" y="2016987"/>
                </a:lnTo>
                <a:lnTo>
                  <a:pt x="115976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2886579" y="-311480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75076" y="374810"/>
            <a:ext cx="1903434" cy="1654162"/>
          </a:xfrm>
          <a:custGeom>
            <a:avLst/>
            <a:gdLst/>
            <a:ahLst/>
            <a:cxnLst/>
            <a:rect l="l" t="t" r="r" b="b"/>
            <a:pathLst>
              <a:path w="1903434" h="1654162">
                <a:moveTo>
                  <a:pt x="0" y="0"/>
                </a:moveTo>
                <a:lnTo>
                  <a:pt x="1903434" y="0"/>
                </a:lnTo>
                <a:lnTo>
                  <a:pt x="1903434" y="1654162"/>
                </a:lnTo>
                <a:lnTo>
                  <a:pt x="0" y="16541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580290" y="3870829"/>
            <a:ext cx="7827062" cy="2792926"/>
            <a:chOff x="0" y="0"/>
            <a:chExt cx="812800" cy="29003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290031"/>
            </a:xfrm>
            <a:custGeom>
              <a:avLst/>
              <a:gdLst/>
              <a:ahLst/>
              <a:cxnLst/>
              <a:rect l="l" t="t" r="r" b="b"/>
              <a:pathLst>
                <a:path w="812800" h="290031">
                  <a:moveTo>
                    <a:pt x="609600" y="0"/>
                  </a:moveTo>
                  <a:cubicBezTo>
                    <a:pt x="721824" y="0"/>
                    <a:pt x="812800" y="64926"/>
                    <a:pt x="812800" y="145015"/>
                  </a:cubicBezTo>
                  <a:cubicBezTo>
                    <a:pt x="812800" y="225105"/>
                    <a:pt x="721824" y="290031"/>
                    <a:pt x="609600" y="290031"/>
                  </a:cubicBezTo>
                  <a:lnTo>
                    <a:pt x="203200" y="290031"/>
                  </a:lnTo>
                  <a:cubicBezTo>
                    <a:pt x="90976" y="290031"/>
                    <a:pt x="0" y="225105"/>
                    <a:pt x="0" y="145015"/>
                  </a:cubicBezTo>
                  <a:cubicBezTo>
                    <a:pt x="0" y="6492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1B353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328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2788264" y="6347997"/>
            <a:ext cx="7891164" cy="3081989"/>
            <a:chOff x="0" y="0"/>
            <a:chExt cx="10711180" cy="4183380"/>
          </a:xfrm>
        </p:grpSpPr>
        <p:sp>
          <p:nvSpPr>
            <p:cNvPr id="14" name="Freeform 14"/>
            <p:cNvSpPr/>
            <p:nvPr/>
          </p:nvSpPr>
          <p:spPr>
            <a:xfrm>
              <a:off x="2655570" y="1277620"/>
              <a:ext cx="8055610" cy="1629410"/>
            </a:xfrm>
            <a:custGeom>
              <a:avLst/>
              <a:gdLst/>
              <a:ahLst/>
              <a:cxnLst/>
              <a:rect l="l" t="t" r="r" b="b"/>
              <a:pathLst>
                <a:path w="8055610" h="1629410">
                  <a:moveTo>
                    <a:pt x="8055610" y="0"/>
                  </a:moveTo>
                  <a:lnTo>
                    <a:pt x="0" y="0"/>
                  </a:lnTo>
                  <a:lnTo>
                    <a:pt x="0" y="1629410"/>
                  </a:lnTo>
                  <a:lnTo>
                    <a:pt x="8055610" y="1629410"/>
                  </a:lnTo>
                  <a:lnTo>
                    <a:pt x="7526020" y="814070"/>
                  </a:lnTo>
                  <a:close/>
                </a:path>
              </a:pathLst>
            </a:custGeom>
            <a:solidFill>
              <a:srgbClr val="003D25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-103308" y="-3352"/>
              <a:ext cx="4389995" cy="4190084"/>
            </a:xfrm>
            <a:custGeom>
              <a:avLst/>
              <a:gdLst/>
              <a:ahLst/>
              <a:cxnLst/>
              <a:rect l="l" t="t" r="r" b="b"/>
              <a:pathLst>
                <a:path w="4389995" h="4190084">
                  <a:moveTo>
                    <a:pt x="2194998" y="3352"/>
                  </a:moveTo>
                  <a:cubicBezTo>
                    <a:pt x="1445481" y="0"/>
                    <a:pt x="751460" y="397939"/>
                    <a:pt x="375730" y="1046487"/>
                  </a:cubicBezTo>
                  <a:cubicBezTo>
                    <a:pt x="0" y="1695035"/>
                    <a:pt x="0" y="2495049"/>
                    <a:pt x="375730" y="3143597"/>
                  </a:cubicBezTo>
                  <a:cubicBezTo>
                    <a:pt x="751460" y="3792145"/>
                    <a:pt x="1445481" y="4190084"/>
                    <a:pt x="2194998" y="4186732"/>
                  </a:cubicBezTo>
                  <a:cubicBezTo>
                    <a:pt x="2944515" y="4190084"/>
                    <a:pt x="3638536" y="3792145"/>
                    <a:pt x="4014266" y="3143597"/>
                  </a:cubicBezTo>
                  <a:cubicBezTo>
                    <a:pt x="4389996" y="2495049"/>
                    <a:pt x="4389996" y="1695035"/>
                    <a:pt x="4014266" y="1046487"/>
                  </a:cubicBezTo>
                  <a:cubicBezTo>
                    <a:pt x="3638536" y="397939"/>
                    <a:pt x="2944515" y="0"/>
                    <a:pt x="2194998" y="3352"/>
                  </a:cubicBezTo>
                  <a:close/>
                </a:path>
              </a:pathLst>
            </a:custGeom>
            <a:blipFill>
              <a:blip r:embed="rId8"/>
              <a:stretch>
                <a:fillRect l="223" r="-3146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9256309" y="3805577"/>
            <a:ext cx="8815833" cy="3145749"/>
            <a:chOff x="0" y="0"/>
            <a:chExt cx="812800" cy="29003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290031"/>
            </a:xfrm>
            <a:custGeom>
              <a:avLst/>
              <a:gdLst/>
              <a:ahLst/>
              <a:cxnLst/>
              <a:rect l="l" t="t" r="r" b="b"/>
              <a:pathLst>
                <a:path w="812800" h="290031">
                  <a:moveTo>
                    <a:pt x="609600" y="0"/>
                  </a:moveTo>
                  <a:cubicBezTo>
                    <a:pt x="721824" y="0"/>
                    <a:pt x="812800" y="64926"/>
                    <a:pt x="812800" y="145015"/>
                  </a:cubicBezTo>
                  <a:cubicBezTo>
                    <a:pt x="812800" y="225105"/>
                    <a:pt x="721824" y="290031"/>
                    <a:pt x="609600" y="290031"/>
                  </a:cubicBezTo>
                  <a:lnTo>
                    <a:pt x="203200" y="290031"/>
                  </a:lnTo>
                  <a:cubicBezTo>
                    <a:pt x="90976" y="290031"/>
                    <a:pt x="0" y="225105"/>
                    <a:pt x="0" y="145015"/>
                  </a:cubicBezTo>
                  <a:cubicBezTo>
                    <a:pt x="0" y="6492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1B353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328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1426793" y="1691306"/>
            <a:ext cx="6345607" cy="2478353"/>
            <a:chOff x="0" y="0"/>
            <a:chExt cx="10711180" cy="4183380"/>
          </a:xfrm>
        </p:grpSpPr>
        <p:sp>
          <p:nvSpPr>
            <p:cNvPr id="20" name="Freeform 20"/>
            <p:cNvSpPr/>
            <p:nvPr/>
          </p:nvSpPr>
          <p:spPr>
            <a:xfrm>
              <a:off x="2655570" y="1277620"/>
              <a:ext cx="8055610" cy="1629410"/>
            </a:xfrm>
            <a:custGeom>
              <a:avLst/>
              <a:gdLst/>
              <a:ahLst/>
              <a:cxnLst/>
              <a:rect l="l" t="t" r="r" b="b"/>
              <a:pathLst>
                <a:path w="8055610" h="1629410">
                  <a:moveTo>
                    <a:pt x="8055610" y="0"/>
                  </a:moveTo>
                  <a:lnTo>
                    <a:pt x="0" y="0"/>
                  </a:lnTo>
                  <a:lnTo>
                    <a:pt x="0" y="1629410"/>
                  </a:lnTo>
                  <a:lnTo>
                    <a:pt x="8055610" y="1629410"/>
                  </a:lnTo>
                  <a:lnTo>
                    <a:pt x="7526020" y="814070"/>
                  </a:lnTo>
                  <a:close/>
                </a:path>
              </a:pathLst>
            </a:custGeom>
            <a:solidFill>
              <a:srgbClr val="457D58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-103308" y="-3352"/>
              <a:ext cx="4389995" cy="4190084"/>
            </a:xfrm>
            <a:custGeom>
              <a:avLst/>
              <a:gdLst/>
              <a:ahLst/>
              <a:cxnLst/>
              <a:rect l="l" t="t" r="r" b="b"/>
              <a:pathLst>
                <a:path w="4389995" h="4190084">
                  <a:moveTo>
                    <a:pt x="2194998" y="3352"/>
                  </a:moveTo>
                  <a:cubicBezTo>
                    <a:pt x="1445481" y="0"/>
                    <a:pt x="751460" y="397939"/>
                    <a:pt x="375730" y="1046487"/>
                  </a:cubicBezTo>
                  <a:cubicBezTo>
                    <a:pt x="0" y="1695035"/>
                    <a:pt x="0" y="2495049"/>
                    <a:pt x="375730" y="3143597"/>
                  </a:cubicBezTo>
                  <a:cubicBezTo>
                    <a:pt x="751460" y="3792145"/>
                    <a:pt x="1445481" y="4190084"/>
                    <a:pt x="2194998" y="4186732"/>
                  </a:cubicBezTo>
                  <a:cubicBezTo>
                    <a:pt x="2944515" y="4190084"/>
                    <a:pt x="3638536" y="3792145"/>
                    <a:pt x="4014266" y="3143597"/>
                  </a:cubicBezTo>
                  <a:cubicBezTo>
                    <a:pt x="4389996" y="2495049"/>
                    <a:pt x="4389996" y="1695035"/>
                    <a:pt x="4014266" y="1046487"/>
                  </a:cubicBezTo>
                  <a:cubicBezTo>
                    <a:pt x="3638536" y="397939"/>
                    <a:pt x="2944515" y="0"/>
                    <a:pt x="2194998" y="3352"/>
                  </a:cubicBezTo>
                  <a:close/>
                </a:path>
              </a:pathLst>
            </a:custGeom>
            <a:blipFill>
              <a:blip r:embed="rId9"/>
              <a:stretch>
                <a:fillRect l="223" t="-20712" r="223" b="-20712"/>
              </a:stretch>
            </a:blipFill>
          </p:spPr>
        </p:sp>
      </p:grpSp>
      <p:sp>
        <p:nvSpPr>
          <p:cNvPr id="22" name="TextBox 22"/>
          <p:cNvSpPr txBox="1"/>
          <p:nvPr/>
        </p:nvSpPr>
        <p:spPr>
          <a:xfrm>
            <a:off x="5635875" y="1037102"/>
            <a:ext cx="10520302" cy="99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80"/>
              </a:lnSpc>
              <a:spcBef>
                <a:spcPct val="0"/>
              </a:spcBef>
            </a:pPr>
            <a:r>
              <a:rPr lang="en-US" sz="5200" u="sng">
                <a:solidFill>
                  <a:srgbClr val="B6F61A"/>
                </a:solidFill>
                <a:latin typeface="Times New Roman Bold"/>
              </a:rPr>
              <a:t>1- Historique du modèle de l’atome</a:t>
            </a:r>
          </a:p>
        </p:txBody>
      </p: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10774680" y="1887164"/>
            <a:ext cx="6139085" cy="2397693"/>
            <a:chOff x="0" y="0"/>
            <a:chExt cx="10711180" cy="4183380"/>
          </a:xfrm>
        </p:grpSpPr>
        <p:sp>
          <p:nvSpPr>
            <p:cNvPr id="24" name="Freeform 24"/>
            <p:cNvSpPr/>
            <p:nvPr/>
          </p:nvSpPr>
          <p:spPr>
            <a:xfrm>
              <a:off x="2655570" y="1277620"/>
              <a:ext cx="8055610" cy="1629410"/>
            </a:xfrm>
            <a:custGeom>
              <a:avLst/>
              <a:gdLst/>
              <a:ahLst/>
              <a:cxnLst/>
              <a:rect l="l" t="t" r="r" b="b"/>
              <a:pathLst>
                <a:path w="8055610" h="1629410">
                  <a:moveTo>
                    <a:pt x="8055610" y="0"/>
                  </a:moveTo>
                  <a:lnTo>
                    <a:pt x="0" y="0"/>
                  </a:lnTo>
                  <a:lnTo>
                    <a:pt x="0" y="1629410"/>
                  </a:lnTo>
                  <a:lnTo>
                    <a:pt x="8055610" y="1629410"/>
                  </a:lnTo>
                  <a:lnTo>
                    <a:pt x="7526020" y="814070"/>
                  </a:lnTo>
                  <a:close/>
                </a:path>
              </a:pathLst>
            </a:custGeom>
            <a:solidFill>
              <a:srgbClr val="457D58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-103308" y="-3352"/>
              <a:ext cx="4389995" cy="4190084"/>
            </a:xfrm>
            <a:custGeom>
              <a:avLst/>
              <a:gdLst/>
              <a:ahLst/>
              <a:cxnLst/>
              <a:rect l="l" t="t" r="r" b="b"/>
              <a:pathLst>
                <a:path w="4389995" h="4190084">
                  <a:moveTo>
                    <a:pt x="2194998" y="3352"/>
                  </a:moveTo>
                  <a:cubicBezTo>
                    <a:pt x="1445481" y="0"/>
                    <a:pt x="751460" y="397939"/>
                    <a:pt x="375730" y="1046487"/>
                  </a:cubicBezTo>
                  <a:cubicBezTo>
                    <a:pt x="0" y="1695035"/>
                    <a:pt x="0" y="2495049"/>
                    <a:pt x="375730" y="3143597"/>
                  </a:cubicBezTo>
                  <a:cubicBezTo>
                    <a:pt x="751460" y="3792145"/>
                    <a:pt x="1445481" y="4190084"/>
                    <a:pt x="2194998" y="4186732"/>
                  </a:cubicBezTo>
                  <a:cubicBezTo>
                    <a:pt x="2944515" y="4190084"/>
                    <a:pt x="3638536" y="3792145"/>
                    <a:pt x="4014266" y="3143597"/>
                  </a:cubicBezTo>
                  <a:cubicBezTo>
                    <a:pt x="4389996" y="2495049"/>
                    <a:pt x="4389996" y="1695035"/>
                    <a:pt x="4014266" y="1046487"/>
                  </a:cubicBezTo>
                  <a:cubicBezTo>
                    <a:pt x="3638536" y="397939"/>
                    <a:pt x="2944515" y="0"/>
                    <a:pt x="2194998" y="3352"/>
                  </a:cubicBezTo>
                  <a:close/>
                </a:path>
              </a:pathLst>
            </a:custGeom>
            <a:blipFill>
              <a:blip r:embed="rId10"/>
              <a:stretch>
                <a:fillRect l="-5903" r="-5903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1870053" y="6668120"/>
            <a:ext cx="3255843" cy="3165720"/>
            <a:chOff x="0" y="0"/>
            <a:chExt cx="1123003" cy="109191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23003" cy="1091917"/>
            </a:xfrm>
            <a:custGeom>
              <a:avLst/>
              <a:gdLst/>
              <a:ahLst/>
              <a:cxnLst/>
              <a:rect l="l" t="t" r="r" b="b"/>
              <a:pathLst>
                <a:path w="1123003" h="1091917">
                  <a:moveTo>
                    <a:pt x="561501" y="0"/>
                  </a:moveTo>
                  <a:cubicBezTo>
                    <a:pt x="251393" y="0"/>
                    <a:pt x="0" y="244434"/>
                    <a:pt x="0" y="545959"/>
                  </a:cubicBezTo>
                  <a:cubicBezTo>
                    <a:pt x="0" y="847483"/>
                    <a:pt x="251393" y="1091917"/>
                    <a:pt x="561501" y="1091917"/>
                  </a:cubicBezTo>
                  <a:cubicBezTo>
                    <a:pt x="871610" y="1091917"/>
                    <a:pt x="1123003" y="847483"/>
                    <a:pt x="1123003" y="545959"/>
                  </a:cubicBezTo>
                  <a:cubicBezTo>
                    <a:pt x="1123003" y="244434"/>
                    <a:pt x="871610" y="0"/>
                    <a:pt x="561501" y="0"/>
                  </a:cubicBezTo>
                  <a:close/>
                </a:path>
              </a:pathLst>
            </a:custGeom>
            <a:blipFill>
              <a:blip r:embed="rId11"/>
              <a:stretch>
                <a:fillRect t="-18755" b="-18755"/>
              </a:stretch>
            </a:blipFill>
          </p:spPr>
        </p:sp>
      </p:grpSp>
      <p:sp>
        <p:nvSpPr>
          <p:cNvPr id="28" name="Freeform 28"/>
          <p:cNvSpPr/>
          <p:nvPr/>
        </p:nvSpPr>
        <p:spPr>
          <a:xfrm rot="-5400000">
            <a:off x="5174231" y="5490562"/>
            <a:ext cx="7315200" cy="549264"/>
          </a:xfrm>
          <a:custGeom>
            <a:avLst/>
            <a:gdLst/>
            <a:ahLst/>
            <a:cxnLst/>
            <a:rect l="l" t="t" r="r" b="b"/>
            <a:pathLst>
              <a:path w="7315200" h="549264">
                <a:moveTo>
                  <a:pt x="0" y="0"/>
                </a:moveTo>
                <a:lnTo>
                  <a:pt x="7315200" y="0"/>
                </a:lnTo>
                <a:lnTo>
                  <a:pt x="7315200" y="549264"/>
                </a:lnTo>
                <a:lnTo>
                  <a:pt x="0" y="54926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4635878" y="-57004"/>
            <a:ext cx="10169782" cy="1294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19"/>
              </a:lnSpc>
              <a:spcBef>
                <a:spcPct val="0"/>
              </a:spcBef>
            </a:pPr>
            <a:r>
              <a:rPr lang="en-US" sz="6799">
                <a:solidFill>
                  <a:srgbClr val="FFFFFF"/>
                </a:solidFill>
                <a:latin typeface="Times New Roman"/>
              </a:rPr>
              <a:t> </a:t>
            </a:r>
            <a:r>
              <a:rPr lang="en-US" sz="6799" u="sng">
                <a:solidFill>
                  <a:srgbClr val="F9AD18"/>
                </a:solidFill>
                <a:latin typeface="Times New Roman Bold Italics"/>
              </a:rPr>
              <a:t>I- La structure de l’atome.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72759" y="4295366"/>
            <a:ext cx="6255545" cy="2188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33"/>
              </a:lnSpc>
            </a:pPr>
            <a:r>
              <a:rPr lang="en-US" sz="3333">
                <a:solidFill>
                  <a:srgbClr val="291B25"/>
                </a:solidFill>
                <a:latin typeface="Times New Roman Bold"/>
              </a:rPr>
              <a:t>Modèle de BOHR c’est le modèle planétaire les électrons gravitent sur destrajectoires précises. </a:t>
            </a:r>
          </a:p>
          <a:p>
            <a:pPr marL="0" lvl="0" indent="0" algn="ctr">
              <a:lnSpc>
                <a:spcPts val="3943"/>
              </a:lnSpc>
              <a:spcBef>
                <a:spcPct val="0"/>
              </a:spcBef>
            </a:pPr>
            <a:endParaRPr lang="en-US" sz="3333">
              <a:solidFill>
                <a:srgbClr val="291B25"/>
              </a:solidFill>
              <a:latin typeface="Times New Roman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3197102" y="2690577"/>
            <a:ext cx="4260921" cy="53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289"/>
              </a:lnSpc>
              <a:spcBef>
                <a:spcPct val="0"/>
              </a:spcBef>
            </a:pPr>
            <a:r>
              <a:rPr lang="en-US" sz="3299" spc="329">
                <a:solidFill>
                  <a:srgbClr val="291B25"/>
                </a:solidFill>
                <a:latin typeface="Barlow Bold"/>
              </a:rPr>
              <a:t>Modèle de BOHR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720769" y="4371566"/>
            <a:ext cx="8045380" cy="2344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3"/>
              </a:lnSpc>
            </a:pPr>
            <a:r>
              <a:rPr lang="en-US" sz="3399">
                <a:solidFill>
                  <a:srgbClr val="121212"/>
                </a:solidFill>
                <a:latin typeface="Times New Roman Bold"/>
              </a:rPr>
              <a:t>Le modèle actuel modélise l’atome par : le noyau qui est entouré d’un nuage</a:t>
            </a:r>
          </a:p>
          <a:p>
            <a:pPr algn="ctr">
              <a:lnSpc>
                <a:spcPts val="3603"/>
              </a:lnSpc>
            </a:pPr>
            <a:r>
              <a:rPr lang="en-US" sz="3399">
                <a:solidFill>
                  <a:srgbClr val="121212"/>
                </a:solidFill>
                <a:latin typeface="Times New Roman Bold"/>
              </a:rPr>
              <a:t>électronique (pas de trajectoire) ; c’est le modèle de Schrödinger , modèle</a:t>
            </a:r>
          </a:p>
          <a:p>
            <a:pPr algn="ctr">
              <a:lnSpc>
                <a:spcPts val="3391"/>
              </a:lnSpc>
            </a:pPr>
            <a:r>
              <a:rPr lang="en-US" sz="3199">
                <a:solidFill>
                  <a:srgbClr val="121212"/>
                </a:solidFill>
                <a:latin typeface="Times New Roman Bold"/>
              </a:rPr>
              <a:t>probabiliste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844222" y="2616107"/>
            <a:ext cx="2563347" cy="88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6"/>
              </a:lnSpc>
            </a:pPr>
            <a:r>
              <a:rPr lang="en-US" sz="3063" spc="306">
                <a:solidFill>
                  <a:srgbClr val="291B25"/>
                </a:solidFill>
                <a:latin typeface="Times New Roman Bold"/>
              </a:rPr>
              <a:t>Modèle de Schrodinger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450478" y="8075493"/>
            <a:ext cx="1331542" cy="2315725"/>
          </a:xfrm>
          <a:custGeom>
            <a:avLst/>
            <a:gdLst/>
            <a:ahLst/>
            <a:cxnLst/>
            <a:rect l="l" t="t" r="r" b="b"/>
            <a:pathLst>
              <a:path w="1331542" h="2315725">
                <a:moveTo>
                  <a:pt x="1331542" y="0"/>
                </a:moveTo>
                <a:lnTo>
                  <a:pt x="0" y="0"/>
                </a:lnTo>
                <a:lnTo>
                  <a:pt x="0" y="2315725"/>
                </a:lnTo>
                <a:lnTo>
                  <a:pt x="1331542" y="2315725"/>
                </a:lnTo>
                <a:lnTo>
                  <a:pt x="133154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42319" y="393262"/>
            <a:ext cx="1547861" cy="1345155"/>
          </a:xfrm>
          <a:custGeom>
            <a:avLst/>
            <a:gdLst/>
            <a:ahLst/>
            <a:cxnLst/>
            <a:rect l="l" t="t" r="r" b="b"/>
            <a:pathLst>
              <a:path w="1547861" h="1345155">
                <a:moveTo>
                  <a:pt x="0" y="0"/>
                </a:moveTo>
                <a:lnTo>
                  <a:pt x="1547861" y="0"/>
                </a:lnTo>
                <a:lnTo>
                  <a:pt x="1547861" y="1345155"/>
                </a:lnTo>
                <a:lnTo>
                  <a:pt x="0" y="13451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870960" y="2685082"/>
            <a:ext cx="4267606" cy="1008707"/>
          </a:xfrm>
          <a:custGeom>
            <a:avLst/>
            <a:gdLst/>
            <a:ahLst/>
            <a:cxnLst/>
            <a:rect l="l" t="t" r="r" b="b"/>
            <a:pathLst>
              <a:path w="4267606" h="1008707">
                <a:moveTo>
                  <a:pt x="0" y="0"/>
                </a:moveTo>
                <a:lnTo>
                  <a:pt x="4267606" y="0"/>
                </a:lnTo>
                <a:lnTo>
                  <a:pt x="4267606" y="1008707"/>
                </a:lnTo>
                <a:lnTo>
                  <a:pt x="0" y="100870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18769" y="3894376"/>
            <a:ext cx="630006" cy="343640"/>
          </a:xfrm>
          <a:custGeom>
            <a:avLst/>
            <a:gdLst/>
            <a:ahLst/>
            <a:cxnLst/>
            <a:rect l="l" t="t" r="r" b="b"/>
            <a:pathLst>
              <a:path w="630006" h="343640">
                <a:moveTo>
                  <a:pt x="0" y="0"/>
                </a:moveTo>
                <a:lnTo>
                  <a:pt x="630006" y="0"/>
                </a:lnTo>
                <a:lnTo>
                  <a:pt x="630006" y="343639"/>
                </a:lnTo>
                <a:lnTo>
                  <a:pt x="0" y="3436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380670" y="126562"/>
            <a:ext cx="10219185" cy="1327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u="sng">
                <a:solidFill>
                  <a:srgbClr val="A5E800"/>
                </a:solidFill>
                <a:latin typeface="Times New Roman"/>
              </a:rPr>
              <a:t>2- Structure de l’atome.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48775" y="1471440"/>
            <a:ext cx="14170282" cy="1363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Un atome est constitué d'un </a:t>
            </a:r>
            <a:r>
              <a:rPr lang="en-US" sz="3699">
                <a:solidFill>
                  <a:srgbClr val="FFDE59"/>
                </a:solidFill>
                <a:latin typeface="Times New Roman Bold"/>
              </a:rPr>
              <a:t>noyau</a:t>
            </a:r>
            <a:r>
              <a:rPr lang="en-US" sz="3699">
                <a:solidFill>
                  <a:srgbClr val="FFFFFF"/>
                </a:solidFill>
                <a:latin typeface="Times New Roman Bold"/>
              </a:rPr>
              <a:t> et </a:t>
            </a:r>
            <a:r>
              <a:rPr lang="en-US" sz="3699">
                <a:solidFill>
                  <a:srgbClr val="FFDE59"/>
                </a:solidFill>
                <a:latin typeface="Times New Roman Bold"/>
              </a:rPr>
              <a:t>d'électrons</a:t>
            </a:r>
            <a:r>
              <a:rPr lang="en-US" sz="3699">
                <a:solidFill>
                  <a:srgbClr val="FFFFFF"/>
                </a:solidFill>
                <a:latin typeface="Times New Roman Bold"/>
              </a:rPr>
              <a:t> en mouvement autour du noyau</a:t>
            </a:r>
            <a:r>
              <a:rPr lang="en-US" sz="3699">
                <a:solidFill>
                  <a:srgbClr val="FFFFFF"/>
                </a:solidFill>
                <a:latin typeface="Times New Roman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233922" y="2653812"/>
            <a:ext cx="3761362" cy="890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79"/>
              </a:lnSpc>
              <a:spcBef>
                <a:spcPct val="0"/>
              </a:spcBef>
            </a:pPr>
            <a:r>
              <a:rPr lang="en-US" sz="4699">
                <a:solidFill>
                  <a:srgbClr val="FFDE59"/>
                </a:solidFill>
                <a:latin typeface="Times New Roman Bold"/>
              </a:rPr>
              <a:t>a - Le noyau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87459" y="3641697"/>
            <a:ext cx="14170282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Le noyau se trouve toujours au centre de l’atome.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87459" y="4384571"/>
            <a:ext cx="15206602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Le diamètre du noyau est 100 000 fois plus petit que le diamètre de l’atome.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87459" y="5109743"/>
            <a:ext cx="14170282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La masse de l’atome est concentrée dans le noyau.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287459" y="5834914"/>
            <a:ext cx="14170282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Le noyau porte des charges électriques positives.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87459" y="6560085"/>
            <a:ext cx="14170282" cy="1363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Le nombre charge positives du noyau est représenté par la lettre </a:t>
            </a:r>
            <a:r>
              <a:rPr lang="en-US" sz="3699">
                <a:solidFill>
                  <a:srgbClr val="5CE1E6"/>
                </a:solidFill>
                <a:latin typeface="Times New Roman Bold"/>
              </a:rPr>
              <a:t>Z</a:t>
            </a:r>
            <a:r>
              <a:rPr lang="en-US" sz="3699">
                <a:solidFill>
                  <a:srgbClr val="FFFFFF"/>
                </a:solidFill>
                <a:latin typeface="Times New Roman Bold"/>
              </a:rPr>
              <a:t> appelé    </a:t>
            </a:r>
            <a:r>
              <a:rPr lang="en-US" sz="3699">
                <a:solidFill>
                  <a:srgbClr val="5CE1E6"/>
                </a:solidFill>
                <a:latin typeface="Times New Roman Bold"/>
              </a:rPr>
              <a:t>le numéro atomique.</a:t>
            </a:r>
            <a:r>
              <a:rPr lang="en-US" sz="3699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  <p:sp>
        <p:nvSpPr>
          <p:cNvPr id="20" name="Freeform 20"/>
          <p:cNvSpPr/>
          <p:nvPr/>
        </p:nvSpPr>
        <p:spPr>
          <a:xfrm>
            <a:off x="1518769" y="4637249"/>
            <a:ext cx="630006" cy="343640"/>
          </a:xfrm>
          <a:custGeom>
            <a:avLst/>
            <a:gdLst/>
            <a:ahLst/>
            <a:cxnLst/>
            <a:rect l="l" t="t" r="r" b="b"/>
            <a:pathLst>
              <a:path w="630006" h="343640">
                <a:moveTo>
                  <a:pt x="0" y="0"/>
                </a:moveTo>
                <a:lnTo>
                  <a:pt x="630006" y="0"/>
                </a:lnTo>
                <a:lnTo>
                  <a:pt x="630006" y="343640"/>
                </a:lnTo>
                <a:lnTo>
                  <a:pt x="0" y="3436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518769" y="5380123"/>
            <a:ext cx="630006" cy="343640"/>
          </a:xfrm>
          <a:custGeom>
            <a:avLst/>
            <a:gdLst/>
            <a:ahLst/>
            <a:cxnLst/>
            <a:rect l="l" t="t" r="r" b="b"/>
            <a:pathLst>
              <a:path w="630006" h="343640">
                <a:moveTo>
                  <a:pt x="0" y="0"/>
                </a:moveTo>
                <a:lnTo>
                  <a:pt x="630006" y="0"/>
                </a:lnTo>
                <a:lnTo>
                  <a:pt x="630006" y="343640"/>
                </a:lnTo>
                <a:lnTo>
                  <a:pt x="0" y="3436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518769" y="6122997"/>
            <a:ext cx="630006" cy="343640"/>
          </a:xfrm>
          <a:custGeom>
            <a:avLst/>
            <a:gdLst/>
            <a:ahLst/>
            <a:cxnLst/>
            <a:rect l="l" t="t" r="r" b="b"/>
            <a:pathLst>
              <a:path w="630006" h="343640">
                <a:moveTo>
                  <a:pt x="0" y="0"/>
                </a:moveTo>
                <a:lnTo>
                  <a:pt x="630006" y="0"/>
                </a:lnTo>
                <a:lnTo>
                  <a:pt x="630006" y="343640"/>
                </a:lnTo>
                <a:lnTo>
                  <a:pt x="0" y="3436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518769" y="6865871"/>
            <a:ext cx="630006" cy="343640"/>
          </a:xfrm>
          <a:custGeom>
            <a:avLst/>
            <a:gdLst/>
            <a:ahLst/>
            <a:cxnLst/>
            <a:rect l="l" t="t" r="r" b="b"/>
            <a:pathLst>
              <a:path w="630006" h="343640">
                <a:moveTo>
                  <a:pt x="0" y="0"/>
                </a:moveTo>
                <a:lnTo>
                  <a:pt x="630006" y="0"/>
                </a:lnTo>
                <a:lnTo>
                  <a:pt x="630006" y="343640"/>
                </a:lnTo>
                <a:lnTo>
                  <a:pt x="0" y="3436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35840" y="7824863"/>
            <a:ext cx="5000519" cy="5032481"/>
          </a:xfrm>
          <a:custGeom>
            <a:avLst/>
            <a:gdLst/>
            <a:ahLst/>
            <a:cxnLst/>
            <a:rect l="l" t="t" r="r" b="b"/>
            <a:pathLst>
              <a:path w="5000519" h="5032481">
                <a:moveTo>
                  <a:pt x="0" y="0"/>
                </a:moveTo>
                <a:lnTo>
                  <a:pt x="5000519" y="0"/>
                </a:lnTo>
                <a:lnTo>
                  <a:pt x="5000519" y="5032481"/>
                </a:lnTo>
                <a:lnTo>
                  <a:pt x="0" y="50324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450478" y="8075493"/>
            <a:ext cx="1331542" cy="2315725"/>
          </a:xfrm>
          <a:custGeom>
            <a:avLst/>
            <a:gdLst/>
            <a:ahLst/>
            <a:cxnLst/>
            <a:rect l="l" t="t" r="r" b="b"/>
            <a:pathLst>
              <a:path w="1331542" h="2315725">
                <a:moveTo>
                  <a:pt x="1331542" y="0"/>
                </a:moveTo>
                <a:lnTo>
                  <a:pt x="0" y="0"/>
                </a:lnTo>
                <a:lnTo>
                  <a:pt x="0" y="2315725"/>
                </a:lnTo>
                <a:lnTo>
                  <a:pt x="1331542" y="2315725"/>
                </a:lnTo>
                <a:lnTo>
                  <a:pt x="133154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42319" y="393262"/>
            <a:ext cx="1547861" cy="1345155"/>
          </a:xfrm>
          <a:custGeom>
            <a:avLst/>
            <a:gdLst/>
            <a:ahLst/>
            <a:cxnLst/>
            <a:rect l="l" t="t" r="r" b="b"/>
            <a:pathLst>
              <a:path w="1547861" h="1345155">
                <a:moveTo>
                  <a:pt x="0" y="0"/>
                </a:moveTo>
                <a:lnTo>
                  <a:pt x="1547861" y="0"/>
                </a:lnTo>
                <a:lnTo>
                  <a:pt x="1547861" y="1345155"/>
                </a:lnTo>
                <a:lnTo>
                  <a:pt x="0" y="13451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547728" y="393262"/>
            <a:ext cx="4646569" cy="1098280"/>
          </a:xfrm>
          <a:custGeom>
            <a:avLst/>
            <a:gdLst/>
            <a:ahLst/>
            <a:cxnLst/>
            <a:rect l="l" t="t" r="r" b="b"/>
            <a:pathLst>
              <a:path w="4646569" h="1098280">
                <a:moveTo>
                  <a:pt x="0" y="0"/>
                </a:moveTo>
                <a:lnTo>
                  <a:pt x="4646568" y="0"/>
                </a:lnTo>
                <a:lnTo>
                  <a:pt x="4646568" y="1098280"/>
                </a:lnTo>
                <a:lnTo>
                  <a:pt x="0" y="10982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520186" y="1850736"/>
            <a:ext cx="630006" cy="343640"/>
          </a:xfrm>
          <a:custGeom>
            <a:avLst/>
            <a:gdLst/>
            <a:ahLst/>
            <a:cxnLst/>
            <a:rect l="l" t="t" r="r" b="b"/>
            <a:pathLst>
              <a:path w="630006" h="343640">
                <a:moveTo>
                  <a:pt x="0" y="0"/>
                </a:moveTo>
                <a:lnTo>
                  <a:pt x="630006" y="0"/>
                </a:lnTo>
                <a:lnTo>
                  <a:pt x="630006" y="343639"/>
                </a:lnTo>
                <a:lnTo>
                  <a:pt x="0" y="3436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520186" y="2556857"/>
            <a:ext cx="630006" cy="343640"/>
          </a:xfrm>
          <a:custGeom>
            <a:avLst/>
            <a:gdLst/>
            <a:ahLst/>
            <a:cxnLst/>
            <a:rect l="l" t="t" r="r" b="b"/>
            <a:pathLst>
              <a:path w="630006" h="343640">
                <a:moveTo>
                  <a:pt x="0" y="0"/>
                </a:moveTo>
                <a:lnTo>
                  <a:pt x="630006" y="0"/>
                </a:lnTo>
                <a:lnTo>
                  <a:pt x="630006" y="343640"/>
                </a:lnTo>
                <a:lnTo>
                  <a:pt x="0" y="3436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520186" y="3262978"/>
            <a:ext cx="630006" cy="343640"/>
          </a:xfrm>
          <a:custGeom>
            <a:avLst/>
            <a:gdLst/>
            <a:ahLst/>
            <a:cxnLst/>
            <a:rect l="l" t="t" r="r" b="b"/>
            <a:pathLst>
              <a:path w="630006" h="343640">
                <a:moveTo>
                  <a:pt x="0" y="0"/>
                </a:moveTo>
                <a:lnTo>
                  <a:pt x="630006" y="0"/>
                </a:lnTo>
                <a:lnTo>
                  <a:pt x="630006" y="343640"/>
                </a:lnTo>
                <a:lnTo>
                  <a:pt x="0" y="3436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520186" y="3968568"/>
            <a:ext cx="630006" cy="343640"/>
          </a:xfrm>
          <a:custGeom>
            <a:avLst/>
            <a:gdLst/>
            <a:ahLst/>
            <a:cxnLst/>
            <a:rect l="l" t="t" r="r" b="b"/>
            <a:pathLst>
              <a:path w="630006" h="343640">
                <a:moveTo>
                  <a:pt x="0" y="0"/>
                </a:moveTo>
                <a:lnTo>
                  <a:pt x="630006" y="0"/>
                </a:lnTo>
                <a:lnTo>
                  <a:pt x="630006" y="343640"/>
                </a:lnTo>
                <a:lnTo>
                  <a:pt x="0" y="3436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520186" y="4674158"/>
            <a:ext cx="630006" cy="343640"/>
          </a:xfrm>
          <a:custGeom>
            <a:avLst/>
            <a:gdLst/>
            <a:ahLst/>
            <a:cxnLst/>
            <a:rect l="l" t="t" r="r" b="b"/>
            <a:pathLst>
              <a:path w="630006" h="343640">
                <a:moveTo>
                  <a:pt x="0" y="0"/>
                </a:moveTo>
                <a:lnTo>
                  <a:pt x="630006" y="0"/>
                </a:lnTo>
                <a:lnTo>
                  <a:pt x="630006" y="343640"/>
                </a:lnTo>
                <a:lnTo>
                  <a:pt x="0" y="3436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483910" y="5423939"/>
            <a:ext cx="613658" cy="431860"/>
          </a:xfrm>
          <a:custGeom>
            <a:avLst/>
            <a:gdLst/>
            <a:ahLst/>
            <a:cxnLst/>
            <a:rect l="l" t="t" r="r" b="b"/>
            <a:pathLst>
              <a:path w="613658" h="431860">
                <a:moveTo>
                  <a:pt x="0" y="0"/>
                </a:moveTo>
                <a:lnTo>
                  <a:pt x="613658" y="0"/>
                </a:lnTo>
                <a:lnTo>
                  <a:pt x="613658" y="431861"/>
                </a:lnTo>
                <a:lnTo>
                  <a:pt x="0" y="43186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6908652" y="406778"/>
            <a:ext cx="4178558" cy="890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79"/>
              </a:lnSpc>
              <a:spcBef>
                <a:spcPct val="0"/>
              </a:spcBef>
            </a:pPr>
            <a:r>
              <a:rPr lang="en-US" sz="4699">
                <a:solidFill>
                  <a:srgbClr val="FFDE59"/>
                </a:solidFill>
                <a:latin typeface="Times New Roman Bold"/>
                <a:ea typeface="Times New Roman Bold"/>
              </a:rPr>
              <a:t>b) Les électrons﻿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83910" y="1598057"/>
            <a:ext cx="14170282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Les électrons forment le nuage électronique.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483910" y="2304179"/>
            <a:ext cx="15206602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Les électrons ont une masse très faible (négligeable).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483910" y="3010300"/>
            <a:ext cx="14170282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Les électrons portent des charges électriques négatives.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420332" y="3716421"/>
            <a:ext cx="14170282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Les électrons portent des charges électriques négatives.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259354" y="4498743"/>
            <a:ext cx="13703070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 Chaque électron porte une charge électrique négative noté ( - e ).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103081" y="5204864"/>
            <a:ext cx="13059477" cy="1363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 «e» représente la charge élémentaire, exprimée en coulomb sa valeur est e = 1,6 x10-19 C.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097568" y="6613053"/>
            <a:ext cx="13474696" cy="1363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« C » symbole du coulomb qui est l’unité de mesure légale de la charge électrique</a:t>
            </a:r>
          </a:p>
        </p:txBody>
      </p:sp>
      <p:sp>
        <p:nvSpPr>
          <p:cNvPr id="25" name="Freeform 25"/>
          <p:cNvSpPr/>
          <p:nvPr/>
        </p:nvSpPr>
        <p:spPr>
          <a:xfrm>
            <a:off x="3320161" y="6703525"/>
            <a:ext cx="613658" cy="431860"/>
          </a:xfrm>
          <a:custGeom>
            <a:avLst/>
            <a:gdLst/>
            <a:ahLst/>
            <a:cxnLst/>
            <a:rect l="l" t="t" r="r" b="b"/>
            <a:pathLst>
              <a:path w="613658" h="431860">
                <a:moveTo>
                  <a:pt x="0" y="0"/>
                </a:moveTo>
                <a:lnTo>
                  <a:pt x="613659" y="0"/>
                </a:lnTo>
                <a:lnTo>
                  <a:pt x="613659" y="431860"/>
                </a:lnTo>
                <a:lnTo>
                  <a:pt x="0" y="4318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35840" y="7824863"/>
            <a:ext cx="5000519" cy="5032481"/>
          </a:xfrm>
          <a:custGeom>
            <a:avLst/>
            <a:gdLst/>
            <a:ahLst/>
            <a:cxnLst/>
            <a:rect l="l" t="t" r="r" b="b"/>
            <a:pathLst>
              <a:path w="5000519" h="5032481">
                <a:moveTo>
                  <a:pt x="0" y="0"/>
                </a:moveTo>
                <a:lnTo>
                  <a:pt x="5000519" y="0"/>
                </a:lnTo>
                <a:lnTo>
                  <a:pt x="5000519" y="5032481"/>
                </a:lnTo>
                <a:lnTo>
                  <a:pt x="0" y="50324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450478" y="8075493"/>
            <a:ext cx="1331542" cy="2315725"/>
          </a:xfrm>
          <a:custGeom>
            <a:avLst/>
            <a:gdLst/>
            <a:ahLst/>
            <a:cxnLst/>
            <a:rect l="l" t="t" r="r" b="b"/>
            <a:pathLst>
              <a:path w="1331542" h="2315725">
                <a:moveTo>
                  <a:pt x="1331542" y="0"/>
                </a:moveTo>
                <a:lnTo>
                  <a:pt x="0" y="0"/>
                </a:lnTo>
                <a:lnTo>
                  <a:pt x="0" y="2315725"/>
                </a:lnTo>
                <a:lnTo>
                  <a:pt x="1331542" y="2315725"/>
                </a:lnTo>
                <a:lnTo>
                  <a:pt x="133154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196404" y="-3216835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42319" y="393262"/>
            <a:ext cx="1547861" cy="1345155"/>
          </a:xfrm>
          <a:custGeom>
            <a:avLst/>
            <a:gdLst/>
            <a:ahLst/>
            <a:cxnLst/>
            <a:rect l="l" t="t" r="r" b="b"/>
            <a:pathLst>
              <a:path w="1547861" h="1345155">
                <a:moveTo>
                  <a:pt x="0" y="0"/>
                </a:moveTo>
                <a:lnTo>
                  <a:pt x="1547861" y="0"/>
                </a:lnTo>
                <a:lnTo>
                  <a:pt x="1547861" y="1345155"/>
                </a:lnTo>
                <a:lnTo>
                  <a:pt x="0" y="13451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694288" y="189622"/>
            <a:ext cx="6552595" cy="1548795"/>
          </a:xfrm>
          <a:custGeom>
            <a:avLst/>
            <a:gdLst/>
            <a:ahLst/>
            <a:cxnLst/>
            <a:rect l="l" t="t" r="r" b="b"/>
            <a:pathLst>
              <a:path w="6552595" h="1548795">
                <a:moveTo>
                  <a:pt x="0" y="0"/>
                </a:moveTo>
                <a:lnTo>
                  <a:pt x="6552594" y="0"/>
                </a:lnTo>
                <a:lnTo>
                  <a:pt x="6552594" y="1548795"/>
                </a:lnTo>
                <a:lnTo>
                  <a:pt x="0" y="15487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890180" y="1850736"/>
            <a:ext cx="630006" cy="343640"/>
          </a:xfrm>
          <a:custGeom>
            <a:avLst/>
            <a:gdLst/>
            <a:ahLst/>
            <a:cxnLst/>
            <a:rect l="l" t="t" r="r" b="b"/>
            <a:pathLst>
              <a:path w="630006" h="343640">
                <a:moveTo>
                  <a:pt x="0" y="0"/>
                </a:moveTo>
                <a:lnTo>
                  <a:pt x="630006" y="0"/>
                </a:lnTo>
                <a:lnTo>
                  <a:pt x="630006" y="343639"/>
                </a:lnTo>
                <a:lnTo>
                  <a:pt x="0" y="3436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906652" y="3418756"/>
            <a:ext cx="613658" cy="431860"/>
          </a:xfrm>
          <a:custGeom>
            <a:avLst/>
            <a:gdLst/>
            <a:ahLst/>
            <a:cxnLst/>
            <a:rect l="l" t="t" r="r" b="b"/>
            <a:pathLst>
              <a:path w="613658" h="431860">
                <a:moveTo>
                  <a:pt x="0" y="0"/>
                </a:moveTo>
                <a:lnTo>
                  <a:pt x="613659" y="0"/>
                </a:lnTo>
                <a:lnTo>
                  <a:pt x="613659" y="431860"/>
                </a:lnTo>
                <a:lnTo>
                  <a:pt x="0" y="4318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966066" y="4329551"/>
            <a:ext cx="613658" cy="431860"/>
          </a:xfrm>
          <a:custGeom>
            <a:avLst/>
            <a:gdLst/>
            <a:ahLst/>
            <a:cxnLst/>
            <a:rect l="l" t="t" r="r" b="b"/>
            <a:pathLst>
              <a:path w="613658" h="431860">
                <a:moveTo>
                  <a:pt x="0" y="0"/>
                </a:moveTo>
                <a:lnTo>
                  <a:pt x="613659" y="0"/>
                </a:lnTo>
                <a:lnTo>
                  <a:pt x="613659" y="431860"/>
                </a:lnTo>
                <a:lnTo>
                  <a:pt x="0" y="4318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481455" y="3185507"/>
            <a:ext cx="3400809" cy="828324"/>
          </a:xfrm>
          <a:custGeom>
            <a:avLst/>
            <a:gdLst/>
            <a:ahLst/>
            <a:cxnLst/>
            <a:rect l="l" t="t" r="r" b="b"/>
            <a:pathLst>
              <a:path w="3400809" h="828324">
                <a:moveTo>
                  <a:pt x="0" y="0"/>
                </a:moveTo>
                <a:lnTo>
                  <a:pt x="3400808" y="0"/>
                </a:lnTo>
                <a:lnTo>
                  <a:pt x="3400808" y="828324"/>
                </a:lnTo>
                <a:lnTo>
                  <a:pt x="0" y="8283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5872332" y="428396"/>
            <a:ext cx="6860798" cy="890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79"/>
              </a:lnSpc>
              <a:spcBef>
                <a:spcPct val="0"/>
              </a:spcBef>
            </a:pPr>
            <a:r>
              <a:rPr lang="en-US" sz="4699">
                <a:solidFill>
                  <a:srgbClr val="FFDE59"/>
                </a:solidFill>
                <a:latin typeface="Times New Roman Bold"/>
              </a:rPr>
              <a:t>c - Neutralité électrique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586312" y="1707861"/>
            <a:ext cx="14170282" cy="1363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 Un atome est </a:t>
            </a:r>
            <a:r>
              <a:rPr lang="en-US" sz="3699">
                <a:solidFill>
                  <a:srgbClr val="5CE1E6"/>
                </a:solidFill>
                <a:latin typeface="Times New Roman Bold"/>
              </a:rPr>
              <a:t>électriquement neutre.</a:t>
            </a:r>
            <a:r>
              <a:rPr lang="en-US" sz="3699">
                <a:solidFill>
                  <a:srgbClr val="FFFFFF"/>
                </a:solidFill>
                <a:latin typeface="Times New Roman Bold"/>
              </a:rPr>
              <a:t> Le nombre de charges positives du noyau est donc égal au nombre de charges négatives des électrons.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520311" y="3210188"/>
            <a:ext cx="14170282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 Charge totale du noyau :             </a:t>
            </a:r>
            <a:r>
              <a:rPr lang="en-US" sz="3699">
                <a:solidFill>
                  <a:srgbClr val="5CE1E6"/>
                </a:solidFill>
                <a:latin typeface="Times New Roman Bold"/>
              </a:rPr>
              <a:t>Qn= +Z.e.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645218" y="4055290"/>
            <a:ext cx="14170282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 Charge totale des élections :         </a:t>
            </a:r>
            <a:r>
              <a:rPr lang="en-US" sz="3699">
                <a:solidFill>
                  <a:srgbClr val="5CE1E6"/>
                </a:solidFill>
                <a:latin typeface="Times New Roman Bold"/>
              </a:rPr>
              <a:t>Qn= +Z.e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19726" y="5000625"/>
            <a:ext cx="14170282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Charge totale de l’atome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311363" y="4990011"/>
            <a:ext cx="3090714" cy="739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5CE1E6"/>
                </a:solidFill>
                <a:latin typeface="Times New Roman Bold"/>
              </a:rPr>
              <a:t>Qa = Qn + Qe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181859" y="5801185"/>
            <a:ext cx="3395216" cy="739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FFFFFF"/>
                </a:solidFill>
                <a:latin typeface="Times New Roman Bold"/>
              </a:rPr>
              <a:t>= +Z.e + (-Z.e)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181859" y="6559377"/>
            <a:ext cx="683865" cy="72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>
                <a:solidFill>
                  <a:srgbClr val="FFFFFF"/>
                </a:solidFill>
                <a:latin typeface="Times New Roman Bold"/>
              </a:rPr>
              <a:t>= 0</a:t>
            </a:r>
          </a:p>
        </p:txBody>
      </p:sp>
      <p:sp>
        <p:nvSpPr>
          <p:cNvPr id="23" name="Freeform 23"/>
          <p:cNvSpPr/>
          <p:nvPr/>
        </p:nvSpPr>
        <p:spPr>
          <a:xfrm>
            <a:off x="9671453" y="4013831"/>
            <a:ext cx="3400809" cy="828324"/>
          </a:xfrm>
          <a:custGeom>
            <a:avLst/>
            <a:gdLst/>
            <a:ahLst/>
            <a:cxnLst/>
            <a:rect l="l" t="t" r="r" b="b"/>
            <a:pathLst>
              <a:path w="3400809" h="828324">
                <a:moveTo>
                  <a:pt x="0" y="0"/>
                </a:moveTo>
                <a:lnTo>
                  <a:pt x="3400809" y="0"/>
                </a:lnTo>
                <a:lnTo>
                  <a:pt x="3400809" y="828324"/>
                </a:lnTo>
                <a:lnTo>
                  <a:pt x="0" y="8283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0165320" y="5010961"/>
            <a:ext cx="3400809" cy="828324"/>
          </a:xfrm>
          <a:custGeom>
            <a:avLst/>
            <a:gdLst/>
            <a:ahLst/>
            <a:cxnLst/>
            <a:rect l="l" t="t" r="r" b="b"/>
            <a:pathLst>
              <a:path w="3400809" h="828324">
                <a:moveTo>
                  <a:pt x="0" y="0"/>
                </a:moveTo>
                <a:lnTo>
                  <a:pt x="3400808" y="0"/>
                </a:lnTo>
                <a:lnTo>
                  <a:pt x="3400808" y="828324"/>
                </a:lnTo>
                <a:lnTo>
                  <a:pt x="0" y="8283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3013332" y="5170986"/>
            <a:ext cx="613658" cy="431860"/>
          </a:xfrm>
          <a:custGeom>
            <a:avLst/>
            <a:gdLst/>
            <a:ahLst/>
            <a:cxnLst/>
            <a:rect l="l" t="t" r="r" b="b"/>
            <a:pathLst>
              <a:path w="613658" h="431860">
                <a:moveTo>
                  <a:pt x="0" y="0"/>
                </a:moveTo>
                <a:lnTo>
                  <a:pt x="613659" y="0"/>
                </a:lnTo>
                <a:lnTo>
                  <a:pt x="613659" y="431861"/>
                </a:lnTo>
                <a:lnTo>
                  <a:pt x="0" y="43186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35840" y="7824863"/>
            <a:ext cx="5000519" cy="5032481"/>
          </a:xfrm>
          <a:custGeom>
            <a:avLst/>
            <a:gdLst/>
            <a:ahLst/>
            <a:cxnLst/>
            <a:rect l="l" t="t" r="r" b="b"/>
            <a:pathLst>
              <a:path w="5000519" h="5032481">
                <a:moveTo>
                  <a:pt x="0" y="0"/>
                </a:moveTo>
                <a:lnTo>
                  <a:pt x="5000519" y="0"/>
                </a:lnTo>
                <a:lnTo>
                  <a:pt x="5000519" y="5032481"/>
                </a:lnTo>
                <a:lnTo>
                  <a:pt x="0" y="50324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450478" y="8075493"/>
            <a:ext cx="1331542" cy="2315725"/>
          </a:xfrm>
          <a:custGeom>
            <a:avLst/>
            <a:gdLst/>
            <a:ahLst/>
            <a:cxnLst/>
            <a:rect l="l" t="t" r="r" b="b"/>
            <a:pathLst>
              <a:path w="1331542" h="2315725">
                <a:moveTo>
                  <a:pt x="1331542" y="0"/>
                </a:moveTo>
                <a:lnTo>
                  <a:pt x="0" y="0"/>
                </a:lnTo>
                <a:lnTo>
                  <a:pt x="0" y="2315725"/>
                </a:lnTo>
                <a:lnTo>
                  <a:pt x="1331542" y="2315725"/>
                </a:lnTo>
                <a:lnTo>
                  <a:pt x="133154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196404" y="-3216835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42319" y="393262"/>
            <a:ext cx="1547861" cy="1345155"/>
          </a:xfrm>
          <a:custGeom>
            <a:avLst/>
            <a:gdLst/>
            <a:ahLst/>
            <a:cxnLst/>
            <a:rect l="l" t="t" r="r" b="b"/>
            <a:pathLst>
              <a:path w="1547861" h="1345155">
                <a:moveTo>
                  <a:pt x="0" y="0"/>
                </a:moveTo>
                <a:lnTo>
                  <a:pt x="1547861" y="0"/>
                </a:lnTo>
                <a:lnTo>
                  <a:pt x="1547861" y="1345155"/>
                </a:lnTo>
                <a:lnTo>
                  <a:pt x="0" y="13451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050653" y="799663"/>
            <a:ext cx="3640719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79"/>
              </a:lnSpc>
            </a:pPr>
            <a:r>
              <a:rPr lang="en-US" sz="6399" u="sng">
                <a:solidFill>
                  <a:srgbClr val="5CE1E6"/>
                </a:solidFill>
                <a:latin typeface="Times New Roman Bold"/>
              </a:rPr>
              <a:t>Exemple :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3520878" y="2378497"/>
            <a:ext cx="4469130" cy="446913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10112" r="-10112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547608" y="2464143"/>
            <a:ext cx="11888884" cy="4729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92"/>
              </a:lnSpc>
              <a:spcBef>
                <a:spcPct val="0"/>
              </a:spcBef>
            </a:pPr>
            <a:r>
              <a:rPr lang="en-US" sz="4128">
                <a:solidFill>
                  <a:srgbClr val="FFFFFF"/>
                </a:solidFill>
                <a:latin typeface="Times New Roman Bold"/>
              </a:rPr>
              <a:t> Nom de l'atome : </a:t>
            </a:r>
            <a:r>
              <a:rPr lang="en-US" sz="4128">
                <a:solidFill>
                  <a:srgbClr val="FBDC6A"/>
                </a:solidFill>
                <a:latin typeface="Times New Roman Bold"/>
              </a:rPr>
              <a:t>Carbone</a:t>
            </a:r>
          </a:p>
          <a:p>
            <a:pPr marL="0" lvl="0" indent="0" algn="l">
              <a:lnSpc>
                <a:spcPts val="6192"/>
              </a:lnSpc>
              <a:spcBef>
                <a:spcPct val="0"/>
              </a:spcBef>
            </a:pPr>
            <a:r>
              <a:rPr lang="en-US" sz="4128">
                <a:solidFill>
                  <a:srgbClr val="FFFFFF"/>
                </a:solidFill>
                <a:latin typeface="Times New Roman Bold"/>
              </a:rPr>
              <a:t> Numéro atomique :</a:t>
            </a:r>
            <a:r>
              <a:rPr lang="en-US" sz="4128">
                <a:solidFill>
                  <a:srgbClr val="E1B353"/>
                </a:solidFill>
                <a:latin typeface="Times New Roman Bold"/>
              </a:rPr>
              <a:t> Z = 6</a:t>
            </a:r>
          </a:p>
          <a:p>
            <a:pPr marL="0" lvl="0" indent="0" algn="l">
              <a:lnSpc>
                <a:spcPts val="6192"/>
              </a:lnSpc>
              <a:spcBef>
                <a:spcPct val="0"/>
              </a:spcBef>
            </a:pPr>
            <a:r>
              <a:rPr lang="en-US" sz="4128">
                <a:solidFill>
                  <a:srgbClr val="FFFFFF"/>
                </a:solidFill>
                <a:latin typeface="Times New Roman Bold"/>
              </a:rPr>
              <a:t>Charge du noyau: Qn = + Ze = + 6e</a:t>
            </a:r>
          </a:p>
          <a:p>
            <a:pPr marL="0" lvl="0" indent="0" algn="l">
              <a:lnSpc>
                <a:spcPts val="6192"/>
              </a:lnSpc>
              <a:spcBef>
                <a:spcPct val="0"/>
              </a:spcBef>
            </a:pPr>
            <a:r>
              <a:rPr lang="en-US" sz="4128">
                <a:solidFill>
                  <a:srgbClr val="FFFFFF"/>
                </a:solidFill>
                <a:latin typeface="Times New Roman Bold"/>
              </a:rPr>
              <a:t>Charge du nuage électronique: Qe = - Ze = - 6e</a:t>
            </a:r>
          </a:p>
          <a:p>
            <a:pPr marL="0" lvl="0" indent="0" algn="l">
              <a:lnSpc>
                <a:spcPts val="6192"/>
              </a:lnSpc>
              <a:spcBef>
                <a:spcPct val="0"/>
              </a:spcBef>
            </a:pPr>
            <a:r>
              <a:rPr lang="en-US" sz="4128">
                <a:solidFill>
                  <a:srgbClr val="FFFFFF"/>
                </a:solidFill>
                <a:latin typeface="Times New Roman Bold"/>
              </a:rPr>
              <a:t>Charge globale de l'atome: Qa= Qn+Qe </a:t>
            </a:r>
          </a:p>
          <a:p>
            <a:pPr marL="0" lvl="0" indent="0" algn="l">
              <a:lnSpc>
                <a:spcPts val="6192"/>
              </a:lnSpc>
              <a:spcBef>
                <a:spcPct val="0"/>
              </a:spcBef>
            </a:pPr>
            <a:r>
              <a:rPr lang="en-US" sz="4128">
                <a:solidFill>
                  <a:srgbClr val="FFFFFF"/>
                </a:solidFill>
                <a:latin typeface="Times New Roman Bold"/>
              </a:rPr>
              <a:t>                                                     =( +6e )+( -6e )= 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7525839" y="9041645"/>
            <a:ext cx="1150778" cy="1000074"/>
          </a:xfrm>
          <a:custGeom>
            <a:avLst/>
            <a:gdLst/>
            <a:ahLst/>
            <a:cxnLst/>
            <a:rect l="l" t="t" r="r" b="b"/>
            <a:pathLst>
              <a:path w="1150778" h="1000074">
                <a:moveTo>
                  <a:pt x="0" y="0"/>
                </a:moveTo>
                <a:lnTo>
                  <a:pt x="1150779" y="0"/>
                </a:lnTo>
                <a:lnTo>
                  <a:pt x="1150779" y="1000074"/>
                </a:lnTo>
                <a:lnTo>
                  <a:pt x="0" y="10000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0090965">
            <a:off x="-1878758" y="7707673"/>
            <a:ext cx="4707668" cy="4737758"/>
          </a:xfrm>
          <a:custGeom>
            <a:avLst/>
            <a:gdLst/>
            <a:ahLst/>
            <a:cxnLst/>
            <a:rect l="l" t="t" r="r" b="b"/>
            <a:pathLst>
              <a:path w="4707668" h="4737758">
                <a:moveTo>
                  <a:pt x="0" y="0"/>
                </a:moveTo>
                <a:lnTo>
                  <a:pt x="4707668" y="0"/>
                </a:lnTo>
                <a:lnTo>
                  <a:pt x="4707668" y="4737758"/>
                </a:lnTo>
                <a:lnTo>
                  <a:pt x="0" y="47377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932697" flipH="1">
            <a:off x="406" y="8598905"/>
            <a:ext cx="1159768" cy="2016988"/>
          </a:xfrm>
          <a:custGeom>
            <a:avLst/>
            <a:gdLst/>
            <a:ahLst/>
            <a:cxnLst/>
            <a:rect l="l" t="t" r="r" b="b"/>
            <a:pathLst>
              <a:path w="1159768" h="2016988">
                <a:moveTo>
                  <a:pt x="1159768" y="0"/>
                </a:moveTo>
                <a:lnTo>
                  <a:pt x="0" y="0"/>
                </a:lnTo>
                <a:lnTo>
                  <a:pt x="0" y="2016987"/>
                </a:lnTo>
                <a:lnTo>
                  <a:pt x="1159768" y="2016987"/>
                </a:lnTo>
                <a:lnTo>
                  <a:pt x="115976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886579" y="-311480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75076" y="374810"/>
            <a:ext cx="1903434" cy="1654162"/>
          </a:xfrm>
          <a:custGeom>
            <a:avLst/>
            <a:gdLst/>
            <a:ahLst/>
            <a:cxnLst/>
            <a:rect l="l" t="t" r="r" b="b"/>
            <a:pathLst>
              <a:path w="1903434" h="1654162">
                <a:moveTo>
                  <a:pt x="0" y="0"/>
                </a:moveTo>
                <a:lnTo>
                  <a:pt x="1903434" y="0"/>
                </a:lnTo>
                <a:lnTo>
                  <a:pt x="1903434" y="1654162"/>
                </a:lnTo>
                <a:lnTo>
                  <a:pt x="0" y="16541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910162" y="4446270"/>
            <a:ext cx="6422966" cy="4149924"/>
          </a:xfrm>
          <a:custGeom>
            <a:avLst/>
            <a:gdLst/>
            <a:ahLst/>
            <a:cxnLst/>
            <a:rect l="l" t="t" r="r" b="b"/>
            <a:pathLst>
              <a:path w="6422966" h="4149924">
                <a:moveTo>
                  <a:pt x="0" y="0"/>
                </a:moveTo>
                <a:lnTo>
                  <a:pt x="6422966" y="0"/>
                </a:lnTo>
                <a:lnTo>
                  <a:pt x="6422966" y="4149924"/>
                </a:lnTo>
                <a:lnTo>
                  <a:pt x="0" y="4149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064778" y="4638051"/>
            <a:ext cx="6113735" cy="3205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3"/>
              </a:lnSpc>
            </a:pPr>
            <a:r>
              <a:rPr lang="en-US" sz="3595" u="sng">
                <a:solidFill>
                  <a:srgbClr val="FFCE6D"/>
                </a:solidFill>
                <a:latin typeface="More Sugar Thin"/>
              </a:rPr>
              <a:t> Un anion</a:t>
            </a:r>
            <a:r>
              <a:rPr lang="en-US" sz="3595">
                <a:solidFill>
                  <a:srgbClr val="FFCE6D"/>
                </a:solidFill>
                <a:latin typeface="More Sugar Thin"/>
              </a:rPr>
              <a:t> </a:t>
            </a:r>
            <a:r>
              <a:rPr lang="en-US" sz="3595">
                <a:solidFill>
                  <a:srgbClr val="FFFFFF"/>
                </a:solidFill>
                <a:latin typeface="More Sugar Thin"/>
              </a:rPr>
              <a:t>: est un ion négatif, proviennent d'un atome ou d'un groupement d'atomes ayant</a:t>
            </a:r>
          </a:p>
          <a:p>
            <a:pPr algn="ctr">
              <a:lnSpc>
                <a:spcPts val="4893"/>
              </a:lnSpc>
            </a:pPr>
            <a:r>
              <a:rPr lang="en-US" sz="3495">
                <a:solidFill>
                  <a:srgbClr val="FFFFFF"/>
                </a:solidFill>
                <a:latin typeface="More Sugar Thin"/>
              </a:rPr>
              <a:t>gagné un ou plusieurs électrons. </a:t>
            </a:r>
          </a:p>
          <a:p>
            <a:pPr algn="ctr">
              <a:lnSpc>
                <a:spcPts val="4893"/>
              </a:lnSpc>
              <a:spcBef>
                <a:spcPct val="0"/>
              </a:spcBef>
            </a:pPr>
            <a:endParaRPr lang="en-US" sz="3495">
              <a:solidFill>
                <a:srgbClr val="FFFFFF"/>
              </a:solidFill>
              <a:latin typeface="More Sugar Thin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352155" y="1232681"/>
            <a:ext cx="10520302" cy="99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80"/>
              </a:lnSpc>
              <a:spcBef>
                <a:spcPct val="0"/>
              </a:spcBef>
            </a:pPr>
            <a:r>
              <a:rPr lang="en-US" sz="5200" u="sng">
                <a:solidFill>
                  <a:srgbClr val="B6F61A"/>
                </a:solidFill>
                <a:latin typeface="Times New Roman Bold"/>
              </a:rPr>
              <a:t>1) définition: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390412" y="12492"/>
            <a:ext cx="10169782" cy="1369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79"/>
              </a:lnSpc>
              <a:spcBef>
                <a:spcPct val="0"/>
              </a:spcBef>
            </a:pPr>
            <a:r>
              <a:rPr lang="en-US" sz="7199" u="sng">
                <a:solidFill>
                  <a:srgbClr val="F9AD18"/>
                </a:solidFill>
                <a:latin typeface="Times New Roman Italics"/>
                <a:ea typeface="Times New Roman Italics"/>
              </a:rPr>
              <a:t>II- Les ion﻿s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10162" y="2081676"/>
            <a:ext cx="15968602" cy="1363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 Un ion est une particule électriquement chargée . il provient d’un atome ou groupe d’atomes ayant perdu ou gagné un ou plusieurs électrons.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554678" y="3521074"/>
            <a:ext cx="15968602" cy="70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Times New Roman Bold"/>
              </a:rPr>
              <a:t>Il existe deux types d'ions :Cation et anion.</a:t>
            </a:r>
          </a:p>
        </p:txBody>
      </p:sp>
      <p:sp>
        <p:nvSpPr>
          <p:cNvPr id="15" name="Freeform 15"/>
          <p:cNvSpPr/>
          <p:nvPr/>
        </p:nvSpPr>
        <p:spPr>
          <a:xfrm>
            <a:off x="9424271" y="4446270"/>
            <a:ext cx="6427573" cy="4152901"/>
          </a:xfrm>
          <a:custGeom>
            <a:avLst/>
            <a:gdLst/>
            <a:ahLst/>
            <a:cxnLst/>
            <a:rect l="l" t="t" r="r" b="b"/>
            <a:pathLst>
              <a:path w="6427573" h="4152901">
                <a:moveTo>
                  <a:pt x="0" y="0"/>
                </a:moveTo>
                <a:lnTo>
                  <a:pt x="6427574" y="0"/>
                </a:lnTo>
                <a:lnTo>
                  <a:pt x="6427574" y="4152901"/>
                </a:lnTo>
                <a:lnTo>
                  <a:pt x="0" y="41529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9559183" y="4591894"/>
            <a:ext cx="6001010" cy="4397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3"/>
              </a:lnSpc>
            </a:pPr>
            <a:r>
              <a:rPr lang="en-US" sz="3537">
                <a:solidFill>
                  <a:srgbClr val="FFCE6D"/>
                </a:solidFill>
                <a:latin typeface="More Sugar Thin"/>
              </a:rPr>
              <a:t>-</a:t>
            </a:r>
            <a:r>
              <a:rPr lang="en-US" sz="3537" u="sng">
                <a:solidFill>
                  <a:srgbClr val="FFCE6D"/>
                </a:solidFill>
                <a:latin typeface="More Sugar Thin"/>
              </a:rPr>
              <a:t> Un cation</a:t>
            </a:r>
            <a:r>
              <a:rPr lang="en-US" sz="3537">
                <a:solidFill>
                  <a:srgbClr val="FFCE6D"/>
                </a:solidFill>
                <a:latin typeface="More Sugar Thin"/>
              </a:rPr>
              <a:t> </a:t>
            </a:r>
            <a:r>
              <a:rPr lang="en-US" sz="3537">
                <a:solidFill>
                  <a:srgbClr val="FFFFFF"/>
                </a:solidFill>
                <a:latin typeface="More Sugar Thin"/>
              </a:rPr>
              <a:t>: est un ion positif, proviennent d'un atome ou d'un groupement d'atomes ayant perdu un ou plusieurs électrons. </a:t>
            </a:r>
          </a:p>
          <a:p>
            <a:pPr algn="ctr">
              <a:lnSpc>
                <a:spcPts val="4841"/>
              </a:lnSpc>
            </a:pPr>
            <a:endParaRPr lang="en-US" sz="3537">
              <a:solidFill>
                <a:srgbClr val="FFFFFF"/>
              </a:solidFill>
              <a:latin typeface="More Sugar Thin"/>
            </a:endParaRPr>
          </a:p>
          <a:p>
            <a:pPr algn="ctr">
              <a:lnSpc>
                <a:spcPts val="4841"/>
              </a:lnSpc>
              <a:spcBef>
                <a:spcPct val="0"/>
              </a:spcBef>
            </a:pPr>
            <a:endParaRPr lang="en-US" sz="3537">
              <a:solidFill>
                <a:srgbClr val="FFFFFF"/>
              </a:solidFill>
              <a:latin typeface="More Sugar Thin"/>
            </a:endParaRPr>
          </a:p>
        </p:txBody>
      </p:sp>
      <p:sp>
        <p:nvSpPr>
          <p:cNvPr id="17" name="Freeform 17"/>
          <p:cNvSpPr/>
          <p:nvPr/>
        </p:nvSpPr>
        <p:spPr>
          <a:xfrm rot="5081261">
            <a:off x="16237360" y="8012805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0" y="0"/>
                </a:lnTo>
                <a:lnTo>
                  <a:pt x="4101280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7525839" y="9041645"/>
            <a:ext cx="1150778" cy="1000074"/>
          </a:xfrm>
          <a:custGeom>
            <a:avLst/>
            <a:gdLst/>
            <a:ahLst/>
            <a:cxnLst/>
            <a:rect l="l" t="t" r="r" b="b"/>
            <a:pathLst>
              <a:path w="1150778" h="1000074">
                <a:moveTo>
                  <a:pt x="0" y="0"/>
                </a:moveTo>
                <a:lnTo>
                  <a:pt x="1150779" y="0"/>
                </a:lnTo>
                <a:lnTo>
                  <a:pt x="1150779" y="1000074"/>
                </a:lnTo>
                <a:lnTo>
                  <a:pt x="0" y="10000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0090965">
            <a:off x="-1878758" y="7707673"/>
            <a:ext cx="4707668" cy="4737758"/>
          </a:xfrm>
          <a:custGeom>
            <a:avLst/>
            <a:gdLst/>
            <a:ahLst/>
            <a:cxnLst/>
            <a:rect l="l" t="t" r="r" b="b"/>
            <a:pathLst>
              <a:path w="4707668" h="4737758">
                <a:moveTo>
                  <a:pt x="0" y="0"/>
                </a:moveTo>
                <a:lnTo>
                  <a:pt x="4707668" y="0"/>
                </a:lnTo>
                <a:lnTo>
                  <a:pt x="4707668" y="4737758"/>
                </a:lnTo>
                <a:lnTo>
                  <a:pt x="0" y="47377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932697" flipH="1">
            <a:off x="406" y="8598905"/>
            <a:ext cx="1159768" cy="2016988"/>
          </a:xfrm>
          <a:custGeom>
            <a:avLst/>
            <a:gdLst/>
            <a:ahLst/>
            <a:cxnLst/>
            <a:rect l="l" t="t" r="r" b="b"/>
            <a:pathLst>
              <a:path w="1159768" h="2016988">
                <a:moveTo>
                  <a:pt x="1159768" y="0"/>
                </a:moveTo>
                <a:lnTo>
                  <a:pt x="0" y="0"/>
                </a:lnTo>
                <a:lnTo>
                  <a:pt x="0" y="2016987"/>
                </a:lnTo>
                <a:lnTo>
                  <a:pt x="1159768" y="2016987"/>
                </a:lnTo>
                <a:lnTo>
                  <a:pt x="115976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886579" y="-311480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75076" y="374810"/>
            <a:ext cx="1137501" cy="988535"/>
          </a:xfrm>
          <a:custGeom>
            <a:avLst/>
            <a:gdLst/>
            <a:ahLst/>
            <a:cxnLst/>
            <a:rect l="l" t="t" r="r" b="b"/>
            <a:pathLst>
              <a:path w="1137501" h="988535">
                <a:moveTo>
                  <a:pt x="0" y="0"/>
                </a:moveTo>
                <a:lnTo>
                  <a:pt x="1137501" y="0"/>
                </a:lnTo>
                <a:lnTo>
                  <a:pt x="1137501" y="988535"/>
                </a:lnTo>
                <a:lnTo>
                  <a:pt x="0" y="9885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081261">
            <a:off x="16237360" y="8012805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0" y="0"/>
                </a:lnTo>
                <a:lnTo>
                  <a:pt x="4101280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733733" y="1283382"/>
            <a:ext cx="8161401" cy="4000999"/>
          </a:xfrm>
          <a:custGeom>
            <a:avLst/>
            <a:gdLst/>
            <a:ahLst/>
            <a:cxnLst/>
            <a:rect l="l" t="t" r="r" b="b"/>
            <a:pathLst>
              <a:path w="8161401" h="4000999">
                <a:moveTo>
                  <a:pt x="0" y="0"/>
                </a:moveTo>
                <a:lnTo>
                  <a:pt x="8161401" y="0"/>
                </a:lnTo>
                <a:lnTo>
                  <a:pt x="8161401" y="4000999"/>
                </a:lnTo>
                <a:lnTo>
                  <a:pt x="0" y="40009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733733" y="5976328"/>
            <a:ext cx="8318495" cy="3736824"/>
          </a:xfrm>
          <a:custGeom>
            <a:avLst/>
            <a:gdLst/>
            <a:ahLst/>
            <a:cxnLst/>
            <a:rect l="l" t="t" r="r" b="b"/>
            <a:pathLst>
              <a:path w="8318495" h="3736824">
                <a:moveTo>
                  <a:pt x="0" y="0"/>
                </a:moveTo>
                <a:lnTo>
                  <a:pt x="8318495" y="0"/>
                </a:lnTo>
                <a:lnTo>
                  <a:pt x="8318495" y="3736824"/>
                </a:lnTo>
                <a:lnTo>
                  <a:pt x="0" y="37368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021944" y="2166973"/>
            <a:ext cx="3759290" cy="2375779"/>
          </a:xfrm>
          <a:custGeom>
            <a:avLst/>
            <a:gdLst/>
            <a:ahLst/>
            <a:cxnLst/>
            <a:rect l="l" t="t" r="r" b="b"/>
            <a:pathLst>
              <a:path w="3759290" h="2375779">
                <a:moveTo>
                  <a:pt x="0" y="0"/>
                </a:moveTo>
                <a:lnTo>
                  <a:pt x="3759289" y="0"/>
                </a:lnTo>
                <a:lnTo>
                  <a:pt x="3759289" y="2375780"/>
                </a:lnTo>
                <a:lnTo>
                  <a:pt x="0" y="23757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733" b="-73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144000" y="-68382"/>
            <a:ext cx="2717422" cy="99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80"/>
              </a:lnSpc>
              <a:spcBef>
                <a:spcPct val="0"/>
              </a:spcBef>
            </a:pPr>
            <a:r>
              <a:rPr lang="en-US" sz="5200" u="sng">
                <a:solidFill>
                  <a:srgbClr val="B6F61A"/>
                </a:solidFill>
                <a:latin typeface="Times New Roman Bold"/>
              </a:rPr>
              <a:t>exemples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85995" y="1191895"/>
            <a:ext cx="2717422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5CE1E6"/>
                </a:solidFill>
                <a:latin typeface="Times New Roman Bold"/>
              </a:rPr>
              <a:t>exemples 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12839" y="5609553"/>
            <a:ext cx="2717422" cy="8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 u="sng">
                <a:solidFill>
                  <a:srgbClr val="5CE1E6"/>
                </a:solidFill>
                <a:latin typeface="Times New Roman Bold"/>
              </a:rPr>
              <a:t>exemples 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12839" y="2265127"/>
            <a:ext cx="3806005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ion de chlorure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12839" y="3121957"/>
            <a:ext cx="3806005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type :  Anion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75228" y="6812287"/>
            <a:ext cx="3806005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ion de sodium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37128" y="7735145"/>
            <a:ext cx="3806005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Times New Roman Bold"/>
              </a:rPr>
              <a:t>type :  Cation</a:t>
            </a:r>
          </a:p>
        </p:txBody>
      </p:sp>
      <p:sp>
        <p:nvSpPr>
          <p:cNvPr id="20" name="Freeform 20"/>
          <p:cNvSpPr/>
          <p:nvPr/>
        </p:nvSpPr>
        <p:spPr>
          <a:xfrm>
            <a:off x="1612577" y="6687717"/>
            <a:ext cx="3759290" cy="2418705"/>
          </a:xfrm>
          <a:custGeom>
            <a:avLst/>
            <a:gdLst/>
            <a:ahLst/>
            <a:cxnLst/>
            <a:rect l="l" t="t" r="r" b="b"/>
            <a:pathLst>
              <a:path w="3759290" h="2418705">
                <a:moveTo>
                  <a:pt x="0" y="0"/>
                </a:moveTo>
                <a:lnTo>
                  <a:pt x="3759289" y="0"/>
                </a:lnTo>
                <a:lnTo>
                  <a:pt x="3759289" y="2418706"/>
                </a:lnTo>
                <a:lnTo>
                  <a:pt x="0" y="241870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532" t="-728" r="-532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32898" y="5853499"/>
            <a:ext cx="7488514" cy="3392539"/>
          </a:xfrm>
          <a:custGeom>
            <a:avLst/>
            <a:gdLst/>
            <a:ahLst/>
            <a:cxnLst/>
            <a:rect l="l" t="t" r="r" b="b"/>
            <a:pathLst>
              <a:path w="7488514" h="3392539">
                <a:moveTo>
                  <a:pt x="0" y="0"/>
                </a:moveTo>
                <a:lnTo>
                  <a:pt x="7488514" y="0"/>
                </a:lnTo>
                <a:lnTo>
                  <a:pt x="7488514" y="3392539"/>
                </a:lnTo>
                <a:lnTo>
                  <a:pt x="0" y="33925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39" b="-163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977640" y="2564092"/>
            <a:ext cx="721664" cy="653840"/>
          </a:xfrm>
          <a:custGeom>
            <a:avLst/>
            <a:gdLst/>
            <a:ahLst/>
            <a:cxnLst/>
            <a:rect l="l" t="t" r="r" b="b"/>
            <a:pathLst>
              <a:path w="721664" h="653840">
                <a:moveTo>
                  <a:pt x="0" y="0"/>
                </a:moveTo>
                <a:lnTo>
                  <a:pt x="721664" y="0"/>
                </a:lnTo>
                <a:lnTo>
                  <a:pt x="721664" y="653840"/>
                </a:lnTo>
                <a:lnTo>
                  <a:pt x="0" y="653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4927" t="-170746" r="-250000" b="-16514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486400" y="2564092"/>
            <a:ext cx="668418" cy="653840"/>
          </a:xfrm>
          <a:custGeom>
            <a:avLst/>
            <a:gdLst/>
            <a:ahLst/>
            <a:cxnLst/>
            <a:rect l="l" t="t" r="r" b="b"/>
            <a:pathLst>
              <a:path w="668418" h="653840">
                <a:moveTo>
                  <a:pt x="0" y="0"/>
                </a:moveTo>
                <a:lnTo>
                  <a:pt x="668418" y="0"/>
                </a:lnTo>
                <a:lnTo>
                  <a:pt x="668418" y="653840"/>
                </a:lnTo>
                <a:lnTo>
                  <a:pt x="0" y="653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29729" t="-202811" r="-70270" b="-208336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930961" y="4482248"/>
            <a:ext cx="705361" cy="539394"/>
          </a:xfrm>
          <a:custGeom>
            <a:avLst/>
            <a:gdLst/>
            <a:ahLst/>
            <a:cxnLst/>
            <a:rect l="l" t="t" r="r" b="b"/>
            <a:pathLst>
              <a:path w="705361" h="539394">
                <a:moveTo>
                  <a:pt x="0" y="0"/>
                </a:moveTo>
                <a:lnTo>
                  <a:pt x="705361" y="0"/>
                </a:lnTo>
                <a:lnTo>
                  <a:pt x="705361" y="539394"/>
                </a:lnTo>
                <a:lnTo>
                  <a:pt x="0" y="5393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0196" t="-874358" r="-443030" b="-7254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655198" y="4482248"/>
            <a:ext cx="799102" cy="539394"/>
          </a:xfrm>
          <a:custGeom>
            <a:avLst/>
            <a:gdLst/>
            <a:ahLst/>
            <a:cxnLst/>
            <a:rect l="l" t="t" r="r" b="b"/>
            <a:pathLst>
              <a:path w="799102" h="539394">
                <a:moveTo>
                  <a:pt x="0" y="0"/>
                </a:moveTo>
                <a:lnTo>
                  <a:pt x="799103" y="0"/>
                </a:lnTo>
                <a:lnTo>
                  <a:pt x="799103" y="539394"/>
                </a:lnTo>
                <a:lnTo>
                  <a:pt x="0" y="5393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0000" t="-655674" r="-353151" b="-163081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278749" y="408801"/>
            <a:ext cx="15980551" cy="4734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91"/>
              </a:lnSpc>
              <a:spcBef>
                <a:spcPct val="0"/>
              </a:spcBef>
            </a:pPr>
            <a:r>
              <a:rPr lang="en-US" sz="4993">
                <a:solidFill>
                  <a:srgbClr val="CD3F14"/>
                </a:solidFill>
                <a:latin typeface="Times New Roman Bold"/>
              </a:rPr>
              <a:t> Remarque :</a:t>
            </a:r>
          </a:p>
          <a:p>
            <a:pPr algn="l">
              <a:lnSpc>
                <a:spcPts val="5050"/>
              </a:lnSpc>
            </a:pPr>
            <a:r>
              <a:rPr lang="en-US" sz="3885">
                <a:solidFill>
                  <a:srgbClr val="291B25"/>
                </a:solidFill>
                <a:latin typeface="Times New Roman Bold"/>
              </a:rPr>
              <a:t>      </a:t>
            </a:r>
            <a:r>
              <a:rPr lang="en-US" sz="3885" u="sng">
                <a:solidFill>
                  <a:srgbClr val="FFDE59"/>
                </a:solidFill>
                <a:latin typeface="Times New Roman Bold"/>
              </a:rPr>
              <a:t>. un ion monoatomique</a:t>
            </a:r>
            <a:r>
              <a:rPr lang="en-US" sz="3885">
                <a:solidFill>
                  <a:srgbClr val="291B25"/>
                </a:solidFill>
                <a:latin typeface="Times New Roman Bold"/>
              </a:rPr>
              <a:t> :</a:t>
            </a:r>
            <a:r>
              <a:rPr lang="en-US" sz="3885">
                <a:solidFill>
                  <a:srgbClr val="FFFFFF"/>
                </a:solidFill>
                <a:latin typeface="Times New Roman Bold"/>
              </a:rPr>
              <a:t> est un atome ayant perdu ou gagné un ou plusieurs            électrons.</a:t>
            </a:r>
          </a:p>
          <a:p>
            <a:pPr algn="l">
              <a:lnSpc>
                <a:spcPts val="5050"/>
              </a:lnSpc>
              <a:spcBef>
                <a:spcPct val="0"/>
              </a:spcBef>
            </a:pPr>
            <a:r>
              <a:rPr lang="en-US" sz="3885">
                <a:solidFill>
                  <a:srgbClr val="004AAD"/>
                </a:solidFill>
                <a:latin typeface="Times New Roman Bold"/>
              </a:rPr>
              <a:t> exemples :</a:t>
            </a:r>
          </a:p>
          <a:p>
            <a:pPr algn="l">
              <a:lnSpc>
                <a:spcPts val="5050"/>
              </a:lnSpc>
              <a:spcBef>
                <a:spcPct val="0"/>
              </a:spcBef>
            </a:pPr>
            <a:r>
              <a:rPr lang="en-US" sz="3885">
                <a:solidFill>
                  <a:srgbClr val="291B25"/>
                </a:solidFill>
                <a:latin typeface="Times New Roman Bold"/>
              </a:rPr>
              <a:t>      </a:t>
            </a:r>
            <a:r>
              <a:rPr lang="en-US" sz="3885" u="sng">
                <a:solidFill>
                  <a:srgbClr val="FFDE59"/>
                </a:solidFill>
                <a:latin typeface="Times New Roman Bold"/>
              </a:rPr>
              <a:t>. un ion polyatomique </a:t>
            </a:r>
            <a:r>
              <a:rPr lang="en-US" sz="3885">
                <a:solidFill>
                  <a:srgbClr val="291B25"/>
                </a:solidFill>
                <a:latin typeface="Times New Roman Bold"/>
              </a:rPr>
              <a:t>:  </a:t>
            </a:r>
            <a:r>
              <a:rPr lang="en-US" sz="3885">
                <a:solidFill>
                  <a:srgbClr val="FFFFFF"/>
                </a:solidFill>
                <a:latin typeface="Times New Roman Bold"/>
              </a:rPr>
              <a:t>est un groupe d’atome ayant perdu ou gagné un ou plusieurs électrons</a:t>
            </a:r>
          </a:p>
          <a:p>
            <a:pPr algn="l">
              <a:lnSpc>
                <a:spcPts val="5050"/>
              </a:lnSpc>
              <a:spcBef>
                <a:spcPct val="0"/>
              </a:spcBef>
            </a:pPr>
            <a:r>
              <a:rPr lang="en-US" sz="3885">
                <a:solidFill>
                  <a:srgbClr val="004AAD"/>
                </a:solidFill>
                <a:latin typeface="Times New Roman Bold"/>
              </a:rPr>
              <a:t>exemples</a:t>
            </a:r>
            <a:r>
              <a:rPr lang="en-US" sz="3885">
                <a:solidFill>
                  <a:srgbClr val="291B25"/>
                </a:solidFill>
                <a:latin typeface="Times New Roman Bold"/>
              </a:rPr>
              <a:t> 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439418" y="7530718"/>
            <a:ext cx="1898169" cy="589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291B25"/>
                </a:solidFill>
                <a:latin typeface="Arimo"/>
              </a:rPr>
              <a:t>gagnés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24001" y="2496126"/>
            <a:ext cx="16439998" cy="3807157"/>
          </a:xfrm>
          <a:custGeom>
            <a:avLst/>
            <a:gdLst/>
            <a:ahLst/>
            <a:cxnLst/>
            <a:rect l="l" t="t" r="r" b="b"/>
            <a:pathLst>
              <a:path w="16439998" h="3807157">
                <a:moveTo>
                  <a:pt x="0" y="0"/>
                </a:moveTo>
                <a:lnTo>
                  <a:pt x="16439998" y="0"/>
                </a:lnTo>
                <a:lnTo>
                  <a:pt x="16439998" y="3807158"/>
                </a:lnTo>
                <a:lnTo>
                  <a:pt x="0" y="38071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195" t="-283135" r="-4143" b="-28465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147560" y="243840"/>
            <a:ext cx="4267606" cy="1008707"/>
          </a:xfrm>
          <a:custGeom>
            <a:avLst/>
            <a:gdLst/>
            <a:ahLst/>
            <a:cxnLst/>
            <a:rect l="l" t="t" r="r" b="b"/>
            <a:pathLst>
              <a:path w="4267606" h="1008707">
                <a:moveTo>
                  <a:pt x="0" y="0"/>
                </a:moveTo>
                <a:lnTo>
                  <a:pt x="4267606" y="0"/>
                </a:lnTo>
                <a:lnTo>
                  <a:pt x="4267606" y="1008707"/>
                </a:lnTo>
                <a:lnTo>
                  <a:pt x="0" y="10087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907209" y="99060"/>
            <a:ext cx="4851022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003D25"/>
                </a:solidFill>
                <a:latin typeface="Times New Roman Bold"/>
              </a:rPr>
              <a:t>exercice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41120" y="1270635"/>
            <a:ext cx="10002142" cy="99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80"/>
              </a:lnSpc>
              <a:spcBef>
                <a:spcPct val="0"/>
              </a:spcBef>
            </a:pPr>
            <a:r>
              <a:rPr lang="en-US" sz="5200">
                <a:solidFill>
                  <a:srgbClr val="FFFFFF"/>
                </a:solidFill>
                <a:latin typeface="Times New Roman Bold"/>
              </a:rPr>
              <a:t>completez le tableau suivant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549</Words>
  <Application>Microsoft Office PowerPoint</Application>
  <PresentationFormat>Personnalisé</PresentationFormat>
  <Paragraphs>73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3" baseType="lpstr">
      <vt:lpstr>Times New Roman Bold</vt:lpstr>
      <vt:lpstr>Arimo</vt:lpstr>
      <vt:lpstr>Times New Roman</vt:lpstr>
      <vt:lpstr>More Sugar</vt:lpstr>
      <vt:lpstr>Open Sans Bold</vt:lpstr>
      <vt:lpstr>Times New Roman Bold Italics</vt:lpstr>
      <vt:lpstr>Barlow Bold</vt:lpstr>
      <vt:lpstr>Calibri</vt:lpstr>
      <vt:lpstr>Times New Roman Italics</vt:lpstr>
      <vt:lpstr>Arial</vt:lpstr>
      <vt:lpstr>More Sugar Thin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</dc:title>
  <dc:creator>hp</dc:creator>
  <cp:lastModifiedBy>hp</cp:lastModifiedBy>
  <cp:revision>2</cp:revision>
  <dcterms:created xsi:type="dcterms:W3CDTF">2006-08-16T00:00:00Z</dcterms:created>
  <dcterms:modified xsi:type="dcterms:W3CDTF">2024-06-18T18:42:13Z</dcterms:modified>
  <dc:identifier>DAFvfY2Nu6g</dc:identifier>
</cp:coreProperties>
</file>