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Open Sans Bold" panose="020B0604020202020204" charset="0"/>
      <p:regular r:id="rId17"/>
    </p:embeddedFont>
    <p:embeddedFont>
      <p:font typeface="Times New Roman" panose="02020603050405020304" pitchFamily="18" charset="0"/>
      <p:regular r:id="rId18"/>
    </p:embeddedFont>
    <p:embeddedFont>
      <p:font typeface="Calibri" panose="020F0502020204030204" pitchFamily="34" charset="0"/>
      <p:regular r:id="rId19"/>
      <p:bold r:id="rId20"/>
      <p:italic r:id="rId21"/>
      <p:boldItalic r:id="rId22"/>
    </p:embeddedFont>
    <p:embeddedFont>
      <p:font typeface="Times New Roman Bold" panose="020B0604020202020204" charset="0"/>
      <p:regular r:id="rId23"/>
    </p:embeddedFont>
    <p:embeddedFont>
      <p:font typeface="Anton" panose="020B0604020202020204" charset="0"/>
      <p:regular r:id="rId24"/>
    </p:embeddedFont>
    <p:embeddedFont>
      <p:font typeface="Times New Roman Bold Italic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gif"/><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6.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1.png"/><Relationship Id="rId17" Type="http://schemas.openxmlformats.org/officeDocument/2006/relationships/image" Target="../media/image20.svg"/><Relationship Id="rId2" Type="http://schemas.openxmlformats.org/officeDocument/2006/relationships/image" Target="../media/image3.png"/><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4.svg"/><Relationship Id="rId5" Type="http://schemas.openxmlformats.org/officeDocument/2006/relationships/image" Target="../media/image6.svg"/><Relationship Id="rId15" Type="http://schemas.openxmlformats.org/officeDocument/2006/relationships/image" Target="../media/image13.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8.png"/><Relationship Id="rId18" Type="http://schemas.openxmlformats.org/officeDocument/2006/relationships/image" Target="../media/image21.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7.png"/><Relationship Id="rId17" Type="http://schemas.openxmlformats.org/officeDocument/2006/relationships/image" Target="../media/image28.svg"/><Relationship Id="rId2" Type="http://schemas.openxmlformats.org/officeDocument/2006/relationships/image" Target="../media/image3.png"/><Relationship Id="rId16"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6.png"/><Relationship Id="rId5" Type="http://schemas.openxmlformats.org/officeDocument/2006/relationships/image" Target="../media/image6.svg"/><Relationship Id="rId15" Type="http://schemas.openxmlformats.org/officeDocument/2006/relationships/image" Target="../media/image26.svg"/><Relationship Id="rId10" Type="http://schemas.openxmlformats.org/officeDocument/2006/relationships/image" Target="../media/image15.png"/><Relationship Id="rId19"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16.sv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0.svg"/><Relationship Id="rId2" Type="http://schemas.openxmlformats.org/officeDocument/2006/relationships/image" Target="../media/image3.png"/><Relationship Id="rId16"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6.svg"/><Relationship Id="rId15" Type="http://schemas.openxmlformats.org/officeDocument/2006/relationships/image" Target="../media/image26.png"/><Relationship Id="rId10"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24.png"/><Relationship Id="rId1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8.png"/><Relationship Id="rId18" Type="http://schemas.openxmlformats.org/officeDocument/2006/relationships/image" Target="../media/image31.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7.png"/><Relationship Id="rId17" Type="http://schemas.openxmlformats.org/officeDocument/2006/relationships/image" Target="../media/image41.svg"/><Relationship Id="rId2" Type="http://schemas.openxmlformats.org/officeDocument/2006/relationships/image" Target="../media/image3.png"/><Relationship Id="rId16"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0.svg"/><Relationship Id="rId5" Type="http://schemas.openxmlformats.org/officeDocument/2006/relationships/image" Target="../media/image6.svg"/><Relationship Id="rId15" Type="http://schemas.openxmlformats.org/officeDocument/2006/relationships/image" Target="../media/image29.png"/><Relationship Id="rId10" Type="http://schemas.openxmlformats.org/officeDocument/2006/relationships/image" Target="../media/image14.png"/><Relationship Id="rId19" Type="http://schemas.openxmlformats.org/officeDocument/2006/relationships/image" Target="../media/image43.svg"/><Relationship Id="rId4" Type="http://schemas.openxmlformats.org/officeDocument/2006/relationships/image" Target="../media/image4.png"/><Relationship Id="rId9" Type="http://schemas.openxmlformats.org/officeDocument/2006/relationships/image" Target="../media/image16.svg"/><Relationship Id="rId14" Type="http://schemas.openxmlformats.org/officeDocument/2006/relationships/image" Target="../media/image38.sv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4.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6.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45.sv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10" Type="http://schemas.openxmlformats.org/officeDocument/2006/relationships/image" Target="../media/image35.png"/><Relationship Id="rId4" Type="http://schemas.openxmlformats.org/officeDocument/2006/relationships/image" Target="../media/image4.png"/><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50.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6.png"/><Relationship Id="rId17" Type="http://schemas.openxmlformats.org/officeDocument/2006/relationships/image" Target="../media/image52.svg"/><Relationship Id="rId2" Type="http://schemas.openxmlformats.org/officeDocument/2006/relationships/image" Target="../media/image3.png"/><Relationship Id="rId16"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3.svg"/><Relationship Id="rId5" Type="http://schemas.openxmlformats.org/officeDocument/2006/relationships/image" Target="../media/image6.svg"/><Relationship Id="rId15" Type="http://schemas.openxmlformats.org/officeDocument/2006/relationships/image" Target="../media/image20.svg"/><Relationship Id="rId10" Type="http://schemas.openxmlformats.org/officeDocument/2006/relationships/image" Target="../media/image31.png"/><Relationship Id="rId4" Type="http://schemas.openxmlformats.org/officeDocument/2006/relationships/image" Target="../media/image4.png"/><Relationship Id="rId9" Type="http://schemas.openxmlformats.org/officeDocument/2006/relationships/image" Target="../media/image16.sv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10" Type="http://schemas.openxmlformats.org/officeDocument/2006/relationships/image" Target="../media/image38.png"/><Relationship Id="rId4" Type="http://schemas.openxmlformats.org/officeDocument/2006/relationships/image" Target="../media/image4.png"/><Relationship Id="rId9" Type="http://schemas.openxmlformats.org/officeDocument/2006/relationships/image" Target="../media/image16.sv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50.svg"/><Relationship Id="rId18" Type="http://schemas.openxmlformats.org/officeDocument/2006/relationships/image" Target="../media/image40.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6.png"/><Relationship Id="rId17" Type="http://schemas.openxmlformats.org/officeDocument/2006/relationships/image" Target="../media/image55.svg"/><Relationship Id="rId2" Type="http://schemas.openxmlformats.org/officeDocument/2006/relationships/image" Target="../media/image3.png"/><Relationship Id="rId16"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43.svg"/><Relationship Id="rId5" Type="http://schemas.openxmlformats.org/officeDocument/2006/relationships/image" Target="../media/image6.svg"/><Relationship Id="rId15" Type="http://schemas.openxmlformats.org/officeDocument/2006/relationships/image" Target="../media/image20.svg"/><Relationship Id="rId10" Type="http://schemas.openxmlformats.org/officeDocument/2006/relationships/image" Target="../media/image31.png"/><Relationship Id="rId19" Type="http://schemas.openxmlformats.org/officeDocument/2006/relationships/image" Target="../media/image57.svg"/><Relationship Id="rId4" Type="http://schemas.openxmlformats.org/officeDocument/2006/relationships/image" Target="../media/image4.png"/><Relationship Id="rId9" Type="http://schemas.openxmlformats.org/officeDocument/2006/relationships/image" Target="../media/image16.svg"/><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10" Type="http://schemas.openxmlformats.org/officeDocument/2006/relationships/image" Target="../media/image41.png"/><Relationship Id="rId4" Type="http://schemas.openxmlformats.org/officeDocument/2006/relationships/image" Target="../media/image4.png"/><Relationship Id="rId9" Type="http://schemas.openxmlformats.org/officeDocument/2006/relationships/image" Target="../media/image16.sv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2.svg"/><Relationship Id="rId18" Type="http://schemas.openxmlformats.org/officeDocument/2006/relationships/image" Target="../media/image14.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43.png"/><Relationship Id="rId17" Type="http://schemas.openxmlformats.org/officeDocument/2006/relationships/image" Target="../media/image66.svg"/><Relationship Id="rId2" Type="http://schemas.openxmlformats.org/officeDocument/2006/relationships/image" Target="../media/image3.png"/><Relationship Id="rId16" Type="http://schemas.openxmlformats.org/officeDocument/2006/relationships/image" Target="../media/image45.png"/><Relationship Id="rId20"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0.svg"/><Relationship Id="rId5" Type="http://schemas.openxmlformats.org/officeDocument/2006/relationships/image" Target="../media/image6.svg"/><Relationship Id="rId15" Type="http://schemas.openxmlformats.org/officeDocument/2006/relationships/image" Target="../media/image64.svg"/><Relationship Id="rId10" Type="http://schemas.openxmlformats.org/officeDocument/2006/relationships/image" Target="../media/image42.png"/><Relationship Id="rId19" Type="http://schemas.openxmlformats.org/officeDocument/2006/relationships/image" Target="../media/image20.svg"/><Relationship Id="rId4" Type="http://schemas.openxmlformats.org/officeDocument/2006/relationships/image" Target="../media/image4.png"/><Relationship Id="rId9" Type="http://schemas.openxmlformats.org/officeDocument/2006/relationships/image" Target="../media/image16.svg"/><Relationship Id="rId1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64.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2.svg"/><Relationship Id="rId5" Type="http://schemas.openxmlformats.org/officeDocument/2006/relationships/image" Target="../media/image6.svg"/><Relationship Id="rId10" Type="http://schemas.openxmlformats.org/officeDocument/2006/relationships/image" Target="../media/image43.png"/><Relationship Id="rId4" Type="http://schemas.openxmlformats.org/officeDocument/2006/relationships/image" Target="../media/image4.png"/><Relationship Id="rId9" Type="http://schemas.openxmlformats.org/officeDocument/2006/relationships/image" Target="../media/image60.svg"/><Relationship Id="rId14"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57.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9.svg"/><Relationship Id="rId5" Type="http://schemas.openxmlformats.org/officeDocument/2006/relationships/image" Target="../media/image6.svg"/><Relationship Id="rId10" Type="http://schemas.openxmlformats.org/officeDocument/2006/relationships/image" Target="../media/image47.png"/><Relationship Id="rId4" Type="http://schemas.openxmlformats.org/officeDocument/2006/relationships/image" Target="../media/image4.png"/><Relationship Id="rId9" Type="http://schemas.openxmlformats.org/officeDocument/2006/relationships/image" Target="../media/image38.sv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7.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71.svg"/><Relationship Id="rId5" Type="http://schemas.openxmlformats.org/officeDocument/2006/relationships/image" Target="../media/image6.svg"/><Relationship Id="rId10" Type="http://schemas.openxmlformats.org/officeDocument/2006/relationships/image" Target="../media/image48.png"/><Relationship Id="rId4" Type="http://schemas.openxmlformats.org/officeDocument/2006/relationships/image" Target="../media/image4.png"/><Relationship Id="rId9" Type="http://schemas.openxmlformats.org/officeDocument/2006/relationships/image" Target="../media/image6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9755287" y="1028700"/>
            <a:ext cx="7504013" cy="9540157"/>
            <a:chOff x="-2540" y="-1270"/>
            <a:chExt cx="4329430" cy="5504180"/>
          </a:xfrm>
        </p:grpSpPr>
        <p:sp>
          <p:nvSpPr>
            <p:cNvPr id="4" name="Freeform 4"/>
            <p:cNvSpPr/>
            <p:nvPr/>
          </p:nvSpPr>
          <p:spPr>
            <a:xfrm>
              <a:off x="0" y="0"/>
              <a:ext cx="4329430" cy="5504180"/>
            </a:xfrm>
            <a:custGeom>
              <a:avLst/>
              <a:gdLst/>
              <a:ahLst/>
              <a:cxnLst/>
              <a:rect l="l" t="t" r="r" b="b"/>
              <a:pathLst>
                <a:path w="4329430" h="5504180">
                  <a:moveTo>
                    <a:pt x="2216150" y="5504180"/>
                  </a:moveTo>
                  <a:cubicBezTo>
                    <a:pt x="2186940" y="5504180"/>
                    <a:pt x="2157730" y="5504180"/>
                    <a:pt x="2129790" y="5504180"/>
                  </a:cubicBezTo>
                  <a:cubicBezTo>
                    <a:pt x="2123440" y="5502910"/>
                    <a:pt x="2118360" y="5501640"/>
                    <a:pt x="2112010" y="5501640"/>
                  </a:cubicBezTo>
                  <a:cubicBezTo>
                    <a:pt x="2038350" y="5497830"/>
                    <a:pt x="1967230" y="5485130"/>
                    <a:pt x="1897380" y="5463540"/>
                  </a:cubicBezTo>
                  <a:cubicBezTo>
                    <a:pt x="1772920" y="5425440"/>
                    <a:pt x="1657350" y="5367020"/>
                    <a:pt x="1548130" y="5295900"/>
                  </a:cubicBezTo>
                  <a:cubicBezTo>
                    <a:pt x="1423670" y="5215890"/>
                    <a:pt x="1294130" y="5143500"/>
                    <a:pt x="1160780" y="5081270"/>
                  </a:cubicBezTo>
                  <a:cubicBezTo>
                    <a:pt x="1040130" y="5025390"/>
                    <a:pt x="914400" y="4980940"/>
                    <a:pt x="791210" y="4933950"/>
                  </a:cubicBezTo>
                  <a:cubicBezTo>
                    <a:pt x="633730" y="4874260"/>
                    <a:pt x="492760" y="4785360"/>
                    <a:pt x="373380" y="4665980"/>
                  </a:cubicBezTo>
                  <a:cubicBezTo>
                    <a:pt x="320040" y="4612640"/>
                    <a:pt x="274320" y="4551680"/>
                    <a:pt x="227330" y="4491990"/>
                  </a:cubicBezTo>
                  <a:cubicBezTo>
                    <a:pt x="173990" y="4424680"/>
                    <a:pt x="127000" y="4353560"/>
                    <a:pt x="95250" y="4273550"/>
                  </a:cubicBezTo>
                  <a:cubicBezTo>
                    <a:pt x="31750" y="4117340"/>
                    <a:pt x="0" y="3954780"/>
                    <a:pt x="2540" y="3785870"/>
                  </a:cubicBezTo>
                  <a:cubicBezTo>
                    <a:pt x="6350" y="3604260"/>
                    <a:pt x="29210" y="3426460"/>
                    <a:pt x="92710" y="3256280"/>
                  </a:cubicBezTo>
                  <a:cubicBezTo>
                    <a:pt x="189230" y="2992120"/>
                    <a:pt x="354330" y="2782570"/>
                    <a:pt x="590550" y="2632710"/>
                  </a:cubicBezTo>
                  <a:cubicBezTo>
                    <a:pt x="715010" y="2552700"/>
                    <a:pt x="853440" y="2501900"/>
                    <a:pt x="995680" y="2463800"/>
                  </a:cubicBezTo>
                  <a:cubicBezTo>
                    <a:pt x="1122680" y="2429510"/>
                    <a:pt x="1250950" y="2400300"/>
                    <a:pt x="1379220" y="2369820"/>
                  </a:cubicBezTo>
                  <a:cubicBezTo>
                    <a:pt x="1526540" y="2334260"/>
                    <a:pt x="1653540" y="2261870"/>
                    <a:pt x="1758950" y="2152650"/>
                  </a:cubicBezTo>
                  <a:cubicBezTo>
                    <a:pt x="1841500" y="2066290"/>
                    <a:pt x="1905000" y="1968500"/>
                    <a:pt x="1955800" y="1860550"/>
                  </a:cubicBezTo>
                  <a:cubicBezTo>
                    <a:pt x="2026920" y="1708150"/>
                    <a:pt x="2096770" y="1555750"/>
                    <a:pt x="2167890" y="1404620"/>
                  </a:cubicBezTo>
                  <a:cubicBezTo>
                    <a:pt x="2232660" y="1267460"/>
                    <a:pt x="2307590" y="1135380"/>
                    <a:pt x="2401570" y="1016000"/>
                  </a:cubicBezTo>
                  <a:cubicBezTo>
                    <a:pt x="2482850" y="913130"/>
                    <a:pt x="2573020" y="821690"/>
                    <a:pt x="2687320" y="754380"/>
                  </a:cubicBezTo>
                  <a:cubicBezTo>
                    <a:pt x="2792730" y="693420"/>
                    <a:pt x="2907030" y="656590"/>
                    <a:pt x="3025140" y="631190"/>
                  </a:cubicBezTo>
                  <a:cubicBezTo>
                    <a:pt x="3108960" y="613410"/>
                    <a:pt x="3192780" y="596900"/>
                    <a:pt x="3279140" y="596900"/>
                  </a:cubicBezTo>
                  <a:cubicBezTo>
                    <a:pt x="3397250" y="595630"/>
                    <a:pt x="3512820" y="617220"/>
                    <a:pt x="3624580" y="655320"/>
                  </a:cubicBezTo>
                  <a:cubicBezTo>
                    <a:pt x="3712210" y="684530"/>
                    <a:pt x="3793490" y="722630"/>
                    <a:pt x="3863340" y="784860"/>
                  </a:cubicBezTo>
                  <a:cubicBezTo>
                    <a:pt x="3963670" y="873760"/>
                    <a:pt x="4042410" y="980440"/>
                    <a:pt x="4107180" y="1096010"/>
                  </a:cubicBezTo>
                  <a:cubicBezTo>
                    <a:pt x="4161790" y="1192530"/>
                    <a:pt x="4201160" y="1294130"/>
                    <a:pt x="4232910" y="1399540"/>
                  </a:cubicBezTo>
                  <a:cubicBezTo>
                    <a:pt x="4281170" y="1554480"/>
                    <a:pt x="4312920" y="1713230"/>
                    <a:pt x="4323080" y="1875790"/>
                  </a:cubicBezTo>
                  <a:cubicBezTo>
                    <a:pt x="4324350" y="1894840"/>
                    <a:pt x="4326890" y="1913890"/>
                    <a:pt x="4329430" y="1932940"/>
                  </a:cubicBezTo>
                  <a:cubicBezTo>
                    <a:pt x="4329430" y="1998980"/>
                    <a:pt x="4329430" y="2066290"/>
                    <a:pt x="4329430" y="2132330"/>
                  </a:cubicBezTo>
                  <a:cubicBezTo>
                    <a:pt x="4328160" y="2139950"/>
                    <a:pt x="4326890" y="2147570"/>
                    <a:pt x="4326890" y="2153920"/>
                  </a:cubicBezTo>
                  <a:cubicBezTo>
                    <a:pt x="4321810" y="2226310"/>
                    <a:pt x="4319270" y="2299970"/>
                    <a:pt x="4311650" y="2372360"/>
                  </a:cubicBezTo>
                  <a:cubicBezTo>
                    <a:pt x="4295140" y="2532380"/>
                    <a:pt x="4262120" y="2689860"/>
                    <a:pt x="4220210" y="2844800"/>
                  </a:cubicBezTo>
                  <a:cubicBezTo>
                    <a:pt x="4142740" y="3131820"/>
                    <a:pt x="4036060" y="3408680"/>
                    <a:pt x="3902710" y="3674110"/>
                  </a:cubicBezTo>
                  <a:cubicBezTo>
                    <a:pt x="3742690" y="3994150"/>
                    <a:pt x="3559810" y="4300220"/>
                    <a:pt x="3352800" y="4591050"/>
                  </a:cubicBezTo>
                  <a:cubicBezTo>
                    <a:pt x="3248660" y="4737100"/>
                    <a:pt x="3143250" y="4879340"/>
                    <a:pt x="3020060" y="5010150"/>
                  </a:cubicBezTo>
                  <a:cubicBezTo>
                    <a:pt x="2992120" y="5040630"/>
                    <a:pt x="2960370" y="5067300"/>
                    <a:pt x="2934970" y="5100320"/>
                  </a:cubicBezTo>
                  <a:cubicBezTo>
                    <a:pt x="2851150" y="5204460"/>
                    <a:pt x="2753360" y="5290820"/>
                    <a:pt x="2640330" y="5360670"/>
                  </a:cubicBezTo>
                  <a:cubicBezTo>
                    <a:pt x="2540000" y="5422900"/>
                    <a:pt x="2434590" y="5469890"/>
                    <a:pt x="2317750" y="5488940"/>
                  </a:cubicBezTo>
                  <a:cubicBezTo>
                    <a:pt x="2283460" y="5494020"/>
                    <a:pt x="2249170" y="5499100"/>
                    <a:pt x="2216150" y="5504180"/>
                  </a:cubicBezTo>
                  <a:close/>
                  <a:moveTo>
                    <a:pt x="1244600" y="2216150"/>
                  </a:moveTo>
                  <a:cubicBezTo>
                    <a:pt x="1428750" y="2164080"/>
                    <a:pt x="1567180" y="2056130"/>
                    <a:pt x="1656080" y="1885950"/>
                  </a:cubicBezTo>
                  <a:cubicBezTo>
                    <a:pt x="1709420" y="1781810"/>
                    <a:pt x="1760220" y="1677670"/>
                    <a:pt x="1807210" y="1569720"/>
                  </a:cubicBezTo>
                  <a:cubicBezTo>
                    <a:pt x="1869440" y="1430020"/>
                    <a:pt x="1925320" y="1287780"/>
                    <a:pt x="1985010" y="1145540"/>
                  </a:cubicBezTo>
                  <a:cubicBezTo>
                    <a:pt x="2020570" y="1062990"/>
                    <a:pt x="2061210" y="981710"/>
                    <a:pt x="2090420" y="897890"/>
                  </a:cubicBezTo>
                  <a:cubicBezTo>
                    <a:pt x="2108200" y="845820"/>
                    <a:pt x="2127250" y="793750"/>
                    <a:pt x="2151380" y="744220"/>
                  </a:cubicBezTo>
                  <a:cubicBezTo>
                    <a:pt x="2192020" y="660400"/>
                    <a:pt x="2197100" y="571500"/>
                    <a:pt x="2175510" y="480060"/>
                  </a:cubicBezTo>
                  <a:cubicBezTo>
                    <a:pt x="2161540" y="422910"/>
                    <a:pt x="2131060" y="373380"/>
                    <a:pt x="2104390" y="322580"/>
                  </a:cubicBezTo>
                  <a:cubicBezTo>
                    <a:pt x="2065020" y="245110"/>
                    <a:pt x="2007870" y="182880"/>
                    <a:pt x="1935480" y="137160"/>
                  </a:cubicBezTo>
                  <a:cubicBezTo>
                    <a:pt x="1805940" y="54610"/>
                    <a:pt x="1663700" y="8890"/>
                    <a:pt x="1510030" y="2540"/>
                  </a:cubicBezTo>
                  <a:cubicBezTo>
                    <a:pt x="1452880" y="0"/>
                    <a:pt x="1394460" y="5080"/>
                    <a:pt x="1336040" y="8890"/>
                  </a:cubicBezTo>
                  <a:cubicBezTo>
                    <a:pt x="1240790" y="13970"/>
                    <a:pt x="1146810" y="29210"/>
                    <a:pt x="1055370" y="59690"/>
                  </a:cubicBezTo>
                  <a:cubicBezTo>
                    <a:pt x="955040" y="92710"/>
                    <a:pt x="854710" y="129540"/>
                    <a:pt x="767080" y="191770"/>
                  </a:cubicBezTo>
                  <a:cubicBezTo>
                    <a:pt x="687070" y="248920"/>
                    <a:pt x="613410" y="313690"/>
                    <a:pt x="546100" y="386080"/>
                  </a:cubicBezTo>
                  <a:cubicBezTo>
                    <a:pt x="408940" y="537210"/>
                    <a:pt x="294640" y="701040"/>
                    <a:pt x="227330" y="897890"/>
                  </a:cubicBezTo>
                  <a:cubicBezTo>
                    <a:pt x="161290" y="1089660"/>
                    <a:pt x="137160" y="1283970"/>
                    <a:pt x="161290" y="1483360"/>
                  </a:cubicBezTo>
                  <a:cubicBezTo>
                    <a:pt x="185420" y="1678940"/>
                    <a:pt x="262890" y="1849120"/>
                    <a:pt x="394970" y="1997710"/>
                  </a:cubicBezTo>
                  <a:cubicBezTo>
                    <a:pt x="548640" y="2169160"/>
                    <a:pt x="741680" y="2246630"/>
                    <a:pt x="935990" y="2256790"/>
                  </a:cubicBezTo>
                  <a:cubicBezTo>
                    <a:pt x="1050290" y="2258060"/>
                    <a:pt x="1158240" y="2240280"/>
                    <a:pt x="1244600" y="2216150"/>
                  </a:cubicBezTo>
                  <a:close/>
                </a:path>
              </a:pathLst>
            </a:custGeom>
            <a:blipFill>
              <a:blip r:embed="rId3"/>
              <a:stretch>
                <a:fillRect l="-53209" r="-53209"/>
              </a:stretch>
            </a:blipFill>
          </p:spPr>
        </p:sp>
      </p:grpSp>
      <p:sp>
        <p:nvSpPr>
          <p:cNvPr id="5" name="Freeform 5"/>
          <p:cNvSpPr/>
          <p:nvPr/>
        </p:nvSpPr>
        <p:spPr>
          <a:xfrm rot="-709034">
            <a:off x="14399578" y="-2199651"/>
            <a:ext cx="5843512" cy="5880861"/>
          </a:xfrm>
          <a:custGeom>
            <a:avLst/>
            <a:gdLst/>
            <a:ahLst/>
            <a:cxnLst/>
            <a:rect l="l" t="t" r="r" b="b"/>
            <a:pathLst>
              <a:path w="5843512" h="5880861">
                <a:moveTo>
                  <a:pt x="0" y="0"/>
                </a:moveTo>
                <a:lnTo>
                  <a:pt x="5843511" y="0"/>
                </a:lnTo>
                <a:lnTo>
                  <a:pt x="5843511" y="5880861"/>
                </a:lnTo>
                <a:lnTo>
                  <a:pt x="0" y="58808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rot="2867302" flipH="1">
            <a:off x="14995002" y="-412199"/>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rot="-5339161">
            <a:off x="-2921756" y="-2940431"/>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395661" y="329621"/>
            <a:ext cx="1693979" cy="1472137"/>
          </a:xfrm>
          <a:custGeom>
            <a:avLst/>
            <a:gdLst/>
            <a:ahLst/>
            <a:cxnLst/>
            <a:rect l="l" t="t" r="r" b="b"/>
            <a:pathLst>
              <a:path w="1693979" h="1472137">
                <a:moveTo>
                  <a:pt x="0" y="0"/>
                </a:moveTo>
                <a:lnTo>
                  <a:pt x="1693979" y="0"/>
                </a:lnTo>
                <a:lnTo>
                  <a:pt x="1693979" y="1472137"/>
                </a:lnTo>
                <a:lnTo>
                  <a:pt x="0" y="14721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rot="10090965">
            <a:off x="-1783347" y="8087572"/>
            <a:ext cx="4370918" cy="4398856"/>
          </a:xfrm>
          <a:custGeom>
            <a:avLst/>
            <a:gdLst/>
            <a:ahLst/>
            <a:cxnLst/>
            <a:rect l="l" t="t" r="r" b="b"/>
            <a:pathLst>
              <a:path w="4370918" h="4398856">
                <a:moveTo>
                  <a:pt x="0" y="0"/>
                </a:moveTo>
                <a:lnTo>
                  <a:pt x="4370919" y="0"/>
                </a:lnTo>
                <a:lnTo>
                  <a:pt x="4370919" y="4398856"/>
                </a:lnTo>
                <a:lnTo>
                  <a:pt x="0" y="439885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7932697" flipH="1">
            <a:off x="467093" y="8687001"/>
            <a:ext cx="1123215" cy="1953417"/>
          </a:xfrm>
          <a:custGeom>
            <a:avLst/>
            <a:gdLst/>
            <a:ahLst/>
            <a:cxnLst/>
            <a:rect l="l" t="t" r="r" b="b"/>
            <a:pathLst>
              <a:path w="1123215" h="1953417">
                <a:moveTo>
                  <a:pt x="1123214" y="0"/>
                </a:moveTo>
                <a:lnTo>
                  <a:pt x="0" y="0"/>
                </a:lnTo>
                <a:lnTo>
                  <a:pt x="0" y="1953417"/>
                </a:lnTo>
                <a:lnTo>
                  <a:pt x="1123214" y="1953417"/>
                </a:lnTo>
                <a:lnTo>
                  <a:pt x="1123214"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rot="5460838">
            <a:off x="14891406" y="6807481"/>
            <a:ext cx="6392809" cy="6433669"/>
          </a:xfrm>
          <a:custGeom>
            <a:avLst/>
            <a:gdLst/>
            <a:ahLst/>
            <a:cxnLst/>
            <a:rect l="l" t="t" r="r" b="b"/>
            <a:pathLst>
              <a:path w="6392809" h="6433669">
                <a:moveTo>
                  <a:pt x="0" y="0"/>
                </a:moveTo>
                <a:lnTo>
                  <a:pt x="6392808" y="0"/>
                </a:lnTo>
                <a:lnTo>
                  <a:pt x="6392808" y="6433669"/>
                </a:lnTo>
                <a:lnTo>
                  <a:pt x="0" y="643366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10800000">
            <a:off x="15064977" y="7412911"/>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13" name="Group 13"/>
          <p:cNvGrpSpPr/>
          <p:nvPr/>
        </p:nvGrpSpPr>
        <p:grpSpPr>
          <a:xfrm>
            <a:off x="2377898" y="7755871"/>
            <a:ext cx="1398128" cy="835652"/>
            <a:chOff x="0" y="0"/>
            <a:chExt cx="3710098" cy="2217502"/>
          </a:xfrm>
        </p:grpSpPr>
        <p:sp>
          <p:nvSpPr>
            <p:cNvPr id="14" name="Freeform 14"/>
            <p:cNvSpPr/>
            <p:nvPr/>
          </p:nvSpPr>
          <p:spPr>
            <a:xfrm>
              <a:off x="0" y="0"/>
              <a:ext cx="3710098" cy="2217502"/>
            </a:xfrm>
            <a:custGeom>
              <a:avLst/>
              <a:gdLst/>
              <a:ahLst/>
              <a:cxnLst/>
              <a:rect l="l" t="t" r="r" b="b"/>
              <a:pathLst>
                <a:path w="3710098" h="2217502">
                  <a:moveTo>
                    <a:pt x="3585638" y="2217502"/>
                  </a:moveTo>
                  <a:lnTo>
                    <a:pt x="124460" y="2217502"/>
                  </a:lnTo>
                  <a:cubicBezTo>
                    <a:pt x="55880" y="2217502"/>
                    <a:pt x="0" y="2161622"/>
                    <a:pt x="0" y="2093042"/>
                  </a:cubicBezTo>
                  <a:lnTo>
                    <a:pt x="0" y="124460"/>
                  </a:lnTo>
                  <a:cubicBezTo>
                    <a:pt x="0" y="55880"/>
                    <a:pt x="55880" y="0"/>
                    <a:pt x="124460" y="0"/>
                  </a:cubicBezTo>
                  <a:lnTo>
                    <a:pt x="3585639" y="0"/>
                  </a:lnTo>
                  <a:cubicBezTo>
                    <a:pt x="3654218" y="0"/>
                    <a:pt x="3710098" y="55880"/>
                    <a:pt x="3710098" y="124460"/>
                  </a:cubicBezTo>
                  <a:lnTo>
                    <a:pt x="3710098" y="2093042"/>
                  </a:lnTo>
                  <a:cubicBezTo>
                    <a:pt x="3710098" y="2161622"/>
                    <a:pt x="3654218" y="2217502"/>
                    <a:pt x="3585639" y="2217502"/>
                  </a:cubicBezTo>
                  <a:close/>
                </a:path>
              </a:pathLst>
            </a:custGeom>
            <a:solidFill>
              <a:srgbClr val="A5E800"/>
            </a:solidFill>
          </p:spPr>
        </p:sp>
      </p:grpSp>
      <p:sp>
        <p:nvSpPr>
          <p:cNvPr id="15" name="AutoShape 15"/>
          <p:cNvSpPr/>
          <p:nvPr/>
        </p:nvSpPr>
        <p:spPr>
          <a:xfrm>
            <a:off x="4239800" y="8173697"/>
            <a:ext cx="1094581" cy="0"/>
          </a:xfrm>
          <a:prstGeom prst="line">
            <a:avLst/>
          </a:prstGeom>
          <a:ln w="47625" cap="flat">
            <a:solidFill>
              <a:srgbClr val="A5E800"/>
            </a:solidFill>
            <a:prstDash val="solid"/>
            <a:headEnd type="none" w="sm" len="sm"/>
            <a:tailEnd type="arrow" w="med" len="sm"/>
          </a:ln>
        </p:spPr>
      </p:sp>
      <p:grpSp>
        <p:nvGrpSpPr>
          <p:cNvPr id="16" name="Group 16"/>
          <p:cNvGrpSpPr/>
          <p:nvPr/>
        </p:nvGrpSpPr>
        <p:grpSpPr>
          <a:xfrm>
            <a:off x="5969660" y="6734876"/>
            <a:ext cx="2877641" cy="287764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a:stretch>
            </a:blipFill>
          </p:spPr>
        </p:sp>
      </p:grpSp>
      <p:pic>
        <p:nvPicPr>
          <p:cNvPr id="18" name="Picture 18"/>
          <p:cNvPicPr>
            <a:picLocks noChangeAspect="1"/>
          </p:cNvPicPr>
          <p:nvPr/>
        </p:nvPicPr>
        <p:blipFill>
          <a:blip r:embed="rId11"/>
          <a:srcRect t="152" b="152"/>
          <a:stretch>
            <a:fillRect/>
          </a:stretch>
        </p:blipFill>
        <p:spPr>
          <a:xfrm>
            <a:off x="1028700" y="2605699"/>
            <a:ext cx="7661507" cy="4022291"/>
          </a:xfrm>
          <a:prstGeom prst="rect">
            <a:avLst/>
          </a:prstGeom>
        </p:spPr>
      </p:pic>
      <p:sp>
        <p:nvSpPr>
          <p:cNvPr id="19" name="TextBox 19"/>
          <p:cNvSpPr txBox="1"/>
          <p:nvPr/>
        </p:nvSpPr>
        <p:spPr>
          <a:xfrm>
            <a:off x="3392518" y="-3754"/>
            <a:ext cx="8031925" cy="1671039"/>
          </a:xfrm>
          <a:prstGeom prst="rect">
            <a:avLst/>
          </a:prstGeom>
        </p:spPr>
        <p:txBody>
          <a:bodyPr lIns="0" tIns="0" rIns="0" bIns="0" rtlCol="0" anchor="t">
            <a:spAutoFit/>
          </a:bodyPr>
          <a:lstStyle/>
          <a:p>
            <a:pPr algn="l">
              <a:lnSpc>
                <a:spcPts val="12370"/>
              </a:lnSpc>
              <a:spcBef>
                <a:spcPct val="0"/>
              </a:spcBef>
            </a:pPr>
            <a:r>
              <a:rPr lang="en-US" sz="8836" u="sng">
                <a:solidFill>
                  <a:srgbClr val="5CE1E6"/>
                </a:solidFill>
                <a:latin typeface="Times New Roman"/>
                <a:ea typeface="Times New Roman"/>
                <a:cs typeface="Times New Roman"/>
                <a:sym typeface="Times New Roman"/>
              </a:rPr>
              <a:t>Chapitre 3</a:t>
            </a:r>
          </a:p>
        </p:txBody>
      </p:sp>
      <p:sp>
        <p:nvSpPr>
          <p:cNvPr id="20" name="TextBox 20"/>
          <p:cNvSpPr txBox="1"/>
          <p:nvPr/>
        </p:nvSpPr>
        <p:spPr>
          <a:xfrm>
            <a:off x="1028700" y="2971604"/>
            <a:ext cx="8031925" cy="3372748"/>
          </a:xfrm>
          <a:prstGeom prst="rect">
            <a:avLst/>
          </a:prstGeom>
        </p:spPr>
        <p:txBody>
          <a:bodyPr lIns="0" tIns="0" rIns="0" bIns="0" rtlCol="0" anchor="t">
            <a:spAutoFit/>
          </a:bodyPr>
          <a:lstStyle/>
          <a:p>
            <a:pPr algn="ctr">
              <a:lnSpc>
                <a:spcPts val="8412"/>
              </a:lnSpc>
            </a:pPr>
            <a:r>
              <a:rPr lang="en-US" sz="7578" u="sng">
                <a:solidFill>
                  <a:srgbClr val="FF914D"/>
                </a:solidFill>
                <a:latin typeface="Times New Roman Bold"/>
                <a:ea typeface="Times New Roman Bold"/>
                <a:cs typeface="Times New Roman Bold"/>
                <a:sym typeface="Times New Roman Bold"/>
              </a:rPr>
              <a:t>Réactions s’effectuant dans les deux sens</a:t>
            </a:r>
          </a:p>
        </p:txBody>
      </p:sp>
      <p:sp>
        <p:nvSpPr>
          <p:cNvPr id="21" name="TextBox 21"/>
          <p:cNvSpPr txBox="1"/>
          <p:nvPr/>
        </p:nvSpPr>
        <p:spPr>
          <a:xfrm>
            <a:off x="2377898" y="7952736"/>
            <a:ext cx="1398128" cy="394296"/>
          </a:xfrm>
          <a:prstGeom prst="rect">
            <a:avLst/>
          </a:prstGeom>
        </p:spPr>
        <p:txBody>
          <a:bodyPr lIns="0" tIns="0" rIns="0" bIns="0" rtlCol="0" anchor="t">
            <a:spAutoFit/>
          </a:bodyPr>
          <a:lstStyle/>
          <a:p>
            <a:pPr algn="ctr">
              <a:lnSpc>
                <a:spcPts val="3210"/>
              </a:lnSpc>
              <a:spcBef>
                <a:spcPct val="0"/>
              </a:spcBef>
            </a:pPr>
            <a:r>
              <a:rPr lang="en-US" sz="2293">
                <a:solidFill>
                  <a:srgbClr val="003D25"/>
                </a:solidFill>
                <a:latin typeface="Open Sans Bold"/>
                <a:ea typeface="Open Sans Bold"/>
                <a:cs typeface="Open Sans Bold"/>
                <a:sym typeface="Open Sans Bold"/>
              </a:rPr>
              <a:t>PROF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2589979" cy="2250798"/>
          </a:xfrm>
          <a:custGeom>
            <a:avLst/>
            <a:gdLst/>
            <a:ahLst/>
            <a:cxnLst/>
            <a:rect l="l" t="t" r="r" b="b"/>
            <a:pathLst>
              <a:path w="2589979" h="2250798">
                <a:moveTo>
                  <a:pt x="0" y="0"/>
                </a:moveTo>
                <a:lnTo>
                  <a:pt x="2589978" y="0"/>
                </a:lnTo>
                <a:lnTo>
                  <a:pt x="2589978" y="2250798"/>
                </a:lnTo>
                <a:lnTo>
                  <a:pt x="0" y="225079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6722319" y="2303385"/>
            <a:ext cx="572341" cy="507722"/>
          </a:xfrm>
          <a:custGeom>
            <a:avLst/>
            <a:gdLst/>
            <a:ahLst/>
            <a:cxnLst/>
            <a:rect l="l" t="t" r="r" b="b"/>
            <a:pathLst>
              <a:path w="572341" h="507722">
                <a:moveTo>
                  <a:pt x="0" y="0"/>
                </a:moveTo>
                <a:lnTo>
                  <a:pt x="572341" y="0"/>
                </a:lnTo>
                <a:lnTo>
                  <a:pt x="572341" y="507722"/>
                </a:lnTo>
                <a:lnTo>
                  <a:pt x="0" y="507722"/>
                </a:lnTo>
                <a:lnTo>
                  <a:pt x="0" y="0"/>
                </a:lnTo>
                <a:close/>
              </a:path>
            </a:pathLst>
          </a:custGeom>
          <a:blipFill>
            <a:blip r:embed="rId8"/>
            <a:stretch>
              <a:fillRect l="-146002" t="-32189" r="-129853" b="-258730"/>
            </a:stretch>
          </a:blipFill>
        </p:spPr>
      </p:sp>
      <p:sp>
        <p:nvSpPr>
          <p:cNvPr id="11" name="Freeform 11"/>
          <p:cNvSpPr/>
          <p:nvPr/>
        </p:nvSpPr>
        <p:spPr>
          <a:xfrm>
            <a:off x="15833932" y="4186997"/>
            <a:ext cx="1860086" cy="653273"/>
          </a:xfrm>
          <a:custGeom>
            <a:avLst/>
            <a:gdLst/>
            <a:ahLst/>
            <a:cxnLst/>
            <a:rect l="l" t="t" r="r" b="b"/>
            <a:pathLst>
              <a:path w="1860086" h="653273">
                <a:moveTo>
                  <a:pt x="0" y="0"/>
                </a:moveTo>
                <a:lnTo>
                  <a:pt x="1860086" y="0"/>
                </a:lnTo>
                <a:lnTo>
                  <a:pt x="1860086" y="653273"/>
                </a:lnTo>
                <a:lnTo>
                  <a:pt x="0" y="653273"/>
                </a:lnTo>
                <a:lnTo>
                  <a:pt x="0" y="0"/>
                </a:lnTo>
                <a:close/>
              </a:path>
            </a:pathLst>
          </a:custGeom>
          <a:blipFill>
            <a:blip r:embed="rId9"/>
            <a:stretch>
              <a:fillRect l="-83530" t="-291"/>
            </a:stretch>
          </a:blipFill>
        </p:spPr>
      </p:sp>
      <p:sp>
        <p:nvSpPr>
          <p:cNvPr id="12" name="Freeform 12"/>
          <p:cNvSpPr/>
          <p:nvPr/>
        </p:nvSpPr>
        <p:spPr>
          <a:xfrm>
            <a:off x="13575120" y="4186997"/>
            <a:ext cx="909555" cy="658231"/>
          </a:xfrm>
          <a:custGeom>
            <a:avLst/>
            <a:gdLst/>
            <a:ahLst/>
            <a:cxnLst/>
            <a:rect l="l" t="t" r="r" b="b"/>
            <a:pathLst>
              <a:path w="909555" h="658231">
                <a:moveTo>
                  <a:pt x="0" y="0"/>
                </a:moveTo>
                <a:lnTo>
                  <a:pt x="909556" y="0"/>
                </a:lnTo>
                <a:lnTo>
                  <a:pt x="909556" y="658231"/>
                </a:lnTo>
                <a:lnTo>
                  <a:pt x="0" y="658231"/>
                </a:lnTo>
                <a:lnTo>
                  <a:pt x="0" y="0"/>
                </a:lnTo>
                <a:close/>
              </a:path>
            </a:pathLst>
          </a:custGeom>
          <a:blipFill>
            <a:blip r:embed="rId9"/>
            <a:stretch>
              <a:fillRect t="-3662" r="-303522" b="-3351"/>
            </a:stretch>
          </a:blipFill>
        </p:spPr>
      </p:sp>
      <p:sp>
        <p:nvSpPr>
          <p:cNvPr id="13" name="Freeform 13"/>
          <p:cNvSpPr/>
          <p:nvPr/>
        </p:nvSpPr>
        <p:spPr>
          <a:xfrm>
            <a:off x="14665651" y="4297223"/>
            <a:ext cx="691930" cy="216410"/>
          </a:xfrm>
          <a:custGeom>
            <a:avLst/>
            <a:gdLst/>
            <a:ahLst/>
            <a:cxnLst/>
            <a:rect l="l" t="t" r="r" b="b"/>
            <a:pathLst>
              <a:path w="691930" h="216410">
                <a:moveTo>
                  <a:pt x="0" y="0"/>
                </a:moveTo>
                <a:lnTo>
                  <a:pt x="691930" y="0"/>
                </a:lnTo>
                <a:lnTo>
                  <a:pt x="691930" y="216411"/>
                </a:lnTo>
                <a:lnTo>
                  <a:pt x="0" y="21641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4" name="Freeform 14"/>
          <p:cNvSpPr/>
          <p:nvPr/>
        </p:nvSpPr>
        <p:spPr>
          <a:xfrm flipH="1">
            <a:off x="14660626" y="4516112"/>
            <a:ext cx="701980" cy="219553"/>
          </a:xfrm>
          <a:custGeom>
            <a:avLst/>
            <a:gdLst/>
            <a:ahLst/>
            <a:cxnLst/>
            <a:rect l="l" t="t" r="r" b="b"/>
            <a:pathLst>
              <a:path w="701980" h="219553">
                <a:moveTo>
                  <a:pt x="701980" y="0"/>
                </a:moveTo>
                <a:lnTo>
                  <a:pt x="0" y="0"/>
                </a:lnTo>
                <a:lnTo>
                  <a:pt x="0" y="219554"/>
                </a:lnTo>
                <a:lnTo>
                  <a:pt x="701980" y="219554"/>
                </a:lnTo>
                <a:lnTo>
                  <a:pt x="70198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Freeform 15"/>
          <p:cNvSpPr/>
          <p:nvPr/>
        </p:nvSpPr>
        <p:spPr>
          <a:xfrm>
            <a:off x="1304753" y="2303385"/>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6" name="Freeform 16"/>
          <p:cNvSpPr/>
          <p:nvPr/>
        </p:nvSpPr>
        <p:spPr>
          <a:xfrm>
            <a:off x="1304753" y="4929183"/>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7" name="TextBox 17"/>
          <p:cNvSpPr txBox="1"/>
          <p:nvPr/>
        </p:nvSpPr>
        <p:spPr>
          <a:xfrm>
            <a:off x="1977840" y="3726269"/>
            <a:ext cx="12601967" cy="460728"/>
          </a:xfrm>
          <a:prstGeom prst="rect">
            <a:avLst/>
          </a:prstGeom>
        </p:spPr>
        <p:txBody>
          <a:bodyPr lIns="0" tIns="0" rIns="0" bIns="0" rtlCol="0" anchor="t">
            <a:spAutoFit/>
          </a:bodyPr>
          <a:lstStyle/>
          <a:p>
            <a:pPr algn="l">
              <a:lnSpc>
                <a:spcPts val="2638"/>
              </a:lnSpc>
            </a:pPr>
            <a:r>
              <a:rPr lang="en-US" sz="3472">
                <a:solidFill>
                  <a:srgbClr val="FFFFFF"/>
                </a:solidFill>
                <a:latin typeface="Times New Roman Bold"/>
                <a:ea typeface="Times New Roman Bold"/>
                <a:cs typeface="Times New Roman Bold"/>
                <a:sym typeface="Times New Roman Bold"/>
              </a:rPr>
              <a:t>Soit AH un acide qui libère les ions        et          dans une solution </a:t>
            </a:r>
          </a:p>
        </p:txBody>
      </p:sp>
      <p:sp>
        <p:nvSpPr>
          <p:cNvPr id="18" name="Freeform 18"/>
          <p:cNvSpPr/>
          <p:nvPr/>
        </p:nvSpPr>
        <p:spPr>
          <a:xfrm>
            <a:off x="9586314" y="3542594"/>
            <a:ext cx="721678" cy="654056"/>
          </a:xfrm>
          <a:custGeom>
            <a:avLst/>
            <a:gdLst/>
            <a:ahLst/>
            <a:cxnLst/>
            <a:rect l="l" t="t" r="r" b="b"/>
            <a:pathLst>
              <a:path w="721678" h="654056">
                <a:moveTo>
                  <a:pt x="0" y="0"/>
                </a:moveTo>
                <a:lnTo>
                  <a:pt x="721678" y="0"/>
                </a:lnTo>
                <a:lnTo>
                  <a:pt x="721678" y="654056"/>
                </a:lnTo>
                <a:lnTo>
                  <a:pt x="0" y="654056"/>
                </a:lnTo>
                <a:lnTo>
                  <a:pt x="0" y="0"/>
                </a:lnTo>
                <a:close/>
              </a:path>
            </a:pathLst>
          </a:custGeom>
          <a:blipFill>
            <a:blip r:embed="rId9"/>
            <a:stretch>
              <a:fillRect l="-214925" r="-157303"/>
            </a:stretch>
          </a:blipFill>
        </p:spPr>
      </p:sp>
      <p:sp>
        <p:nvSpPr>
          <p:cNvPr id="19" name="Freeform 19"/>
          <p:cNvSpPr/>
          <p:nvPr/>
        </p:nvSpPr>
        <p:spPr>
          <a:xfrm>
            <a:off x="8473818" y="3594425"/>
            <a:ext cx="690080" cy="592571"/>
          </a:xfrm>
          <a:custGeom>
            <a:avLst/>
            <a:gdLst/>
            <a:ahLst/>
            <a:cxnLst/>
            <a:rect l="l" t="t" r="r" b="b"/>
            <a:pathLst>
              <a:path w="690080" h="592571">
                <a:moveTo>
                  <a:pt x="0" y="0"/>
                </a:moveTo>
                <a:lnTo>
                  <a:pt x="690080" y="0"/>
                </a:lnTo>
                <a:lnTo>
                  <a:pt x="690080" y="592572"/>
                </a:lnTo>
                <a:lnTo>
                  <a:pt x="0" y="592572"/>
                </a:lnTo>
                <a:lnTo>
                  <a:pt x="0" y="0"/>
                </a:lnTo>
                <a:close/>
              </a:path>
            </a:pathLst>
          </a:custGeom>
          <a:blipFill>
            <a:blip r:embed="rId9"/>
            <a:stretch>
              <a:fillRect l="-385005" t="-6550" b="-1847"/>
            </a:stretch>
          </a:blipFill>
        </p:spPr>
      </p:sp>
      <p:sp>
        <p:nvSpPr>
          <p:cNvPr id="20" name="TextBox 20"/>
          <p:cNvSpPr txBox="1"/>
          <p:nvPr/>
        </p:nvSpPr>
        <p:spPr>
          <a:xfrm>
            <a:off x="1304753" y="5210175"/>
            <a:ext cx="16156177" cy="1127478"/>
          </a:xfrm>
          <a:prstGeom prst="rect">
            <a:avLst/>
          </a:prstGeom>
        </p:spPr>
        <p:txBody>
          <a:bodyPr lIns="0" tIns="0" rIns="0" bIns="0" rtlCol="0" anchor="t">
            <a:spAutoFit/>
          </a:bodyPr>
          <a:lstStyle/>
          <a:p>
            <a:pPr algn="ctr">
              <a:lnSpc>
                <a:spcPts val="2638"/>
              </a:lnSpc>
            </a:pPr>
            <a:r>
              <a:rPr lang="en-US" sz="3472">
                <a:solidFill>
                  <a:srgbClr val="FFFFFF"/>
                </a:solidFill>
                <a:latin typeface="Times New Roman Bold"/>
                <a:ea typeface="Times New Roman Bold"/>
                <a:cs typeface="Times New Roman Bold"/>
                <a:sym typeface="Times New Roman Bold"/>
              </a:rPr>
              <a:t>On appelle base de Bronsted toute espèce chimique capable de capter un proton </a:t>
            </a:r>
          </a:p>
          <a:p>
            <a:pPr algn="ctr">
              <a:lnSpc>
                <a:spcPts val="2638"/>
              </a:lnSpc>
            </a:pPr>
            <a:endParaRPr lang="en-US" sz="3472">
              <a:solidFill>
                <a:srgbClr val="FFFFFF"/>
              </a:solidFill>
              <a:latin typeface="Times New Roman Bold"/>
              <a:ea typeface="Times New Roman Bold"/>
              <a:cs typeface="Times New Roman Bold"/>
              <a:sym typeface="Times New Roman Bold"/>
            </a:endParaRPr>
          </a:p>
          <a:p>
            <a:pPr algn="l">
              <a:lnSpc>
                <a:spcPts val="2638"/>
              </a:lnSpc>
            </a:pPr>
            <a:r>
              <a:rPr lang="en-US" sz="3472">
                <a:solidFill>
                  <a:srgbClr val="FFFFFF"/>
                </a:solidFill>
                <a:latin typeface="Times New Roman Bold"/>
                <a:ea typeface="Times New Roman Bold"/>
                <a:cs typeface="Times New Roman Bold"/>
                <a:sym typeface="Times New Roman Bold"/>
              </a:rPr>
              <a:t>pendant une transformation chimique.</a:t>
            </a:r>
          </a:p>
        </p:txBody>
      </p:sp>
      <p:sp>
        <p:nvSpPr>
          <p:cNvPr id="21" name="Freeform 21"/>
          <p:cNvSpPr/>
          <p:nvPr/>
        </p:nvSpPr>
        <p:spPr>
          <a:xfrm>
            <a:off x="16686959" y="5019200"/>
            <a:ext cx="572341" cy="507722"/>
          </a:xfrm>
          <a:custGeom>
            <a:avLst/>
            <a:gdLst/>
            <a:ahLst/>
            <a:cxnLst/>
            <a:rect l="l" t="t" r="r" b="b"/>
            <a:pathLst>
              <a:path w="572341" h="507722">
                <a:moveTo>
                  <a:pt x="0" y="0"/>
                </a:moveTo>
                <a:lnTo>
                  <a:pt x="572341" y="0"/>
                </a:lnTo>
                <a:lnTo>
                  <a:pt x="572341" y="507722"/>
                </a:lnTo>
                <a:lnTo>
                  <a:pt x="0" y="507722"/>
                </a:lnTo>
                <a:lnTo>
                  <a:pt x="0" y="0"/>
                </a:lnTo>
                <a:close/>
              </a:path>
            </a:pathLst>
          </a:custGeom>
          <a:blipFill>
            <a:blip r:embed="rId8"/>
            <a:stretch>
              <a:fillRect l="-146002" t="-32189" r="-129853" b="-258730"/>
            </a:stretch>
          </a:blipFill>
        </p:spPr>
      </p:sp>
      <p:sp>
        <p:nvSpPr>
          <p:cNvPr id="22" name="Freeform 22"/>
          <p:cNvSpPr/>
          <p:nvPr/>
        </p:nvSpPr>
        <p:spPr>
          <a:xfrm>
            <a:off x="15968024" y="6537678"/>
            <a:ext cx="795951" cy="541519"/>
          </a:xfrm>
          <a:custGeom>
            <a:avLst/>
            <a:gdLst/>
            <a:ahLst/>
            <a:cxnLst/>
            <a:rect l="l" t="t" r="r" b="b"/>
            <a:pathLst>
              <a:path w="795951" h="541519">
                <a:moveTo>
                  <a:pt x="0" y="0"/>
                </a:moveTo>
                <a:lnTo>
                  <a:pt x="795951" y="0"/>
                </a:lnTo>
                <a:lnTo>
                  <a:pt x="795951" y="541519"/>
                </a:lnTo>
                <a:lnTo>
                  <a:pt x="0" y="541519"/>
                </a:lnTo>
                <a:lnTo>
                  <a:pt x="0" y="0"/>
                </a:lnTo>
                <a:close/>
              </a:path>
            </a:pathLst>
          </a:custGeom>
          <a:blipFill>
            <a:blip r:embed="rId14"/>
            <a:stretch>
              <a:fillRect t="-1924" r="-246716"/>
            </a:stretch>
          </a:blipFill>
        </p:spPr>
      </p:sp>
      <p:sp>
        <p:nvSpPr>
          <p:cNvPr id="23" name="Freeform 23"/>
          <p:cNvSpPr/>
          <p:nvPr/>
        </p:nvSpPr>
        <p:spPr>
          <a:xfrm>
            <a:off x="13501057" y="6537678"/>
            <a:ext cx="1337049" cy="530797"/>
          </a:xfrm>
          <a:custGeom>
            <a:avLst/>
            <a:gdLst/>
            <a:ahLst/>
            <a:cxnLst/>
            <a:rect l="l" t="t" r="r" b="b"/>
            <a:pathLst>
              <a:path w="1337049" h="530797">
                <a:moveTo>
                  <a:pt x="0" y="0"/>
                </a:moveTo>
                <a:lnTo>
                  <a:pt x="1337049" y="0"/>
                </a:lnTo>
                <a:lnTo>
                  <a:pt x="1337049" y="530797"/>
                </a:lnTo>
                <a:lnTo>
                  <a:pt x="0" y="530797"/>
                </a:lnTo>
                <a:lnTo>
                  <a:pt x="0" y="0"/>
                </a:lnTo>
                <a:close/>
              </a:path>
            </a:pathLst>
          </a:custGeom>
          <a:blipFill>
            <a:blip r:embed="rId14"/>
            <a:stretch>
              <a:fillRect l="-114220" t="-9118" r="-2520" b="-73"/>
            </a:stretch>
          </a:blipFill>
        </p:spPr>
      </p:sp>
      <p:sp>
        <p:nvSpPr>
          <p:cNvPr id="24" name="Freeform 24"/>
          <p:cNvSpPr/>
          <p:nvPr/>
        </p:nvSpPr>
        <p:spPr>
          <a:xfrm>
            <a:off x="15057100" y="6603686"/>
            <a:ext cx="691930" cy="216410"/>
          </a:xfrm>
          <a:custGeom>
            <a:avLst/>
            <a:gdLst/>
            <a:ahLst/>
            <a:cxnLst/>
            <a:rect l="l" t="t" r="r" b="b"/>
            <a:pathLst>
              <a:path w="691930" h="216410">
                <a:moveTo>
                  <a:pt x="0" y="0"/>
                </a:moveTo>
                <a:lnTo>
                  <a:pt x="691930" y="0"/>
                </a:lnTo>
                <a:lnTo>
                  <a:pt x="691930" y="216410"/>
                </a:lnTo>
                <a:lnTo>
                  <a:pt x="0" y="21641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5" name="Freeform 25"/>
          <p:cNvSpPr/>
          <p:nvPr/>
        </p:nvSpPr>
        <p:spPr>
          <a:xfrm flipH="1">
            <a:off x="15057100" y="6820096"/>
            <a:ext cx="691930" cy="216410"/>
          </a:xfrm>
          <a:custGeom>
            <a:avLst/>
            <a:gdLst/>
            <a:ahLst/>
            <a:cxnLst/>
            <a:rect l="l" t="t" r="r" b="b"/>
            <a:pathLst>
              <a:path w="691930" h="216410">
                <a:moveTo>
                  <a:pt x="691930" y="0"/>
                </a:moveTo>
                <a:lnTo>
                  <a:pt x="0" y="0"/>
                </a:lnTo>
                <a:lnTo>
                  <a:pt x="0" y="216410"/>
                </a:lnTo>
                <a:lnTo>
                  <a:pt x="691930" y="216410"/>
                </a:lnTo>
                <a:lnTo>
                  <a:pt x="69193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6" name="Freeform 26"/>
          <p:cNvSpPr/>
          <p:nvPr/>
        </p:nvSpPr>
        <p:spPr>
          <a:xfrm>
            <a:off x="8609517" y="7801059"/>
            <a:ext cx="7818995" cy="699260"/>
          </a:xfrm>
          <a:custGeom>
            <a:avLst/>
            <a:gdLst/>
            <a:ahLst/>
            <a:cxnLst/>
            <a:rect l="l" t="t" r="r" b="b"/>
            <a:pathLst>
              <a:path w="7818995" h="699260">
                <a:moveTo>
                  <a:pt x="0" y="0"/>
                </a:moveTo>
                <a:lnTo>
                  <a:pt x="7818994" y="0"/>
                </a:lnTo>
                <a:lnTo>
                  <a:pt x="7818994" y="699260"/>
                </a:lnTo>
                <a:lnTo>
                  <a:pt x="0" y="699260"/>
                </a:lnTo>
                <a:lnTo>
                  <a:pt x="0" y="0"/>
                </a:lnTo>
                <a:close/>
              </a:path>
            </a:pathLst>
          </a:custGeom>
          <a:blipFill>
            <a:blip r:embed="rId15"/>
            <a:stretch>
              <a:fillRect l="-111825" t="-253720" r="-6746" b="-1725228"/>
            </a:stretch>
          </a:blipFill>
        </p:spPr>
      </p:sp>
      <p:sp>
        <p:nvSpPr>
          <p:cNvPr id="27" name="Freeform 27"/>
          <p:cNvSpPr/>
          <p:nvPr/>
        </p:nvSpPr>
        <p:spPr>
          <a:xfrm>
            <a:off x="8849961" y="8929796"/>
            <a:ext cx="6710233" cy="616616"/>
          </a:xfrm>
          <a:custGeom>
            <a:avLst/>
            <a:gdLst/>
            <a:ahLst/>
            <a:cxnLst/>
            <a:rect l="l" t="t" r="r" b="b"/>
            <a:pathLst>
              <a:path w="6710233" h="616616">
                <a:moveTo>
                  <a:pt x="0" y="0"/>
                </a:moveTo>
                <a:lnTo>
                  <a:pt x="6710233" y="0"/>
                </a:lnTo>
                <a:lnTo>
                  <a:pt x="6710233" y="616616"/>
                </a:lnTo>
                <a:lnTo>
                  <a:pt x="0" y="616616"/>
                </a:lnTo>
                <a:lnTo>
                  <a:pt x="0" y="0"/>
                </a:lnTo>
                <a:close/>
              </a:path>
            </a:pathLst>
          </a:custGeom>
          <a:blipFill>
            <a:blip r:embed="rId15"/>
            <a:stretch>
              <a:fillRect l="-150948" t="-1287393" r="-39693" b="-1303009"/>
            </a:stretch>
          </a:blipFill>
        </p:spPr>
      </p:sp>
      <p:sp>
        <p:nvSpPr>
          <p:cNvPr id="28" name="Freeform 28"/>
          <p:cNvSpPr/>
          <p:nvPr/>
        </p:nvSpPr>
        <p:spPr>
          <a:xfrm>
            <a:off x="2556755" y="7945972"/>
            <a:ext cx="4782577" cy="496305"/>
          </a:xfrm>
          <a:custGeom>
            <a:avLst/>
            <a:gdLst/>
            <a:ahLst/>
            <a:cxnLst/>
            <a:rect l="l" t="t" r="r" b="b"/>
            <a:pathLst>
              <a:path w="4782577" h="496305">
                <a:moveTo>
                  <a:pt x="0" y="0"/>
                </a:moveTo>
                <a:lnTo>
                  <a:pt x="4782577" y="0"/>
                </a:lnTo>
                <a:lnTo>
                  <a:pt x="4782577" y="496305"/>
                </a:lnTo>
                <a:lnTo>
                  <a:pt x="0" y="496305"/>
                </a:lnTo>
                <a:lnTo>
                  <a:pt x="0" y="0"/>
                </a:lnTo>
                <a:close/>
              </a:path>
            </a:pathLst>
          </a:custGeom>
          <a:blipFill>
            <a:blip r:embed="rId15"/>
            <a:stretch>
              <a:fillRect l="-4646" t="-235181" r="-148979" b="-1743766"/>
            </a:stretch>
          </a:blipFill>
        </p:spPr>
      </p:sp>
      <p:sp>
        <p:nvSpPr>
          <p:cNvPr id="29" name="Freeform 29"/>
          <p:cNvSpPr/>
          <p:nvPr/>
        </p:nvSpPr>
        <p:spPr>
          <a:xfrm>
            <a:off x="3168243" y="8920299"/>
            <a:ext cx="3919001" cy="626113"/>
          </a:xfrm>
          <a:custGeom>
            <a:avLst/>
            <a:gdLst/>
            <a:ahLst/>
            <a:cxnLst/>
            <a:rect l="l" t="t" r="r" b="b"/>
            <a:pathLst>
              <a:path w="3919001" h="626113">
                <a:moveTo>
                  <a:pt x="0" y="0"/>
                </a:moveTo>
                <a:lnTo>
                  <a:pt x="3919000" y="0"/>
                </a:lnTo>
                <a:lnTo>
                  <a:pt x="3919000" y="626113"/>
                </a:lnTo>
                <a:lnTo>
                  <a:pt x="0" y="626113"/>
                </a:lnTo>
                <a:lnTo>
                  <a:pt x="0" y="0"/>
                </a:lnTo>
                <a:close/>
              </a:path>
            </a:pathLst>
          </a:custGeom>
          <a:blipFill>
            <a:blip r:embed="rId15"/>
            <a:stretch>
              <a:fillRect l="-9312" t="-1104655" r="-332126" b="-1145683"/>
            </a:stretch>
          </a:blipFill>
        </p:spPr>
      </p:sp>
      <p:sp>
        <p:nvSpPr>
          <p:cNvPr id="30" name="Freeform 30"/>
          <p:cNvSpPr/>
          <p:nvPr/>
        </p:nvSpPr>
        <p:spPr>
          <a:xfrm>
            <a:off x="7504805" y="7989006"/>
            <a:ext cx="824698" cy="511313"/>
          </a:xfrm>
          <a:custGeom>
            <a:avLst/>
            <a:gdLst/>
            <a:ahLst/>
            <a:cxnLst/>
            <a:rect l="l" t="t" r="r" b="b"/>
            <a:pathLst>
              <a:path w="824698" h="511313">
                <a:moveTo>
                  <a:pt x="0" y="0"/>
                </a:moveTo>
                <a:lnTo>
                  <a:pt x="824697" y="0"/>
                </a:lnTo>
                <a:lnTo>
                  <a:pt x="824697" y="511313"/>
                </a:lnTo>
                <a:lnTo>
                  <a:pt x="0" y="51131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31" name="TextBox 31"/>
          <p:cNvSpPr txBox="1"/>
          <p:nvPr/>
        </p:nvSpPr>
        <p:spPr>
          <a:xfrm>
            <a:off x="5026746" y="857250"/>
            <a:ext cx="7106542" cy="840739"/>
          </a:xfrm>
          <a:prstGeom prst="rect">
            <a:avLst/>
          </a:prstGeom>
        </p:spPr>
        <p:txBody>
          <a:bodyPr lIns="0" tIns="0" rIns="0" bIns="0" rtlCol="0" anchor="t">
            <a:spAutoFit/>
          </a:bodyPr>
          <a:lstStyle/>
          <a:p>
            <a:pPr algn="l">
              <a:lnSpc>
                <a:spcPts val="6160"/>
              </a:lnSpc>
              <a:spcBef>
                <a:spcPct val="0"/>
              </a:spcBef>
            </a:pPr>
            <a:r>
              <a:rPr lang="en-US" sz="4400" u="sng">
                <a:solidFill>
                  <a:srgbClr val="B6F61A"/>
                </a:solidFill>
                <a:latin typeface="Times New Roman Bold"/>
                <a:ea typeface="Times New Roman Bold"/>
                <a:cs typeface="Times New Roman Bold"/>
                <a:sym typeface="Times New Roman Bold"/>
              </a:rPr>
              <a:t>1 - Définition:</a:t>
            </a:r>
          </a:p>
        </p:txBody>
      </p:sp>
      <p:sp>
        <p:nvSpPr>
          <p:cNvPr id="32" name="TextBox 32"/>
          <p:cNvSpPr txBox="1"/>
          <p:nvPr/>
        </p:nvSpPr>
        <p:spPr>
          <a:xfrm>
            <a:off x="4263003" y="98217"/>
            <a:ext cx="9982832" cy="916307"/>
          </a:xfrm>
          <a:prstGeom prst="rect">
            <a:avLst/>
          </a:prstGeom>
        </p:spPr>
        <p:txBody>
          <a:bodyPr lIns="0" tIns="0" rIns="0" bIns="0" rtlCol="0" anchor="t">
            <a:spAutoFit/>
          </a:bodyPr>
          <a:lstStyle/>
          <a:p>
            <a:pPr algn="l">
              <a:lnSpc>
                <a:spcPts val="6719"/>
              </a:lnSpc>
              <a:spcBef>
                <a:spcPct val="0"/>
              </a:spcBef>
            </a:pPr>
            <a:r>
              <a:rPr lang="en-US" sz="4799" u="sng">
                <a:solidFill>
                  <a:srgbClr val="FF914D"/>
                </a:solidFill>
                <a:latin typeface="Times New Roman Bold"/>
                <a:ea typeface="Times New Roman Bold"/>
                <a:cs typeface="Times New Roman Bold"/>
                <a:sym typeface="Times New Roman Bold"/>
              </a:rPr>
              <a:t>I - Rappels sur les acides et les bases</a:t>
            </a:r>
          </a:p>
        </p:txBody>
      </p:sp>
      <p:sp>
        <p:nvSpPr>
          <p:cNvPr id="33" name="TextBox 33"/>
          <p:cNvSpPr txBox="1"/>
          <p:nvPr/>
        </p:nvSpPr>
        <p:spPr>
          <a:xfrm>
            <a:off x="2966248" y="1537504"/>
            <a:ext cx="4120995" cy="756356"/>
          </a:xfrm>
          <a:prstGeom prst="rect">
            <a:avLst/>
          </a:prstGeom>
        </p:spPr>
        <p:txBody>
          <a:bodyPr lIns="0" tIns="0" rIns="0" bIns="0" rtlCol="0" anchor="t">
            <a:spAutoFit/>
          </a:bodyPr>
          <a:lstStyle/>
          <a:p>
            <a:pPr algn="just">
              <a:lnSpc>
                <a:spcPts val="5561"/>
              </a:lnSpc>
              <a:spcBef>
                <a:spcPct val="0"/>
              </a:spcBef>
            </a:pPr>
            <a:r>
              <a:rPr lang="en-US" sz="3972" u="sng">
                <a:solidFill>
                  <a:srgbClr val="5CE1E6"/>
                </a:solidFill>
                <a:latin typeface="Times New Roman Bold"/>
                <a:ea typeface="Times New Roman Bold"/>
                <a:cs typeface="Times New Roman Bold"/>
                <a:sym typeface="Times New Roman Bold"/>
              </a:rPr>
              <a:t>Selon Bronsted </a:t>
            </a:r>
          </a:p>
        </p:txBody>
      </p:sp>
      <p:sp>
        <p:nvSpPr>
          <p:cNvPr id="34" name="TextBox 34"/>
          <p:cNvSpPr txBox="1"/>
          <p:nvPr/>
        </p:nvSpPr>
        <p:spPr>
          <a:xfrm>
            <a:off x="1304753" y="2415116"/>
            <a:ext cx="16156177" cy="1127478"/>
          </a:xfrm>
          <a:prstGeom prst="rect">
            <a:avLst/>
          </a:prstGeom>
        </p:spPr>
        <p:txBody>
          <a:bodyPr lIns="0" tIns="0" rIns="0" bIns="0" rtlCol="0" anchor="t">
            <a:spAutoFit/>
          </a:bodyPr>
          <a:lstStyle/>
          <a:p>
            <a:pPr algn="ctr">
              <a:lnSpc>
                <a:spcPts val="2638"/>
              </a:lnSpc>
            </a:pPr>
            <a:r>
              <a:rPr lang="en-US" sz="3472">
                <a:solidFill>
                  <a:srgbClr val="FFFFFF"/>
                </a:solidFill>
                <a:latin typeface="Times New Roman Bold"/>
                <a:ea typeface="Times New Roman Bold"/>
                <a:cs typeface="Times New Roman Bold"/>
                <a:sym typeface="Times New Roman Bold"/>
              </a:rPr>
              <a:t>On appelle acide de Bronsted toute espèce chimique capable de céder un proton </a:t>
            </a:r>
          </a:p>
          <a:p>
            <a:pPr algn="ctr">
              <a:lnSpc>
                <a:spcPts val="2638"/>
              </a:lnSpc>
            </a:pPr>
            <a:endParaRPr lang="en-US" sz="3472">
              <a:solidFill>
                <a:srgbClr val="FFFFFF"/>
              </a:solidFill>
              <a:latin typeface="Times New Roman Bold"/>
              <a:ea typeface="Times New Roman Bold"/>
              <a:cs typeface="Times New Roman Bold"/>
              <a:sym typeface="Times New Roman Bold"/>
            </a:endParaRPr>
          </a:p>
          <a:p>
            <a:pPr algn="l">
              <a:lnSpc>
                <a:spcPts val="2638"/>
              </a:lnSpc>
            </a:pPr>
            <a:r>
              <a:rPr lang="en-US" sz="3472">
                <a:solidFill>
                  <a:srgbClr val="FFFFFF"/>
                </a:solidFill>
                <a:latin typeface="Times New Roman Bold"/>
                <a:ea typeface="Times New Roman Bold"/>
                <a:cs typeface="Times New Roman Bold"/>
                <a:sym typeface="Times New Roman Bold"/>
              </a:rPr>
              <a:t>pendant une transformation chimique.</a:t>
            </a:r>
          </a:p>
        </p:txBody>
      </p:sp>
      <p:sp>
        <p:nvSpPr>
          <p:cNvPr id="35" name="TextBox 35"/>
          <p:cNvSpPr txBox="1"/>
          <p:nvPr/>
        </p:nvSpPr>
        <p:spPr>
          <a:xfrm>
            <a:off x="2318699" y="4453697"/>
            <a:ext cx="11620249" cy="460728"/>
          </a:xfrm>
          <a:prstGeom prst="rect">
            <a:avLst/>
          </a:prstGeom>
        </p:spPr>
        <p:txBody>
          <a:bodyPr lIns="0" tIns="0" rIns="0" bIns="0" rtlCol="0" anchor="t">
            <a:spAutoFit/>
          </a:bodyPr>
          <a:lstStyle/>
          <a:p>
            <a:pPr algn="l">
              <a:lnSpc>
                <a:spcPts val="2638"/>
              </a:lnSpc>
            </a:pPr>
            <a:r>
              <a:rPr lang="en-US" sz="3472">
                <a:solidFill>
                  <a:srgbClr val="FFFFFF"/>
                </a:solidFill>
                <a:latin typeface="Times New Roman Bold"/>
                <a:ea typeface="Times New Roman Bold"/>
                <a:cs typeface="Times New Roman Bold"/>
                <a:sym typeface="Times New Roman Bold"/>
              </a:rPr>
              <a:t>Le couple </a:t>
            </a:r>
            <a:r>
              <a:rPr lang="en-US" sz="3472">
                <a:solidFill>
                  <a:srgbClr val="FFDC5D"/>
                </a:solidFill>
                <a:latin typeface="Times New Roman Bold"/>
                <a:ea typeface="Times New Roman Bold"/>
                <a:cs typeface="Times New Roman Bold"/>
                <a:sym typeface="Times New Roman Bold"/>
              </a:rPr>
              <a:t>HA/A−  </a:t>
            </a:r>
            <a:r>
              <a:rPr lang="en-US" sz="3472">
                <a:solidFill>
                  <a:srgbClr val="FFFFFF"/>
                </a:solidFill>
                <a:latin typeface="Times New Roman Bold"/>
                <a:ea typeface="Times New Roman Bold"/>
                <a:cs typeface="Times New Roman Bold"/>
                <a:sym typeface="Times New Roman Bold"/>
              </a:rPr>
              <a:t>est défini par la demi-équation acide-base</a:t>
            </a:r>
          </a:p>
        </p:txBody>
      </p:sp>
      <p:sp>
        <p:nvSpPr>
          <p:cNvPr id="36" name="TextBox 36"/>
          <p:cNvSpPr txBox="1"/>
          <p:nvPr/>
        </p:nvSpPr>
        <p:spPr>
          <a:xfrm>
            <a:off x="1999170" y="6575778"/>
            <a:ext cx="11620249" cy="460728"/>
          </a:xfrm>
          <a:prstGeom prst="rect">
            <a:avLst/>
          </a:prstGeom>
        </p:spPr>
        <p:txBody>
          <a:bodyPr lIns="0" tIns="0" rIns="0" bIns="0" rtlCol="0" anchor="t">
            <a:spAutoFit/>
          </a:bodyPr>
          <a:lstStyle/>
          <a:p>
            <a:pPr algn="l">
              <a:lnSpc>
                <a:spcPts val="2638"/>
              </a:lnSpc>
            </a:pPr>
            <a:r>
              <a:rPr lang="en-US" sz="3472">
                <a:solidFill>
                  <a:srgbClr val="FFFFFF"/>
                </a:solidFill>
                <a:latin typeface="Times New Roman Bold"/>
                <a:ea typeface="Times New Roman Bold"/>
                <a:cs typeface="Times New Roman Bold"/>
                <a:sym typeface="Times New Roman Bold"/>
              </a:rPr>
              <a:t>Le couple </a:t>
            </a:r>
            <a:r>
              <a:rPr lang="en-US" sz="3472">
                <a:solidFill>
                  <a:srgbClr val="FFDC5D"/>
                </a:solidFill>
                <a:latin typeface="Times New Roman Bold"/>
                <a:ea typeface="Times New Roman Bold"/>
                <a:cs typeface="Times New Roman Bold"/>
                <a:sym typeface="Times New Roman Bold"/>
              </a:rPr>
              <a:t>BH+ / B  </a:t>
            </a:r>
            <a:r>
              <a:rPr lang="en-US" sz="3472">
                <a:solidFill>
                  <a:srgbClr val="FFFFFF"/>
                </a:solidFill>
                <a:latin typeface="Times New Roman Bold"/>
                <a:ea typeface="Times New Roman Bold"/>
                <a:cs typeface="Times New Roman Bold"/>
                <a:sym typeface="Times New Roman Bold"/>
              </a:rPr>
              <a:t>est défini par la demi-équation acide-base</a:t>
            </a:r>
          </a:p>
        </p:txBody>
      </p:sp>
      <p:sp>
        <p:nvSpPr>
          <p:cNvPr id="37" name="TextBox 37"/>
          <p:cNvSpPr txBox="1"/>
          <p:nvPr/>
        </p:nvSpPr>
        <p:spPr>
          <a:xfrm>
            <a:off x="2328540" y="6998406"/>
            <a:ext cx="2391288" cy="756356"/>
          </a:xfrm>
          <a:prstGeom prst="rect">
            <a:avLst/>
          </a:prstGeom>
        </p:spPr>
        <p:txBody>
          <a:bodyPr lIns="0" tIns="0" rIns="0" bIns="0" rtlCol="0" anchor="t">
            <a:spAutoFit/>
          </a:bodyPr>
          <a:lstStyle/>
          <a:p>
            <a:pPr algn="just">
              <a:lnSpc>
                <a:spcPts val="5561"/>
              </a:lnSpc>
              <a:spcBef>
                <a:spcPct val="0"/>
              </a:spcBef>
            </a:pPr>
            <a:r>
              <a:rPr lang="en-US" sz="3972" u="sng">
                <a:solidFill>
                  <a:srgbClr val="5CE1E6"/>
                </a:solidFill>
                <a:latin typeface="Times New Roman Bold"/>
                <a:ea typeface="Times New Roman Bold"/>
                <a:cs typeface="Times New Roman Bold"/>
                <a:sym typeface="Times New Roman Bold"/>
              </a:rPr>
              <a:t>Exemples</a:t>
            </a:r>
          </a:p>
        </p:txBody>
      </p:sp>
      <p:sp>
        <p:nvSpPr>
          <p:cNvPr id="38" name="Freeform 38"/>
          <p:cNvSpPr/>
          <p:nvPr/>
        </p:nvSpPr>
        <p:spPr>
          <a:xfrm>
            <a:off x="7556253" y="9048481"/>
            <a:ext cx="824698" cy="511313"/>
          </a:xfrm>
          <a:custGeom>
            <a:avLst/>
            <a:gdLst/>
            <a:ahLst/>
            <a:cxnLst/>
            <a:rect l="l" t="t" r="r" b="b"/>
            <a:pathLst>
              <a:path w="824698" h="511313">
                <a:moveTo>
                  <a:pt x="0" y="0"/>
                </a:moveTo>
                <a:lnTo>
                  <a:pt x="824698" y="0"/>
                </a:lnTo>
                <a:lnTo>
                  <a:pt x="824698" y="511313"/>
                </a:lnTo>
                <a:lnTo>
                  <a:pt x="0" y="51131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874234" y="6438987"/>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81077" y="-377576"/>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186894" y="2514360"/>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630691" y="3451996"/>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2" name="Freeform 12"/>
          <p:cNvSpPr/>
          <p:nvPr/>
        </p:nvSpPr>
        <p:spPr>
          <a:xfrm>
            <a:off x="8539149" y="1946575"/>
            <a:ext cx="1412861" cy="567785"/>
          </a:xfrm>
          <a:custGeom>
            <a:avLst/>
            <a:gdLst/>
            <a:ahLst/>
            <a:cxnLst/>
            <a:rect l="l" t="t" r="r" b="b"/>
            <a:pathLst>
              <a:path w="1412861" h="567785">
                <a:moveTo>
                  <a:pt x="0" y="0"/>
                </a:moveTo>
                <a:lnTo>
                  <a:pt x="1412861" y="0"/>
                </a:lnTo>
                <a:lnTo>
                  <a:pt x="1412861" y="567785"/>
                </a:lnTo>
                <a:lnTo>
                  <a:pt x="0" y="567785"/>
                </a:lnTo>
                <a:lnTo>
                  <a:pt x="0" y="0"/>
                </a:lnTo>
                <a:close/>
              </a:path>
            </a:pathLst>
          </a:custGeom>
          <a:blipFill>
            <a:blip r:embed="rId10"/>
            <a:stretch>
              <a:fillRect/>
            </a:stretch>
          </a:blipFill>
        </p:spPr>
      </p:sp>
      <p:sp>
        <p:nvSpPr>
          <p:cNvPr id="13" name="Freeform 13"/>
          <p:cNvSpPr/>
          <p:nvPr/>
        </p:nvSpPr>
        <p:spPr>
          <a:xfrm>
            <a:off x="13424685" y="1946575"/>
            <a:ext cx="503083" cy="569278"/>
          </a:xfrm>
          <a:custGeom>
            <a:avLst/>
            <a:gdLst/>
            <a:ahLst/>
            <a:cxnLst/>
            <a:rect l="l" t="t" r="r" b="b"/>
            <a:pathLst>
              <a:path w="503083" h="569278">
                <a:moveTo>
                  <a:pt x="0" y="0"/>
                </a:moveTo>
                <a:lnTo>
                  <a:pt x="503084" y="0"/>
                </a:lnTo>
                <a:lnTo>
                  <a:pt x="503084" y="569278"/>
                </a:lnTo>
                <a:lnTo>
                  <a:pt x="0" y="569278"/>
                </a:lnTo>
                <a:lnTo>
                  <a:pt x="0" y="0"/>
                </a:lnTo>
                <a:close/>
              </a:path>
            </a:pathLst>
          </a:custGeom>
          <a:blipFill>
            <a:blip r:embed="rId11"/>
            <a:stretch>
              <a:fillRect/>
            </a:stretch>
          </a:blipFill>
        </p:spPr>
      </p:sp>
      <p:sp>
        <p:nvSpPr>
          <p:cNvPr id="14" name="Freeform 14"/>
          <p:cNvSpPr/>
          <p:nvPr/>
        </p:nvSpPr>
        <p:spPr>
          <a:xfrm>
            <a:off x="6081743" y="2515853"/>
            <a:ext cx="1540832" cy="588318"/>
          </a:xfrm>
          <a:custGeom>
            <a:avLst/>
            <a:gdLst/>
            <a:ahLst/>
            <a:cxnLst/>
            <a:rect l="l" t="t" r="r" b="b"/>
            <a:pathLst>
              <a:path w="1540832" h="588318">
                <a:moveTo>
                  <a:pt x="0" y="0"/>
                </a:moveTo>
                <a:lnTo>
                  <a:pt x="1540832" y="0"/>
                </a:lnTo>
                <a:lnTo>
                  <a:pt x="1540832" y="588318"/>
                </a:lnTo>
                <a:lnTo>
                  <a:pt x="0" y="588318"/>
                </a:lnTo>
                <a:lnTo>
                  <a:pt x="0" y="0"/>
                </a:lnTo>
                <a:close/>
              </a:path>
            </a:pathLst>
          </a:custGeom>
          <a:blipFill>
            <a:blip r:embed="rId12"/>
            <a:stretch>
              <a:fillRect/>
            </a:stretch>
          </a:blipFill>
        </p:spPr>
      </p:sp>
      <p:sp>
        <p:nvSpPr>
          <p:cNvPr id="15" name="Freeform 15"/>
          <p:cNvSpPr/>
          <p:nvPr/>
        </p:nvSpPr>
        <p:spPr>
          <a:xfrm>
            <a:off x="10570366" y="3257165"/>
            <a:ext cx="2197855" cy="646429"/>
          </a:xfrm>
          <a:custGeom>
            <a:avLst/>
            <a:gdLst/>
            <a:ahLst/>
            <a:cxnLst/>
            <a:rect l="l" t="t" r="r" b="b"/>
            <a:pathLst>
              <a:path w="2197855" h="646429">
                <a:moveTo>
                  <a:pt x="0" y="0"/>
                </a:moveTo>
                <a:lnTo>
                  <a:pt x="2197855" y="0"/>
                </a:lnTo>
                <a:lnTo>
                  <a:pt x="2197855" y="646429"/>
                </a:lnTo>
                <a:lnTo>
                  <a:pt x="0" y="646429"/>
                </a:lnTo>
                <a:lnTo>
                  <a:pt x="0" y="0"/>
                </a:lnTo>
                <a:close/>
              </a:path>
            </a:pathLst>
          </a:custGeom>
          <a:blipFill>
            <a:blip r:embed="rId13"/>
            <a:stretch>
              <a:fillRect t="-9099" r="-121942"/>
            </a:stretch>
          </a:blipFill>
        </p:spPr>
      </p:sp>
      <p:sp>
        <p:nvSpPr>
          <p:cNvPr id="16" name="Freeform 16"/>
          <p:cNvSpPr/>
          <p:nvPr/>
        </p:nvSpPr>
        <p:spPr>
          <a:xfrm>
            <a:off x="12755893" y="3353209"/>
            <a:ext cx="506926" cy="221514"/>
          </a:xfrm>
          <a:custGeom>
            <a:avLst/>
            <a:gdLst/>
            <a:ahLst/>
            <a:cxnLst/>
            <a:rect l="l" t="t" r="r" b="b"/>
            <a:pathLst>
              <a:path w="506926" h="221514">
                <a:moveTo>
                  <a:pt x="0" y="0"/>
                </a:moveTo>
                <a:lnTo>
                  <a:pt x="506927" y="0"/>
                </a:lnTo>
                <a:lnTo>
                  <a:pt x="506927" y="221514"/>
                </a:lnTo>
                <a:lnTo>
                  <a:pt x="0" y="221514"/>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7" name="Freeform 17"/>
          <p:cNvSpPr/>
          <p:nvPr/>
        </p:nvSpPr>
        <p:spPr>
          <a:xfrm flipH="1">
            <a:off x="12755893" y="3574723"/>
            <a:ext cx="506926" cy="221514"/>
          </a:xfrm>
          <a:custGeom>
            <a:avLst/>
            <a:gdLst/>
            <a:ahLst/>
            <a:cxnLst/>
            <a:rect l="l" t="t" r="r" b="b"/>
            <a:pathLst>
              <a:path w="506926" h="221514">
                <a:moveTo>
                  <a:pt x="506927" y="0"/>
                </a:moveTo>
                <a:lnTo>
                  <a:pt x="0" y="0"/>
                </a:lnTo>
                <a:lnTo>
                  <a:pt x="0" y="221514"/>
                </a:lnTo>
                <a:lnTo>
                  <a:pt x="506927" y="221514"/>
                </a:lnTo>
                <a:lnTo>
                  <a:pt x="506927"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8" name="Freeform 18"/>
          <p:cNvSpPr/>
          <p:nvPr/>
        </p:nvSpPr>
        <p:spPr>
          <a:xfrm>
            <a:off x="14290794" y="3304493"/>
            <a:ext cx="2344185" cy="599101"/>
          </a:xfrm>
          <a:custGeom>
            <a:avLst/>
            <a:gdLst/>
            <a:ahLst/>
            <a:cxnLst/>
            <a:rect l="l" t="t" r="r" b="b"/>
            <a:pathLst>
              <a:path w="2344185" h="599101">
                <a:moveTo>
                  <a:pt x="0" y="0"/>
                </a:moveTo>
                <a:lnTo>
                  <a:pt x="2344185" y="0"/>
                </a:lnTo>
                <a:lnTo>
                  <a:pt x="2344185" y="599101"/>
                </a:lnTo>
                <a:lnTo>
                  <a:pt x="0" y="599101"/>
                </a:lnTo>
                <a:lnTo>
                  <a:pt x="0" y="0"/>
                </a:lnTo>
                <a:close/>
              </a:path>
            </a:pathLst>
          </a:custGeom>
          <a:blipFill>
            <a:blip r:embed="rId13"/>
            <a:stretch>
              <a:fillRect l="-114876" t="-11898" b="-9659"/>
            </a:stretch>
          </a:blipFill>
        </p:spPr>
      </p:sp>
      <p:sp>
        <p:nvSpPr>
          <p:cNvPr id="19" name="Freeform 19"/>
          <p:cNvSpPr/>
          <p:nvPr/>
        </p:nvSpPr>
        <p:spPr>
          <a:xfrm>
            <a:off x="13009357" y="3353209"/>
            <a:ext cx="921895" cy="402845"/>
          </a:xfrm>
          <a:custGeom>
            <a:avLst/>
            <a:gdLst/>
            <a:ahLst/>
            <a:cxnLst/>
            <a:rect l="l" t="t" r="r" b="b"/>
            <a:pathLst>
              <a:path w="921895" h="402845">
                <a:moveTo>
                  <a:pt x="0" y="0"/>
                </a:moveTo>
                <a:lnTo>
                  <a:pt x="921895" y="0"/>
                </a:lnTo>
                <a:lnTo>
                  <a:pt x="921895" y="402845"/>
                </a:lnTo>
                <a:lnTo>
                  <a:pt x="0" y="402845"/>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20" name="Freeform 20"/>
          <p:cNvSpPr/>
          <p:nvPr/>
        </p:nvSpPr>
        <p:spPr>
          <a:xfrm flipH="1">
            <a:off x="13130394" y="3604044"/>
            <a:ext cx="921895" cy="402845"/>
          </a:xfrm>
          <a:custGeom>
            <a:avLst/>
            <a:gdLst/>
            <a:ahLst/>
            <a:cxnLst/>
            <a:rect l="l" t="t" r="r" b="b"/>
            <a:pathLst>
              <a:path w="921895" h="402845">
                <a:moveTo>
                  <a:pt x="921896" y="0"/>
                </a:moveTo>
                <a:lnTo>
                  <a:pt x="0" y="0"/>
                </a:lnTo>
                <a:lnTo>
                  <a:pt x="0" y="402845"/>
                </a:lnTo>
                <a:lnTo>
                  <a:pt x="921896" y="402845"/>
                </a:lnTo>
                <a:lnTo>
                  <a:pt x="921896"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21" name="Freeform 21"/>
          <p:cNvSpPr/>
          <p:nvPr/>
        </p:nvSpPr>
        <p:spPr>
          <a:xfrm>
            <a:off x="4064112" y="5143500"/>
            <a:ext cx="5576094" cy="3099271"/>
          </a:xfrm>
          <a:custGeom>
            <a:avLst/>
            <a:gdLst/>
            <a:ahLst/>
            <a:cxnLst/>
            <a:rect l="l" t="t" r="r" b="b"/>
            <a:pathLst>
              <a:path w="5576094" h="3099271">
                <a:moveTo>
                  <a:pt x="0" y="0"/>
                </a:moveTo>
                <a:lnTo>
                  <a:pt x="5576093" y="0"/>
                </a:lnTo>
                <a:lnTo>
                  <a:pt x="5576093" y="3099271"/>
                </a:lnTo>
                <a:lnTo>
                  <a:pt x="0" y="3099271"/>
                </a:lnTo>
                <a:lnTo>
                  <a:pt x="0" y="0"/>
                </a:lnTo>
                <a:close/>
              </a:path>
            </a:pathLst>
          </a:custGeom>
          <a:blipFill>
            <a:blip r:embed="rId18"/>
            <a:stretch>
              <a:fillRect/>
            </a:stretch>
          </a:blipFill>
        </p:spPr>
      </p:sp>
      <p:sp>
        <p:nvSpPr>
          <p:cNvPr id="22" name="Freeform 22"/>
          <p:cNvSpPr/>
          <p:nvPr/>
        </p:nvSpPr>
        <p:spPr>
          <a:xfrm>
            <a:off x="10398325" y="5143500"/>
            <a:ext cx="5568690" cy="3042155"/>
          </a:xfrm>
          <a:custGeom>
            <a:avLst/>
            <a:gdLst/>
            <a:ahLst/>
            <a:cxnLst/>
            <a:rect l="l" t="t" r="r" b="b"/>
            <a:pathLst>
              <a:path w="5568690" h="3042155">
                <a:moveTo>
                  <a:pt x="0" y="0"/>
                </a:moveTo>
                <a:lnTo>
                  <a:pt x="5568690" y="0"/>
                </a:lnTo>
                <a:lnTo>
                  <a:pt x="5568690" y="3042155"/>
                </a:lnTo>
                <a:lnTo>
                  <a:pt x="0" y="3042155"/>
                </a:lnTo>
                <a:lnTo>
                  <a:pt x="0" y="0"/>
                </a:lnTo>
                <a:close/>
              </a:path>
            </a:pathLst>
          </a:custGeom>
          <a:blipFill>
            <a:blip r:embed="rId19"/>
            <a:stretch>
              <a:fillRect/>
            </a:stretch>
          </a:blipFill>
        </p:spPr>
      </p:sp>
      <p:sp>
        <p:nvSpPr>
          <p:cNvPr id="23" name="TextBox 23"/>
          <p:cNvSpPr txBox="1"/>
          <p:nvPr/>
        </p:nvSpPr>
        <p:spPr>
          <a:xfrm>
            <a:off x="4562752" y="360821"/>
            <a:ext cx="7106542" cy="840739"/>
          </a:xfrm>
          <a:prstGeom prst="rect">
            <a:avLst/>
          </a:prstGeom>
        </p:spPr>
        <p:txBody>
          <a:bodyPr lIns="0" tIns="0" rIns="0" bIns="0" rtlCol="0" anchor="t">
            <a:spAutoFit/>
          </a:bodyPr>
          <a:lstStyle/>
          <a:p>
            <a:pPr algn="l">
              <a:lnSpc>
                <a:spcPts val="6160"/>
              </a:lnSpc>
              <a:spcBef>
                <a:spcPct val="0"/>
              </a:spcBef>
            </a:pPr>
            <a:r>
              <a:rPr lang="en-US" sz="4400" u="sng">
                <a:solidFill>
                  <a:srgbClr val="B6F61A"/>
                </a:solidFill>
                <a:latin typeface="Times New Roman Bold"/>
                <a:ea typeface="Times New Roman Bold"/>
                <a:cs typeface="Times New Roman Bold"/>
                <a:sym typeface="Times New Roman Bold"/>
              </a:rPr>
              <a:t>2-Réaction acido-base:</a:t>
            </a:r>
          </a:p>
        </p:txBody>
      </p:sp>
      <p:sp>
        <p:nvSpPr>
          <p:cNvPr id="24" name="TextBox 24"/>
          <p:cNvSpPr txBox="1"/>
          <p:nvPr/>
        </p:nvSpPr>
        <p:spPr>
          <a:xfrm>
            <a:off x="2334983" y="1268236"/>
            <a:ext cx="13821194" cy="179260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   Toute réaction acido-basique met en jeu un transfert de protons H+ de l’acide noté </a:t>
            </a:r>
            <a:r>
              <a:rPr lang="en-US" sz="3299">
                <a:solidFill>
                  <a:srgbClr val="FF914D"/>
                </a:solidFill>
                <a:latin typeface="Times New Roman Bold"/>
                <a:ea typeface="Times New Roman Bold"/>
                <a:cs typeface="Times New Roman Bold"/>
                <a:sym typeface="Times New Roman Bold"/>
              </a:rPr>
              <a:t>HA1</a:t>
            </a:r>
            <a:r>
              <a:rPr lang="en-US" sz="3299">
                <a:solidFill>
                  <a:srgbClr val="FFFFFF"/>
                </a:solidFill>
                <a:latin typeface="Times New Roman Bold"/>
                <a:ea typeface="Times New Roman Bold"/>
                <a:cs typeface="Times New Roman Bold"/>
                <a:sym typeface="Times New Roman Bold"/>
              </a:rPr>
              <a:t> du couple acido-basique                   vers la base notée         d’un autre couple acido-basique </a:t>
            </a:r>
          </a:p>
        </p:txBody>
      </p:sp>
      <p:sp>
        <p:nvSpPr>
          <p:cNvPr id="25" name="TextBox 25"/>
          <p:cNvSpPr txBox="1"/>
          <p:nvPr/>
        </p:nvSpPr>
        <p:spPr>
          <a:xfrm>
            <a:off x="3333852" y="3250074"/>
            <a:ext cx="6411162"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l'équation de la réaction acide-base</a:t>
            </a:r>
          </a:p>
        </p:txBody>
      </p:sp>
      <p:sp>
        <p:nvSpPr>
          <p:cNvPr id="26" name="TextBox 26"/>
          <p:cNvSpPr txBox="1"/>
          <p:nvPr/>
        </p:nvSpPr>
        <p:spPr>
          <a:xfrm>
            <a:off x="2630691" y="4052080"/>
            <a:ext cx="6411162" cy="722631"/>
          </a:xfrm>
          <a:prstGeom prst="rect">
            <a:avLst/>
          </a:prstGeom>
        </p:spPr>
        <p:txBody>
          <a:bodyPr lIns="0" tIns="0" rIns="0" bIns="0" rtlCol="0" anchor="t">
            <a:spAutoFit/>
          </a:bodyPr>
          <a:lstStyle/>
          <a:p>
            <a:pPr algn="l">
              <a:lnSpc>
                <a:spcPts val="5319"/>
              </a:lnSpc>
              <a:spcBef>
                <a:spcPct val="0"/>
              </a:spcBef>
            </a:pPr>
            <a:r>
              <a:rPr lang="en-US" sz="3799" u="sng">
                <a:solidFill>
                  <a:srgbClr val="5CE1E6"/>
                </a:solidFill>
                <a:latin typeface="Times New Roman Bold Italics"/>
                <a:ea typeface="Times New Roman Bold Italics"/>
                <a:cs typeface="Times New Roman Bold Italics"/>
                <a:sym typeface="Times New Roman Bold Italics"/>
              </a:rPr>
              <a:t>Exemples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2007843" y="6460378"/>
            <a:ext cx="5843512" cy="5880861"/>
          </a:xfrm>
          <a:custGeom>
            <a:avLst/>
            <a:gdLst/>
            <a:ahLst/>
            <a:cxnLst/>
            <a:rect l="l" t="t" r="r" b="b"/>
            <a:pathLst>
              <a:path w="5843512" h="5880861">
                <a:moveTo>
                  <a:pt x="0" y="0"/>
                </a:moveTo>
                <a:lnTo>
                  <a:pt x="5843512" y="0"/>
                </a:lnTo>
                <a:lnTo>
                  <a:pt x="5843512" y="5880862"/>
                </a:lnTo>
                <a:lnTo>
                  <a:pt x="0" y="588086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874234" y="6438987"/>
            <a:ext cx="2366010" cy="4114800"/>
          </a:xfrm>
          <a:custGeom>
            <a:avLst/>
            <a:gdLst/>
            <a:ahLst/>
            <a:cxnLst/>
            <a:rect l="l" t="t" r="r" b="b"/>
            <a:pathLst>
              <a:path w="2366010" h="4114800">
                <a:moveTo>
                  <a:pt x="2366010" y="0"/>
                </a:moveTo>
                <a:lnTo>
                  <a:pt x="0" y="0"/>
                </a:lnTo>
                <a:lnTo>
                  <a:pt x="0" y="4114800"/>
                </a:lnTo>
                <a:lnTo>
                  <a:pt x="2366010" y="4114800"/>
                </a:lnTo>
                <a:lnTo>
                  <a:pt x="236601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381077" y="-377576"/>
            <a:ext cx="2589979" cy="2250798"/>
          </a:xfrm>
          <a:custGeom>
            <a:avLst/>
            <a:gdLst/>
            <a:ahLst/>
            <a:cxnLst/>
            <a:rect l="l" t="t" r="r" b="b"/>
            <a:pathLst>
              <a:path w="2589979" h="2250798">
                <a:moveTo>
                  <a:pt x="0" y="0"/>
                </a:moveTo>
                <a:lnTo>
                  <a:pt x="2589979" y="0"/>
                </a:lnTo>
                <a:lnTo>
                  <a:pt x="2589979" y="2250798"/>
                </a:lnTo>
                <a:lnTo>
                  <a:pt x="0" y="225079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5807028" y="6274676"/>
            <a:ext cx="6673945" cy="2284104"/>
          </a:xfrm>
          <a:custGeom>
            <a:avLst/>
            <a:gdLst/>
            <a:ahLst/>
            <a:cxnLst/>
            <a:rect l="l" t="t" r="r" b="b"/>
            <a:pathLst>
              <a:path w="6673945" h="2284104">
                <a:moveTo>
                  <a:pt x="0" y="0"/>
                </a:moveTo>
                <a:lnTo>
                  <a:pt x="6673944" y="0"/>
                </a:lnTo>
                <a:lnTo>
                  <a:pt x="6673944" y="2284104"/>
                </a:lnTo>
                <a:lnTo>
                  <a:pt x="0" y="2284104"/>
                </a:lnTo>
                <a:lnTo>
                  <a:pt x="0" y="0"/>
                </a:lnTo>
                <a:close/>
              </a:path>
            </a:pathLst>
          </a:custGeom>
          <a:blipFill>
            <a:blip r:embed="rId8"/>
            <a:stretch>
              <a:fillRect t="-71873" r="-4573"/>
            </a:stretch>
          </a:blipFill>
        </p:spPr>
      </p:sp>
      <p:sp>
        <p:nvSpPr>
          <p:cNvPr id="11" name="Freeform 11"/>
          <p:cNvSpPr/>
          <p:nvPr/>
        </p:nvSpPr>
        <p:spPr>
          <a:xfrm>
            <a:off x="8525513" y="3072318"/>
            <a:ext cx="5950749" cy="595569"/>
          </a:xfrm>
          <a:custGeom>
            <a:avLst/>
            <a:gdLst/>
            <a:ahLst/>
            <a:cxnLst/>
            <a:rect l="l" t="t" r="r" b="b"/>
            <a:pathLst>
              <a:path w="5950749" h="595569">
                <a:moveTo>
                  <a:pt x="0" y="0"/>
                </a:moveTo>
                <a:lnTo>
                  <a:pt x="5950749" y="0"/>
                </a:lnTo>
                <a:lnTo>
                  <a:pt x="5950749" y="595569"/>
                </a:lnTo>
                <a:lnTo>
                  <a:pt x="0" y="595569"/>
                </a:lnTo>
                <a:lnTo>
                  <a:pt x="0" y="0"/>
                </a:lnTo>
                <a:close/>
              </a:path>
            </a:pathLst>
          </a:custGeom>
          <a:blipFill>
            <a:blip r:embed="rId9"/>
            <a:stretch>
              <a:fillRect t="-153073" b="-310261"/>
            </a:stretch>
          </a:blipFill>
        </p:spPr>
      </p:sp>
      <p:sp>
        <p:nvSpPr>
          <p:cNvPr id="12" name="TextBox 12"/>
          <p:cNvSpPr txBox="1"/>
          <p:nvPr/>
        </p:nvSpPr>
        <p:spPr>
          <a:xfrm>
            <a:off x="1685727" y="1739872"/>
            <a:ext cx="14633330"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L’eau intervient dans 2 couples acide/base qui sont :  </a:t>
            </a:r>
          </a:p>
        </p:txBody>
      </p:sp>
      <p:sp>
        <p:nvSpPr>
          <p:cNvPr id="13" name="Freeform 13"/>
          <p:cNvSpPr/>
          <p:nvPr/>
        </p:nvSpPr>
        <p:spPr>
          <a:xfrm>
            <a:off x="9499291" y="4010787"/>
            <a:ext cx="6102614" cy="645253"/>
          </a:xfrm>
          <a:custGeom>
            <a:avLst/>
            <a:gdLst/>
            <a:ahLst/>
            <a:cxnLst/>
            <a:rect l="l" t="t" r="r" b="b"/>
            <a:pathLst>
              <a:path w="6102614" h="645253">
                <a:moveTo>
                  <a:pt x="0" y="0"/>
                </a:moveTo>
                <a:lnTo>
                  <a:pt x="6102614" y="0"/>
                </a:lnTo>
                <a:lnTo>
                  <a:pt x="6102614" y="645254"/>
                </a:lnTo>
                <a:lnTo>
                  <a:pt x="0" y="645254"/>
                </a:lnTo>
                <a:lnTo>
                  <a:pt x="0" y="0"/>
                </a:lnTo>
                <a:close/>
              </a:path>
            </a:pathLst>
          </a:custGeom>
          <a:blipFill>
            <a:blip r:embed="rId10"/>
            <a:stretch>
              <a:fillRect t="-255041" b="-178185"/>
            </a:stretch>
          </a:blipFill>
        </p:spPr>
      </p:sp>
      <p:sp>
        <p:nvSpPr>
          <p:cNvPr id="14" name="Freeform 14"/>
          <p:cNvSpPr/>
          <p:nvPr/>
        </p:nvSpPr>
        <p:spPr>
          <a:xfrm>
            <a:off x="13898617" y="1748641"/>
            <a:ext cx="2257560" cy="621787"/>
          </a:xfrm>
          <a:custGeom>
            <a:avLst/>
            <a:gdLst/>
            <a:ahLst/>
            <a:cxnLst/>
            <a:rect l="l" t="t" r="r" b="b"/>
            <a:pathLst>
              <a:path w="2257560" h="621787">
                <a:moveTo>
                  <a:pt x="0" y="0"/>
                </a:moveTo>
                <a:lnTo>
                  <a:pt x="2257560" y="0"/>
                </a:lnTo>
                <a:lnTo>
                  <a:pt x="2257560" y="621787"/>
                </a:lnTo>
                <a:lnTo>
                  <a:pt x="0" y="621787"/>
                </a:lnTo>
                <a:lnTo>
                  <a:pt x="0" y="0"/>
                </a:lnTo>
                <a:close/>
              </a:path>
            </a:pathLst>
          </a:custGeom>
          <a:blipFill>
            <a:blip r:embed="rId10"/>
            <a:stretch>
              <a:fillRect t="-268440" r="-170319" b="-184910"/>
            </a:stretch>
          </a:blipFill>
        </p:spPr>
      </p:sp>
      <p:sp>
        <p:nvSpPr>
          <p:cNvPr id="15" name="Freeform 15"/>
          <p:cNvSpPr/>
          <p:nvPr/>
        </p:nvSpPr>
        <p:spPr>
          <a:xfrm>
            <a:off x="10722851" y="1725574"/>
            <a:ext cx="2034951" cy="644854"/>
          </a:xfrm>
          <a:custGeom>
            <a:avLst/>
            <a:gdLst/>
            <a:ahLst/>
            <a:cxnLst/>
            <a:rect l="l" t="t" r="r" b="b"/>
            <a:pathLst>
              <a:path w="2034951" h="644854">
                <a:moveTo>
                  <a:pt x="0" y="0"/>
                </a:moveTo>
                <a:lnTo>
                  <a:pt x="2034951" y="0"/>
                </a:lnTo>
                <a:lnTo>
                  <a:pt x="2034951" y="644854"/>
                </a:lnTo>
                <a:lnTo>
                  <a:pt x="0" y="644854"/>
                </a:lnTo>
                <a:lnTo>
                  <a:pt x="0" y="0"/>
                </a:lnTo>
                <a:close/>
              </a:path>
            </a:pathLst>
          </a:custGeom>
          <a:blipFill>
            <a:blip r:embed="rId9"/>
            <a:stretch>
              <a:fillRect t="-133731" r="-192427" b="-286548"/>
            </a:stretch>
          </a:blipFill>
        </p:spPr>
      </p:sp>
      <p:sp>
        <p:nvSpPr>
          <p:cNvPr id="16" name="Freeform 16"/>
          <p:cNvSpPr/>
          <p:nvPr/>
        </p:nvSpPr>
        <p:spPr>
          <a:xfrm>
            <a:off x="7125324" y="5090512"/>
            <a:ext cx="1034256" cy="641239"/>
          </a:xfrm>
          <a:custGeom>
            <a:avLst/>
            <a:gdLst/>
            <a:ahLst/>
            <a:cxnLst/>
            <a:rect l="l" t="t" r="r" b="b"/>
            <a:pathLst>
              <a:path w="1034256" h="641239">
                <a:moveTo>
                  <a:pt x="0" y="0"/>
                </a:moveTo>
                <a:lnTo>
                  <a:pt x="1034256" y="0"/>
                </a:lnTo>
                <a:lnTo>
                  <a:pt x="1034256" y="641239"/>
                </a:lnTo>
                <a:lnTo>
                  <a:pt x="0" y="64123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7" name="Freeform 17"/>
          <p:cNvSpPr/>
          <p:nvPr/>
        </p:nvSpPr>
        <p:spPr>
          <a:xfrm>
            <a:off x="913913" y="1907508"/>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8" name="Freeform 18"/>
          <p:cNvSpPr/>
          <p:nvPr/>
        </p:nvSpPr>
        <p:spPr>
          <a:xfrm>
            <a:off x="913913" y="3121500"/>
            <a:ext cx="618427" cy="501488"/>
          </a:xfrm>
          <a:custGeom>
            <a:avLst/>
            <a:gdLst/>
            <a:ahLst/>
            <a:cxnLst/>
            <a:rect l="l" t="t" r="r" b="b"/>
            <a:pathLst>
              <a:path w="618427" h="501488">
                <a:moveTo>
                  <a:pt x="0" y="0"/>
                </a:moveTo>
                <a:lnTo>
                  <a:pt x="618426" y="0"/>
                </a:lnTo>
                <a:lnTo>
                  <a:pt x="618426" y="501488"/>
                </a:lnTo>
                <a:lnTo>
                  <a:pt x="0" y="501488"/>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9" name="TextBox 19"/>
          <p:cNvSpPr txBox="1"/>
          <p:nvPr/>
        </p:nvSpPr>
        <p:spPr>
          <a:xfrm>
            <a:off x="13258661" y="1739872"/>
            <a:ext cx="488633"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a:ea typeface="Times New Roman"/>
                <a:cs typeface="Times New Roman"/>
                <a:sym typeface="Times New Roman"/>
              </a:rPr>
              <a:t>et</a:t>
            </a:r>
          </a:p>
        </p:txBody>
      </p:sp>
      <p:sp>
        <p:nvSpPr>
          <p:cNvPr id="20" name="TextBox 20"/>
          <p:cNvSpPr txBox="1"/>
          <p:nvPr/>
        </p:nvSpPr>
        <p:spPr>
          <a:xfrm>
            <a:off x="1866202" y="2988150"/>
            <a:ext cx="6444295"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Il joue le rôle d’acide dans un couple </a:t>
            </a:r>
          </a:p>
        </p:txBody>
      </p:sp>
      <p:sp>
        <p:nvSpPr>
          <p:cNvPr id="21" name="TextBox 21"/>
          <p:cNvSpPr txBox="1"/>
          <p:nvPr/>
        </p:nvSpPr>
        <p:spPr>
          <a:xfrm>
            <a:off x="4567069" y="4025485"/>
            <a:ext cx="4232289" cy="630556"/>
          </a:xfrm>
          <a:prstGeom prst="rect">
            <a:avLst/>
          </a:prstGeom>
        </p:spPr>
        <p:txBody>
          <a:bodyPr lIns="0" tIns="0" rIns="0" bIns="0" rtlCol="0" anchor="t">
            <a:spAutoFit/>
          </a:bodyPr>
          <a:lstStyle/>
          <a:p>
            <a:pPr algn="l">
              <a:lnSpc>
                <a:spcPts val="4619"/>
              </a:lnSpc>
              <a:spcBef>
                <a:spcPct val="0"/>
              </a:spcBef>
            </a:pPr>
            <a:r>
              <a:rPr lang="en-US" sz="3299">
                <a:solidFill>
                  <a:srgbClr val="FFFFFF"/>
                </a:solidFill>
                <a:latin typeface="Times New Roman Bold"/>
                <a:ea typeface="Times New Roman Bold"/>
                <a:cs typeface="Times New Roman Bold"/>
                <a:sym typeface="Times New Roman Bold"/>
              </a:rPr>
              <a:t>et de base dans l’autre </a:t>
            </a:r>
          </a:p>
        </p:txBody>
      </p:sp>
      <p:sp>
        <p:nvSpPr>
          <p:cNvPr id="22" name="TextBox 22"/>
          <p:cNvSpPr txBox="1"/>
          <p:nvPr/>
        </p:nvSpPr>
        <p:spPr>
          <a:xfrm>
            <a:off x="8525513" y="4979891"/>
            <a:ext cx="4232289" cy="580391"/>
          </a:xfrm>
          <a:prstGeom prst="rect">
            <a:avLst/>
          </a:prstGeom>
        </p:spPr>
        <p:txBody>
          <a:bodyPr lIns="0" tIns="0" rIns="0" bIns="0" rtlCol="0" anchor="t">
            <a:spAutoFit/>
          </a:bodyPr>
          <a:lstStyle/>
          <a:p>
            <a:pPr algn="l">
              <a:lnSpc>
                <a:spcPts val="4759"/>
              </a:lnSpc>
              <a:spcBef>
                <a:spcPct val="0"/>
              </a:spcBef>
            </a:pPr>
            <a:r>
              <a:rPr lang="en-US" sz="3399">
                <a:solidFill>
                  <a:srgbClr val="FFFFFF"/>
                </a:solidFill>
                <a:latin typeface="Anton"/>
                <a:ea typeface="Anton"/>
                <a:cs typeface="Anton"/>
                <a:sym typeface="Anton"/>
              </a:rPr>
              <a:t>c’est un </a:t>
            </a:r>
            <a:r>
              <a:rPr lang="en-US" sz="3399">
                <a:solidFill>
                  <a:srgbClr val="5CE1E6"/>
                </a:solidFill>
                <a:latin typeface="Anton"/>
                <a:ea typeface="Anton"/>
                <a:cs typeface="Anton"/>
                <a:sym typeface="Anton"/>
              </a:rPr>
              <a:t>ampholyte</a:t>
            </a:r>
          </a:p>
        </p:txBody>
      </p:sp>
      <p:sp>
        <p:nvSpPr>
          <p:cNvPr id="23" name="Freeform 23"/>
          <p:cNvSpPr/>
          <p:nvPr/>
        </p:nvSpPr>
        <p:spPr>
          <a:xfrm>
            <a:off x="3757490" y="4158835"/>
            <a:ext cx="618427" cy="501488"/>
          </a:xfrm>
          <a:custGeom>
            <a:avLst/>
            <a:gdLst/>
            <a:ahLst/>
            <a:cxnLst/>
            <a:rect l="l" t="t" r="r" b="b"/>
            <a:pathLst>
              <a:path w="618427" h="501488">
                <a:moveTo>
                  <a:pt x="0" y="0"/>
                </a:moveTo>
                <a:lnTo>
                  <a:pt x="618427" y="0"/>
                </a:lnTo>
                <a:lnTo>
                  <a:pt x="618427" y="501487"/>
                </a:lnTo>
                <a:lnTo>
                  <a:pt x="0" y="50148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4" name="TextBox 24"/>
          <p:cNvSpPr txBox="1"/>
          <p:nvPr/>
        </p:nvSpPr>
        <p:spPr>
          <a:xfrm>
            <a:off x="5110360" y="585898"/>
            <a:ext cx="4574375" cy="781687"/>
          </a:xfrm>
          <a:prstGeom prst="rect">
            <a:avLst/>
          </a:prstGeom>
        </p:spPr>
        <p:txBody>
          <a:bodyPr lIns="0" tIns="0" rIns="0" bIns="0" rtlCol="0" anchor="t">
            <a:spAutoFit/>
          </a:bodyPr>
          <a:lstStyle/>
          <a:p>
            <a:pPr algn="l">
              <a:lnSpc>
                <a:spcPts val="5739"/>
              </a:lnSpc>
              <a:spcBef>
                <a:spcPct val="0"/>
              </a:spcBef>
            </a:pPr>
            <a:r>
              <a:rPr lang="en-US" sz="4099" u="sng">
                <a:solidFill>
                  <a:srgbClr val="FFDC5D"/>
                </a:solidFill>
                <a:latin typeface="Times New Roman Bold Italics"/>
                <a:ea typeface="Times New Roman Bold Italics"/>
                <a:cs typeface="Times New Roman Bold Italics"/>
                <a:sym typeface="Times New Roman Bold Italics"/>
              </a:rPr>
              <a:t>Les couples de l'eau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856858" y="1697989"/>
            <a:ext cx="552105" cy="428634"/>
          </a:xfrm>
          <a:custGeom>
            <a:avLst/>
            <a:gdLst/>
            <a:ahLst/>
            <a:cxnLst/>
            <a:rect l="l" t="t" r="r" b="b"/>
            <a:pathLst>
              <a:path w="552105" h="428634">
                <a:moveTo>
                  <a:pt x="0" y="0"/>
                </a:moveTo>
                <a:lnTo>
                  <a:pt x="552105" y="0"/>
                </a:lnTo>
                <a:lnTo>
                  <a:pt x="552105" y="428635"/>
                </a:lnTo>
                <a:lnTo>
                  <a:pt x="0" y="42863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132910" y="2858790"/>
            <a:ext cx="824698" cy="511313"/>
          </a:xfrm>
          <a:custGeom>
            <a:avLst/>
            <a:gdLst/>
            <a:ahLst/>
            <a:cxnLst/>
            <a:rect l="l" t="t" r="r" b="b"/>
            <a:pathLst>
              <a:path w="824698" h="511313">
                <a:moveTo>
                  <a:pt x="0" y="0"/>
                </a:moveTo>
                <a:lnTo>
                  <a:pt x="824698" y="0"/>
                </a:lnTo>
                <a:lnTo>
                  <a:pt x="824698" y="511313"/>
                </a:lnTo>
                <a:lnTo>
                  <a:pt x="0" y="51131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5992005" y="3561881"/>
            <a:ext cx="4527420" cy="984222"/>
          </a:xfrm>
          <a:custGeom>
            <a:avLst/>
            <a:gdLst/>
            <a:ahLst/>
            <a:cxnLst/>
            <a:rect l="l" t="t" r="r" b="b"/>
            <a:pathLst>
              <a:path w="4527420" h="984222">
                <a:moveTo>
                  <a:pt x="0" y="0"/>
                </a:moveTo>
                <a:lnTo>
                  <a:pt x="4527421" y="0"/>
                </a:lnTo>
                <a:lnTo>
                  <a:pt x="4527421" y="984222"/>
                </a:lnTo>
                <a:lnTo>
                  <a:pt x="0" y="984222"/>
                </a:lnTo>
                <a:lnTo>
                  <a:pt x="0" y="0"/>
                </a:lnTo>
                <a:close/>
              </a:path>
            </a:pathLst>
          </a:custGeom>
          <a:blipFill>
            <a:blip r:embed="rId12"/>
            <a:stretch>
              <a:fillRect l="-11187" t="-61669" r="-10312" b="-336865"/>
            </a:stretch>
          </a:blipFill>
        </p:spPr>
      </p:sp>
      <p:sp>
        <p:nvSpPr>
          <p:cNvPr id="13" name="Freeform 13"/>
          <p:cNvSpPr/>
          <p:nvPr/>
        </p:nvSpPr>
        <p:spPr>
          <a:xfrm>
            <a:off x="12632392" y="3561881"/>
            <a:ext cx="4228054" cy="949617"/>
          </a:xfrm>
          <a:custGeom>
            <a:avLst/>
            <a:gdLst/>
            <a:ahLst/>
            <a:cxnLst/>
            <a:rect l="l" t="t" r="r" b="b"/>
            <a:pathLst>
              <a:path w="4228054" h="949617">
                <a:moveTo>
                  <a:pt x="0" y="0"/>
                </a:moveTo>
                <a:lnTo>
                  <a:pt x="4228054" y="0"/>
                </a:lnTo>
                <a:lnTo>
                  <a:pt x="4228054" y="949617"/>
                </a:lnTo>
                <a:lnTo>
                  <a:pt x="0" y="949617"/>
                </a:lnTo>
                <a:lnTo>
                  <a:pt x="0" y="0"/>
                </a:lnTo>
                <a:close/>
              </a:path>
            </a:pathLst>
          </a:custGeom>
          <a:blipFill>
            <a:blip r:embed="rId12"/>
            <a:stretch>
              <a:fillRect l="-15880" t="-241920" r="-14513" b="-175941"/>
            </a:stretch>
          </a:blipFill>
        </p:spPr>
      </p:sp>
      <p:sp>
        <p:nvSpPr>
          <p:cNvPr id="14" name="Freeform 14"/>
          <p:cNvSpPr/>
          <p:nvPr/>
        </p:nvSpPr>
        <p:spPr>
          <a:xfrm>
            <a:off x="1999170" y="6429389"/>
            <a:ext cx="1995987" cy="831057"/>
          </a:xfrm>
          <a:custGeom>
            <a:avLst/>
            <a:gdLst/>
            <a:ahLst/>
            <a:cxnLst/>
            <a:rect l="l" t="t" r="r" b="b"/>
            <a:pathLst>
              <a:path w="1995987" h="831057">
                <a:moveTo>
                  <a:pt x="0" y="0"/>
                </a:moveTo>
                <a:lnTo>
                  <a:pt x="1995987" y="0"/>
                </a:lnTo>
                <a:lnTo>
                  <a:pt x="1995987" y="831057"/>
                </a:lnTo>
                <a:lnTo>
                  <a:pt x="0" y="831057"/>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5" name="Freeform 15"/>
          <p:cNvSpPr/>
          <p:nvPr/>
        </p:nvSpPr>
        <p:spPr>
          <a:xfrm>
            <a:off x="1999170" y="6345425"/>
            <a:ext cx="1857005" cy="939965"/>
          </a:xfrm>
          <a:custGeom>
            <a:avLst/>
            <a:gdLst/>
            <a:ahLst/>
            <a:cxnLst/>
            <a:rect l="l" t="t" r="r" b="b"/>
            <a:pathLst>
              <a:path w="1857005" h="939965">
                <a:moveTo>
                  <a:pt x="0" y="0"/>
                </a:moveTo>
                <a:lnTo>
                  <a:pt x="1857005" y="0"/>
                </a:lnTo>
                <a:lnTo>
                  <a:pt x="1857005" y="939965"/>
                </a:lnTo>
                <a:lnTo>
                  <a:pt x="0" y="939965"/>
                </a:lnTo>
                <a:lnTo>
                  <a:pt x="0" y="0"/>
                </a:lnTo>
                <a:close/>
              </a:path>
            </a:pathLst>
          </a:custGeom>
          <a:blipFill>
            <a:blip r:embed="rId15"/>
            <a:stretch>
              <a:fillRect/>
            </a:stretch>
          </a:blipFill>
        </p:spPr>
      </p:sp>
      <p:sp>
        <p:nvSpPr>
          <p:cNvPr id="16" name="Freeform 16"/>
          <p:cNvSpPr/>
          <p:nvPr/>
        </p:nvSpPr>
        <p:spPr>
          <a:xfrm>
            <a:off x="3075749" y="4844039"/>
            <a:ext cx="689164" cy="570472"/>
          </a:xfrm>
          <a:custGeom>
            <a:avLst/>
            <a:gdLst/>
            <a:ahLst/>
            <a:cxnLst/>
            <a:rect l="l" t="t" r="r" b="b"/>
            <a:pathLst>
              <a:path w="689164" h="570472">
                <a:moveTo>
                  <a:pt x="0" y="0"/>
                </a:moveTo>
                <a:lnTo>
                  <a:pt x="689165" y="0"/>
                </a:lnTo>
                <a:lnTo>
                  <a:pt x="689165" y="570472"/>
                </a:lnTo>
                <a:lnTo>
                  <a:pt x="0" y="57047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7" name="Freeform 17"/>
          <p:cNvSpPr/>
          <p:nvPr/>
        </p:nvSpPr>
        <p:spPr>
          <a:xfrm>
            <a:off x="10157139" y="8446265"/>
            <a:ext cx="856590" cy="514778"/>
          </a:xfrm>
          <a:custGeom>
            <a:avLst/>
            <a:gdLst/>
            <a:ahLst/>
            <a:cxnLst/>
            <a:rect l="l" t="t" r="r" b="b"/>
            <a:pathLst>
              <a:path w="856590" h="514778">
                <a:moveTo>
                  <a:pt x="0" y="0"/>
                </a:moveTo>
                <a:lnTo>
                  <a:pt x="856590" y="0"/>
                </a:lnTo>
                <a:lnTo>
                  <a:pt x="856590" y="514777"/>
                </a:lnTo>
                <a:lnTo>
                  <a:pt x="0" y="514777"/>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8" name="TextBox 18"/>
          <p:cNvSpPr txBox="1"/>
          <p:nvPr/>
        </p:nvSpPr>
        <p:spPr>
          <a:xfrm>
            <a:off x="5026746" y="857250"/>
            <a:ext cx="7106542" cy="840739"/>
          </a:xfrm>
          <a:prstGeom prst="rect">
            <a:avLst/>
          </a:prstGeom>
        </p:spPr>
        <p:txBody>
          <a:bodyPr lIns="0" tIns="0" rIns="0" bIns="0" rtlCol="0" anchor="t">
            <a:spAutoFit/>
          </a:bodyPr>
          <a:lstStyle/>
          <a:p>
            <a:pPr algn="l">
              <a:lnSpc>
                <a:spcPts val="6160"/>
              </a:lnSpc>
              <a:spcBef>
                <a:spcPct val="0"/>
              </a:spcBef>
            </a:pPr>
            <a:r>
              <a:rPr lang="en-US" sz="4400" u="sng">
                <a:solidFill>
                  <a:srgbClr val="B6F61A"/>
                </a:solidFill>
                <a:latin typeface="Times New Roman Bold"/>
                <a:ea typeface="Times New Roman Bold"/>
                <a:cs typeface="Times New Roman Bold"/>
                <a:sym typeface="Times New Roman Bold"/>
              </a:rPr>
              <a:t>1 - Définition:</a:t>
            </a:r>
          </a:p>
        </p:txBody>
      </p:sp>
      <p:sp>
        <p:nvSpPr>
          <p:cNvPr id="19" name="TextBox 19"/>
          <p:cNvSpPr txBox="1"/>
          <p:nvPr/>
        </p:nvSpPr>
        <p:spPr>
          <a:xfrm>
            <a:off x="4263003" y="98217"/>
            <a:ext cx="9982832" cy="1764032"/>
          </a:xfrm>
          <a:prstGeom prst="rect">
            <a:avLst/>
          </a:prstGeom>
        </p:spPr>
        <p:txBody>
          <a:bodyPr lIns="0" tIns="0" rIns="0" bIns="0" rtlCol="0" anchor="t">
            <a:spAutoFit/>
          </a:bodyPr>
          <a:lstStyle/>
          <a:p>
            <a:pPr algn="l">
              <a:lnSpc>
                <a:spcPts val="6719"/>
              </a:lnSpc>
            </a:pPr>
            <a:r>
              <a:rPr lang="en-US" sz="4799" u="sng">
                <a:solidFill>
                  <a:srgbClr val="FF914D"/>
                </a:solidFill>
                <a:latin typeface="Times New Roman Bold"/>
                <a:ea typeface="Times New Roman Bold"/>
                <a:cs typeface="Times New Roman Bold"/>
                <a:sym typeface="Times New Roman Bold"/>
              </a:rPr>
              <a:t>II - définition et mesure du pH</a:t>
            </a:r>
          </a:p>
          <a:p>
            <a:pPr algn="l">
              <a:lnSpc>
                <a:spcPts val="6719"/>
              </a:lnSpc>
              <a:spcBef>
                <a:spcPct val="0"/>
              </a:spcBef>
            </a:pPr>
            <a:endParaRPr lang="en-US" sz="4799" u="sng">
              <a:solidFill>
                <a:srgbClr val="FF914D"/>
              </a:solidFill>
              <a:latin typeface="Times New Roman Bold"/>
              <a:ea typeface="Times New Roman Bold"/>
              <a:cs typeface="Times New Roman Bold"/>
              <a:sym typeface="Times New Roman Bold"/>
            </a:endParaRPr>
          </a:p>
        </p:txBody>
      </p:sp>
      <p:sp>
        <p:nvSpPr>
          <p:cNvPr id="20" name="TextBox 20"/>
          <p:cNvSpPr txBox="1"/>
          <p:nvPr/>
        </p:nvSpPr>
        <p:spPr>
          <a:xfrm>
            <a:off x="2328540" y="1631314"/>
            <a:ext cx="14531906" cy="1093964"/>
          </a:xfrm>
          <a:prstGeom prst="rect">
            <a:avLst/>
          </a:prstGeom>
        </p:spPr>
        <p:txBody>
          <a:bodyPr lIns="0" tIns="0" rIns="0" bIns="0" rtlCol="0" anchor="t">
            <a:spAutoFit/>
          </a:bodyPr>
          <a:lstStyle/>
          <a:p>
            <a:pPr algn="l">
              <a:lnSpc>
                <a:spcPts val="4027"/>
              </a:lnSpc>
            </a:pPr>
            <a:r>
              <a:rPr lang="en-US" sz="3472">
                <a:solidFill>
                  <a:srgbClr val="FFFFFF"/>
                </a:solidFill>
                <a:latin typeface="Times New Roman Bold"/>
                <a:ea typeface="Times New Roman Bold"/>
                <a:cs typeface="Times New Roman Bold"/>
                <a:sym typeface="Times New Roman Bold"/>
              </a:rPr>
              <a:t>   Le pH est lié à la concentration molaire des ions oxonium H3O+ dans une solution aqueuses</a:t>
            </a:r>
          </a:p>
        </p:txBody>
      </p:sp>
      <p:sp>
        <p:nvSpPr>
          <p:cNvPr id="21" name="TextBox 21"/>
          <p:cNvSpPr txBox="1"/>
          <p:nvPr/>
        </p:nvSpPr>
        <p:spPr>
          <a:xfrm>
            <a:off x="2780915" y="7323490"/>
            <a:ext cx="2391288" cy="756356"/>
          </a:xfrm>
          <a:prstGeom prst="rect">
            <a:avLst/>
          </a:prstGeom>
        </p:spPr>
        <p:txBody>
          <a:bodyPr lIns="0" tIns="0" rIns="0" bIns="0" rtlCol="0" anchor="t">
            <a:spAutoFit/>
          </a:bodyPr>
          <a:lstStyle/>
          <a:p>
            <a:pPr algn="just">
              <a:lnSpc>
                <a:spcPts val="5561"/>
              </a:lnSpc>
              <a:spcBef>
                <a:spcPct val="0"/>
              </a:spcBef>
            </a:pPr>
            <a:r>
              <a:rPr lang="en-US" sz="3972" u="sng">
                <a:solidFill>
                  <a:srgbClr val="5CE1E6"/>
                </a:solidFill>
                <a:latin typeface="Times New Roman Bold"/>
                <a:ea typeface="Times New Roman Bold"/>
                <a:cs typeface="Times New Roman Bold"/>
                <a:sym typeface="Times New Roman Bold"/>
              </a:rPr>
              <a:t>Exemple</a:t>
            </a:r>
          </a:p>
        </p:txBody>
      </p:sp>
      <p:sp>
        <p:nvSpPr>
          <p:cNvPr id="22" name="TextBox 22"/>
          <p:cNvSpPr txBox="1"/>
          <p:nvPr/>
        </p:nvSpPr>
        <p:spPr>
          <a:xfrm>
            <a:off x="3002942" y="2780964"/>
            <a:ext cx="6591551" cy="589139"/>
          </a:xfrm>
          <a:prstGeom prst="rect">
            <a:avLst/>
          </a:prstGeom>
        </p:spPr>
        <p:txBody>
          <a:bodyPr lIns="0" tIns="0" rIns="0" bIns="0" rtlCol="0" anchor="t">
            <a:spAutoFit/>
          </a:bodyPr>
          <a:lstStyle/>
          <a:p>
            <a:pPr algn="l">
              <a:lnSpc>
                <a:spcPts val="4027"/>
              </a:lnSpc>
            </a:pPr>
            <a:r>
              <a:rPr lang="en-US" sz="3472">
                <a:solidFill>
                  <a:srgbClr val="FFFFFF"/>
                </a:solidFill>
                <a:latin typeface="Times New Roman Bold"/>
                <a:ea typeface="Times New Roman Bold"/>
                <a:cs typeface="Times New Roman Bold"/>
                <a:sym typeface="Times New Roman Bold"/>
              </a:rPr>
              <a:t>Le pH est donné par la relation : </a:t>
            </a:r>
          </a:p>
        </p:txBody>
      </p:sp>
      <p:sp>
        <p:nvSpPr>
          <p:cNvPr id="23" name="TextBox 23"/>
          <p:cNvSpPr txBox="1"/>
          <p:nvPr/>
        </p:nvSpPr>
        <p:spPr>
          <a:xfrm>
            <a:off x="10939820" y="3726085"/>
            <a:ext cx="1272176" cy="589139"/>
          </a:xfrm>
          <a:prstGeom prst="rect">
            <a:avLst/>
          </a:prstGeom>
        </p:spPr>
        <p:txBody>
          <a:bodyPr lIns="0" tIns="0" rIns="0" bIns="0" rtlCol="0" anchor="t">
            <a:spAutoFit/>
          </a:bodyPr>
          <a:lstStyle/>
          <a:p>
            <a:pPr algn="l">
              <a:lnSpc>
                <a:spcPts val="4027"/>
              </a:lnSpc>
            </a:pPr>
            <a:r>
              <a:rPr lang="en-US" sz="3472">
                <a:solidFill>
                  <a:srgbClr val="FFFFFF"/>
                </a:solidFill>
                <a:latin typeface="Times New Roman Bold"/>
                <a:ea typeface="Times New Roman Bold"/>
                <a:cs typeface="Times New Roman Bold"/>
                <a:sym typeface="Times New Roman Bold"/>
              </a:rPr>
              <a:t>Alors</a:t>
            </a:r>
          </a:p>
        </p:txBody>
      </p:sp>
      <p:sp>
        <p:nvSpPr>
          <p:cNvPr id="24" name="TextBox 24"/>
          <p:cNvSpPr txBox="1"/>
          <p:nvPr/>
        </p:nvSpPr>
        <p:spPr>
          <a:xfrm>
            <a:off x="3902236" y="4908053"/>
            <a:ext cx="12253941"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Vrai pour les solutions diluées telles que : [H3O+] ≤ 5.10−2mol/l</a:t>
            </a:r>
          </a:p>
        </p:txBody>
      </p:sp>
      <p:sp>
        <p:nvSpPr>
          <p:cNvPr id="25" name="TextBox 25"/>
          <p:cNvSpPr txBox="1"/>
          <p:nvPr/>
        </p:nvSpPr>
        <p:spPr>
          <a:xfrm>
            <a:off x="4265863" y="6487247"/>
            <a:ext cx="13427026"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est la concentration molaire en ions oxonium H3O+ exprimée en mol/l </a:t>
            </a:r>
          </a:p>
        </p:txBody>
      </p:sp>
      <p:sp>
        <p:nvSpPr>
          <p:cNvPr id="26" name="TextBox 26"/>
          <p:cNvSpPr txBox="1"/>
          <p:nvPr/>
        </p:nvSpPr>
        <p:spPr>
          <a:xfrm>
            <a:off x="4034808" y="8441796"/>
            <a:ext cx="12373264"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[H3O+] = 1,6.10-2 mol.L-1                         pH = 1,8</a:t>
            </a:r>
          </a:p>
        </p:txBody>
      </p:sp>
      <p:sp>
        <p:nvSpPr>
          <p:cNvPr id="27" name="TextBox 27"/>
          <p:cNvSpPr txBox="1"/>
          <p:nvPr/>
        </p:nvSpPr>
        <p:spPr>
          <a:xfrm>
            <a:off x="3764914" y="5640575"/>
            <a:ext cx="6713513"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Le pH est une grandeur sans unité.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7012265" y="-314962"/>
            <a:ext cx="736602" cy="1281047"/>
          </a:xfrm>
          <a:custGeom>
            <a:avLst/>
            <a:gdLst/>
            <a:ahLst/>
            <a:cxnLst/>
            <a:rect l="l" t="t" r="r" b="b"/>
            <a:pathLst>
              <a:path w="736602" h="1281047">
                <a:moveTo>
                  <a:pt x="736602" y="0"/>
                </a:moveTo>
                <a:lnTo>
                  <a:pt x="0" y="0"/>
                </a:lnTo>
                <a:lnTo>
                  <a:pt x="0" y="1281048"/>
                </a:lnTo>
                <a:lnTo>
                  <a:pt x="736602" y="1281048"/>
                </a:lnTo>
                <a:lnTo>
                  <a:pt x="736602"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114223" y="8177506"/>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2723288" y="3677272"/>
            <a:ext cx="3158930" cy="518864"/>
          </a:xfrm>
          <a:custGeom>
            <a:avLst/>
            <a:gdLst/>
            <a:ahLst/>
            <a:cxnLst/>
            <a:rect l="l" t="t" r="r" b="b"/>
            <a:pathLst>
              <a:path w="3158930" h="518864">
                <a:moveTo>
                  <a:pt x="0" y="0"/>
                </a:moveTo>
                <a:lnTo>
                  <a:pt x="3158929" y="0"/>
                </a:lnTo>
                <a:lnTo>
                  <a:pt x="3158929" y="518864"/>
                </a:lnTo>
                <a:lnTo>
                  <a:pt x="0" y="518864"/>
                </a:lnTo>
                <a:lnTo>
                  <a:pt x="0" y="0"/>
                </a:lnTo>
                <a:close/>
              </a:path>
            </a:pathLst>
          </a:custGeom>
          <a:blipFill>
            <a:blip r:embed="rId8">
              <a:extLst>
                <a:ext uri="{96DAC541-7B7A-43D3-8B79-37D633B846F1}">
                  <asvg:svgBlip xmlns:asvg="http://schemas.microsoft.com/office/drawing/2016/SVG/main" xmlns="" r:embed="rId9"/>
                </a:ext>
              </a:extLst>
            </a:blip>
            <a:stretch>
              <a:fillRect t="-9716" b="-38847"/>
            </a:stretch>
          </a:blipFill>
        </p:spPr>
      </p:sp>
      <p:sp>
        <p:nvSpPr>
          <p:cNvPr id="9" name="Freeform 9"/>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Freeform 11"/>
          <p:cNvSpPr/>
          <p:nvPr/>
        </p:nvSpPr>
        <p:spPr>
          <a:xfrm>
            <a:off x="3144279" y="2142797"/>
            <a:ext cx="552105" cy="428634"/>
          </a:xfrm>
          <a:custGeom>
            <a:avLst/>
            <a:gdLst/>
            <a:ahLst/>
            <a:cxnLst/>
            <a:rect l="l" t="t" r="r" b="b"/>
            <a:pathLst>
              <a:path w="552105" h="428634">
                <a:moveTo>
                  <a:pt x="0" y="0"/>
                </a:moveTo>
                <a:lnTo>
                  <a:pt x="552105" y="0"/>
                </a:lnTo>
                <a:lnTo>
                  <a:pt x="552105" y="428635"/>
                </a:lnTo>
                <a:lnTo>
                  <a:pt x="0" y="428635"/>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grpSp>
        <p:nvGrpSpPr>
          <p:cNvPr id="12" name="Group 12"/>
          <p:cNvGrpSpPr/>
          <p:nvPr/>
        </p:nvGrpSpPr>
        <p:grpSpPr>
          <a:xfrm>
            <a:off x="11640237" y="5688704"/>
            <a:ext cx="3615434" cy="361543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2"/>
              <a:stretch>
                <a:fillRect/>
              </a:stretch>
            </a:blipFill>
          </p:spPr>
        </p:sp>
      </p:grpSp>
      <p:sp>
        <p:nvSpPr>
          <p:cNvPr id="14" name="Freeform 14"/>
          <p:cNvSpPr/>
          <p:nvPr/>
        </p:nvSpPr>
        <p:spPr>
          <a:xfrm>
            <a:off x="2723288" y="2959088"/>
            <a:ext cx="3158930" cy="518864"/>
          </a:xfrm>
          <a:custGeom>
            <a:avLst/>
            <a:gdLst/>
            <a:ahLst/>
            <a:cxnLst/>
            <a:rect l="l" t="t" r="r" b="b"/>
            <a:pathLst>
              <a:path w="3158930" h="518864">
                <a:moveTo>
                  <a:pt x="0" y="0"/>
                </a:moveTo>
                <a:lnTo>
                  <a:pt x="3158929" y="0"/>
                </a:lnTo>
                <a:lnTo>
                  <a:pt x="3158929" y="518865"/>
                </a:lnTo>
                <a:lnTo>
                  <a:pt x="0" y="518865"/>
                </a:lnTo>
                <a:lnTo>
                  <a:pt x="0" y="0"/>
                </a:lnTo>
                <a:close/>
              </a:path>
            </a:pathLst>
          </a:custGeom>
          <a:blipFill>
            <a:blip r:embed="rId8">
              <a:extLst>
                <a:ext uri="{96DAC541-7B7A-43D3-8B79-37D633B846F1}">
                  <asvg:svgBlip xmlns:asvg="http://schemas.microsoft.com/office/drawing/2016/SVG/main" xmlns="" r:embed="rId9"/>
                </a:ext>
              </a:extLst>
            </a:blip>
            <a:stretch>
              <a:fillRect t="-9716" b="-38847"/>
            </a:stretch>
          </a:blipFill>
        </p:spPr>
      </p:sp>
      <p:sp>
        <p:nvSpPr>
          <p:cNvPr id="15" name="TextBox 15"/>
          <p:cNvSpPr txBox="1"/>
          <p:nvPr/>
        </p:nvSpPr>
        <p:spPr>
          <a:xfrm>
            <a:off x="2795025" y="3605199"/>
            <a:ext cx="14189316" cy="1883480"/>
          </a:xfrm>
          <a:prstGeom prst="rect">
            <a:avLst/>
          </a:prstGeom>
        </p:spPr>
        <p:txBody>
          <a:bodyPr lIns="0" tIns="0" rIns="0" bIns="0" rtlCol="0" anchor="t">
            <a:spAutoFit/>
          </a:bodyPr>
          <a:lstStyle/>
          <a:p>
            <a:pPr algn="l">
              <a:lnSpc>
                <a:spcPts val="4861"/>
              </a:lnSpc>
            </a:pPr>
            <a:r>
              <a:rPr lang="en-US" sz="3472">
                <a:solidFill>
                  <a:srgbClr val="FFFFFF"/>
                </a:solidFill>
                <a:latin typeface="Times New Roman Bold"/>
                <a:ea typeface="Times New Roman Bold"/>
                <a:cs typeface="Times New Roman Bold"/>
                <a:sym typeface="Times New Roman Bold"/>
              </a:rPr>
              <a:t>    </a:t>
            </a:r>
            <a:r>
              <a:rPr lang="en-US" sz="3472">
                <a:solidFill>
                  <a:srgbClr val="231F20"/>
                </a:solidFill>
                <a:latin typeface="Times New Roman Bold"/>
                <a:ea typeface="Times New Roman Bold"/>
                <a:cs typeface="Times New Roman Bold"/>
                <a:sym typeface="Times New Roman Bold"/>
              </a:rPr>
              <a:t>Le pH-mètre</a:t>
            </a:r>
            <a:r>
              <a:rPr lang="en-US" sz="3472">
                <a:solidFill>
                  <a:srgbClr val="FFFFFF"/>
                </a:solidFill>
                <a:latin typeface="Times New Roman Bold"/>
                <a:ea typeface="Times New Roman Bold"/>
                <a:cs typeface="Times New Roman Bold"/>
                <a:sym typeface="Times New Roman Bold"/>
              </a:rPr>
              <a:t>    : est un appareil de mesure qui permet de déterminer avec précision le pH d’une solution. Il est constitué généralement d’une électrode en verre reliée à un à un voltmètre électronique gradué en unité de pH.</a:t>
            </a:r>
          </a:p>
        </p:txBody>
      </p:sp>
      <p:sp>
        <p:nvSpPr>
          <p:cNvPr id="16" name="TextBox 16"/>
          <p:cNvSpPr txBox="1"/>
          <p:nvPr/>
        </p:nvSpPr>
        <p:spPr>
          <a:xfrm>
            <a:off x="5682507" y="1044721"/>
            <a:ext cx="8245539" cy="840739"/>
          </a:xfrm>
          <a:prstGeom prst="rect">
            <a:avLst/>
          </a:prstGeom>
        </p:spPr>
        <p:txBody>
          <a:bodyPr lIns="0" tIns="0" rIns="0" bIns="0" rtlCol="0" anchor="t">
            <a:spAutoFit/>
          </a:bodyPr>
          <a:lstStyle/>
          <a:p>
            <a:pPr algn="l">
              <a:lnSpc>
                <a:spcPts val="6160"/>
              </a:lnSpc>
              <a:spcBef>
                <a:spcPct val="0"/>
              </a:spcBef>
            </a:pPr>
            <a:r>
              <a:rPr lang="en-US" sz="4400" u="sng">
                <a:solidFill>
                  <a:srgbClr val="B6F61A"/>
                </a:solidFill>
                <a:latin typeface="Times New Roman Bold"/>
                <a:ea typeface="Times New Roman Bold"/>
                <a:cs typeface="Times New Roman Bold"/>
                <a:sym typeface="Times New Roman Bold"/>
              </a:rPr>
              <a:t>2  - Mesure de pH</a:t>
            </a:r>
          </a:p>
        </p:txBody>
      </p:sp>
      <p:sp>
        <p:nvSpPr>
          <p:cNvPr id="17" name="TextBox 17"/>
          <p:cNvSpPr txBox="1"/>
          <p:nvPr/>
        </p:nvSpPr>
        <p:spPr>
          <a:xfrm>
            <a:off x="3910990" y="2076122"/>
            <a:ext cx="14531906" cy="589139"/>
          </a:xfrm>
          <a:prstGeom prst="rect">
            <a:avLst/>
          </a:prstGeom>
        </p:spPr>
        <p:txBody>
          <a:bodyPr lIns="0" tIns="0" rIns="0" bIns="0" rtlCol="0" anchor="t">
            <a:spAutoFit/>
          </a:bodyPr>
          <a:lstStyle/>
          <a:p>
            <a:pPr algn="l">
              <a:lnSpc>
                <a:spcPts val="4027"/>
              </a:lnSpc>
            </a:pPr>
            <a:r>
              <a:rPr lang="en-US" sz="3472">
                <a:solidFill>
                  <a:srgbClr val="FFFFFF"/>
                </a:solidFill>
                <a:latin typeface="Times New Roman Bold"/>
                <a:ea typeface="Times New Roman Bold"/>
                <a:cs typeface="Times New Roman Bold"/>
                <a:sym typeface="Times New Roman Bold"/>
              </a:rPr>
              <a:t>Pour déterminer le pH d’une solution en utilise deux méthodes:</a:t>
            </a:r>
          </a:p>
        </p:txBody>
      </p:sp>
      <p:sp>
        <p:nvSpPr>
          <p:cNvPr id="18" name="TextBox 18"/>
          <p:cNvSpPr txBox="1"/>
          <p:nvPr/>
        </p:nvSpPr>
        <p:spPr>
          <a:xfrm>
            <a:off x="3637293" y="2897633"/>
            <a:ext cx="12005261" cy="589139"/>
          </a:xfrm>
          <a:prstGeom prst="rect">
            <a:avLst/>
          </a:prstGeom>
        </p:spPr>
        <p:txBody>
          <a:bodyPr lIns="0" tIns="0" rIns="0" bIns="0" rtlCol="0" anchor="t">
            <a:spAutoFit/>
          </a:bodyPr>
          <a:lstStyle/>
          <a:p>
            <a:pPr algn="l">
              <a:lnSpc>
                <a:spcPts val="4027"/>
              </a:lnSpc>
            </a:pPr>
            <a:r>
              <a:rPr lang="en-US" sz="3472">
                <a:solidFill>
                  <a:srgbClr val="231F20"/>
                </a:solidFill>
                <a:latin typeface="Times New Roman Bold"/>
                <a:ea typeface="Times New Roman Bold"/>
                <a:cs typeface="Times New Roman Bold"/>
                <a:sym typeface="Times New Roman Bold"/>
              </a:rPr>
              <a:t>Papier pH</a:t>
            </a:r>
            <a:r>
              <a:rPr lang="en-US" sz="3472">
                <a:solidFill>
                  <a:srgbClr val="FFFFFF"/>
                </a:solidFill>
                <a:latin typeface="Times New Roman Bold"/>
                <a:ea typeface="Times New Roman Bold"/>
                <a:cs typeface="Times New Roman Bold"/>
                <a:sym typeface="Times New Roman Bold"/>
              </a:rPr>
              <a:t>      ou indicateur coloré, méthode moins précise </a:t>
            </a:r>
          </a:p>
        </p:txBody>
      </p:sp>
      <p:grpSp>
        <p:nvGrpSpPr>
          <p:cNvPr id="19" name="Group 19"/>
          <p:cNvGrpSpPr/>
          <p:nvPr/>
        </p:nvGrpSpPr>
        <p:grpSpPr>
          <a:xfrm>
            <a:off x="3910990" y="5688704"/>
            <a:ext cx="3844468" cy="384446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l="-6419" r="-6419"/>
              </a:stretch>
            </a:blip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263639" y="2728677"/>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4213698" y="5934990"/>
            <a:ext cx="11792684" cy="4194051"/>
          </a:xfrm>
          <a:custGeom>
            <a:avLst/>
            <a:gdLst/>
            <a:ahLst/>
            <a:cxnLst/>
            <a:rect l="l" t="t" r="r" b="b"/>
            <a:pathLst>
              <a:path w="11792684" h="4194051">
                <a:moveTo>
                  <a:pt x="0" y="0"/>
                </a:moveTo>
                <a:lnTo>
                  <a:pt x="11792684" y="0"/>
                </a:lnTo>
                <a:lnTo>
                  <a:pt x="11792684" y="4194050"/>
                </a:lnTo>
                <a:lnTo>
                  <a:pt x="0" y="4194050"/>
                </a:lnTo>
                <a:lnTo>
                  <a:pt x="0" y="0"/>
                </a:lnTo>
                <a:close/>
              </a:path>
            </a:pathLst>
          </a:custGeom>
          <a:blipFill>
            <a:blip r:embed="rId10"/>
            <a:stretch>
              <a:fillRect/>
            </a:stretch>
          </a:blipFill>
        </p:spPr>
      </p:sp>
      <p:sp>
        <p:nvSpPr>
          <p:cNvPr id="12" name="TextBox 12"/>
          <p:cNvSpPr txBox="1"/>
          <p:nvPr/>
        </p:nvSpPr>
        <p:spPr>
          <a:xfrm>
            <a:off x="2957608" y="1210945"/>
            <a:ext cx="13761543"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ea typeface="Times New Roman Bold"/>
                <a:cs typeface="Times New Roman Bold"/>
                <a:sym typeface="Times New Roman Bold"/>
              </a:rPr>
              <a:t>1-La transformation totale</a:t>
            </a:r>
          </a:p>
        </p:txBody>
      </p:sp>
      <p:sp>
        <p:nvSpPr>
          <p:cNvPr id="13" name="TextBox 13"/>
          <p:cNvSpPr txBox="1"/>
          <p:nvPr/>
        </p:nvSpPr>
        <p:spPr>
          <a:xfrm>
            <a:off x="3517122" y="516841"/>
            <a:ext cx="12801936" cy="746619"/>
          </a:xfrm>
          <a:prstGeom prst="rect">
            <a:avLst/>
          </a:prstGeom>
        </p:spPr>
        <p:txBody>
          <a:bodyPr lIns="0" tIns="0" rIns="0" bIns="0" rtlCol="0" anchor="t">
            <a:spAutoFit/>
          </a:bodyPr>
          <a:lstStyle/>
          <a:p>
            <a:pPr algn="l">
              <a:lnSpc>
                <a:spcPts val="5187"/>
              </a:lnSpc>
            </a:pPr>
            <a:r>
              <a:rPr lang="en-US" sz="4472" u="sng">
                <a:solidFill>
                  <a:srgbClr val="FFA300"/>
                </a:solidFill>
                <a:latin typeface="Times New Roman Bold"/>
                <a:ea typeface="Times New Roman Bold"/>
                <a:cs typeface="Times New Roman Bold"/>
                <a:sym typeface="Times New Roman Bold"/>
              </a:rPr>
              <a:t>III - Les transformations totales et non totales</a:t>
            </a:r>
          </a:p>
        </p:txBody>
      </p:sp>
      <p:sp>
        <p:nvSpPr>
          <p:cNvPr id="14" name="TextBox 14"/>
          <p:cNvSpPr txBox="1"/>
          <p:nvPr/>
        </p:nvSpPr>
        <p:spPr>
          <a:xfrm>
            <a:off x="1671486" y="2766777"/>
            <a:ext cx="16095553" cy="1123047"/>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On verse, dans un bécher, un volume V=100ml de solution d’acide chlorhydrique gazeux HCl de concentration C = 3,5.10–2 mol.L-1</a:t>
            </a:r>
          </a:p>
        </p:txBody>
      </p:sp>
      <p:sp>
        <p:nvSpPr>
          <p:cNvPr id="15" name="TextBox 15"/>
          <p:cNvSpPr txBox="1"/>
          <p:nvPr/>
        </p:nvSpPr>
        <p:spPr>
          <a:xfrm>
            <a:off x="5235170" y="2080356"/>
            <a:ext cx="8801837" cy="628763"/>
          </a:xfrm>
          <a:prstGeom prst="rect">
            <a:avLst/>
          </a:prstGeom>
        </p:spPr>
        <p:txBody>
          <a:bodyPr lIns="0" tIns="0" rIns="0" bIns="0" rtlCol="0" anchor="t">
            <a:spAutoFit/>
          </a:bodyPr>
          <a:lstStyle/>
          <a:p>
            <a:pPr algn="l">
              <a:lnSpc>
                <a:spcPts val="4375"/>
              </a:lnSpc>
            </a:pPr>
            <a:r>
              <a:rPr lang="en-US" sz="3772" u="sng">
                <a:solidFill>
                  <a:srgbClr val="5CE1E6"/>
                </a:solidFill>
                <a:latin typeface="Times New Roman Bold"/>
                <a:ea typeface="Times New Roman Bold"/>
                <a:cs typeface="Times New Roman Bold"/>
                <a:sym typeface="Times New Roman Bold"/>
              </a:rPr>
              <a:t>Réaction entre acide chlorhydrique et l'eau</a:t>
            </a:r>
          </a:p>
        </p:txBody>
      </p:sp>
      <p:sp>
        <p:nvSpPr>
          <p:cNvPr id="16" name="TextBox 16"/>
          <p:cNvSpPr txBox="1"/>
          <p:nvPr/>
        </p:nvSpPr>
        <p:spPr>
          <a:xfrm>
            <a:off x="3051627" y="2099914"/>
            <a:ext cx="2733378" cy="609205"/>
          </a:xfrm>
          <a:prstGeom prst="rect">
            <a:avLst/>
          </a:prstGeom>
        </p:spPr>
        <p:txBody>
          <a:bodyPr lIns="0" tIns="0" rIns="0" bIns="0" rtlCol="0" anchor="t">
            <a:spAutoFit/>
          </a:bodyPr>
          <a:lstStyle/>
          <a:p>
            <a:pPr algn="l">
              <a:lnSpc>
                <a:spcPts val="4259"/>
              </a:lnSpc>
            </a:pPr>
            <a:r>
              <a:rPr lang="en-US" sz="3672" u="sng">
                <a:solidFill>
                  <a:srgbClr val="5CE1E6"/>
                </a:solidFill>
                <a:latin typeface="Times New Roman Bold"/>
                <a:ea typeface="Times New Roman Bold"/>
                <a:cs typeface="Times New Roman Bold"/>
                <a:sym typeface="Times New Roman Bold"/>
              </a:rPr>
              <a:t>Exemple  :</a:t>
            </a:r>
          </a:p>
        </p:txBody>
      </p:sp>
      <p:sp>
        <p:nvSpPr>
          <p:cNvPr id="17" name="TextBox 17"/>
          <p:cNvSpPr txBox="1"/>
          <p:nvPr/>
        </p:nvSpPr>
        <p:spPr>
          <a:xfrm>
            <a:off x="2427727" y="3946974"/>
            <a:ext cx="16095553"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Après stabilisation on mesure par pH-mètre : la valeur indiqué est pH=1,45</a:t>
            </a:r>
          </a:p>
        </p:txBody>
      </p:sp>
      <p:sp>
        <p:nvSpPr>
          <p:cNvPr id="18" name="TextBox 18"/>
          <p:cNvSpPr txBox="1"/>
          <p:nvPr/>
        </p:nvSpPr>
        <p:spPr>
          <a:xfrm>
            <a:off x="1936821" y="4603296"/>
            <a:ext cx="7207179"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L'équation de la reaction s’écrit </a:t>
            </a:r>
          </a:p>
        </p:txBody>
      </p:sp>
      <p:sp>
        <p:nvSpPr>
          <p:cNvPr id="19" name="TextBox 19"/>
          <p:cNvSpPr txBox="1"/>
          <p:nvPr/>
        </p:nvSpPr>
        <p:spPr>
          <a:xfrm>
            <a:off x="1263639" y="5240568"/>
            <a:ext cx="7207179" cy="599172"/>
          </a:xfrm>
          <a:prstGeom prst="rect">
            <a:avLst/>
          </a:prstGeom>
        </p:spPr>
        <p:txBody>
          <a:bodyPr lIns="0" tIns="0" rIns="0" bIns="0" rtlCol="0" anchor="t">
            <a:spAutoFit/>
          </a:bodyPr>
          <a:lstStyle/>
          <a:p>
            <a:pPr algn="l">
              <a:lnSpc>
                <a:spcPts val="4143"/>
              </a:lnSpc>
            </a:pPr>
            <a:r>
              <a:rPr lang="en-US" sz="3572" u="sng">
                <a:solidFill>
                  <a:srgbClr val="FFFFFF"/>
                </a:solidFill>
                <a:latin typeface="Times New Roman Bold"/>
                <a:ea typeface="Times New Roman Bold"/>
                <a:cs typeface="Times New Roman Bold"/>
                <a:sym typeface="Times New Roman Bold"/>
              </a:rPr>
              <a:t>Tableau d’avancement</a:t>
            </a:r>
          </a:p>
        </p:txBody>
      </p:sp>
      <p:sp>
        <p:nvSpPr>
          <p:cNvPr id="20" name="Freeform 20"/>
          <p:cNvSpPr/>
          <p:nvPr/>
        </p:nvSpPr>
        <p:spPr>
          <a:xfrm>
            <a:off x="8217111" y="4729500"/>
            <a:ext cx="9549928" cy="384863"/>
          </a:xfrm>
          <a:custGeom>
            <a:avLst/>
            <a:gdLst/>
            <a:ahLst/>
            <a:cxnLst/>
            <a:rect l="l" t="t" r="r" b="b"/>
            <a:pathLst>
              <a:path w="9549928" h="384863">
                <a:moveTo>
                  <a:pt x="0" y="0"/>
                </a:moveTo>
                <a:lnTo>
                  <a:pt x="9549928" y="0"/>
                </a:lnTo>
                <a:lnTo>
                  <a:pt x="9549928" y="384863"/>
                </a:lnTo>
                <a:lnTo>
                  <a:pt x="0" y="384863"/>
                </a:lnTo>
                <a:lnTo>
                  <a:pt x="0" y="0"/>
                </a:lnTo>
                <a:close/>
              </a:path>
            </a:pathLst>
          </a:custGeom>
          <a:blipFill>
            <a:blip r:embed="rId10"/>
            <a:stretch>
              <a:fillRect l="-70871" t="-182117" r="-10323" b="-1316931"/>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999170" y="1585560"/>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rot="400922">
            <a:off x="7682253" y="2218138"/>
            <a:ext cx="560817" cy="337030"/>
          </a:xfrm>
          <a:custGeom>
            <a:avLst/>
            <a:gdLst/>
            <a:ahLst/>
            <a:cxnLst/>
            <a:rect l="l" t="t" r="r" b="b"/>
            <a:pathLst>
              <a:path w="560817" h="337030">
                <a:moveTo>
                  <a:pt x="0" y="0"/>
                </a:moveTo>
                <a:lnTo>
                  <a:pt x="560817" y="0"/>
                </a:lnTo>
                <a:lnTo>
                  <a:pt x="560817" y="337030"/>
                </a:lnTo>
                <a:lnTo>
                  <a:pt x="0" y="33703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7942922" y="5449914"/>
            <a:ext cx="3026053" cy="495577"/>
          </a:xfrm>
          <a:custGeom>
            <a:avLst/>
            <a:gdLst/>
            <a:ahLst/>
            <a:cxnLst/>
            <a:rect l="l" t="t" r="r" b="b"/>
            <a:pathLst>
              <a:path w="3026053" h="495577">
                <a:moveTo>
                  <a:pt x="0" y="0"/>
                </a:moveTo>
                <a:lnTo>
                  <a:pt x="3026053" y="0"/>
                </a:lnTo>
                <a:lnTo>
                  <a:pt x="3026053" y="495577"/>
                </a:lnTo>
                <a:lnTo>
                  <a:pt x="0" y="495577"/>
                </a:lnTo>
                <a:lnTo>
                  <a:pt x="0" y="0"/>
                </a:lnTo>
                <a:close/>
              </a:path>
            </a:pathLst>
          </a:custGeom>
          <a:blipFill>
            <a:blip r:embed="rId12">
              <a:extLst>
                <a:ext uri="{96DAC541-7B7A-43D3-8B79-37D633B846F1}">
                  <asvg:svgBlip xmlns:asvg="http://schemas.microsoft.com/office/drawing/2016/SVG/main" xmlns="" r:embed="rId13"/>
                </a:ext>
              </a:extLst>
            </a:blip>
            <a:stretch>
              <a:fillRect t="-1173" r="-8377" b="-157032"/>
            </a:stretch>
          </a:blipFill>
        </p:spPr>
      </p:sp>
      <p:sp>
        <p:nvSpPr>
          <p:cNvPr id="13" name="Freeform 13"/>
          <p:cNvSpPr/>
          <p:nvPr/>
        </p:nvSpPr>
        <p:spPr>
          <a:xfrm>
            <a:off x="882915" y="6030672"/>
            <a:ext cx="824698" cy="511313"/>
          </a:xfrm>
          <a:custGeom>
            <a:avLst/>
            <a:gdLst/>
            <a:ahLst/>
            <a:cxnLst/>
            <a:rect l="l" t="t" r="r" b="b"/>
            <a:pathLst>
              <a:path w="824698" h="511313">
                <a:moveTo>
                  <a:pt x="0" y="0"/>
                </a:moveTo>
                <a:lnTo>
                  <a:pt x="824698" y="0"/>
                </a:lnTo>
                <a:lnTo>
                  <a:pt x="824698" y="511312"/>
                </a:lnTo>
                <a:lnTo>
                  <a:pt x="0" y="51131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a:off x="7173424" y="7084854"/>
            <a:ext cx="2174699" cy="790800"/>
          </a:xfrm>
          <a:custGeom>
            <a:avLst/>
            <a:gdLst/>
            <a:ahLst/>
            <a:cxnLst/>
            <a:rect l="l" t="t" r="r" b="b"/>
            <a:pathLst>
              <a:path w="2174699" h="790800">
                <a:moveTo>
                  <a:pt x="0" y="0"/>
                </a:moveTo>
                <a:lnTo>
                  <a:pt x="2174700" y="0"/>
                </a:lnTo>
                <a:lnTo>
                  <a:pt x="2174700" y="790799"/>
                </a:lnTo>
                <a:lnTo>
                  <a:pt x="0" y="790799"/>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5" name="TextBox 15"/>
          <p:cNvSpPr txBox="1"/>
          <p:nvPr/>
        </p:nvSpPr>
        <p:spPr>
          <a:xfrm>
            <a:off x="2909625" y="700539"/>
            <a:ext cx="9733823" cy="599172"/>
          </a:xfrm>
          <a:prstGeom prst="rect">
            <a:avLst/>
          </a:prstGeom>
        </p:spPr>
        <p:txBody>
          <a:bodyPr lIns="0" tIns="0" rIns="0" bIns="0" rtlCol="0" anchor="t">
            <a:spAutoFit/>
          </a:bodyPr>
          <a:lstStyle/>
          <a:p>
            <a:pPr algn="l">
              <a:lnSpc>
                <a:spcPts val="4143"/>
              </a:lnSpc>
            </a:pPr>
            <a:r>
              <a:rPr lang="en-US" sz="3572" u="sng">
                <a:solidFill>
                  <a:srgbClr val="F8D300"/>
                </a:solidFill>
                <a:latin typeface="Times New Roman Bold"/>
                <a:ea typeface="Times New Roman Bold"/>
                <a:cs typeface="Times New Roman Bold"/>
                <a:sym typeface="Times New Roman Bold"/>
              </a:rPr>
              <a:t>Calcul l’avancement maximal de la réaction  Xmax</a:t>
            </a:r>
          </a:p>
        </p:txBody>
      </p:sp>
      <p:sp>
        <p:nvSpPr>
          <p:cNvPr id="16" name="TextBox 16"/>
          <p:cNvSpPr txBox="1"/>
          <p:nvPr/>
        </p:nvSpPr>
        <p:spPr>
          <a:xfrm>
            <a:off x="2711312" y="1415022"/>
            <a:ext cx="12147671"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Puisque l’eau est en excès, alors le réactif limitant est 𝑯𝑪𝒍 d’où </a:t>
            </a:r>
          </a:p>
        </p:txBody>
      </p:sp>
      <p:sp>
        <p:nvSpPr>
          <p:cNvPr id="17" name="TextBox 17"/>
          <p:cNvSpPr txBox="1"/>
          <p:nvPr/>
        </p:nvSpPr>
        <p:spPr>
          <a:xfrm>
            <a:off x="3420332" y="2129505"/>
            <a:ext cx="4356205"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C1 xV1 – Xmax = 0</a:t>
            </a:r>
          </a:p>
        </p:txBody>
      </p:sp>
      <p:sp>
        <p:nvSpPr>
          <p:cNvPr id="18" name="TextBox 18"/>
          <p:cNvSpPr txBox="1"/>
          <p:nvPr/>
        </p:nvSpPr>
        <p:spPr>
          <a:xfrm>
            <a:off x="8556049" y="2167401"/>
            <a:ext cx="7004145"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Xmax =  C1 xV1   = 3,5. 10–3 mol</a:t>
            </a:r>
          </a:p>
        </p:txBody>
      </p:sp>
      <p:sp>
        <p:nvSpPr>
          <p:cNvPr id="19" name="TextBox 19"/>
          <p:cNvSpPr txBox="1"/>
          <p:nvPr/>
        </p:nvSpPr>
        <p:spPr>
          <a:xfrm>
            <a:off x="3095750" y="2957073"/>
            <a:ext cx="2853229" cy="599172"/>
          </a:xfrm>
          <a:prstGeom prst="rect">
            <a:avLst/>
          </a:prstGeom>
        </p:spPr>
        <p:txBody>
          <a:bodyPr lIns="0" tIns="0" rIns="0" bIns="0" rtlCol="0" anchor="t">
            <a:spAutoFit/>
          </a:bodyPr>
          <a:lstStyle/>
          <a:p>
            <a:pPr algn="l">
              <a:lnSpc>
                <a:spcPts val="4143"/>
              </a:lnSpc>
            </a:pPr>
            <a:r>
              <a:rPr lang="en-US" sz="3572" u="sng">
                <a:solidFill>
                  <a:srgbClr val="F8D300"/>
                </a:solidFill>
                <a:latin typeface="Times New Roman Bold"/>
                <a:ea typeface="Times New Roman Bold"/>
                <a:cs typeface="Times New Roman Bold"/>
                <a:sym typeface="Times New Roman Bold"/>
              </a:rPr>
              <a:t>Calcul de Xf </a:t>
            </a:r>
          </a:p>
        </p:txBody>
      </p:sp>
      <p:sp>
        <p:nvSpPr>
          <p:cNvPr id="20" name="TextBox 20"/>
          <p:cNvSpPr txBox="1"/>
          <p:nvPr/>
        </p:nvSpPr>
        <p:spPr>
          <a:xfrm>
            <a:off x="2482214" y="3708645"/>
            <a:ext cx="6462721"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d’après le tableau d’avancement :</a:t>
            </a:r>
          </a:p>
        </p:txBody>
      </p:sp>
      <p:sp>
        <p:nvSpPr>
          <p:cNvPr id="21" name="TextBox 21"/>
          <p:cNvSpPr txBox="1"/>
          <p:nvPr/>
        </p:nvSpPr>
        <p:spPr>
          <a:xfrm>
            <a:off x="2909625" y="4422117"/>
            <a:ext cx="13134226"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Xf = n(H3O+) =  [H3O+] x V1  = 10–pH x V1 =   3,5. 10–3 mol</a:t>
            </a:r>
          </a:p>
        </p:txBody>
      </p:sp>
      <p:sp>
        <p:nvSpPr>
          <p:cNvPr id="22" name="TextBox 22"/>
          <p:cNvSpPr txBox="1"/>
          <p:nvPr/>
        </p:nvSpPr>
        <p:spPr>
          <a:xfrm>
            <a:off x="3587620" y="5392764"/>
            <a:ext cx="4251907" cy="599172"/>
          </a:xfrm>
          <a:prstGeom prst="rect">
            <a:avLst/>
          </a:prstGeom>
        </p:spPr>
        <p:txBody>
          <a:bodyPr lIns="0" tIns="0" rIns="0" bIns="0" rtlCol="0" anchor="t">
            <a:spAutoFit/>
          </a:bodyPr>
          <a:lstStyle/>
          <a:p>
            <a:pPr algn="l">
              <a:lnSpc>
                <a:spcPts val="4143"/>
              </a:lnSpc>
            </a:pPr>
            <a:r>
              <a:rPr lang="en-US" sz="3572" u="sng">
                <a:solidFill>
                  <a:srgbClr val="FFFFFF"/>
                </a:solidFill>
                <a:latin typeface="Times New Roman Bold"/>
                <a:ea typeface="Times New Roman Bold"/>
                <a:cs typeface="Times New Roman Bold"/>
                <a:sym typeface="Times New Roman Bold"/>
              </a:rPr>
              <a:t>On remarque que :</a:t>
            </a:r>
            <a:r>
              <a:rPr lang="en-US" sz="3572">
                <a:solidFill>
                  <a:srgbClr val="FFFFFF"/>
                </a:solidFill>
                <a:latin typeface="Times New Roman Bold"/>
                <a:ea typeface="Times New Roman Bold"/>
                <a:cs typeface="Times New Roman Bold"/>
                <a:sym typeface="Times New Roman Bold"/>
              </a:rPr>
              <a:t>   </a:t>
            </a:r>
          </a:p>
        </p:txBody>
      </p:sp>
      <p:sp>
        <p:nvSpPr>
          <p:cNvPr id="23" name="TextBox 23"/>
          <p:cNvSpPr txBox="1"/>
          <p:nvPr/>
        </p:nvSpPr>
        <p:spPr>
          <a:xfrm>
            <a:off x="8260774" y="5392764"/>
            <a:ext cx="2424602" cy="599172"/>
          </a:xfrm>
          <a:prstGeom prst="rect">
            <a:avLst/>
          </a:prstGeom>
        </p:spPr>
        <p:txBody>
          <a:bodyPr lIns="0" tIns="0" rIns="0" bIns="0" rtlCol="0" anchor="t">
            <a:spAutoFit/>
          </a:bodyPr>
          <a:lstStyle/>
          <a:p>
            <a:pPr algn="l">
              <a:lnSpc>
                <a:spcPts val="4143"/>
              </a:lnSpc>
            </a:pPr>
            <a:r>
              <a:rPr lang="en-US" sz="3572" u="sng">
                <a:solidFill>
                  <a:srgbClr val="5CE1E6"/>
                </a:solidFill>
                <a:latin typeface="Times New Roman Bold"/>
                <a:ea typeface="Times New Roman Bold"/>
                <a:cs typeface="Times New Roman Bold"/>
                <a:sym typeface="Times New Roman Bold"/>
              </a:rPr>
              <a:t> Xmax = Xf</a:t>
            </a:r>
          </a:p>
        </p:txBody>
      </p:sp>
      <p:sp>
        <p:nvSpPr>
          <p:cNvPr id="24" name="TextBox 24"/>
          <p:cNvSpPr txBox="1"/>
          <p:nvPr/>
        </p:nvSpPr>
        <p:spPr>
          <a:xfrm>
            <a:off x="1259767" y="5961807"/>
            <a:ext cx="16433943" cy="1123047"/>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On déduit alors que l’acide chlorhydrique gazeux HCl est consommé totalement ,alors on dit que </a:t>
            </a:r>
            <a:r>
              <a:rPr lang="en-US" sz="3572">
                <a:solidFill>
                  <a:srgbClr val="AFD8F8"/>
                </a:solidFill>
                <a:latin typeface="Times New Roman Bold"/>
                <a:ea typeface="Times New Roman Bold"/>
                <a:cs typeface="Times New Roman Bold"/>
                <a:sym typeface="Times New Roman Bold"/>
              </a:rPr>
              <a:t>la réaction est totale</a:t>
            </a:r>
          </a:p>
        </p:txBody>
      </p:sp>
      <p:sp>
        <p:nvSpPr>
          <p:cNvPr id="25" name="TextBox 25"/>
          <p:cNvSpPr txBox="1"/>
          <p:nvPr/>
        </p:nvSpPr>
        <p:spPr>
          <a:xfrm>
            <a:off x="1870493" y="7910221"/>
            <a:ext cx="14448564" cy="1123047"/>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Une transformation totale s’arrête d’évoluer au cours du temps ce qui montre la disparition totale d’au moins un des réactifs du système chimique.</a:t>
            </a:r>
          </a:p>
        </p:txBody>
      </p:sp>
      <p:sp>
        <p:nvSpPr>
          <p:cNvPr id="26" name="TextBox 26"/>
          <p:cNvSpPr txBox="1"/>
          <p:nvPr/>
        </p:nvSpPr>
        <p:spPr>
          <a:xfrm>
            <a:off x="7483375" y="7156715"/>
            <a:ext cx="1554797" cy="589928"/>
          </a:xfrm>
          <a:prstGeom prst="rect">
            <a:avLst/>
          </a:prstGeom>
        </p:spPr>
        <p:txBody>
          <a:bodyPr lIns="0" tIns="0" rIns="0" bIns="0" rtlCol="0" anchor="t">
            <a:spAutoFit/>
          </a:bodyPr>
          <a:lstStyle/>
          <a:p>
            <a:pPr algn="l">
              <a:lnSpc>
                <a:spcPts val="4087"/>
              </a:lnSpc>
            </a:pPr>
            <a:r>
              <a:rPr lang="en-US" sz="3523" u="sng">
                <a:solidFill>
                  <a:srgbClr val="FFFFFF"/>
                </a:solidFill>
                <a:latin typeface="Times New Roman Bold"/>
                <a:ea typeface="Times New Roman Bold"/>
                <a:cs typeface="Times New Roman Bold"/>
                <a:sym typeface="Times New Roman Bold"/>
              </a:rPr>
              <a:t>Résumé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447065" y="2137680"/>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TextBox 11"/>
          <p:cNvSpPr txBox="1"/>
          <p:nvPr/>
        </p:nvSpPr>
        <p:spPr>
          <a:xfrm>
            <a:off x="1469321" y="3656461"/>
            <a:ext cx="7207179"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L'équation de la reaction s’écrit </a:t>
            </a:r>
          </a:p>
        </p:txBody>
      </p:sp>
      <p:sp>
        <p:nvSpPr>
          <p:cNvPr id="12" name="Freeform 12"/>
          <p:cNvSpPr/>
          <p:nvPr/>
        </p:nvSpPr>
        <p:spPr>
          <a:xfrm>
            <a:off x="3126607" y="5245330"/>
            <a:ext cx="13152312" cy="4700887"/>
          </a:xfrm>
          <a:custGeom>
            <a:avLst/>
            <a:gdLst/>
            <a:ahLst/>
            <a:cxnLst/>
            <a:rect l="l" t="t" r="r" b="b"/>
            <a:pathLst>
              <a:path w="13152312" h="4700887">
                <a:moveTo>
                  <a:pt x="0" y="0"/>
                </a:moveTo>
                <a:lnTo>
                  <a:pt x="13152312" y="0"/>
                </a:lnTo>
                <a:lnTo>
                  <a:pt x="13152312" y="4700887"/>
                </a:lnTo>
                <a:lnTo>
                  <a:pt x="0" y="4700887"/>
                </a:lnTo>
                <a:lnTo>
                  <a:pt x="0" y="0"/>
                </a:lnTo>
                <a:close/>
              </a:path>
            </a:pathLst>
          </a:custGeom>
          <a:blipFill>
            <a:blip r:embed="rId10"/>
            <a:stretch>
              <a:fillRect r="-77"/>
            </a:stretch>
          </a:blipFill>
        </p:spPr>
      </p:sp>
      <p:sp>
        <p:nvSpPr>
          <p:cNvPr id="13" name="TextBox 13"/>
          <p:cNvSpPr txBox="1"/>
          <p:nvPr/>
        </p:nvSpPr>
        <p:spPr>
          <a:xfrm>
            <a:off x="3896342" y="289561"/>
            <a:ext cx="13761543"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ea typeface="Times New Roman Bold"/>
                <a:cs typeface="Times New Roman Bold"/>
                <a:sym typeface="Times New Roman Bold"/>
              </a:rPr>
              <a:t>2 - La transformation non totale ou limitée</a:t>
            </a:r>
          </a:p>
        </p:txBody>
      </p:sp>
      <p:sp>
        <p:nvSpPr>
          <p:cNvPr id="14" name="TextBox 14"/>
          <p:cNvSpPr txBox="1"/>
          <p:nvPr/>
        </p:nvSpPr>
        <p:spPr>
          <a:xfrm>
            <a:off x="2157085" y="1942413"/>
            <a:ext cx="14531726" cy="164692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Considérons une solution  de concentration C2 = 5,0.10-4 mol.L-1 et volume V2 = 50 mL, on mesure le pH de la solution  par Ph-mètre : la valeur indiqué est pH=4</a:t>
            </a:r>
          </a:p>
        </p:txBody>
      </p:sp>
      <p:sp>
        <p:nvSpPr>
          <p:cNvPr id="15" name="TextBox 15"/>
          <p:cNvSpPr txBox="1"/>
          <p:nvPr/>
        </p:nvSpPr>
        <p:spPr>
          <a:xfrm>
            <a:off x="5072911" y="1275042"/>
            <a:ext cx="11083888" cy="628763"/>
          </a:xfrm>
          <a:prstGeom prst="rect">
            <a:avLst/>
          </a:prstGeom>
        </p:spPr>
        <p:txBody>
          <a:bodyPr lIns="0" tIns="0" rIns="0" bIns="0" rtlCol="0" anchor="t">
            <a:spAutoFit/>
          </a:bodyPr>
          <a:lstStyle/>
          <a:p>
            <a:pPr algn="l">
              <a:lnSpc>
                <a:spcPts val="4375"/>
              </a:lnSpc>
            </a:pPr>
            <a:r>
              <a:rPr lang="en-US" sz="3772" u="sng">
                <a:solidFill>
                  <a:srgbClr val="5CE1E6"/>
                </a:solidFill>
                <a:latin typeface="Times New Roman Bold"/>
                <a:ea typeface="Times New Roman Bold"/>
                <a:cs typeface="Times New Roman Bold"/>
                <a:sym typeface="Times New Roman Bold"/>
              </a:rPr>
              <a:t>Réaction entre solution d’acide éthanoïque et l'eau</a:t>
            </a:r>
          </a:p>
        </p:txBody>
      </p:sp>
      <p:sp>
        <p:nvSpPr>
          <p:cNvPr id="16" name="TextBox 16"/>
          <p:cNvSpPr txBox="1"/>
          <p:nvPr/>
        </p:nvSpPr>
        <p:spPr>
          <a:xfrm>
            <a:off x="2889368" y="1294600"/>
            <a:ext cx="2733378" cy="609205"/>
          </a:xfrm>
          <a:prstGeom prst="rect">
            <a:avLst/>
          </a:prstGeom>
        </p:spPr>
        <p:txBody>
          <a:bodyPr lIns="0" tIns="0" rIns="0" bIns="0" rtlCol="0" anchor="t">
            <a:spAutoFit/>
          </a:bodyPr>
          <a:lstStyle/>
          <a:p>
            <a:pPr algn="l">
              <a:lnSpc>
                <a:spcPts val="4259"/>
              </a:lnSpc>
            </a:pPr>
            <a:r>
              <a:rPr lang="en-US" sz="3672" u="sng">
                <a:solidFill>
                  <a:srgbClr val="5CE1E6"/>
                </a:solidFill>
                <a:latin typeface="Times New Roman Bold"/>
                <a:ea typeface="Times New Roman Bold"/>
                <a:cs typeface="Times New Roman Bold"/>
                <a:sym typeface="Times New Roman Bold"/>
              </a:rPr>
              <a:t>Exemple  :</a:t>
            </a:r>
          </a:p>
        </p:txBody>
      </p:sp>
      <p:sp>
        <p:nvSpPr>
          <p:cNvPr id="17" name="TextBox 17"/>
          <p:cNvSpPr txBox="1"/>
          <p:nvPr/>
        </p:nvSpPr>
        <p:spPr>
          <a:xfrm>
            <a:off x="1469321" y="4322308"/>
            <a:ext cx="7207179" cy="599172"/>
          </a:xfrm>
          <a:prstGeom prst="rect">
            <a:avLst/>
          </a:prstGeom>
        </p:spPr>
        <p:txBody>
          <a:bodyPr lIns="0" tIns="0" rIns="0" bIns="0" rtlCol="0" anchor="t">
            <a:spAutoFit/>
          </a:bodyPr>
          <a:lstStyle/>
          <a:p>
            <a:pPr algn="l">
              <a:lnSpc>
                <a:spcPts val="4143"/>
              </a:lnSpc>
            </a:pPr>
            <a:r>
              <a:rPr lang="en-US" sz="3572" u="sng">
                <a:solidFill>
                  <a:srgbClr val="FFFFFF"/>
                </a:solidFill>
                <a:latin typeface="Times New Roman Bold"/>
                <a:ea typeface="Times New Roman Bold"/>
                <a:cs typeface="Times New Roman Bold"/>
                <a:sym typeface="Times New Roman Bold"/>
              </a:rPr>
              <a:t>Tableau d’avancement</a:t>
            </a:r>
          </a:p>
        </p:txBody>
      </p:sp>
      <p:sp>
        <p:nvSpPr>
          <p:cNvPr id="18" name="Freeform 18"/>
          <p:cNvSpPr/>
          <p:nvPr/>
        </p:nvSpPr>
        <p:spPr>
          <a:xfrm>
            <a:off x="7809080" y="3785500"/>
            <a:ext cx="9378482" cy="470133"/>
          </a:xfrm>
          <a:custGeom>
            <a:avLst/>
            <a:gdLst/>
            <a:ahLst/>
            <a:cxnLst/>
            <a:rect l="l" t="t" r="r" b="b"/>
            <a:pathLst>
              <a:path w="9378482" h="470133">
                <a:moveTo>
                  <a:pt x="0" y="0"/>
                </a:moveTo>
                <a:lnTo>
                  <a:pt x="9378482" y="0"/>
                </a:lnTo>
                <a:lnTo>
                  <a:pt x="9378482" y="470133"/>
                </a:lnTo>
                <a:lnTo>
                  <a:pt x="0" y="470133"/>
                </a:lnTo>
                <a:lnTo>
                  <a:pt x="0" y="0"/>
                </a:lnTo>
                <a:close/>
              </a:path>
            </a:pathLst>
          </a:custGeom>
          <a:blipFill>
            <a:blip r:embed="rId10"/>
            <a:stretch>
              <a:fillRect l="-56010" t="-116046" r="-3026" b="-917006"/>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999170" y="1585560"/>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rot="400922">
            <a:off x="7973904" y="2294338"/>
            <a:ext cx="560817" cy="337030"/>
          </a:xfrm>
          <a:custGeom>
            <a:avLst/>
            <a:gdLst/>
            <a:ahLst/>
            <a:cxnLst/>
            <a:rect l="l" t="t" r="r" b="b"/>
            <a:pathLst>
              <a:path w="560817" h="337030">
                <a:moveTo>
                  <a:pt x="0" y="0"/>
                </a:moveTo>
                <a:lnTo>
                  <a:pt x="560817" y="0"/>
                </a:lnTo>
                <a:lnTo>
                  <a:pt x="560817" y="337030"/>
                </a:lnTo>
                <a:lnTo>
                  <a:pt x="0" y="33703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7942922" y="5449914"/>
            <a:ext cx="3026053" cy="495577"/>
          </a:xfrm>
          <a:custGeom>
            <a:avLst/>
            <a:gdLst/>
            <a:ahLst/>
            <a:cxnLst/>
            <a:rect l="l" t="t" r="r" b="b"/>
            <a:pathLst>
              <a:path w="3026053" h="495577">
                <a:moveTo>
                  <a:pt x="0" y="0"/>
                </a:moveTo>
                <a:lnTo>
                  <a:pt x="3026053" y="0"/>
                </a:lnTo>
                <a:lnTo>
                  <a:pt x="3026053" y="495577"/>
                </a:lnTo>
                <a:lnTo>
                  <a:pt x="0" y="495577"/>
                </a:lnTo>
                <a:lnTo>
                  <a:pt x="0" y="0"/>
                </a:lnTo>
                <a:close/>
              </a:path>
            </a:pathLst>
          </a:custGeom>
          <a:blipFill>
            <a:blip r:embed="rId12">
              <a:extLst>
                <a:ext uri="{96DAC541-7B7A-43D3-8B79-37D633B846F1}">
                  <asvg:svgBlip xmlns:asvg="http://schemas.microsoft.com/office/drawing/2016/SVG/main" xmlns="" r:embed="rId13"/>
                </a:ext>
              </a:extLst>
            </a:blip>
            <a:stretch>
              <a:fillRect t="-1173" r="-8377" b="-157032"/>
            </a:stretch>
          </a:blipFill>
        </p:spPr>
      </p:sp>
      <p:sp>
        <p:nvSpPr>
          <p:cNvPr id="13" name="Freeform 13"/>
          <p:cNvSpPr/>
          <p:nvPr/>
        </p:nvSpPr>
        <p:spPr>
          <a:xfrm>
            <a:off x="2271052" y="6276760"/>
            <a:ext cx="824698" cy="511313"/>
          </a:xfrm>
          <a:custGeom>
            <a:avLst/>
            <a:gdLst/>
            <a:ahLst/>
            <a:cxnLst/>
            <a:rect l="l" t="t" r="r" b="b"/>
            <a:pathLst>
              <a:path w="824698" h="511313">
                <a:moveTo>
                  <a:pt x="0" y="0"/>
                </a:moveTo>
                <a:lnTo>
                  <a:pt x="824698" y="0"/>
                </a:lnTo>
                <a:lnTo>
                  <a:pt x="824698" y="511313"/>
                </a:lnTo>
                <a:lnTo>
                  <a:pt x="0" y="511313"/>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a:off x="1789988" y="8082522"/>
            <a:ext cx="970470" cy="502880"/>
          </a:xfrm>
          <a:custGeom>
            <a:avLst/>
            <a:gdLst/>
            <a:ahLst/>
            <a:cxnLst/>
            <a:rect l="l" t="t" r="r" b="b"/>
            <a:pathLst>
              <a:path w="970470" h="502880">
                <a:moveTo>
                  <a:pt x="0" y="0"/>
                </a:moveTo>
                <a:lnTo>
                  <a:pt x="970470" y="0"/>
                </a:lnTo>
                <a:lnTo>
                  <a:pt x="970470" y="502880"/>
                </a:lnTo>
                <a:lnTo>
                  <a:pt x="0" y="50288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5" name="Freeform 15"/>
          <p:cNvSpPr/>
          <p:nvPr/>
        </p:nvSpPr>
        <p:spPr>
          <a:xfrm>
            <a:off x="8068188" y="6978573"/>
            <a:ext cx="2546981" cy="879866"/>
          </a:xfrm>
          <a:custGeom>
            <a:avLst/>
            <a:gdLst/>
            <a:ahLst/>
            <a:cxnLst/>
            <a:rect l="l" t="t" r="r" b="b"/>
            <a:pathLst>
              <a:path w="2546981" h="879866">
                <a:moveTo>
                  <a:pt x="0" y="0"/>
                </a:moveTo>
                <a:lnTo>
                  <a:pt x="2546980" y="0"/>
                </a:lnTo>
                <a:lnTo>
                  <a:pt x="2546980" y="879866"/>
                </a:lnTo>
                <a:lnTo>
                  <a:pt x="0" y="879866"/>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6" name="TextBox 16"/>
          <p:cNvSpPr txBox="1"/>
          <p:nvPr/>
        </p:nvSpPr>
        <p:spPr>
          <a:xfrm>
            <a:off x="2909625" y="700539"/>
            <a:ext cx="9733823" cy="599172"/>
          </a:xfrm>
          <a:prstGeom prst="rect">
            <a:avLst/>
          </a:prstGeom>
        </p:spPr>
        <p:txBody>
          <a:bodyPr lIns="0" tIns="0" rIns="0" bIns="0" rtlCol="0" anchor="t">
            <a:spAutoFit/>
          </a:bodyPr>
          <a:lstStyle/>
          <a:p>
            <a:pPr algn="l">
              <a:lnSpc>
                <a:spcPts val="4143"/>
              </a:lnSpc>
            </a:pPr>
            <a:r>
              <a:rPr lang="en-US" sz="3572" u="sng">
                <a:solidFill>
                  <a:srgbClr val="F8D300"/>
                </a:solidFill>
                <a:latin typeface="Times New Roman Bold"/>
                <a:ea typeface="Times New Roman Bold"/>
                <a:cs typeface="Times New Roman Bold"/>
                <a:sym typeface="Times New Roman Bold"/>
              </a:rPr>
              <a:t>Calcul l’avancement maximal de la réaction  Xmax</a:t>
            </a:r>
          </a:p>
        </p:txBody>
      </p:sp>
      <p:sp>
        <p:nvSpPr>
          <p:cNvPr id="17" name="TextBox 17"/>
          <p:cNvSpPr txBox="1"/>
          <p:nvPr/>
        </p:nvSpPr>
        <p:spPr>
          <a:xfrm>
            <a:off x="2711312" y="1415022"/>
            <a:ext cx="14705904"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Puisque l’eau est en excès, alors le réactif limitant est CH3COOH(aq) </a:t>
            </a:r>
          </a:p>
        </p:txBody>
      </p:sp>
      <p:sp>
        <p:nvSpPr>
          <p:cNvPr id="18" name="TextBox 18"/>
          <p:cNvSpPr txBox="1"/>
          <p:nvPr/>
        </p:nvSpPr>
        <p:spPr>
          <a:xfrm>
            <a:off x="3711982" y="2205705"/>
            <a:ext cx="4356205"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C2 x V2 – Xmax=0</a:t>
            </a:r>
          </a:p>
        </p:txBody>
      </p:sp>
      <p:sp>
        <p:nvSpPr>
          <p:cNvPr id="19" name="TextBox 19"/>
          <p:cNvSpPr txBox="1"/>
          <p:nvPr/>
        </p:nvSpPr>
        <p:spPr>
          <a:xfrm>
            <a:off x="8847700" y="2243601"/>
            <a:ext cx="7004145"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Xmax =C2 x V2 =  2,5.10-5 mol</a:t>
            </a:r>
          </a:p>
        </p:txBody>
      </p:sp>
      <p:sp>
        <p:nvSpPr>
          <p:cNvPr id="20" name="TextBox 20"/>
          <p:cNvSpPr txBox="1"/>
          <p:nvPr/>
        </p:nvSpPr>
        <p:spPr>
          <a:xfrm>
            <a:off x="3095750" y="2957073"/>
            <a:ext cx="2853229" cy="599172"/>
          </a:xfrm>
          <a:prstGeom prst="rect">
            <a:avLst/>
          </a:prstGeom>
        </p:spPr>
        <p:txBody>
          <a:bodyPr lIns="0" tIns="0" rIns="0" bIns="0" rtlCol="0" anchor="t">
            <a:spAutoFit/>
          </a:bodyPr>
          <a:lstStyle/>
          <a:p>
            <a:pPr algn="l">
              <a:lnSpc>
                <a:spcPts val="4143"/>
              </a:lnSpc>
            </a:pPr>
            <a:r>
              <a:rPr lang="en-US" sz="3572" u="sng">
                <a:solidFill>
                  <a:srgbClr val="F8D300"/>
                </a:solidFill>
                <a:latin typeface="Times New Roman Bold"/>
                <a:ea typeface="Times New Roman Bold"/>
                <a:cs typeface="Times New Roman Bold"/>
                <a:sym typeface="Times New Roman Bold"/>
              </a:rPr>
              <a:t>Calcul de Xf </a:t>
            </a:r>
          </a:p>
        </p:txBody>
      </p:sp>
      <p:sp>
        <p:nvSpPr>
          <p:cNvPr id="21" name="TextBox 21"/>
          <p:cNvSpPr txBox="1"/>
          <p:nvPr/>
        </p:nvSpPr>
        <p:spPr>
          <a:xfrm>
            <a:off x="2089704" y="3689595"/>
            <a:ext cx="6462721"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d’après le tableau d’avancement :</a:t>
            </a:r>
          </a:p>
        </p:txBody>
      </p:sp>
      <p:sp>
        <p:nvSpPr>
          <p:cNvPr id="22" name="TextBox 22"/>
          <p:cNvSpPr txBox="1"/>
          <p:nvPr/>
        </p:nvSpPr>
        <p:spPr>
          <a:xfrm>
            <a:off x="2909625" y="4422117"/>
            <a:ext cx="16157175"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Xf = n(H3O+) = [H3O+] x V2 = 10–pH x V2 =  5.10-6 mol</a:t>
            </a:r>
          </a:p>
        </p:txBody>
      </p:sp>
      <p:sp>
        <p:nvSpPr>
          <p:cNvPr id="23" name="TextBox 23"/>
          <p:cNvSpPr txBox="1"/>
          <p:nvPr/>
        </p:nvSpPr>
        <p:spPr>
          <a:xfrm>
            <a:off x="3587620" y="5392764"/>
            <a:ext cx="4251907" cy="599172"/>
          </a:xfrm>
          <a:prstGeom prst="rect">
            <a:avLst/>
          </a:prstGeom>
        </p:spPr>
        <p:txBody>
          <a:bodyPr lIns="0" tIns="0" rIns="0" bIns="0" rtlCol="0" anchor="t">
            <a:spAutoFit/>
          </a:bodyPr>
          <a:lstStyle/>
          <a:p>
            <a:pPr algn="l">
              <a:lnSpc>
                <a:spcPts val="4143"/>
              </a:lnSpc>
            </a:pPr>
            <a:r>
              <a:rPr lang="en-US" sz="3572" u="sng">
                <a:solidFill>
                  <a:srgbClr val="FFFFFF"/>
                </a:solidFill>
                <a:latin typeface="Times New Roman Bold"/>
                <a:ea typeface="Times New Roman Bold"/>
                <a:cs typeface="Times New Roman Bold"/>
                <a:sym typeface="Times New Roman Bold"/>
              </a:rPr>
              <a:t>On remarque que :</a:t>
            </a:r>
            <a:r>
              <a:rPr lang="en-US" sz="3572">
                <a:solidFill>
                  <a:srgbClr val="FFFFFF"/>
                </a:solidFill>
                <a:latin typeface="Times New Roman Bold"/>
                <a:ea typeface="Times New Roman Bold"/>
                <a:cs typeface="Times New Roman Bold"/>
                <a:sym typeface="Times New Roman Bold"/>
              </a:rPr>
              <a:t>   </a:t>
            </a:r>
          </a:p>
        </p:txBody>
      </p:sp>
      <p:sp>
        <p:nvSpPr>
          <p:cNvPr id="24" name="TextBox 24"/>
          <p:cNvSpPr txBox="1"/>
          <p:nvPr/>
        </p:nvSpPr>
        <p:spPr>
          <a:xfrm>
            <a:off x="8552425" y="5419785"/>
            <a:ext cx="2424602" cy="599172"/>
          </a:xfrm>
          <a:prstGeom prst="rect">
            <a:avLst/>
          </a:prstGeom>
        </p:spPr>
        <p:txBody>
          <a:bodyPr lIns="0" tIns="0" rIns="0" bIns="0" rtlCol="0" anchor="t">
            <a:spAutoFit/>
          </a:bodyPr>
          <a:lstStyle/>
          <a:p>
            <a:pPr algn="l">
              <a:lnSpc>
                <a:spcPts val="4143"/>
              </a:lnSpc>
            </a:pPr>
            <a:r>
              <a:rPr lang="en-US" sz="3572" u="sng">
                <a:solidFill>
                  <a:srgbClr val="5CE1E6"/>
                </a:solidFill>
                <a:latin typeface="Times New Roman Bold"/>
                <a:ea typeface="Times New Roman Bold"/>
                <a:cs typeface="Times New Roman Bold"/>
                <a:sym typeface="Times New Roman Bold"/>
              </a:rPr>
              <a:t>Xf &lt; Xmax</a:t>
            </a:r>
          </a:p>
        </p:txBody>
      </p:sp>
      <p:sp>
        <p:nvSpPr>
          <p:cNvPr id="25" name="TextBox 25"/>
          <p:cNvSpPr txBox="1"/>
          <p:nvPr/>
        </p:nvSpPr>
        <p:spPr>
          <a:xfrm>
            <a:off x="3420332" y="6188901"/>
            <a:ext cx="16433943"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Puisque Xf &lt; Xmax donc la réaction n’est pas totale</a:t>
            </a:r>
          </a:p>
        </p:txBody>
      </p:sp>
      <p:sp>
        <p:nvSpPr>
          <p:cNvPr id="26" name="TextBox 26"/>
          <p:cNvSpPr txBox="1"/>
          <p:nvPr/>
        </p:nvSpPr>
        <p:spPr>
          <a:xfrm>
            <a:off x="2508110" y="7989953"/>
            <a:ext cx="14448564" cy="1123047"/>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Les réactifs de la transformation non totale ou limitée ne se disparaissent pas totalement</a:t>
            </a:r>
          </a:p>
        </p:txBody>
      </p:sp>
      <p:sp>
        <p:nvSpPr>
          <p:cNvPr id="27" name="TextBox 27"/>
          <p:cNvSpPr txBox="1"/>
          <p:nvPr/>
        </p:nvSpPr>
        <p:spPr>
          <a:xfrm>
            <a:off x="8678550" y="7035723"/>
            <a:ext cx="1554797" cy="589401"/>
          </a:xfrm>
          <a:prstGeom prst="rect">
            <a:avLst/>
          </a:prstGeom>
        </p:spPr>
        <p:txBody>
          <a:bodyPr lIns="0" tIns="0" rIns="0" bIns="0" rtlCol="0" anchor="t">
            <a:spAutoFit/>
          </a:bodyPr>
          <a:lstStyle/>
          <a:p>
            <a:pPr algn="l">
              <a:lnSpc>
                <a:spcPts val="4087"/>
              </a:lnSpc>
            </a:pPr>
            <a:r>
              <a:rPr lang="en-US" sz="3523" u="sng">
                <a:solidFill>
                  <a:srgbClr val="231F20"/>
                </a:solidFill>
                <a:latin typeface="Times New Roman Bold"/>
                <a:ea typeface="Times New Roman Bold"/>
                <a:cs typeface="Times New Roman Bold"/>
                <a:sym typeface="Times New Roman Bold"/>
              </a:rPr>
              <a:t>Résumé</a:t>
            </a:r>
          </a:p>
        </p:txBody>
      </p:sp>
      <p:sp>
        <p:nvSpPr>
          <p:cNvPr id="28" name="TextBox 28"/>
          <p:cNvSpPr txBox="1"/>
          <p:nvPr/>
        </p:nvSpPr>
        <p:spPr>
          <a:xfrm>
            <a:off x="2508110" y="2167401"/>
            <a:ext cx="970470"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d’où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506070" y="-261716"/>
            <a:ext cx="1362984" cy="2370408"/>
          </a:xfrm>
          <a:custGeom>
            <a:avLst/>
            <a:gdLst/>
            <a:ahLst/>
            <a:cxnLst/>
            <a:rect l="l" t="t" r="r" b="b"/>
            <a:pathLst>
              <a:path w="1362984" h="2370408">
                <a:moveTo>
                  <a:pt x="1362984" y="0"/>
                </a:moveTo>
                <a:lnTo>
                  <a:pt x="0" y="0"/>
                </a:lnTo>
                <a:lnTo>
                  <a:pt x="0" y="2370407"/>
                </a:lnTo>
                <a:lnTo>
                  <a:pt x="1362984" y="2370407"/>
                </a:lnTo>
                <a:lnTo>
                  <a:pt x="13629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999170" y="2908342"/>
            <a:ext cx="552105" cy="428634"/>
          </a:xfrm>
          <a:custGeom>
            <a:avLst/>
            <a:gdLst/>
            <a:ahLst/>
            <a:cxnLst/>
            <a:rect l="l" t="t" r="r" b="b"/>
            <a:pathLst>
              <a:path w="552105" h="428634">
                <a:moveTo>
                  <a:pt x="0" y="0"/>
                </a:moveTo>
                <a:lnTo>
                  <a:pt x="552105" y="0"/>
                </a:lnTo>
                <a:lnTo>
                  <a:pt x="552105" y="428634"/>
                </a:lnTo>
                <a:lnTo>
                  <a:pt x="0" y="42863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4592226" y="2908342"/>
            <a:ext cx="2519236" cy="1679491"/>
          </a:xfrm>
          <a:custGeom>
            <a:avLst/>
            <a:gdLst/>
            <a:ahLst/>
            <a:cxnLst/>
            <a:rect l="l" t="t" r="r" b="b"/>
            <a:pathLst>
              <a:path w="2519236" h="1679491">
                <a:moveTo>
                  <a:pt x="0" y="0"/>
                </a:moveTo>
                <a:lnTo>
                  <a:pt x="2519237" y="0"/>
                </a:lnTo>
                <a:lnTo>
                  <a:pt x="2519237" y="1679491"/>
                </a:lnTo>
                <a:lnTo>
                  <a:pt x="0" y="1679491"/>
                </a:lnTo>
                <a:lnTo>
                  <a:pt x="0" y="0"/>
                </a:lnTo>
                <a:close/>
              </a:path>
            </a:pathLst>
          </a:custGeom>
          <a:blipFill>
            <a:blip r:embed="rId10"/>
            <a:stretch>
              <a:fillRect/>
            </a:stretch>
          </a:blipFill>
        </p:spPr>
      </p:sp>
      <p:sp>
        <p:nvSpPr>
          <p:cNvPr id="12" name="TextBox 12"/>
          <p:cNvSpPr txBox="1"/>
          <p:nvPr/>
        </p:nvSpPr>
        <p:spPr>
          <a:xfrm>
            <a:off x="2864299" y="2072151"/>
            <a:ext cx="13761543"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ea typeface="Times New Roman Bold"/>
                <a:cs typeface="Times New Roman Bold"/>
                <a:sym typeface="Times New Roman Bold"/>
              </a:rPr>
              <a:t>3 - Le Taux D’avancement Final D’une Réaction Chimique</a:t>
            </a:r>
          </a:p>
        </p:txBody>
      </p:sp>
      <p:sp>
        <p:nvSpPr>
          <p:cNvPr id="13" name="TextBox 13"/>
          <p:cNvSpPr txBox="1"/>
          <p:nvPr/>
        </p:nvSpPr>
        <p:spPr>
          <a:xfrm>
            <a:off x="-753068" y="-1076578"/>
            <a:ext cx="14531726" cy="1289939"/>
          </a:xfrm>
          <a:prstGeom prst="rect">
            <a:avLst/>
          </a:prstGeom>
        </p:spPr>
        <p:txBody>
          <a:bodyPr lIns="0" tIns="0" rIns="0" bIns="0" rtlCol="0" anchor="t">
            <a:spAutoFit/>
          </a:bodyPr>
          <a:lstStyle/>
          <a:p>
            <a:pPr algn="l">
              <a:lnSpc>
                <a:spcPts val="4929"/>
              </a:lnSpc>
            </a:pPr>
            <a:r>
              <a:rPr lang="en-US" sz="3572">
                <a:solidFill>
                  <a:srgbClr val="FFFFFF"/>
                </a:solidFill>
                <a:latin typeface="Times New Roman Bold"/>
                <a:ea typeface="Times New Roman Bold"/>
                <a:cs typeface="Times New Roman Bold"/>
                <a:sym typeface="Times New Roman Bold"/>
              </a:rPr>
              <a:t>     Le taux d’avancement d’une réaction est égal au quotient du taux d’avancement final par le taux d’avancement maximal </a:t>
            </a:r>
          </a:p>
        </p:txBody>
      </p:sp>
      <p:sp>
        <p:nvSpPr>
          <p:cNvPr id="14" name="TextBox 14"/>
          <p:cNvSpPr txBox="1"/>
          <p:nvPr/>
        </p:nvSpPr>
        <p:spPr>
          <a:xfrm>
            <a:off x="2337238" y="4627735"/>
            <a:ext cx="14426163"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𝝉 est une grandeur sans unité   0≤ 𝝉 ≤𝟏 et peut être exprimée en pourcentage</a:t>
            </a:r>
          </a:p>
        </p:txBody>
      </p:sp>
      <p:sp>
        <p:nvSpPr>
          <p:cNvPr id="15" name="TextBox 15"/>
          <p:cNvSpPr txBox="1"/>
          <p:nvPr/>
        </p:nvSpPr>
        <p:spPr>
          <a:xfrm>
            <a:off x="2337238" y="5198332"/>
            <a:ext cx="14426163" cy="599172"/>
          </a:xfrm>
          <a:prstGeom prst="rect">
            <a:avLst/>
          </a:prstGeom>
        </p:spPr>
        <p:txBody>
          <a:bodyPr lIns="0" tIns="0" rIns="0" bIns="0" rtlCol="0" anchor="t">
            <a:spAutoFit/>
          </a:bodyPr>
          <a:lstStyle/>
          <a:p>
            <a:pPr marL="771244" lvl="1" indent="-385622" algn="l">
              <a:lnSpc>
                <a:spcPts val="4143"/>
              </a:lnSpc>
              <a:buFont typeface="Arial"/>
              <a:buChar char="•"/>
            </a:pPr>
            <a:r>
              <a:rPr lang="en-US" sz="3572">
                <a:solidFill>
                  <a:srgbClr val="FFFFFF"/>
                </a:solidFill>
                <a:latin typeface="Times New Roman Bold"/>
                <a:ea typeface="Times New Roman Bold"/>
                <a:cs typeface="Times New Roman Bold"/>
                <a:sym typeface="Times New Roman Bold"/>
              </a:rPr>
              <a:t>Si 𝝉=1 la réaction chimique est total</a:t>
            </a:r>
          </a:p>
        </p:txBody>
      </p:sp>
      <p:sp>
        <p:nvSpPr>
          <p:cNvPr id="16" name="TextBox 16"/>
          <p:cNvSpPr txBox="1"/>
          <p:nvPr/>
        </p:nvSpPr>
        <p:spPr>
          <a:xfrm>
            <a:off x="2337238" y="5859110"/>
            <a:ext cx="14426163" cy="599172"/>
          </a:xfrm>
          <a:prstGeom prst="rect">
            <a:avLst/>
          </a:prstGeom>
        </p:spPr>
        <p:txBody>
          <a:bodyPr lIns="0" tIns="0" rIns="0" bIns="0" rtlCol="0" anchor="t">
            <a:spAutoFit/>
          </a:bodyPr>
          <a:lstStyle/>
          <a:p>
            <a:pPr marL="771244" lvl="1" indent="-385622" algn="l">
              <a:lnSpc>
                <a:spcPts val="4143"/>
              </a:lnSpc>
              <a:buFont typeface="Arial"/>
              <a:buChar char="•"/>
            </a:pPr>
            <a:r>
              <a:rPr lang="en-US" sz="3572">
                <a:solidFill>
                  <a:srgbClr val="FFFFFF"/>
                </a:solidFill>
                <a:latin typeface="Times New Roman Bold"/>
                <a:ea typeface="Times New Roman Bold"/>
                <a:cs typeface="Times New Roman Bold"/>
                <a:sym typeface="Times New Roman Bold"/>
              </a:rPr>
              <a:t>Si 𝝉&lt;1 la réaction chimique est non total ou limitée</a:t>
            </a:r>
          </a:p>
        </p:txBody>
      </p:sp>
      <p:sp>
        <p:nvSpPr>
          <p:cNvPr id="17" name="TextBox 17"/>
          <p:cNvSpPr txBox="1"/>
          <p:nvPr/>
        </p:nvSpPr>
        <p:spPr>
          <a:xfrm>
            <a:off x="2337238" y="2897015"/>
            <a:ext cx="11441421" cy="164692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Le taux d’avancement d’une réaction est égal au quotient du taux d’avancement final par le taux d’avancement maximal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763902" y="-288837"/>
            <a:ext cx="1043934" cy="1815537"/>
          </a:xfrm>
          <a:custGeom>
            <a:avLst/>
            <a:gdLst/>
            <a:ahLst/>
            <a:cxnLst/>
            <a:rect l="l" t="t" r="r" b="b"/>
            <a:pathLst>
              <a:path w="1043934" h="1815537">
                <a:moveTo>
                  <a:pt x="1043934" y="0"/>
                </a:moveTo>
                <a:lnTo>
                  <a:pt x="0" y="0"/>
                </a:lnTo>
                <a:lnTo>
                  <a:pt x="0" y="1815537"/>
                </a:lnTo>
                <a:lnTo>
                  <a:pt x="1043934" y="1815537"/>
                </a:lnTo>
                <a:lnTo>
                  <a:pt x="104393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3066" y="-3105360"/>
            <a:ext cx="5362937" cy="5397215"/>
          </a:xfrm>
          <a:custGeom>
            <a:avLst/>
            <a:gdLst/>
            <a:ahLst/>
            <a:cxnLst/>
            <a:rect l="l" t="t" r="r" b="b"/>
            <a:pathLst>
              <a:path w="5362937" h="5397215">
                <a:moveTo>
                  <a:pt x="0" y="0"/>
                </a:moveTo>
                <a:lnTo>
                  <a:pt x="5362937" y="0"/>
                </a:lnTo>
                <a:lnTo>
                  <a:pt x="5362937" y="5397215"/>
                </a:lnTo>
                <a:lnTo>
                  <a:pt x="0" y="53972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580755" y="1903854"/>
            <a:ext cx="552105" cy="428634"/>
          </a:xfrm>
          <a:custGeom>
            <a:avLst/>
            <a:gdLst/>
            <a:ahLst/>
            <a:cxnLst/>
            <a:rect l="l" t="t" r="r" b="b"/>
            <a:pathLst>
              <a:path w="552105" h="428634">
                <a:moveTo>
                  <a:pt x="0" y="0"/>
                </a:moveTo>
                <a:lnTo>
                  <a:pt x="552105" y="0"/>
                </a:lnTo>
                <a:lnTo>
                  <a:pt x="552105" y="428635"/>
                </a:lnTo>
                <a:lnTo>
                  <a:pt x="0" y="42863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4991831" y="7540797"/>
            <a:ext cx="1502476" cy="1683018"/>
          </a:xfrm>
          <a:custGeom>
            <a:avLst/>
            <a:gdLst/>
            <a:ahLst/>
            <a:cxnLst/>
            <a:rect l="l" t="t" r="r" b="b"/>
            <a:pathLst>
              <a:path w="1502476" h="1683018">
                <a:moveTo>
                  <a:pt x="0" y="0"/>
                </a:moveTo>
                <a:lnTo>
                  <a:pt x="1502476" y="0"/>
                </a:lnTo>
                <a:lnTo>
                  <a:pt x="1502476" y="1683017"/>
                </a:lnTo>
                <a:lnTo>
                  <a:pt x="0" y="168301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11217293" y="7575282"/>
            <a:ext cx="1502476" cy="1683018"/>
          </a:xfrm>
          <a:custGeom>
            <a:avLst/>
            <a:gdLst/>
            <a:ahLst/>
            <a:cxnLst/>
            <a:rect l="l" t="t" r="r" b="b"/>
            <a:pathLst>
              <a:path w="1502476" h="1683018">
                <a:moveTo>
                  <a:pt x="0" y="0"/>
                </a:moveTo>
                <a:lnTo>
                  <a:pt x="1502476" y="0"/>
                </a:lnTo>
                <a:lnTo>
                  <a:pt x="1502476" y="1683018"/>
                </a:lnTo>
                <a:lnTo>
                  <a:pt x="0" y="168301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3" name="Freeform 13"/>
          <p:cNvSpPr/>
          <p:nvPr/>
        </p:nvSpPr>
        <p:spPr>
          <a:xfrm>
            <a:off x="7041666" y="8067951"/>
            <a:ext cx="3663229" cy="709631"/>
          </a:xfrm>
          <a:custGeom>
            <a:avLst/>
            <a:gdLst/>
            <a:ahLst/>
            <a:cxnLst/>
            <a:rect l="l" t="t" r="r" b="b"/>
            <a:pathLst>
              <a:path w="3663229" h="709631">
                <a:moveTo>
                  <a:pt x="0" y="0"/>
                </a:moveTo>
                <a:lnTo>
                  <a:pt x="3663229" y="0"/>
                </a:lnTo>
                <a:lnTo>
                  <a:pt x="3663229" y="709630"/>
                </a:lnTo>
                <a:lnTo>
                  <a:pt x="0" y="70963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4" name="Freeform 14"/>
          <p:cNvSpPr/>
          <p:nvPr/>
        </p:nvSpPr>
        <p:spPr>
          <a:xfrm>
            <a:off x="3478580" y="8017523"/>
            <a:ext cx="1254806" cy="467700"/>
          </a:xfrm>
          <a:custGeom>
            <a:avLst/>
            <a:gdLst/>
            <a:ahLst/>
            <a:cxnLst/>
            <a:rect l="l" t="t" r="r" b="b"/>
            <a:pathLst>
              <a:path w="1254806" h="467700">
                <a:moveTo>
                  <a:pt x="0" y="0"/>
                </a:moveTo>
                <a:lnTo>
                  <a:pt x="1254806" y="0"/>
                </a:lnTo>
                <a:lnTo>
                  <a:pt x="1254806" y="467701"/>
                </a:lnTo>
                <a:lnTo>
                  <a:pt x="0" y="467701"/>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5" name="Freeform 15"/>
          <p:cNvSpPr/>
          <p:nvPr/>
        </p:nvSpPr>
        <p:spPr>
          <a:xfrm>
            <a:off x="12860684" y="8003845"/>
            <a:ext cx="1254806" cy="467700"/>
          </a:xfrm>
          <a:custGeom>
            <a:avLst/>
            <a:gdLst/>
            <a:ahLst/>
            <a:cxnLst/>
            <a:rect l="l" t="t" r="r" b="b"/>
            <a:pathLst>
              <a:path w="1254806" h="467700">
                <a:moveTo>
                  <a:pt x="0" y="0"/>
                </a:moveTo>
                <a:lnTo>
                  <a:pt x="1254806" y="0"/>
                </a:lnTo>
                <a:lnTo>
                  <a:pt x="1254806" y="467700"/>
                </a:lnTo>
                <a:lnTo>
                  <a:pt x="0" y="46770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6" name="Freeform 16"/>
          <p:cNvSpPr/>
          <p:nvPr/>
        </p:nvSpPr>
        <p:spPr>
          <a:xfrm>
            <a:off x="1765222" y="3920673"/>
            <a:ext cx="467896" cy="379421"/>
          </a:xfrm>
          <a:custGeom>
            <a:avLst/>
            <a:gdLst/>
            <a:ahLst/>
            <a:cxnLst/>
            <a:rect l="l" t="t" r="r" b="b"/>
            <a:pathLst>
              <a:path w="467896" h="379421">
                <a:moveTo>
                  <a:pt x="0" y="0"/>
                </a:moveTo>
                <a:lnTo>
                  <a:pt x="467896" y="0"/>
                </a:lnTo>
                <a:lnTo>
                  <a:pt x="467896" y="379421"/>
                </a:lnTo>
                <a:lnTo>
                  <a:pt x="0" y="379421"/>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7" name="Freeform 17"/>
          <p:cNvSpPr/>
          <p:nvPr/>
        </p:nvSpPr>
        <p:spPr>
          <a:xfrm>
            <a:off x="3104773" y="4581419"/>
            <a:ext cx="671069" cy="416063"/>
          </a:xfrm>
          <a:custGeom>
            <a:avLst/>
            <a:gdLst/>
            <a:ahLst/>
            <a:cxnLst/>
            <a:rect l="l" t="t" r="r" b="b"/>
            <a:pathLst>
              <a:path w="671069" h="416063">
                <a:moveTo>
                  <a:pt x="0" y="0"/>
                </a:moveTo>
                <a:lnTo>
                  <a:pt x="671068" y="0"/>
                </a:lnTo>
                <a:lnTo>
                  <a:pt x="671068" y="416063"/>
                </a:lnTo>
                <a:lnTo>
                  <a:pt x="0" y="416063"/>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8" name="Freeform 18"/>
          <p:cNvSpPr/>
          <p:nvPr/>
        </p:nvSpPr>
        <p:spPr>
          <a:xfrm>
            <a:off x="7225464" y="6413980"/>
            <a:ext cx="10030935" cy="638599"/>
          </a:xfrm>
          <a:custGeom>
            <a:avLst/>
            <a:gdLst/>
            <a:ahLst/>
            <a:cxnLst/>
            <a:rect l="l" t="t" r="r" b="b"/>
            <a:pathLst>
              <a:path w="10030935" h="638599">
                <a:moveTo>
                  <a:pt x="0" y="0"/>
                </a:moveTo>
                <a:lnTo>
                  <a:pt x="10030935" y="0"/>
                </a:lnTo>
                <a:lnTo>
                  <a:pt x="10030935" y="638600"/>
                </a:lnTo>
                <a:lnTo>
                  <a:pt x="0" y="638600"/>
                </a:lnTo>
                <a:lnTo>
                  <a:pt x="0" y="0"/>
                </a:lnTo>
                <a:close/>
              </a:path>
            </a:pathLst>
          </a:custGeom>
          <a:blipFill>
            <a:blip r:embed="rId20"/>
            <a:stretch>
              <a:fillRect t="-57206" b="-77994"/>
            </a:stretch>
          </a:blipFill>
        </p:spPr>
      </p:sp>
      <p:sp>
        <p:nvSpPr>
          <p:cNvPr id="19" name="TextBox 19"/>
          <p:cNvSpPr txBox="1"/>
          <p:nvPr/>
        </p:nvSpPr>
        <p:spPr>
          <a:xfrm>
            <a:off x="2957608" y="876300"/>
            <a:ext cx="13761543" cy="739139"/>
          </a:xfrm>
          <a:prstGeom prst="rect">
            <a:avLst/>
          </a:prstGeom>
        </p:spPr>
        <p:txBody>
          <a:bodyPr lIns="0" tIns="0" rIns="0" bIns="0" rtlCol="0" anchor="t">
            <a:spAutoFit/>
          </a:bodyPr>
          <a:lstStyle/>
          <a:p>
            <a:pPr algn="l">
              <a:lnSpc>
                <a:spcPts val="5460"/>
              </a:lnSpc>
              <a:spcBef>
                <a:spcPct val="0"/>
              </a:spcBef>
            </a:pPr>
            <a:r>
              <a:rPr lang="en-US" sz="3900" u="sng">
                <a:solidFill>
                  <a:srgbClr val="B6F61A"/>
                </a:solidFill>
                <a:latin typeface="Times New Roman Bold"/>
                <a:ea typeface="Times New Roman Bold"/>
                <a:cs typeface="Times New Roman Bold"/>
                <a:sym typeface="Times New Roman Bold"/>
              </a:rPr>
              <a:t>1-Activitee expérimentale</a:t>
            </a:r>
          </a:p>
        </p:txBody>
      </p:sp>
      <p:sp>
        <p:nvSpPr>
          <p:cNvPr id="20" name="TextBox 20"/>
          <p:cNvSpPr txBox="1"/>
          <p:nvPr/>
        </p:nvSpPr>
        <p:spPr>
          <a:xfrm>
            <a:off x="3517122" y="174070"/>
            <a:ext cx="13742178" cy="746619"/>
          </a:xfrm>
          <a:prstGeom prst="rect">
            <a:avLst/>
          </a:prstGeom>
        </p:spPr>
        <p:txBody>
          <a:bodyPr lIns="0" tIns="0" rIns="0" bIns="0" rtlCol="0" anchor="t">
            <a:spAutoFit/>
          </a:bodyPr>
          <a:lstStyle/>
          <a:p>
            <a:pPr algn="l">
              <a:lnSpc>
                <a:spcPts val="5187"/>
              </a:lnSpc>
            </a:pPr>
            <a:r>
              <a:rPr lang="en-US" sz="4472" u="sng">
                <a:solidFill>
                  <a:srgbClr val="FFA300"/>
                </a:solidFill>
                <a:latin typeface="Times New Roman Bold"/>
                <a:ea typeface="Times New Roman Bold"/>
                <a:cs typeface="Times New Roman Bold"/>
                <a:sym typeface="Times New Roman Bold"/>
              </a:rPr>
              <a:t>IV - Sens d’évolution d’un système chimique .</a:t>
            </a:r>
          </a:p>
        </p:txBody>
      </p:sp>
      <p:sp>
        <p:nvSpPr>
          <p:cNvPr id="21" name="TextBox 21"/>
          <p:cNvSpPr txBox="1"/>
          <p:nvPr/>
        </p:nvSpPr>
        <p:spPr>
          <a:xfrm>
            <a:off x="2532663" y="1722879"/>
            <a:ext cx="16095553"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On prépare une solution aqueuse d’acide éthanoïque de pH=3,4 puis</a:t>
            </a:r>
          </a:p>
        </p:txBody>
      </p:sp>
      <p:sp>
        <p:nvSpPr>
          <p:cNvPr id="22" name="TextBox 22"/>
          <p:cNvSpPr txBox="1"/>
          <p:nvPr/>
        </p:nvSpPr>
        <p:spPr>
          <a:xfrm>
            <a:off x="3222544" y="2464926"/>
            <a:ext cx="9773456"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on la verse, dans les béchers A et B équitablement</a:t>
            </a:r>
          </a:p>
        </p:txBody>
      </p:sp>
      <p:sp>
        <p:nvSpPr>
          <p:cNvPr id="23" name="TextBox 23"/>
          <p:cNvSpPr txBox="1"/>
          <p:nvPr/>
        </p:nvSpPr>
        <p:spPr>
          <a:xfrm>
            <a:off x="2532663" y="3782222"/>
            <a:ext cx="13118069"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On ajoute, dans le bécher A , quelques gouttes de l’acide éthanoïque</a:t>
            </a:r>
          </a:p>
        </p:txBody>
      </p:sp>
      <p:sp>
        <p:nvSpPr>
          <p:cNvPr id="24" name="TextBox 24"/>
          <p:cNvSpPr txBox="1"/>
          <p:nvPr/>
        </p:nvSpPr>
        <p:spPr>
          <a:xfrm>
            <a:off x="855259" y="5197011"/>
            <a:ext cx="16577482" cy="1123047"/>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Dans le bécher A, le pH diminue (il passe de 3,4 à 2,1) donc la concentration des ions H3O+ augmente, ce qui montre que la réaction s’effectue dans le sens direct</a:t>
            </a:r>
          </a:p>
        </p:txBody>
      </p:sp>
      <p:sp>
        <p:nvSpPr>
          <p:cNvPr id="25" name="TextBox 25"/>
          <p:cNvSpPr txBox="1"/>
          <p:nvPr/>
        </p:nvSpPr>
        <p:spPr>
          <a:xfrm>
            <a:off x="5528797" y="9246988"/>
            <a:ext cx="428543" cy="632442"/>
          </a:xfrm>
          <a:prstGeom prst="rect">
            <a:avLst/>
          </a:prstGeom>
        </p:spPr>
        <p:txBody>
          <a:bodyPr lIns="0" tIns="0" rIns="0" bIns="0" rtlCol="0" anchor="t">
            <a:spAutoFit/>
          </a:bodyPr>
          <a:lstStyle/>
          <a:p>
            <a:pPr algn="l">
              <a:lnSpc>
                <a:spcPts val="4398"/>
              </a:lnSpc>
            </a:pPr>
            <a:r>
              <a:rPr lang="en-US" sz="3791">
                <a:solidFill>
                  <a:srgbClr val="FFFFFF"/>
                </a:solidFill>
                <a:latin typeface="Times New Roman Bold"/>
                <a:ea typeface="Times New Roman Bold"/>
                <a:cs typeface="Times New Roman Bold"/>
                <a:sym typeface="Times New Roman Bold"/>
              </a:rPr>
              <a:t>A</a:t>
            </a:r>
          </a:p>
        </p:txBody>
      </p:sp>
      <p:sp>
        <p:nvSpPr>
          <p:cNvPr id="26" name="TextBox 26"/>
          <p:cNvSpPr txBox="1"/>
          <p:nvPr/>
        </p:nvSpPr>
        <p:spPr>
          <a:xfrm>
            <a:off x="11968531" y="9305925"/>
            <a:ext cx="403760"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B</a:t>
            </a:r>
          </a:p>
        </p:txBody>
      </p:sp>
      <p:sp>
        <p:nvSpPr>
          <p:cNvPr id="27" name="TextBox 27"/>
          <p:cNvSpPr txBox="1"/>
          <p:nvPr/>
        </p:nvSpPr>
        <p:spPr>
          <a:xfrm>
            <a:off x="7225464" y="8569125"/>
            <a:ext cx="3245503" cy="451220"/>
          </a:xfrm>
          <a:prstGeom prst="rect">
            <a:avLst/>
          </a:prstGeom>
        </p:spPr>
        <p:txBody>
          <a:bodyPr lIns="0" tIns="0" rIns="0" bIns="0" rtlCol="0" anchor="t">
            <a:spAutoFit/>
          </a:bodyPr>
          <a:lstStyle/>
          <a:p>
            <a:pPr algn="l">
              <a:lnSpc>
                <a:spcPts val="3108"/>
              </a:lnSpc>
            </a:pPr>
            <a:r>
              <a:rPr lang="en-US" sz="2679">
                <a:solidFill>
                  <a:srgbClr val="FFFFFF"/>
                </a:solidFill>
                <a:latin typeface="Times New Roman Bold"/>
                <a:ea typeface="Times New Roman Bold"/>
                <a:cs typeface="Times New Roman Bold"/>
                <a:sym typeface="Times New Roman Bold"/>
              </a:rPr>
              <a:t> d'acide éthanoïque</a:t>
            </a:r>
          </a:p>
        </p:txBody>
      </p:sp>
      <p:sp>
        <p:nvSpPr>
          <p:cNvPr id="28" name="TextBox 28"/>
          <p:cNvSpPr txBox="1"/>
          <p:nvPr/>
        </p:nvSpPr>
        <p:spPr>
          <a:xfrm>
            <a:off x="7225464" y="7888963"/>
            <a:ext cx="4409300" cy="369002"/>
          </a:xfrm>
          <a:prstGeom prst="rect">
            <a:avLst/>
          </a:prstGeom>
        </p:spPr>
        <p:txBody>
          <a:bodyPr lIns="0" tIns="0" rIns="0" bIns="0" rtlCol="0" anchor="t">
            <a:spAutoFit/>
          </a:bodyPr>
          <a:lstStyle/>
          <a:p>
            <a:pPr algn="l">
              <a:lnSpc>
                <a:spcPts val="2538"/>
              </a:lnSpc>
            </a:pPr>
            <a:r>
              <a:rPr lang="en-US" sz="2188">
                <a:solidFill>
                  <a:srgbClr val="FFFFFF"/>
                </a:solidFill>
                <a:latin typeface="Times New Roman Bold"/>
                <a:ea typeface="Times New Roman Bold"/>
                <a:cs typeface="Times New Roman Bold"/>
                <a:sym typeface="Times New Roman Bold"/>
              </a:rPr>
              <a:t>Ajoute quelques gouttes</a:t>
            </a:r>
          </a:p>
        </p:txBody>
      </p:sp>
      <p:sp>
        <p:nvSpPr>
          <p:cNvPr id="29" name="TextBox 29"/>
          <p:cNvSpPr txBox="1"/>
          <p:nvPr/>
        </p:nvSpPr>
        <p:spPr>
          <a:xfrm>
            <a:off x="3478580" y="8020326"/>
            <a:ext cx="1491431" cy="451220"/>
          </a:xfrm>
          <a:prstGeom prst="rect">
            <a:avLst/>
          </a:prstGeom>
        </p:spPr>
        <p:txBody>
          <a:bodyPr lIns="0" tIns="0" rIns="0" bIns="0" rtlCol="0" anchor="t">
            <a:spAutoFit/>
          </a:bodyPr>
          <a:lstStyle/>
          <a:p>
            <a:pPr algn="l">
              <a:lnSpc>
                <a:spcPts val="3108"/>
              </a:lnSpc>
            </a:pPr>
            <a:r>
              <a:rPr lang="en-US" sz="2679">
                <a:solidFill>
                  <a:srgbClr val="FFFFFF"/>
                </a:solidFill>
                <a:latin typeface="Times New Roman Bold"/>
                <a:ea typeface="Times New Roman Bold"/>
                <a:cs typeface="Times New Roman Bold"/>
                <a:sym typeface="Times New Roman Bold"/>
              </a:rPr>
              <a:t>pH=3,4</a:t>
            </a:r>
          </a:p>
        </p:txBody>
      </p:sp>
      <p:sp>
        <p:nvSpPr>
          <p:cNvPr id="30" name="TextBox 30"/>
          <p:cNvSpPr txBox="1"/>
          <p:nvPr/>
        </p:nvSpPr>
        <p:spPr>
          <a:xfrm>
            <a:off x="12977157" y="8044889"/>
            <a:ext cx="1324314" cy="451220"/>
          </a:xfrm>
          <a:prstGeom prst="rect">
            <a:avLst/>
          </a:prstGeom>
        </p:spPr>
        <p:txBody>
          <a:bodyPr lIns="0" tIns="0" rIns="0" bIns="0" rtlCol="0" anchor="t">
            <a:spAutoFit/>
          </a:bodyPr>
          <a:lstStyle/>
          <a:p>
            <a:pPr algn="l">
              <a:lnSpc>
                <a:spcPts val="3108"/>
              </a:lnSpc>
            </a:pPr>
            <a:r>
              <a:rPr lang="en-US" sz="2679">
                <a:solidFill>
                  <a:srgbClr val="FFFFFF"/>
                </a:solidFill>
                <a:latin typeface="Times New Roman Bold"/>
                <a:ea typeface="Times New Roman Bold"/>
                <a:cs typeface="Times New Roman Bold"/>
                <a:sym typeface="Times New Roman Bold"/>
              </a:rPr>
              <a:t>pH=2,1</a:t>
            </a:r>
          </a:p>
        </p:txBody>
      </p:sp>
      <p:sp>
        <p:nvSpPr>
          <p:cNvPr id="31" name="TextBox 31"/>
          <p:cNvSpPr txBox="1"/>
          <p:nvPr/>
        </p:nvSpPr>
        <p:spPr>
          <a:xfrm>
            <a:off x="4224296" y="4445439"/>
            <a:ext cx="8255351"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on remarque que le pH prend la valeur 2,1</a:t>
            </a:r>
          </a:p>
        </p:txBody>
      </p:sp>
      <p:sp>
        <p:nvSpPr>
          <p:cNvPr id="32" name="TextBox 32"/>
          <p:cNvSpPr txBox="1"/>
          <p:nvPr/>
        </p:nvSpPr>
        <p:spPr>
          <a:xfrm>
            <a:off x="1314092" y="3111723"/>
            <a:ext cx="2607791" cy="599172"/>
          </a:xfrm>
          <a:prstGeom prst="rect">
            <a:avLst/>
          </a:prstGeom>
        </p:spPr>
        <p:txBody>
          <a:bodyPr lIns="0" tIns="0" rIns="0" bIns="0" rtlCol="0" anchor="t">
            <a:spAutoFit/>
          </a:bodyPr>
          <a:lstStyle/>
          <a:p>
            <a:pPr algn="l">
              <a:lnSpc>
                <a:spcPts val="4143"/>
              </a:lnSpc>
            </a:pPr>
            <a:r>
              <a:rPr lang="en-US" sz="3572" u="sng">
                <a:solidFill>
                  <a:srgbClr val="00C0FF"/>
                </a:solidFill>
                <a:latin typeface="Times New Roman Bold"/>
                <a:ea typeface="Times New Roman Bold"/>
                <a:cs typeface="Times New Roman Bold"/>
                <a:sym typeface="Times New Roman Bold"/>
              </a:rPr>
              <a:t>Sens Direct</a:t>
            </a:r>
          </a:p>
        </p:txBody>
      </p:sp>
      <p:sp>
        <p:nvSpPr>
          <p:cNvPr id="33" name="TextBox 33"/>
          <p:cNvSpPr txBox="1"/>
          <p:nvPr/>
        </p:nvSpPr>
        <p:spPr>
          <a:xfrm>
            <a:off x="7901389" y="6481983"/>
            <a:ext cx="11753433" cy="481316"/>
          </a:xfrm>
          <a:prstGeom prst="rect">
            <a:avLst/>
          </a:prstGeom>
        </p:spPr>
        <p:txBody>
          <a:bodyPr lIns="0" tIns="0" rIns="0" bIns="0" rtlCol="0" anchor="t">
            <a:spAutoFit/>
          </a:bodyPr>
          <a:lstStyle/>
          <a:p>
            <a:pPr algn="l">
              <a:lnSpc>
                <a:spcPts val="3331"/>
              </a:lnSpc>
            </a:pPr>
            <a:r>
              <a:rPr lang="en-US" sz="2872">
                <a:solidFill>
                  <a:srgbClr val="FFFFFF"/>
                </a:solidFill>
                <a:latin typeface="Times New Roman Bold"/>
                <a:ea typeface="Times New Roman Bold"/>
                <a:cs typeface="Times New Roman Bold"/>
                <a:sym typeface="Times New Roman Bold"/>
              </a:rPr>
              <a:t>CH3COOH(aq) + H2O(l) =&gt; CH3COO– (aq) + H3O+(aq)</a:t>
            </a:r>
          </a:p>
        </p:txBody>
      </p:sp>
      <p:sp>
        <p:nvSpPr>
          <p:cNvPr id="34" name="TextBox 34"/>
          <p:cNvSpPr txBox="1"/>
          <p:nvPr/>
        </p:nvSpPr>
        <p:spPr>
          <a:xfrm>
            <a:off x="639127" y="6453408"/>
            <a:ext cx="6049089" cy="599172"/>
          </a:xfrm>
          <a:prstGeom prst="rect">
            <a:avLst/>
          </a:prstGeom>
        </p:spPr>
        <p:txBody>
          <a:bodyPr lIns="0" tIns="0" rIns="0" bIns="0" rtlCol="0" anchor="t">
            <a:spAutoFit/>
          </a:bodyPr>
          <a:lstStyle/>
          <a:p>
            <a:pPr algn="ctr">
              <a:lnSpc>
                <a:spcPts val="4143"/>
              </a:lnSpc>
              <a:spcBef>
                <a:spcPct val="0"/>
              </a:spcBef>
            </a:pPr>
            <a:r>
              <a:rPr lang="en-US" sz="3572" u="sng">
                <a:solidFill>
                  <a:srgbClr val="FFFFFF"/>
                </a:solidFill>
                <a:latin typeface="Times New Roman Bold"/>
                <a:ea typeface="Times New Roman Bold"/>
                <a:cs typeface="Times New Roman Bold"/>
                <a:sym typeface="Times New Roman Bold"/>
              </a:rPr>
              <a:t>L'équation de la reaction s’écrit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763902" y="-288837"/>
            <a:ext cx="1043934" cy="1815537"/>
          </a:xfrm>
          <a:custGeom>
            <a:avLst/>
            <a:gdLst/>
            <a:ahLst/>
            <a:cxnLst/>
            <a:rect l="l" t="t" r="r" b="b"/>
            <a:pathLst>
              <a:path w="1043934" h="1815537">
                <a:moveTo>
                  <a:pt x="1043934" y="0"/>
                </a:moveTo>
                <a:lnTo>
                  <a:pt x="0" y="0"/>
                </a:lnTo>
                <a:lnTo>
                  <a:pt x="0" y="1815537"/>
                </a:lnTo>
                <a:lnTo>
                  <a:pt x="1043934" y="1815537"/>
                </a:lnTo>
                <a:lnTo>
                  <a:pt x="104393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3066" y="-3105360"/>
            <a:ext cx="5362937" cy="5397215"/>
          </a:xfrm>
          <a:custGeom>
            <a:avLst/>
            <a:gdLst/>
            <a:ahLst/>
            <a:cxnLst/>
            <a:rect l="l" t="t" r="r" b="b"/>
            <a:pathLst>
              <a:path w="5362937" h="5397215">
                <a:moveTo>
                  <a:pt x="0" y="0"/>
                </a:moveTo>
                <a:lnTo>
                  <a:pt x="5362937" y="0"/>
                </a:lnTo>
                <a:lnTo>
                  <a:pt x="5362937" y="5397215"/>
                </a:lnTo>
                <a:lnTo>
                  <a:pt x="0" y="53972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4991831" y="6706102"/>
            <a:ext cx="1502476" cy="1683018"/>
          </a:xfrm>
          <a:custGeom>
            <a:avLst/>
            <a:gdLst/>
            <a:ahLst/>
            <a:cxnLst/>
            <a:rect l="l" t="t" r="r" b="b"/>
            <a:pathLst>
              <a:path w="1502476" h="1683018">
                <a:moveTo>
                  <a:pt x="0" y="0"/>
                </a:moveTo>
                <a:lnTo>
                  <a:pt x="1502476" y="0"/>
                </a:lnTo>
                <a:lnTo>
                  <a:pt x="1502476" y="1683017"/>
                </a:lnTo>
                <a:lnTo>
                  <a:pt x="0" y="168301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1217293" y="6740587"/>
            <a:ext cx="1502476" cy="1683018"/>
          </a:xfrm>
          <a:custGeom>
            <a:avLst/>
            <a:gdLst/>
            <a:ahLst/>
            <a:cxnLst/>
            <a:rect l="l" t="t" r="r" b="b"/>
            <a:pathLst>
              <a:path w="1502476" h="1683018">
                <a:moveTo>
                  <a:pt x="0" y="0"/>
                </a:moveTo>
                <a:lnTo>
                  <a:pt x="1502476" y="0"/>
                </a:lnTo>
                <a:lnTo>
                  <a:pt x="1502476" y="1683018"/>
                </a:lnTo>
                <a:lnTo>
                  <a:pt x="0" y="168301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2" name="Freeform 12"/>
          <p:cNvSpPr/>
          <p:nvPr/>
        </p:nvSpPr>
        <p:spPr>
          <a:xfrm>
            <a:off x="7041666" y="7233256"/>
            <a:ext cx="3663229" cy="709631"/>
          </a:xfrm>
          <a:custGeom>
            <a:avLst/>
            <a:gdLst/>
            <a:ahLst/>
            <a:cxnLst/>
            <a:rect l="l" t="t" r="r" b="b"/>
            <a:pathLst>
              <a:path w="3663229" h="709631">
                <a:moveTo>
                  <a:pt x="0" y="0"/>
                </a:moveTo>
                <a:lnTo>
                  <a:pt x="3663229" y="0"/>
                </a:lnTo>
                <a:lnTo>
                  <a:pt x="3663229" y="709630"/>
                </a:lnTo>
                <a:lnTo>
                  <a:pt x="0" y="70963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3" name="Freeform 13"/>
          <p:cNvSpPr/>
          <p:nvPr/>
        </p:nvSpPr>
        <p:spPr>
          <a:xfrm>
            <a:off x="3478580" y="7182828"/>
            <a:ext cx="1254806" cy="467700"/>
          </a:xfrm>
          <a:custGeom>
            <a:avLst/>
            <a:gdLst/>
            <a:ahLst/>
            <a:cxnLst/>
            <a:rect l="l" t="t" r="r" b="b"/>
            <a:pathLst>
              <a:path w="1254806" h="467700">
                <a:moveTo>
                  <a:pt x="0" y="0"/>
                </a:moveTo>
                <a:lnTo>
                  <a:pt x="1254806" y="0"/>
                </a:lnTo>
                <a:lnTo>
                  <a:pt x="1254806" y="467701"/>
                </a:lnTo>
                <a:lnTo>
                  <a:pt x="0" y="467701"/>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4" name="Freeform 14"/>
          <p:cNvSpPr/>
          <p:nvPr/>
        </p:nvSpPr>
        <p:spPr>
          <a:xfrm>
            <a:off x="12860684" y="7169150"/>
            <a:ext cx="1254806" cy="467700"/>
          </a:xfrm>
          <a:custGeom>
            <a:avLst/>
            <a:gdLst/>
            <a:ahLst/>
            <a:cxnLst/>
            <a:rect l="l" t="t" r="r" b="b"/>
            <a:pathLst>
              <a:path w="1254806" h="467700">
                <a:moveTo>
                  <a:pt x="0" y="0"/>
                </a:moveTo>
                <a:lnTo>
                  <a:pt x="1254806" y="0"/>
                </a:lnTo>
                <a:lnTo>
                  <a:pt x="1254806" y="467700"/>
                </a:lnTo>
                <a:lnTo>
                  <a:pt x="0" y="46770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5" name="Freeform 15"/>
          <p:cNvSpPr/>
          <p:nvPr/>
        </p:nvSpPr>
        <p:spPr>
          <a:xfrm>
            <a:off x="3937605" y="5378606"/>
            <a:ext cx="10985018" cy="699339"/>
          </a:xfrm>
          <a:custGeom>
            <a:avLst/>
            <a:gdLst/>
            <a:ahLst/>
            <a:cxnLst/>
            <a:rect l="l" t="t" r="r" b="b"/>
            <a:pathLst>
              <a:path w="10985018" h="699339">
                <a:moveTo>
                  <a:pt x="0" y="0"/>
                </a:moveTo>
                <a:lnTo>
                  <a:pt x="10985019" y="0"/>
                </a:lnTo>
                <a:lnTo>
                  <a:pt x="10985019" y="699339"/>
                </a:lnTo>
                <a:lnTo>
                  <a:pt x="0" y="699339"/>
                </a:lnTo>
                <a:lnTo>
                  <a:pt x="0" y="0"/>
                </a:lnTo>
                <a:close/>
              </a:path>
            </a:pathLst>
          </a:custGeom>
          <a:blipFill>
            <a:blip r:embed="rId14"/>
            <a:stretch>
              <a:fillRect t="-57206" b="-77994"/>
            </a:stretch>
          </a:blipFill>
        </p:spPr>
      </p:sp>
      <p:sp>
        <p:nvSpPr>
          <p:cNvPr id="16" name="TextBox 16"/>
          <p:cNvSpPr txBox="1"/>
          <p:nvPr/>
        </p:nvSpPr>
        <p:spPr>
          <a:xfrm>
            <a:off x="2559901" y="1306195"/>
            <a:ext cx="13118069"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On ajoute, dans le bécher B , quelques gouttes d’éthanoate de sodium</a:t>
            </a:r>
          </a:p>
        </p:txBody>
      </p:sp>
      <p:sp>
        <p:nvSpPr>
          <p:cNvPr id="17" name="TextBox 17"/>
          <p:cNvSpPr txBox="1"/>
          <p:nvPr/>
        </p:nvSpPr>
        <p:spPr>
          <a:xfrm>
            <a:off x="1258814" y="2806923"/>
            <a:ext cx="15178804" cy="164692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     Dans le bécher B, le pH augmente (il passe de 3,4 à 4,2) donc la concentration des ions H3O+diminue, Ce qui montre que la réaction précédente s’effectue dans le sens inverse</a:t>
            </a:r>
          </a:p>
        </p:txBody>
      </p:sp>
      <p:sp>
        <p:nvSpPr>
          <p:cNvPr id="18" name="TextBox 18"/>
          <p:cNvSpPr txBox="1"/>
          <p:nvPr/>
        </p:nvSpPr>
        <p:spPr>
          <a:xfrm>
            <a:off x="5528797" y="8412293"/>
            <a:ext cx="428543" cy="632442"/>
          </a:xfrm>
          <a:prstGeom prst="rect">
            <a:avLst/>
          </a:prstGeom>
        </p:spPr>
        <p:txBody>
          <a:bodyPr lIns="0" tIns="0" rIns="0" bIns="0" rtlCol="0" anchor="t">
            <a:spAutoFit/>
          </a:bodyPr>
          <a:lstStyle/>
          <a:p>
            <a:pPr algn="l">
              <a:lnSpc>
                <a:spcPts val="4398"/>
              </a:lnSpc>
            </a:pPr>
            <a:r>
              <a:rPr lang="en-US" sz="3791">
                <a:solidFill>
                  <a:srgbClr val="FFFFFF"/>
                </a:solidFill>
                <a:latin typeface="Times New Roman Bold"/>
                <a:ea typeface="Times New Roman Bold"/>
                <a:cs typeface="Times New Roman Bold"/>
                <a:sym typeface="Times New Roman Bold"/>
              </a:rPr>
              <a:t>A</a:t>
            </a:r>
          </a:p>
        </p:txBody>
      </p:sp>
      <p:sp>
        <p:nvSpPr>
          <p:cNvPr id="19" name="TextBox 19"/>
          <p:cNvSpPr txBox="1"/>
          <p:nvPr/>
        </p:nvSpPr>
        <p:spPr>
          <a:xfrm>
            <a:off x="11968531" y="8471230"/>
            <a:ext cx="403760"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B</a:t>
            </a:r>
          </a:p>
        </p:txBody>
      </p:sp>
      <p:sp>
        <p:nvSpPr>
          <p:cNvPr id="20" name="TextBox 20"/>
          <p:cNvSpPr txBox="1"/>
          <p:nvPr/>
        </p:nvSpPr>
        <p:spPr>
          <a:xfrm>
            <a:off x="7225464" y="7734430"/>
            <a:ext cx="3245503" cy="451220"/>
          </a:xfrm>
          <a:prstGeom prst="rect">
            <a:avLst/>
          </a:prstGeom>
        </p:spPr>
        <p:txBody>
          <a:bodyPr lIns="0" tIns="0" rIns="0" bIns="0" rtlCol="0" anchor="t">
            <a:spAutoFit/>
          </a:bodyPr>
          <a:lstStyle/>
          <a:p>
            <a:pPr algn="l">
              <a:lnSpc>
                <a:spcPts val="3108"/>
              </a:lnSpc>
            </a:pPr>
            <a:r>
              <a:rPr lang="en-US" sz="2679">
                <a:solidFill>
                  <a:srgbClr val="FFFFFF"/>
                </a:solidFill>
                <a:latin typeface="Times New Roman Bold"/>
                <a:ea typeface="Times New Roman Bold"/>
                <a:cs typeface="Times New Roman Bold"/>
                <a:sym typeface="Times New Roman Bold"/>
              </a:rPr>
              <a:t>D'éthanoate de sodium</a:t>
            </a:r>
          </a:p>
        </p:txBody>
      </p:sp>
      <p:sp>
        <p:nvSpPr>
          <p:cNvPr id="21" name="TextBox 21"/>
          <p:cNvSpPr txBox="1"/>
          <p:nvPr/>
        </p:nvSpPr>
        <p:spPr>
          <a:xfrm>
            <a:off x="7225464" y="6916145"/>
            <a:ext cx="4409300" cy="441773"/>
          </a:xfrm>
          <a:prstGeom prst="rect">
            <a:avLst/>
          </a:prstGeom>
        </p:spPr>
        <p:txBody>
          <a:bodyPr lIns="0" tIns="0" rIns="0" bIns="0" rtlCol="0" anchor="t">
            <a:spAutoFit/>
          </a:bodyPr>
          <a:lstStyle/>
          <a:p>
            <a:pPr algn="l">
              <a:lnSpc>
                <a:spcPts val="3002"/>
              </a:lnSpc>
            </a:pPr>
            <a:r>
              <a:rPr lang="en-US" sz="2588">
                <a:solidFill>
                  <a:srgbClr val="FFFFFF"/>
                </a:solidFill>
                <a:latin typeface="Times New Roman Bold"/>
                <a:ea typeface="Times New Roman Bold"/>
                <a:cs typeface="Times New Roman Bold"/>
                <a:sym typeface="Times New Roman Bold"/>
              </a:rPr>
              <a:t>Ajoute quelques gouttes</a:t>
            </a:r>
          </a:p>
        </p:txBody>
      </p:sp>
      <p:sp>
        <p:nvSpPr>
          <p:cNvPr id="22" name="TextBox 22"/>
          <p:cNvSpPr txBox="1"/>
          <p:nvPr/>
        </p:nvSpPr>
        <p:spPr>
          <a:xfrm>
            <a:off x="3478580" y="7185631"/>
            <a:ext cx="1491431" cy="451220"/>
          </a:xfrm>
          <a:prstGeom prst="rect">
            <a:avLst/>
          </a:prstGeom>
        </p:spPr>
        <p:txBody>
          <a:bodyPr lIns="0" tIns="0" rIns="0" bIns="0" rtlCol="0" anchor="t">
            <a:spAutoFit/>
          </a:bodyPr>
          <a:lstStyle/>
          <a:p>
            <a:pPr algn="l">
              <a:lnSpc>
                <a:spcPts val="3108"/>
              </a:lnSpc>
            </a:pPr>
            <a:r>
              <a:rPr lang="en-US" sz="2679">
                <a:solidFill>
                  <a:srgbClr val="FFFFFF"/>
                </a:solidFill>
                <a:latin typeface="Times New Roman Bold"/>
                <a:ea typeface="Times New Roman Bold"/>
                <a:cs typeface="Times New Roman Bold"/>
                <a:sym typeface="Times New Roman Bold"/>
              </a:rPr>
              <a:t>pH=3,4</a:t>
            </a:r>
          </a:p>
        </p:txBody>
      </p:sp>
      <p:sp>
        <p:nvSpPr>
          <p:cNvPr id="23" name="TextBox 23"/>
          <p:cNvSpPr txBox="1"/>
          <p:nvPr/>
        </p:nvSpPr>
        <p:spPr>
          <a:xfrm>
            <a:off x="12977157" y="7210194"/>
            <a:ext cx="1324314" cy="451220"/>
          </a:xfrm>
          <a:prstGeom prst="rect">
            <a:avLst/>
          </a:prstGeom>
        </p:spPr>
        <p:txBody>
          <a:bodyPr lIns="0" tIns="0" rIns="0" bIns="0" rtlCol="0" anchor="t">
            <a:spAutoFit/>
          </a:bodyPr>
          <a:lstStyle/>
          <a:p>
            <a:pPr algn="l">
              <a:lnSpc>
                <a:spcPts val="3108"/>
              </a:lnSpc>
            </a:pPr>
            <a:r>
              <a:rPr lang="en-US" sz="2679">
                <a:solidFill>
                  <a:srgbClr val="FFFFFF"/>
                </a:solidFill>
                <a:latin typeface="Times New Roman Bold"/>
                <a:ea typeface="Times New Roman Bold"/>
                <a:cs typeface="Times New Roman Bold"/>
                <a:sym typeface="Times New Roman Bold"/>
              </a:rPr>
              <a:t>pH=4,2</a:t>
            </a:r>
          </a:p>
        </p:txBody>
      </p:sp>
      <p:sp>
        <p:nvSpPr>
          <p:cNvPr id="24" name="TextBox 24"/>
          <p:cNvSpPr txBox="1"/>
          <p:nvPr/>
        </p:nvSpPr>
        <p:spPr>
          <a:xfrm>
            <a:off x="4580269" y="1993890"/>
            <a:ext cx="8255351"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on remarque que le pH prend la valeur 4,2</a:t>
            </a:r>
          </a:p>
        </p:txBody>
      </p:sp>
      <p:sp>
        <p:nvSpPr>
          <p:cNvPr id="25" name="TextBox 25"/>
          <p:cNvSpPr txBox="1"/>
          <p:nvPr/>
        </p:nvSpPr>
        <p:spPr>
          <a:xfrm>
            <a:off x="3349549" y="514042"/>
            <a:ext cx="4254622" cy="648321"/>
          </a:xfrm>
          <a:prstGeom prst="rect">
            <a:avLst/>
          </a:prstGeom>
        </p:spPr>
        <p:txBody>
          <a:bodyPr lIns="0" tIns="0" rIns="0" bIns="0" rtlCol="0" anchor="t">
            <a:spAutoFit/>
          </a:bodyPr>
          <a:lstStyle/>
          <a:p>
            <a:pPr algn="l">
              <a:lnSpc>
                <a:spcPts val="4491"/>
              </a:lnSpc>
            </a:pPr>
            <a:r>
              <a:rPr lang="en-US" sz="3872" u="sng">
                <a:solidFill>
                  <a:srgbClr val="00C0FF"/>
                </a:solidFill>
                <a:latin typeface="Times New Roman Bold"/>
                <a:ea typeface="Times New Roman Bold"/>
                <a:cs typeface="Times New Roman Bold"/>
                <a:sym typeface="Times New Roman Bold"/>
              </a:rPr>
              <a:t>Sens indirect </a:t>
            </a:r>
          </a:p>
        </p:txBody>
      </p:sp>
      <p:sp>
        <p:nvSpPr>
          <p:cNvPr id="26" name="TextBox 26"/>
          <p:cNvSpPr txBox="1"/>
          <p:nvPr/>
        </p:nvSpPr>
        <p:spPr>
          <a:xfrm>
            <a:off x="1554598" y="4530045"/>
            <a:ext cx="6425786" cy="599172"/>
          </a:xfrm>
          <a:prstGeom prst="rect">
            <a:avLst/>
          </a:prstGeom>
        </p:spPr>
        <p:txBody>
          <a:bodyPr lIns="0" tIns="0" rIns="0" bIns="0" rtlCol="0" anchor="t">
            <a:spAutoFit/>
          </a:bodyPr>
          <a:lstStyle/>
          <a:p>
            <a:pPr algn="l">
              <a:lnSpc>
                <a:spcPts val="4143"/>
              </a:lnSpc>
            </a:pPr>
            <a:r>
              <a:rPr lang="en-US" sz="3572">
                <a:solidFill>
                  <a:srgbClr val="FFFFFF"/>
                </a:solidFill>
                <a:latin typeface="Times New Roman Bold"/>
                <a:ea typeface="Times New Roman Bold"/>
                <a:cs typeface="Times New Roman Bold"/>
                <a:sym typeface="Times New Roman Bold"/>
              </a:rPr>
              <a:t>L'équation de la reaction s’écrit </a:t>
            </a:r>
          </a:p>
        </p:txBody>
      </p:sp>
      <p:sp>
        <p:nvSpPr>
          <p:cNvPr id="27" name="TextBox 27"/>
          <p:cNvSpPr txBox="1"/>
          <p:nvPr/>
        </p:nvSpPr>
        <p:spPr>
          <a:xfrm>
            <a:off x="4580269" y="5467267"/>
            <a:ext cx="12404007" cy="481316"/>
          </a:xfrm>
          <a:prstGeom prst="rect">
            <a:avLst/>
          </a:prstGeom>
        </p:spPr>
        <p:txBody>
          <a:bodyPr lIns="0" tIns="0" rIns="0" bIns="0" rtlCol="0" anchor="t">
            <a:spAutoFit/>
          </a:bodyPr>
          <a:lstStyle/>
          <a:p>
            <a:pPr algn="l">
              <a:lnSpc>
                <a:spcPts val="3331"/>
              </a:lnSpc>
            </a:pPr>
            <a:r>
              <a:rPr lang="en-US" sz="2872">
                <a:solidFill>
                  <a:srgbClr val="FFFFFF"/>
                </a:solidFill>
                <a:latin typeface="Times New Roman Bold"/>
                <a:ea typeface="Times New Roman Bold"/>
                <a:cs typeface="Times New Roman Bold"/>
                <a:sym typeface="Times New Roman Bold"/>
              </a:rPr>
              <a:t>CH3COO–(aq) + H3O+(aq)     =&gt;  CH3COOH(aq) + H2O(l)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763902" y="-288837"/>
            <a:ext cx="1043934" cy="1815537"/>
          </a:xfrm>
          <a:custGeom>
            <a:avLst/>
            <a:gdLst/>
            <a:ahLst/>
            <a:cxnLst/>
            <a:rect l="l" t="t" r="r" b="b"/>
            <a:pathLst>
              <a:path w="1043934" h="1815537">
                <a:moveTo>
                  <a:pt x="1043934" y="0"/>
                </a:moveTo>
                <a:lnTo>
                  <a:pt x="0" y="0"/>
                </a:lnTo>
                <a:lnTo>
                  <a:pt x="0" y="1815537"/>
                </a:lnTo>
                <a:lnTo>
                  <a:pt x="1043934" y="1815537"/>
                </a:lnTo>
                <a:lnTo>
                  <a:pt x="104393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7966543" y="2648949"/>
            <a:ext cx="1336002" cy="556262"/>
          </a:xfrm>
          <a:custGeom>
            <a:avLst/>
            <a:gdLst/>
            <a:ahLst/>
            <a:cxnLst/>
            <a:rect l="l" t="t" r="r" b="b"/>
            <a:pathLst>
              <a:path w="1336002" h="556262">
                <a:moveTo>
                  <a:pt x="0" y="0"/>
                </a:moveTo>
                <a:lnTo>
                  <a:pt x="1336002" y="0"/>
                </a:lnTo>
                <a:lnTo>
                  <a:pt x="1336002" y="556262"/>
                </a:lnTo>
                <a:lnTo>
                  <a:pt x="0" y="55626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2461436" y="3659988"/>
            <a:ext cx="12818840" cy="834695"/>
          </a:xfrm>
          <a:custGeom>
            <a:avLst/>
            <a:gdLst/>
            <a:ahLst/>
            <a:cxnLst/>
            <a:rect l="l" t="t" r="r" b="b"/>
            <a:pathLst>
              <a:path w="12818840" h="834695">
                <a:moveTo>
                  <a:pt x="0" y="0"/>
                </a:moveTo>
                <a:lnTo>
                  <a:pt x="12818840" y="0"/>
                </a:lnTo>
                <a:lnTo>
                  <a:pt x="12818840" y="834695"/>
                </a:lnTo>
                <a:lnTo>
                  <a:pt x="0" y="834695"/>
                </a:lnTo>
                <a:lnTo>
                  <a:pt x="0" y="0"/>
                </a:lnTo>
                <a:close/>
              </a:path>
            </a:pathLst>
          </a:custGeom>
          <a:blipFill>
            <a:blip r:embed="rId10">
              <a:extLst>
                <a:ext uri="{96DAC541-7B7A-43D3-8B79-37D633B846F1}">
                  <asvg:svgBlip xmlns:asvg="http://schemas.microsoft.com/office/drawing/2016/SVG/main" xmlns="" r:embed="rId11"/>
                </a:ext>
              </a:extLst>
            </a:blip>
            <a:stretch>
              <a:fillRect t="-125572" r="-37" b="-77478"/>
            </a:stretch>
          </a:blipFill>
        </p:spPr>
      </p:sp>
      <p:sp>
        <p:nvSpPr>
          <p:cNvPr id="12" name="TextBox 12"/>
          <p:cNvSpPr txBox="1"/>
          <p:nvPr/>
        </p:nvSpPr>
        <p:spPr>
          <a:xfrm>
            <a:off x="1127966" y="1558289"/>
            <a:ext cx="16032067" cy="1646922"/>
          </a:xfrm>
          <a:prstGeom prst="rect">
            <a:avLst/>
          </a:prstGeom>
        </p:spPr>
        <p:txBody>
          <a:bodyPr lIns="0" tIns="0" rIns="0" bIns="0" rtlCol="0" anchor="t">
            <a:spAutoFit/>
          </a:bodyPr>
          <a:lstStyle/>
          <a:p>
            <a:pPr algn="l">
              <a:lnSpc>
                <a:spcPts val="4143"/>
              </a:lnSpc>
              <a:spcBef>
                <a:spcPct val="0"/>
              </a:spcBef>
            </a:pPr>
            <a:r>
              <a:rPr lang="en-US" sz="3572">
                <a:solidFill>
                  <a:srgbClr val="FFFFFF"/>
                </a:solidFill>
                <a:latin typeface="Times New Roman Bold"/>
                <a:ea typeface="Times New Roman Bold"/>
                <a:cs typeface="Times New Roman Bold"/>
                <a:sym typeface="Times New Roman Bold"/>
              </a:rPr>
              <a:t>    Par conséquent la réaction limitée entre l’acide éthanoïque et l’eau peut s’effectuer dans les deux sens (le sens direct et le sens indirect de l’équation de la réaction), on la modélise avec l’utilisation du signe      &lt;=&gt;</a:t>
            </a:r>
          </a:p>
        </p:txBody>
      </p:sp>
      <p:sp>
        <p:nvSpPr>
          <p:cNvPr id="13" name="TextBox 13"/>
          <p:cNvSpPr txBox="1"/>
          <p:nvPr/>
        </p:nvSpPr>
        <p:spPr>
          <a:xfrm>
            <a:off x="3028607" y="3749174"/>
            <a:ext cx="16032067" cy="599172"/>
          </a:xfrm>
          <a:prstGeom prst="rect">
            <a:avLst/>
          </a:prstGeom>
        </p:spPr>
        <p:txBody>
          <a:bodyPr lIns="0" tIns="0" rIns="0" bIns="0" rtlCol="0" anchor="t">
            <a:spAutoFit/>
          </a:bodyPr>
          <a:lstStyle/>
          <a:p>
            <a:pPr algn="l">
              <a:lnSpc>
                <a:spcPts val="4143"/>
              </a:lnSpc>
              <a:spcBef>
                <a:spcPct val="0"/>
              </a:spcBef>
            </a:pPr>
            <a:r>
              <a:rPr lang="en-US" sz="3572">
                <a:solidFill>
                  <a:srgbClr val="000000"/>
                </a:solidFill>
                <a:latin typeface="Times New Roman Bold"/>
                <a:ea typeface="Times New Roman Bold"/>
                <a:cs typeface="Times New Roman Bold"/>
                <a:sym typeface="Times New Roman Bold"/>
              </a:rPr>
              <a:t>CH3COOH(aq) + H2O(l) </a:t>
            </a:r>
            <a:r>
              <a:rPr lang="en-US" sz="3572">
                <a:solidFill>
                  <a:srgbClr val="49991C"/>
                </a:solidFill>
                <a:latin typeface="Times New Roman Bold"/>
                <a:ea typeface="Times New Roman Bold"/>
                <a:cs typeface="Times New Roman Bold"/>
                <a:sym typeface="Times New Roman Bold"/>
              </a:rPr>
              <a:t>&lt;=&gt; </a:t>
            </a:r>
            <a:r>
              <a:rPr lang="en-US" sz="3572">
                <a:solidFill>
                  <a:srgbClr val="000000"/>
                </a:solidFill>
                <a:latin typeface="Times New Roman Bold"/>
                <a:ea typeface="Times New Roman Bold"/>
                <a:cs typeface="Times New Roman Bold"/>
                <a:sym typeface="Times New Roman Bold"/>
              </a:rPr>
              <a:t>CH3COO–(aq) + H3O+(aq)</a:t>
            </a:r>
          </a:p>
        </p:txBody>
      </p:sp>
      <p:sp>
        <p:nvSpPr>
          <p:cNvPr id="14" name="TextBox 14"/>
          <p:cNvSpPr txBox="1"/>
          <p:nvPr/>
        </p:nvSpPr>
        <p:spPr>
          <a:xfrm>
            <a:off x="2576879" y="4866158"/>
            <a:ext cx="13742178" cy="746619"/>
          </a:xfrm>
          <a:prstGeom prst="rect">
            <a:avLst/>
          </a:prstGeom>
        </p:spPr>
        <p:txBody>
          <a:bodyPr lIns="0" tIns="0" rIns="0" bIns="0" rtlCol="0" anchor="t">
            <a:spAutoFit/>
          </a:bodyPr>
          <a:lstStyle/>
          <a:p>
            <a:pPr algn="l">
              <a:lnSpc>
                <a:spcPts val="5187"/>
              </a:lnSpc>
            </a:pPr>
            <a:r>
              <a:rPr lang="en-US" sz="4472" u="sng">
                <a:solidFill>
                  <a:srgbClr val="FFA300"/>
                </a:solidFill>
                <a:latin typeface="Times New Roman Bold"/>
                <a:ea typeface="Times New Roman Bold"/>
                <a:cs typeface="Times New Roman Bold"/>
                <a:sym typeface="Times New Roman Bold"/>
              </a:rPr>
              <a:t>V - L'état d’équilibre d'un système chimique</a:t>
            </a:r>
          </a:p>
        </p:txBody>
      </p:sp>
      <p:sp>
        <p:nvSpPr>
          <p:cNvPr id="15" name="TextBox 15"/>
          <p:cNvSpPr txBox="1"/>
          <p:nvPr/>
        </p:nvSpPr>
        <p:spPr>
          <a:xfrm>
            <a:off x="1130490" y="6012826"/>
            <a:ext cx="16032067" cy="1646922"/>
          </a:xfrm>
          <a:prstGeom prst="rect">
            <a:avLst/>
          </a:prstGeom>
        </p:spPr>
        <p:txBody>
          <a:bodyPr lIns="0" tIns="0" rIns="0" bIns="0" rtlCol="0" anchor="t">
            <a:spAutoFit/>
          </a:bodyPr>
          <a:lstStyle/>
          <a:p>
            <a:pPr algn="l">
              <a:lnSpc>
                <a:spcPts val="4143"/>
              </a:lnSpc>
              <a:spcBef>
                <a:spcPct val="0"/>
              </a:spcBef>
            </a:pPr>
            <a:r>
              <a:rPr lang="en-US" sz="3572">
                <a:solidFill>
                  <a:srgbClr val="FFFFFF"/>
                </a:solidFill>
                <a:latin typeface="Times New Roman Bold"/>
                <a:ea typeface="Times New Roman Bold"/>
                <a:cs typeface="Times New Roman Bold"/>
                <a:sym typeface="Times New Roman Bold"/>
              </a:rPr>
              <a:t>    A l’état final d’une transformation non totale (limitée), le système chimique cesse de s’évoluer c’est-à-dire les concentrations de tous les réactifs et produits restent fixes au cours du temps . on appelle cet état : </a:t>
            </a:r>
            <a:r>
              <a:rPr lang="en-US" sz="3572">
                <a:solidFill>
                  <a:srgbClr val="00C0FF"/>
                </a:solidFill>
                <a:latin typeface="Times New Roman Bold"/>
                <a:ea typeface="Times New Roman Bold"/>
                <a:cs typeface="Times New Roman Bold"/>
                <a:sym typeface="Times New Roman Bold"/>
              </a:rPr>
              <a:t>état d’équilibre dynamique</a:t>
            </a:r>
          </a:p>
        </p:txBody>
      </p:sp>
      <p:sp>
        <p:nvSpPr>
          <p:cNvPr id="16" name="Freeform 16"/>
          <p:cNvSpPr/>
          <p:nvPr/>
        </p:nvSpPr>
        <p:spPr>
          <a:xfrm>
            <a:off x="7171057" y="280646"/>
            <a:ext cx="3069270" cy="1060293"/>
          </a:xfrm>
          <a:custGeom>
            <a:avLst/>
            <a:gdLst/>
            <a:ahLst/>
            <a:cxnLst/>
            <a:rect l="l" t="t" r="r" b="b"/>
            <a:pathLst>
              <a:path w="3069270" h="1060293">
                <a:moveTo>
                  <a:pt x="0" y="0"/>
                </a:moveTo>
                <a:lnTo>
                  <a:pt x="3069270" y="0"/>
                </a:lnTo>
                <a:lnTo>
                  <a:pt x="3069270" y="1060293"/>
                </a:lnTo>
                <a:lnTo>
                  <a:pt x="0" y="106029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7" name="TextBox 17"/>
          <p:cNvSpPr txBox="1"/>
          <p:nvPr/>
        </p:nvSpPr>
        <p:spPr>
          <a:xfrm>
            <a:off x="7687946" y="280646"/>
            <a:ext cx="2035492" cy="746619"/>
          </a:xfrm>
          <a:prstGeom prst="rect">
            <a:avLst/>
          </a:prstGeom>
        </p:spPr>
        <p:txBody>
          <a:bodyPr lIns="0" tIns="0" rIns="0" bIns="0" rtlCol="0" anchor="t">
            <a:spAutoFit/>
          </a:bodyPr>
          <a:lstStyle/>
          <a:p>
            <a:pPr algn="ctr">
              <a:lnSpc>
                <a:spcPts val="5187"/>
              </a:lnSpc>
              <a:spcBef>
                <a:spcPct val="0"/>
              </a:spcBef>
            </a:pPr>
            <a:r>
              <a:rPr lang="en-US" sz="4472" u="sng">
                <a:solidFill>
                  <a:srgbClr val="000000"/>
                </a:solidFill>
                <a:latin typeface="Times New Roman Bold Italics"/>
                <a:ea typeface="Times New Roman Bold Italics"/>
                <a:cs typeface="Times New Roman Bold Italics"/>
                <a:sym typeface="Times New Roman Bold Italics"/>
              </a:rPr>
              <a:t>Résumé: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D25"/>
        </a:solidFill>
        <a:effectLst/>
      </p:bgPr>
    </p:bg>
    <p:spTree>
      <p:nvGrpSpPr>
        <p:cNvPr id="1" name=""/>
        <p:cNvGrpSpPr/>
        <p:nvPr/>
      </p:nvGrpSpPr>
      <p:grpSpPr>
        <a:xfrm>
          <a:off x="0" y="0"/>
          <a:ext cx="0" cy="0"/>
          <a:chOff x="0" y="0"/>
          <a:chExt cx="0" cy="0"/>
        </a:xfrm>
      </p:grpSpPr>
      <p:sp>
        <p:nvSpPr>
          <p:cNvPr id="2" name="Freeform 2"/>
          <p:cNvSpPr/>
          <p:nvPr/>
        </p:nvSpPr>
        <p:spPr>
          <a:xfrm rot="-709034">
            <a:off x="15939368" y="-1775030"/>
            <a:ext cx="4101281" cy="4127494"/>
          </a:xfrm>
          <a:custGeom>
            <a:avLst/>
            <a:gdLst/>
            <a:ahLst/>
            <a:cxnLst/>
            <a:rect l="l" t="t" r="r" b="b"/>
            <a:pathLst>
              <a:path w="4101281" h="4127494">
                <a:moveTo>
                  <a:pt x="0" y="0"/>
                </a:moveTo>
                <a:lnTo>
                  <a:pt x="4101281" y="0"/>
                </a:lnTo>
                <a:lnTo>
                  <a:pt x="4101281" y="4127495"/>
                </a:lnTo>
                <a:lnTo>
                  <a:pt x="0" y="412749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867302" flipH="1">
            <a:off x="16763902" y="-288837"/>
            <a:ext cx="1043934" cy="1815537"/>
          </a:xfrm>
          <a:custGeom>
            <a:avLst/>
            <a:gdLst/>
            <a:ahLst/>
            <a:cxnLst/>
            <a:rect l="l" t="t" r="r" b="b"/>
            <a:pathLst>
              <a:path w="1043934" h="1815537">
                <a:moveTo>
                  <a:pt x="1043934" y="0"/>
                </a:moveTo>
                <a:lnTo>
                  <a:pt x="0" y="0"/>
                </a:lnTo>
                <a:lnTo>
                  <a:pt x="0" y="1815537"/>
                </a:lnTo>
                <a:lnTo>
                  <a:pt x="1043934" y="1815537"/>
                </a:lnTo>
                <a:lnTo>
                  <a:pt x="104393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60838">
            <a:off x="16206000" y="8105968"/>
            <a:ext cx="4164000" cy="4190615"/>
          </a:xfrm>
          <a:custGeom>
            <a:avLst/>
            <a:gdLst/>
            <a:ahLst/>
            <a:cxnLst/>
            <a:rect l="l" t="t" r="r" b="b"/>
            <a:pathLst>
              <a:path w="4164000" h="4190615">
                <a:moveTo>
                  <a:pt x="0" y="0"/>
                </a:moveTo>
                <a:lnTo>
                  <a:pt x="4164000" y="0"/>
                </a:lnTo>
                <a:lnTo>
                  <a:pt x="4164000" y="4190614"/>
                </a:lnTo>
                <a:lnTo>
                  <a:pt x="0" y="4190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rot="-10800000">
            <a:off x="16319057" y="8500319"/>
            <a:ext cx="1687000" cy="1466073"/>
          </a:xfrm>
          <a:custGeom>
            <a:avLst/>
            <a:gdLst/>
            <a:ahLst/>
            <a:cxnLst/>
            <a:rect l="l" t="t" r="r" b="b"/>
            <a:pathLst>
              <a:path w="1687000" h="1466073">
                <a:moveTo>
                  <a:pt x="0" y="0"/>
                </a:moveTo>
                <a:lnTo>
                  <a:pt x="1687001" y="0"/>
                </a:lnTo>
                <a:lnTo>
                  <a:pt x="1687001" y="1466073"/>
                </a:lnTo>
                <a:lnTo>
                  <a:pt x="0" y="146607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0090965">
            <a:off x="-1903656" y="7467100"/>
            <a:ext cx="4926745" cy="4958235"/>
          </a:xfrm>
          <a:custGeom>
            <a:avLst/>
            <a:gdLst/>
            <a:ahLst/>
            <a:cxnLst/>
            <a:rect l="l" t="t" r="r" b="b"/>
            <a:pathLst>
              <a:path w="4926745" h="4958235">
                <a:moveTo>
                  <a:pt x="0" y="0"/>
                </a:moveTo>
                <a:lnTo>
                  <a:pt x="4926746" y="0"/>
                </a:lnTo>
                <a:lnTo>
                  <a:pt x="4926746" y="4958235"/>
                </a:lnTo>
                <a:lnTo>
                  <a:pt x="0" y="495823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rot="-7932697" flipH="1">
            <a:off x="340564" y="8329630"/>
            <a:ext cx="1120684" cy="1949015"/>
          </a:xfrm>
          <a:custGeom>
            <a:avLst/>
            <a:gdLst/>
            <a:ahLst/>
            <a:cxnLst/>
            <a:rect l="l" t="t" r="r" b="b"/>
            <a:pathLst>
              <a:path w="1120684" h="1949015">
                <a:moveTo>
                  <a:pt x="1120684" y="0"/>
                </a:moveTo>
                <a:lnTo>
                  <a:pt x="0" y="0"/>
                </a:lnTo>
                <a:lnTo>
                  <a:pt x="0" y="1949015"/>
                </a:lnTo>
                <a:lnTo>
                  <a:pt x="1120684" y="1949015"/>
                </a:lnTo>
                <a:lnTo>
                  <a:pt x="1120684"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339161">
            <a:off x="-3048968" y="-3099562"/>
            <a:ext cx="6392809" cy="6433669"/>
          </a:xfrm>
          <a:custGeom>
            <a:avLst/>
            <a:gdLst/>
            <a:ahLst/>
            <a:cxnLst/>
            <a:rect l="l" t="t" r="r" b="b"/>
            <a:pathLst>
              <a:path w="6392809" h="6433669">
                <a:moveTo>
                  <a:pt x="0" y="0"/>
                </a:moveTo>
                <a:lnTo>
                  <a:pt x="6392809" y="0"/>
                </a:lnTo>
                <a:lnTo>
                  <a:pt x="6392809" y="6433670"/>
                </a:lnTo>
                <a:lnTo>
                  <a:pt x="0" y="64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261438" y="-201911"/>
            <a:ext cx="1801130" cy="1565256"/>
          </a:xfrm>
          <a:custGeom>
            <a:avLst/>
            <a:gdLst/>
            <a:ahLst/>
            <a:cxnLst/>
            <a:rect l="l" t="t" r="r" b="b"/>
            <a:pathLst>
              <a:path w="1801130" h="1565256">
                <a:moveTo>
                  <a:pt x="0" y="0"/>
                </a:moveTo>
                <a:lnTo>
                  <a:pt x="1801130" y="0"/>
                </a:lnTo>
                <a:lnTo>
                  <a:pt x="1801130" y="1565256"/>
                </a:lnTo>
                <a:lnTo>
                  <a:pt x="0" y="156525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2591134" y="2286278"/>
            <a:ext cx="12818840" cy="834695"/>
          </a:xfrm>
          <a:custGeom>
            <a:avLst/>
            <a:gdLst/>
            <a:ahLst/>
            <a:cxnLst/>
            <a:rect l="l" t="t" r="r" b="b"/>
            <a:pathLst>
              <a:path w="12818840" h="834695">
                <a:moveTo>
                  <a:pt x="0" y="0"/>
                </a:moveTo>
                <a:lnTo>
                  <a:pt x="12818841" y="0"/>
                </a:lnTo>
                <a:lnTo>
                  <a:pt x="12818841" y="834696"/>
                </a:lnTo>
                <a:lnTo>
                  <a:pt x="0" y="834696"/>
                </a:lnTo>
                <a:lnTo>
                  <a:pt x="0" y="0"/>
                </a:lnTo>
                <a:close/>
              </a:path>
            </a:pathLst>
          </a:custGeom>
          <a:blipFill>
            <a:blip r:embed="rId8">
              <a:extLst>
                <a:ext uri="{96DAC541-7B7A-43D3-8B79-37D633B846F1}">
                  <asvg:svgBlip xmlns:asvg="http://schemas.microsoft.com/office/drawing/2016/SVG/main" xmlns="" r:embed="rId9"/>
                </a:ext>
              </a:extLst>
            </a:blip>
            <a:stretch>
              <a:fillRect t="-125572" r="-37" b="-77478"/>
            </a:stretch>
          </a:blipFill>
        </p:spPr>
      </p:sp>
      <p:sp>
        <p:nvSpPr>
          <p:cNvPr id="11" name="Freeform 11"/>
          <p:cNvSpPr/>
          <p:nvPr/>
        </p:nvSpPr>
        <p:spPr>
          <a:xfrm>
            <a:off x="2310749" y="5048210"/>
            <a:ext cx="847557" cy="424838"/>
          </a:xfrm>
          <a:custGeom>
            <a:avLst/>
            <a:gdLst/>
            <a:ahLst/>
            <a:cxnLst/>
            <a:rect l="l" t="t" r="r" b="b"/>
            <a:pathLst>
              <a:path w="847557" h="424838">
                <a:moveTo>
                  <a:pt x="0" y="0"/>
                </a:moveTo>
                <a:lnTo>
                  <a:pt x="847557" y="0"/>
                </a:lnTo>
                <a:lnTo>
                  <a:pt x="847557" y="424838"/>
                </a:lnTo>
                <a:lnTo>
                  <a:pt x="0" y="42483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Freeform 12"/>
          <p:cNvSpPr/>
          <p:nvPr/>
        </p:nvSpPr>
        <p:spPr>
          <a:xfrm>
            <a:off x="7465919" y="5942657"/>
            <a:ext cx="3069270" cy="1060293"/>
          </a:xfrm>
          <a:custGeom>
            <a:avLst/>
            <a:gdLst/>
            <a:ahLst/>
            <a:cxnLst/>
            <a:rect l="l" t="t" r="r" b="b"/>
            <a:pathLst>
              <a:path w="3069270" h="1060293">
                <a:moveTo>
                  <a:pt x="0" y="0"/>
                </a:moveTo>
                <a:lnTo>
                  <a:pt x="3069270" y="0"/>
                </a:lnTo>
                <a:lnTo>
                  <a:pt x="3069270" y="1060293"/>
                </a:lnTo>
                <a:lnTo>
                  <a:pt x="0" y="106029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3" name="TextBox 13"/>
          <p:cNvSpPr txBox="1"/>
          <p:nvPr/>
        </p:nvSpPr>
        <p:spPr>
          <a:xfrm>
            <a:off x="5775187" y="691014"/>
            <a:ext cx="16032067" cy="677912"/>
          </a:xfrm>
          <a:prstGeom prst="rect">
            <a:avLst/>
          </a:prstGeom>
        </p:spPr>
        <p:txBody>
          <a:bodyPr lIns="0" tIns="0" rIns="0" bIns="0" rtlCol="0" anchor="t">
            <a:spAutoFit/>
          </a:bodyPr>
          <a:lstStyle/>
          <a:p>
            <a:pPr algn="l">
              <a:lnSpc>
                <a:spcPts val="4723"/>
              </a:lnSpc>
              <a:spcBef>
                <a:spcPct val="0"/>
              </a:spcBef>
            </a:pPr>
            <a:r>
              <a:rPr lang="en-US" sz="4072">
                <a:solidFill>
                  <a:srgbClr val="B6F61A"/>
                </a:solidFill>
                <a:latin typeface="Times New Roman Bold"/>
                <a:ea typeface="Times New Roman Bold"/>
                <a:cs typeface="Times New Roman Bold"/>
                <a:sym typeface="Times New Roman Bold"/>
              </a:rPr>
              <a:t>Exemple</a:t>
            </a:r>
            <a:r>
              <a:rPr lang="en-US" sz="4072">
                <a:solidFill>
                  <a:srgbClr val="FFFFFF"/>
                </a:solidFill>
                <a:latin typeface="Times New Roman Bold"/>
                <a:ea typeface="Times New Roman Bold"/>
                <a:cs typeface="Times New Roman Bold"/>
                <a:sym typeface="Times New Roman Bold"/>
              </a:rPr>
              <a:t> </a:t>
            </a:r>
          </a:p>
        </p:txBody>
      </p:sp>
      <p:sp>
        <p:nvSpPr>
          <p:cNvPr id="14" name="TextBox 14"/>
          <p:cNvSpPr txBox="1"/>
          <p:nvPr/>
        </p:nvSpPr>
        <p:spPr>
          <a:xfrm>
            <a:off x="1815973" y="3619058"/>
            <a:ext cx="14656053" cy="1123047"/>
          </a:xfrm>
          <a:prstGeom prst="rect">
            <a:avLst/>
          </a:prstGeom>
        </p:spPr>
        <p:txBody>
          <a:bodyPr lIns="0" tIns="0" rIns="0" bIns="0" rtlCol="0" anchor="t">
            <a:spAutoFit/>
          </a:bodyPr>
          <a:lstStyle/>
          <a:p>
            <a:pPr algn="l">
              <a:lnSpc>
                <a:spcPts val="4143"/>
              </a:lnSpc>
              <a:spcBef>
                <a:spcPct val="0"/>
              </a:spcBef>
            </a:pPr>
            <a:r>
              <a:rPr lang="en-US" sz="3572">
                <a:solidFill>
                  <a:srgbClr val="FFFFFF"/>
                </a:solidFill>
                <a:latin typeface="Times New Roman Bold"/>
                <a:ea typeface="Times New Roman Bold"/>
                <a:cs typeface="Times New Roman Bold"/>
                <a:sym typeface="Times New Roman Bold"/>
              </a:rPr>
              <a:t>      les quatre espèces CH3COOH(s), H2O(l), CH3COO–(aq) et H3O+(aq) de la réaction d’équation coexistent dans le système à des proportions fixes</a:t>
            </a:r>
          </a:p>
        </p:txBody>
      </p:sp>
      <p:sp>
        <p:nvSpPr>
          <p:cNvPr id="15" name="TextBox 15"/>
          <p:cNvSpPr txBox="1"/>
          <p:nvPr/>
        </p:nvSpPr>
        <p:spPr>
          <a:xfrm>
            <a:off x="2734527" y="1417405"/>
            <a:ext cx="7344251" cy="599172"/>
          </a:xfrm>
          <a:prstGeom prst="rect">
            <a:avLst/>
          </a:prstGeom>
        </p:spPr>
        <p:txBody>
          <a:bodyPr lIns="0" tIns="0" rIns="0" bIns="0" rtlCol="0" anchor="t">
            <a:spAutoFit/>
          </a:bodyPr>
          <a:lstStyle/>
          <a:p>
            <a:pPr algn="ctr">
              <a:lnSpc>
                <a:spcPts val="4143"/>
              </a:lnSpc>
              <a:spcBef>
                <a:spcPct val="0"/>
              </a:spcBef>
            </a:pPr>
            <a:r>
              <a:rPr lang="en-US" sz="3572">
                <a:solidFill>
                  <a:srgbClr val="FFFFFF"/>
                </a:solidFill>
                <a:latin typeface="Times New Roman Bold"/>
                <a:ea typeface="Times New Roman Bold"/>
                <a:cs typeface="Times New Roman Bold"/>
                <a:sym typeface="Times New Roman Bold"/>
              </a:rPr>
              <a:t> la solution aqueuse d’acide éthanoïque </a:t>
            </a:r>
          </a:p>
        </p:txBody>
      </p:sp>
      <p:sp>
        <p:nvSpPr>
          <p:cNvPr id="16" name="TextBox 16"/>
          <p:cNvSpPr txBox="1"/>
          <p:nvPr/>
        </p:nvSpPr>
        <p:spPr>
          <a:xfrm>
            <a:off x="3158306" y="2375465"/>
            <a:ext cx="16032067" cy="599172"/>
          </a:xfrm>
          <a:prstGeom prst="rect">
            <a:avLst/>
          </a:prstGeom>
        </p:spPr>
        <p:txBody>
          <a:bodyPr lIns="0" tIns="0" rIns="0" bIns="0" rtlCol="0" anchor="t">
            <a:spAutoFit/>
          </a:bodyPr>
          <a:lstStyle/>
          <a:p>
            <a:pPr algn="l">
              <a:lnSpc>
                <a:spcPts val="4143"/>
              </a:lnSpc>
              <a:spcBef>
                <a:spcPct val="0"/>
              </a:spcBef>
            </a:pPr>
            <a:r>
              <a:rPr lang="en-US" sz="3572">
                <a:solidFill>
                  <a:srgbClr val="000000"/>
                </a:solidFill>
                <a:latin typeface="Times New Roman Bold"/>
                <a:ea typeface="Times New Roman Bold"/>
                <a:cs typeface="Times New Roman Bold"/>
                <a:sym typeface="Times New Roman Bold"/>
              </a:rPr>
              <a:t>CH3COOH(aq) + H2O(l) </a:t>
            </a:r>
            <a:r>
              <a:rPr lang="en-US" sz="3572">
                <a:solidFill>
                  <a:srgbClr val="49991C"/>
                </a:solidFill>
                <a:latin typeface="Times New Roman Bold"/>
                <a:ea typeface="Times New Roman Bold"/>
                <a:cs typeface="Times New Roman Bold"/>
                <a:sym typeface="Times New Roman Bold"/>
              </a:rPr>
              <a:t>&lt;=&gt; </a:t>
            </a:r>
            <a:r>
              <a:rPr lang="en-US" sz="3572">
                <a:solidFill>
                  <a:srgbClr val="000000"/>
                </a:solidFill>
                <a:latin typeface="Times New Roman Bold"/>
                <a:ea typeface="Times New Roman Bold"/>
                <a:cs typeface="Times New Roman Bold"/>
                <a:sym typeface="Times New Roman Bold"/>
              </a:rPr>
              <a:t>CH3COO–(aq) + H3O+(aq)</a:t>
            </a:r>
          </a:p>
        </p:txBody>
      </p:sp>
      <p:sp>
        <p:nvSpPr>
          <p:cNvPr id="17" name="TextBox 17"/>
          <p:cNvSpPr txBox="1"/>
          <p:nvPr/>
        </p:nvSpPr>
        <p:spPr>
          <a:xfrm>
            <a:off x="3333955" y="5010110"/>
            <a:ext cx="14656053" cy="599172"/>
          </a:xfrm>
          <a:prstGeom prst="rect">
            <a:avLst/>
          </a:prstGeom>
        </p:spPr>
        <p:txBody>
          <a:bodyPr lIns="0" tIns="0" rIns="0" bIns="0" rtlCol="0" anchor="t">
            <a:spAutoFit/>
          </a:bodyPr>
          <a:lstStyle/>
          <a:p>
            <a:pPr algn="l">
              <a:lnSpc>
                <a:spcPts val="4143"/>
              </a:lnSpc>
              <a:spcBef>
                <a:spcPct val="0"/>
              </a:spcBef>
            </a:pPr>
            <a:r>
              <a:rPr lang="en-US" sz="3572">
                <a:solidFill>
                  <a:srgbClr val="FFFFFF"/>
                </a:solidFill>
                <a:latin typeface="Times New Roman Bold"/>
                <a:ea typeface="Times New Roman Bold"/>
                <a:cs typeface="Times New Roman Bold"/>
                <a:sym typeface="Times New Roman Bold"/>
              </a:rPr>
              <a:t>On dit que ce système chimique est </a:t>
            </a:r>
            <a:r>
              <a:rPr lang="en-US" sz="3572" u="sng">
                <a:solidFill>
                  <a:srgbClr val="5CE1E6"/>
                </a:solidFill>
                <a:latin typeface="Times New Roman Bold"/>
                <a:ea typeface="Times New Roman Bold"/>
                <a:cs typeface="Times New Roman Bold"/>
                <a:sym typeface="Times New Roman Bold"/>
              </a:rPr>
              <a:t>en équilibre dynamique</a:t>
            </a:r>
          </a:p>
        </p:txBody>
      </p:sp>
      <p:sp>
        <p:nvSpPr>
          <p:cNvPr id="18" name="TextBox 18"/>
          <p:cNvSpPr txBox="1"/>
          <p:nvPr/>
        </p:nvSpPr>
        <p:spPr>
          <a:xfrm>
            <a:off x="1301623" y="7136300"/>
            <a:ext cx="15684753" cy="1123047"/>
          </a:xfrm>
          <a:prstGeom prst="rect">
            <a:avLst/>
          </a:prstGeom>
        </p:spPr>
        <p:txBody>
          <a:bodyPr lIns="0" tIns="0" rIns="0" bIns="0" rtlCol="0" anchor="t">
            <a:spAutoFit/>
          </a:bodyPr>
          <a:lstStyle/>
          <a:p>
            <a:pPr algn="l">
              <a:lnSpc>
                <a:spcPts val="4143"/>
              </a:lnSpc>
              <a:spcBef>
                <a:spcPct val="0"/>
              </a:spcBef>
            </a:pPr>
            <a:r>
              <a:rPr lang="en-US" sz="3572">
                <a:solidFill>
                  <a:srgbClr val="FFFFFF"/>
                </a:solidFill>
                <a:latin typeface="Times New Roman Bold"/>
                <a:ea typeface="Times New Roman Bold"/>
                <a:cs typeface="Times New Roman Bold"/>
                <a:sym typeface="Times New Roman Bold"/>
              </a:rPr>
              <a:t>      Un système chimique, est en équilibre si les concentrations de ses constituants restent constantes au cours du temps</a:t>
            </a:r>
          </a:p>
        </p:txBody>
      </p:sp>
      <p:sp>
        <p:nvSpPr>
          <p:cNvPr id="19" name="TextBox 19"/>
          <p:cNvSpPr txBox="1"/>
          <p:nvPr/>
        </p:nvSpPr>
        <p:spPr>
          <a:xfrm>
            <a:off x="7982808" y="5942657"/>
            <a:ext cx="2035492" cy="746619"/>
          </a:xfrm>
          <a:prstGeom prst="rect">
            <a:avLst/>
          </a:prstGeom>
        </p:spPr>
        <p:txBody>
          <a:bodyPr lIns="0" tIns="0" rIns="0" bIns="0" rtlCol="0" anchor="t">
            <a:spAutoFit/>
          </a:bodyPr>
          <a:lstStyle/>
          <a:p>
            <a:pPr algn="ctr">
              <a:lnSpc>
                <a:spcPts val="5187"/>
              </a:lnSpc>
              <a:spcBef>
                <a:spcPct val="0"/>
              </a:spcBef>
            </a:pPr>
            <a:r>
              <a:rPr lang="en-US" sz="4472" u="sng">
                <a:solidFill>
                  <a:srgbClr val="000000"/>
                </a:solidFill>
                <a:latin typeface="Times New Roman Bold Italics"/>
                <a:ea typeface="Times New Roman Bold Italics"/>
                <a:cs typeface="Times New Roman Bold Italics"/>
                <a:sym typeface="Times New Roman Bold Italics"/>
              </a:rPr>
              <a:t>Résumé: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1123</Words>
  <Application>Microsoft Office PowerPoint</Application>
  <PresentationFormat>Personnalisé</PresentationFormat>
  <Paragraphs>125</Paragraphs>
  <Slides>15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15</vt:i4>
      </vt:variant>
    </vt:vector>
  </HeadingPairs>
  <TitlesOfParts>
    <vt:vector size="23" baseType="lpstr">
      <vt:lpstr>Open Sans Bold</vt:lpstr>
      <vt:lpstr>Times New Roman</vt:lpstr>
      <vt:lpstr>Calibri</vt:lpstr>
      <vt:lpstr>Times New Roman Bold</vt:lpstr>
      <vt:lpstr>Anton</vt:lpstr>
      <vt:lpstr>Times New Roman Bold Italics</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3</dc:title>
  <dc:creator>hp</dc:creator>
  <cp:lastModifiedBy>hp</cp:lastModifiedBy>
  <cp:revision>2</cp:revision>
  <dcterms:created xsi:type="dcterms:W3CDTF">2006-08-16T00:00:00Z</dcterms:created>
  <dcterms:modified xsi:type="dcterms:W3CDTF">2024-07-20T15:00:31Z</dcterms:modified>
  <dc:identifier>DAGLeufqEzs</dc:identifier>
</cp:coreProperties>
</file>