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8288000" cy="10287000"/>
  <p:notesSz cx="6858000" cy="9144000"/>
  <p:embeddedFontLst>
    <p:embeddedFont>
      <p:font typeface="Times New Roman Bold" panose="020B0604020202020204" charset="0"/>
      <p:regular r:id="rId12"/>
    </p:embeddedFont>
    <p:embeddedFont>
      <p:font typeface="Times New Roman Bold Italics" panose="020B0604020202020204" charset="0"/>
      <p:regular r:id="rId13"/>
    </p:embeddedFont>
    <p:embeddedFont>
      <p:font typeface="Times New Roman Italics" panose="020B0604020202020204" charset="0"/>
      <p:regular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1" d="100"/>
          <a:sy n="71" d="100"/>
        </p:scale>
        <p:origin x="71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svg"/><Relationship Id="rId10" Type="http://schemas.openxmlformats.org/officeDocument/2006/relationships/image" Target="../media/image9.gif"/><Relationship Id="rId4" Type="http://schemas.openxmlformats.org/officeDocument/2006/relationships/image" Target="../media/image3.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18" Type="http://schemas.openxmlformats.org/officeDocument/2006/relationships/image" Target="../media/image28.svg"/><Relationship Id="rId3" Type="http://schemas.openxmlformats.org/officeDocument/2006/relationships/image" Target="../media/image13.svg"/><Relationship Id="rId7" Type="http://schemas.openxmlformats.org/officeDocument/2006/relationships/image" Target="../media/image17.png"/><Relationship Id="rId12" Type="http://schemas.openxmlformats.org/officeDocument/2006/relationships/image" Target="../media/image22.svg"/><Relationship Id="rId17" Type="http://schemas.openxmlformats.org/officeDocument/2006/relationships/image" Target="../media/image27.png"/><Relationship Id="rId2" Type="http://schemas.openxmlformats.org/officeDocument/2006/relationships/image" Target="../media/image12.png"/><Relationship Id="rId16" Type="http://schemas.openxmlformats.org/officeDocument/2006/relationships/image" Target="../media/image26.svg"/><Relationship Id="rId1" Type="http://schemas.openxmlformats.org/officeDocument/2006/relationships/slideLayout" Target="../slideLayouts/slideLayout7.xml"/><Relationship Id="rId6" Type="http://schemas.openxmlformats.org/officeDocument/2006/relationships/image" Target="../media/image16.sv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25.png"/><Relationship Id="rId10" Type="http://schemas.openxmlformats.org/officeDocument/2006/relationships/image" Target="../media/image20.png"/><Relationship Id="rId4" Type="http://schemas.openxmlformats.org/officeDocument/2006/relationships/image" Target="../media/image14.gif"/><Relationship Id="rId9" Type="http://schemas.openxmlformats.org/officeDocument/2006/relationships/image" Target="../media/image19.svg"/><Relationship Id="rId14" Type="http://schemas.openxmlformats.org/officeDocument/2006/relationships/image" Target="../media/image24.svg"/></Relationships>
</file>

<file path=ppt/slides/_rels/slide4.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9.jpe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30.jpe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6.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31.jpe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33.svg"/><Relationship Id="rId4" Type="http://schemas.openxmlformats.org/officeDocument/2006/relationships/image" Target="../media/image4.svg"/><Relationship Id="rId9" Type="http://schemas.openxmlformats.org/officeDocument/2006/relationships/image" Target="../media/image32.png"/></Relationships>
</file>

<file path=ppt/slides/_rels/slide7.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34.jpe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3.png"/><Relationship Id="rId18" Type="http://schemas.openxmlformats.org/officeDocument/2006/relationships/image" Target="../media/image28.svg"/><Relationship Id="rId3" Type="http://schemas.openxmlformats.org/officeDocument/2006/relationships/image" Target="../media/image13.svg"/><Relationship Id="rId7" Type="http://schemas.openxmlformats.org/officeDocument/2006/relationships/image" Target="../media/image17.png"/><Relationship Id="rId12" Type="http://schemas.openxmlformats.org/officeDocument/2006/relationships/image" Target="../media/image20.png"/><Relationship Id="rId17" Type="http://schemas.openxmlformats.org/officeDocument/2006/relationships/image" Target="../media/image27.png"/><Relationship Id="rId2" Type="http://schemas.openxmlformats.org/officeDocument/2006/relationships/image" Target="../media/image12.png"/><Relationship Id="rId16" Type="http://schemas.openxmlformats.org/officeDocument/2006/relationships/image" Target="../media/image26.svg"/><Relationship Id="rId1" Type="http://schemas.openxmlformats.org/officeDocument/2006/relationships/slideLayout" Target="../slideLayouts/slideLayout7.xml"/><Relationship Id="rId6" Type="http://schemas.openxmlformats.org/officeDocument/2006/relationships/image" Target="../media/image16.svg"/><Relationship Id="rId11" Type="http://schemas.openxmlformats.org/officeDocument/2006/relationships/image" Target="../media/image19.svg"/><Relationship Id="rId5" Type="http://schemas.openxmlformats.org/officeDocument/2006/relationships/image" Target="../media/image15.png"/><Relationship Id="rId15" Type="http://schemas.openxmlformats.org/officeDocument/2006/relationships/image" Target="../media/image25.png"/><Relationship Id="rId10" Type="http://schemas.openxmlformats.org/officeDocument/2006/relationships/image" Target="../media/image18.png"/><Relationship Id="rId4" Type="http://schemas.openxmlformats.org/officeDocument/2006/relationships/image" Target="../media/image14.gif"/><Relationship Id="rId9" Type="http://schemas.openxmlformats.org/officeDocument/2006/relationships/image" Target="../media/image22.svg"/><Relationship Id="rId14" Type="http://schemas.openxmlformats.org/officeDocument/2006/relationships/image" Target="../media/image24.svg"/></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9.jpeg"/><Relationship Id="rId7" Type="http://schemas.openxmlformats.org/officeDocument/2006/relationships/image" Target="../media/image6.svg"/><Relationship Id="rId2" Type="http://schemas.openxmlformats.org/officeDocument/2006/relationships/image" Target="../media/image35.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svg"/></Relationships>
</file>

<file path=ppt/slides/_rels/slide10.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30.jpe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en-US"/>
          </a:p>
        </p:txBody>
      </p:sp>
      <p:grpSp>
        <p:nvGrpSpPr>
          <p:cNvPr id="3" name="Group 3"/>
          <p:cNvGrpSpPr/>
          <p:nvPr/>
        </p:nvGrpSpPr>
        <p:grpSpPr>
          <a:xfrm>
            <a:off x="9755287" y="1028700"/>
            <a:ext cx="7504013" cy="9540157"/>
            <a:chOff x="-2540" y="-1270"/>
            <a:chExt cx="4329430" cy="5504180"/>
          </a:xfrm>
        </p:grpSpPr>
        <p:sp>
          <p:nvSpPr>
            <p:cNvPr id="4" name="Freeform 4"/>
            <p:cNvSpPr/>
            <p:nvPr/>
          </p:nvSpPr>
          <p:spPr>
            <a:xfrm>
              <a:off x="0" y="0"/>
              <a:ext cx="4329430" cy="5504180"/>
            </a:xfrm>
            <a:custGeom>
              <a:avLst/>
              <a:gdLst/>
              <a:ahLst/>
              <a:cxnLst/>
              <a:rect l="l" t="t" r="r" b="b"/>
              <a:pathLst>
                <a:path w="4329430" h="5504180">
                  <a:moveTo>
                    <a:pt x="2216150" y="5504180"/>
                  </a:moveTo>
                  <a:cubicBezTo>
                    <a:pt x="2186940" y="5504180"/>
                    <a:pt x="2157730" y="5504180"/>
                    <a:pt x="2129790" y="5504180"/>
                  </a:cubicBezTo>
                  <a:cubicBezTo>
                    <a:pt x="2123440" y="5502910"/>
                    <a:pt x="2118360" y="5501640"/>
                    <a:pt x="2112010" y="5501640"/>
                  </a:cubicBezTo>
                  <a:cubicBezTo>
                    <a:pt x="2038350" y="5497830"/>
                    <a:pt x="1967230" y="5485130"/>
                    <a:pt x="1897380" y="5463540"/>
                  </a:cubicBezTo>
                  <a:cubicBezTo>
                    <a:pt x="1772920" y="5425440"/>
                    <a:pt x="1657350" y="5367020"/>
                    <a:pt x="1548130" y="5295900"/>
                  </a:cubicBezTo>
                  <a:cubicBezTo>
                    <a:pt x="1423670" y="5215890"/>
                    <a:pt x="1294130" y="5143500"/>
                    <a:pt x="1160780" y="5081270"/>
                  </a:cubicBezTo>
                  <a:cubicBezTo>
                    <a:pt x="1040130" y="5025390"/>
                    <a:pt x="914400" y="4980940"/>
                    <a:pt x="791210" y="4933950"/>
                  </a:cubicBezTo>
                  <a:cubicBezTo>
                    <a:pt x="633730" y="4874260"/>
                    <a:pt x="492760" y="4785360"/>
                    <a:pt x="373380" y="4665980"/>
                  </a:cubicBezTo>
                  <a:cubicBezTo>
                    <a:pt x="320040" y="4612640"/>
                    <a:pt x="274320" y="4551680"/>
                    <a:pt x="227330" y="4491990"/>
                  </a:cubicBezTo>
                  <a:cubicBezTo>
                    <a:pt x="173990" y="4424680"/>
                    <a:pt x="127000" y="4353560"/>
                    <a:pt x="95250" y="4273550"/>
                  </a:cubicBezTo>
                  <a:cubicBezTo>
                    <a:pt x="31750" y="4117340"/>
                    <a:pt x="0" y="3954780"/>
                    <a:pt x="2540" y="3785870"/>
                  </a:cubicBezTo>
                  <a:cubicBezTo>
                    <a:pt x="6350" y="3604260"/>
                    <a:pt x="29210" y="3426460"/>
                    <a:pt x="92710" y="3256280"/>
                  </a:cubicBezTo>
                  <a:cubicBezTo>
                    <a:pt x="189230" y="2992120"/>
                    <a:pt x="354330" y="2782570"/>
                    <a:pt x="590550" y="2632710"/>
                  </a:cubicBezTo>
                  <a:cubicBezTo>
                    <a:pt x="715010" y="2552700"/>
                    <a:pt x="853440" y="2501900"/>
                    <a:pt x="995680" y="2463800"/>
                  </a:cubicBezTo>
                  <a:cubicBezTo>
                    <a:pt x="1122680" y="2429510"/>
                    <a:pt x="1250950" y="2400300"/>
                    <a:pt x="1379220" y="2369820"/>
                  </a:cubicBezTo>
                  <a:cubicBezTo>
                    <a:pt x="1526540" y="2334260"/>
                    <a:pt x="1653540" y="2261870"/>
                    <a:pt x="1758950" y="2152650"/>
                  </a:cubicBezTo>
                  <a:cubicBezTo>
                    <a:pt x="1841500" y="2066290"/>
                    <a:pt x="1905000" y="1968500"/>
                    <a:pt x="1955800" y="1860550"/>
                  </a:cubicBezTo>
                  <a:cubicBezTo>
                    <a:pt x="2026920" y="1708150"/>
                    <a:pt x="2096770" y="1555750"/>
                    <a:pt x="2167890" y="1404620"/>
                  </a:cubicBezTo>
                  <a:cubicBezTo>
                    <a:pt x="2232660" y="1267460"/>
                    <a:pt x="2307590" y="1135380"/>
                    <a:pt x="2401570" y="1016000"/>
                  </a:cubicBezTo>
                  <a:cubicBezTo>
                    <a:pt x="2482850" y="913130"/>
                    <a:pt x="2573020" y="821690"/>
                    <a:pt x="2687320" y="754380"/>
                  </a:cubicBezTo>
                  <a:cubicBezTo>
                    <a:pt x="2792730" y="693420"/>
                    <a:pt x="2907030" y="656590"/>
                    <a:pt x="3025140" y="631190"/>
                  </a:cubicBezTo>
                  <a:cubicBezTo>
                    <a:pt x="3108960" y="613410"/>
                    <a:pt x="3192780" y="596900"/>
                    <a:pt x="3279140" y="596900"/>
                  </a:cubicBezTo>
                  <a:cubicBezTo>
                    <a:pt x="3397250" y="595630"/>
                    <a:pt x="3512820" y="617220"/>
                    <a:pt x="3624580" y="655320"/>
                  </a:cubicBezTo>
                  <a:cubicBezTo>
                    <a:pt x="3712210" y="684530"/>
                    <a:pt x="3793490" y="722630"/>
                    <a:pt x="3863340" y="784860"/>
                  </a:cubicBezTo>
                  <a:cubicBezTo>
                    <a:pt x="3963670" y="873760"/>
                    <a:pt x="4042410" y="980440"/>
                    <a:pt x="4107180" y="1096010"/>
                  </a:cubicBezTo>
                  <a:cubicBezTo>
                    <a:pt x="4161790" y="1192530"/>
                    <a:pt x="4201160" y="1294130"/>
                    <a:pt x="4232910" y="1399540"/>
                  </a:cubicBezTo>
                  <a:cubicBezTo>
                    <a:pt x="4281170" y="1554480"/>
                    <a:pt x="4312920" y="1713230"/>
                    <a:pt x="4323080" y="1875790"/>
                  </a:cubicBezTo>
                  <a:cubicBezTo>
                    <a:pt x="4324350" y="1894840"/>
                    <a:pt x="4326890" y="1913890"/>
                    <a:pt x="4329430" y="1932940"/>
                  </a:cubicBezTo>
                  <a:cubicBezTo>
                    <a:pt x="4329430" y="1998980"/>
                    <a:pt x="4329430" y="2066290"/>
                    <a:pt x="4329430" y="2132330"/>
                  </a:cubicBezTo>
                  <a:cubicBezTo>
                    <a:pt x="4328160" y="2139950"/>
                    <a:pt x="4326890" y="2147570"/>
                    <a:pt x="4326890" y="2153920"/>
                  </a:cubicBezTo>
                  <a:cubicBezTo>
                    <a:pt x="4321810" y="2226310"/>
                    <a:pt x="4319270" y="2299970"/>
                    <a:pt x="4311650" y="2372360"/>
                  </a:cubicBezTo>
                  <a:cubicBezTo>
                    <a:pt x="4295140" y="2532380"/>
                    <a:pt x="4262120" y="2689860"/>
                    <a:pt x="4220210" y="2844800"/>
                  </a:cubicBezTo>
                  <a:cubicBezTo>
                    <a:pt x="4142740" y="3131820"/>
                    <a:pt x="4036060" y="3408680"/>
                    <a:pt x="3902710" y="3674110"/>
                  </a:cubicBezTo>
                  <a:cubicBezTo>
                    <a:pt x="3742690" y="3994150"/>
                    <a:pt x="3559810" y="4300220"/>
                    <a:pt x="3352800" y="4591050"/>
                  </a:cubicBezTo>
                  <a:cubicBezTo>
                    <a:pt x="3248660" y="4737100"/>
                    <a:pt x="3143250" y="4879340"/>
                    <a:pt x="3020060" y="5010150"/>
                  </a:cubicBezTo>
                  <a:cubicBezTo>
                    <a:pt x="2992120" y="5040630"/>
                    <a:pt x="2960370" y="5067300"/>
                    <a:pt x="2934970" y="5100320"/>
                  </a:cubicBezTo>
                  <a:cubicBezTo>
                    <a:pt x="2851150" y="5204460"/>
                    <a:pt x="2753360" y="5290820"/>
                    <a:pt x="2640330" y="5360670"/>
                  </a:cubicBezTo>
                  <a:cubicBezTo>
                    <a:pt x="2540000" y="5422900"/>
                    <a:pt x="2434590" y="5469890"/>
                    <a:pt x="2317750" y="5488940"/>
                  </a:cubicBezTo>
                  <a:cubicBezTo>
                    <a:pt x="2283460" y="5494020"/>
                    <a:pt x="2249170" y="5499100"/>
                    <a:pt x="2216150" y="5504180"/>
                  </a:cubicBezTo>
                  <a:close/>
                  <a:moveTo>
                    <a:pt x="1244600" y="2216150"/>
                  </a:moveTo>
                  <a:cubicBezTo>
                    <a:pt x="1428750" y="2164080"/>
                    <a:pt x="1567180" y="2056130"/>
                    <a:pt x="1656080" y="1885950"/>
                  </a:cubicBezTo>
                  <a:cubicBezTo>
                    <a:pt x="1709420" y="1781810"/>
                    <a:pt x="1760220" y="1677670"/>
                    <a:pt x="1807210" y="1569720"/>
                  </a:cubicBezTo>
                  <a:cubicBezTo>
                    <a:pt x="1869440" y="1430020"/>
                    <a:pt x="1925320" y="1287780"/>
                    <a:pt x="1985010" y="1145540"/>
                  </a:cubicBezTo>
                  <a:cubicBezTo>
                    <a:pt x="2020570" y="1062990"/>
                    <a:pt x="2061210" y="981710"/>
                    <a:pt x="2090420" y="897890"/>
                  </a:cubicBezTo>
                  <a:cubicBezTo>
                    <a:pt x="2108200" y="845820"/>
                    <a:pt x="2127250" y="793750"/>
                    <a:pt x="2151380" y="744220"/>
                  </a:cubicBezTo>
                  <a:cubicBezTo>
                    <a:pt x="2192020" y="660400"/>
                    <a:pt x="2197100" y="571500"/>
                    <a:pt x="2175510" y="480060"/>
                  </a:cubicBezTo>
                  <a:cubicBezTo>
                    <a:pt x="2161540" y="422910"/>
                    <a:pt x="2131060" y="373380"/>
                    <a:pt x="2104390" y="322580"/>
                  </a:cubicBezTo>
                  <a:cubicBezTo>
                    <a:pt x="2065020" y="245110"/>
                    <a:pt x="2007870" y="182880"/>
                    <a:pt x="1935480" y="137160"/>
                  </a:cubicBezTo>
                  <a:cubicBezTo>
                    <a:pt x="1805940" y="54610"/>
                    <a:pt x="1663700" y="8890"/>
                    <a:pt x="1510030" y="2540"/>
                  </a:cubicBezTo>
                  <a:cubicBezTo>
                    <a:pt x="1452880" y="0"/>
                    <a:pt x="1394460" y="5080"/>
                    <a:pt x="1336040" y="8890"/>
                  </a:cubicBezTo>
                  <a:cubicBezTo>
                    <a:pt x="1240790" y="13970"/>
                    <a:pt x="1146810" y="29210"/>
                    <a:pt x="1055370" y="59690"/>
                  </a:cubicBezTo>
                  <a:cubicBezTo>
                    <a:pt x="955040" y="92710"/>
                    <a:pt x="854710" y="129540"/>
                    <a:pt x="767080" y="191770"/>
                  </a:cubicBezTo>
                  <a:cubicBezTo>
                    <a:pt x="687070" y="248920"/>
                    <a:pt x="613410" y="313690"/>
                    <a:pt x="546100" y="386080"/>
                  </a:cubicBezTo>
                  <a:cubicBezTo>
                    <a:pt x="408940" y="537210"/>
                    <a:pt x="294640" y="701040"/>
                    <a:pt x="227330" y="897890"/>
                  </a:cubicBezTo>
                  <a:cubicBezTo>
                    <a:pt x="161290" y="1089660"/>
                    <a:pt x="137160" y="1283970"/>
                    <a:pt x="161290" y="1483360"/>
                  </a:cubicBezTo>
                  <a:cubicBezTo>
                    <a:pt x="185420" y="1678940"/>
                    <a:pt x="262890" y="1849120"/>
                    <a:pt x="394970" y="1997710"/>
                  </a:cubicBezTo>
                  <a:cubicBezTo>
                    <a:pt x="548640" y="2169160"/>
                    <a:pt x="741680" y="2246630"/>
                    <a:pt x="935990" y="2256790"/>
                  </a:cubicBezTo>
                  <a:cubicBezTo>
                    <a:pt x="1050290" y="2258060"/>
                    <a:pt x="1158240" y="2240280"/>
                    <a:pt x="1244600" y="2216150"/>
                  </a:cubicBezTo>
                  <a:close/>
                </a:path>
              </a:pathLst>
            </a:custGeom>
            <a:blipFill>
              <a:blip r:embed="rId3"/>
              <a:stretch>
                <a:fillRect l="-6432" r="-6432"/>
              </a:stretch>
            </a:blipFill>
          </p:spPr>
          <p:txBody>
            <a:bodyPr/>
            <a:lstStyle/>
            <a:p>
              <a:endParaRPr lang="en-US"/>
            </a:p>
          </p:txBody>
        </p:sp>
      </p:grpSp>
      <p:sp>
        <p:nvSpPr>
          <p:cNvPr id="5" name="Freeform 5"/>
          <p:cNvSpPr/>
          <p:nvPr/>
        </p:nvSpPr>
        <p:spPr>
          <a:xfrm rot="-709034">
            <a:off x="14399578" y="-2199651"/>
            <a:ext cx="5843512" cy="5880861"/>
          </a:xfrm>
          <a:custGeom>
            <a:avLst/>
            <a:gdLst/>
            <a:ahLst/>
            <a:cxnLst/>
            <a:rect l="l" t="t" r="r" b="b"/>
            <a:pathLst>
              <a:path w="5843512" h="5880861">
                <a:moveTo>
                  <a:pt x="0" y="0"/>
                </a:moveTo>
                <a:lnTo>
                  <a:pt x="5843511" y="0"/>
                </a:lnTo>
                <a:lnTo>
                  <a:pt x="5843511" y="5880861"/>
                </a:lnTo>
                <a:lnTo>
                  <a:pt x="0" y="588086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Freeform 6"/>
          <p:cNvSpPr/>
          <p:nvPr/>
        </p:nvSpPr>
        <p:spPr>
          <a:xfrm rot="2867302" flipH="1">
            <a:off x="14995002" y="-412199"/>
            <a:ext cx="2366010" cy="4114800"/>
          </a:xfrm>
          <a:custGeom>
            <a:avLst/>
            <a:gdLst/>
            <a:ahLst/>
            <a:cxnLst/>
            <a:rect l="l" t="t" r="r" b="b"/>
            <a:pathLst>
              <a:path w="2366010" h="4114800">
                <a:moveTo>
                  <a:pt x="2366010" y="0"/>
                </a:moveTo>
                <a:lnTo>
                  <a:pt x="0" y="0"/>
                </a:lnTo>
                <a:lnTo>
                  <a:pt x="0" y="4114800"/>
                </a:lnTo>
                <a:lnTo>
                  <a:pt x="2366010" y="4114800"/>
                </a:lnTo>
                <a:lnTo>
                  <a:pt x="236601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7" name="Freeform 7"/>
          <p:cNvSpPr/>
          <p:nvPr/>
        </p:nvSpPr>
        <p:spPr>
          <a:xfrm rot="-5339161">
            <a:off x="-2921756" y="-2940431"/>
            <a:ext cx="5843512" cy="5880861"/>
          </a:xfrm>
          <a:custGeom>
            <a:avLst/>
            <a:gdLst/>
            <a:ahLst/>
            <a:cxnLst/>
            <a:rect l="l" t="t" r="r" b="b"/>
            <a:pathLst>
              <a:path w="5843512" h="5880861">
                <a:moveTo>
                  <a:pt x="0" y="0"/>
                </a:moveTo>
                <a:lnTo>
                  <a:pt x="5843512" y="0"/>
                </a:lnTo>
                <a:lnTo>
                  <a:pt x="5843512" y="5880862"/>
                </a:lnTo>
                <a:lnTo>
                  <a:pt x="0" y="588086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a:off x="395661" y="329621"/>
            <a:ext cx="1693979" cy="1472137"/>
          </a:xfrm>
          <a:custGeom>
            <a:avLst/>
            <a:gdLst/>
            <a:ahLst/>
            <a:cxnLst/>
            <a:rect l="l" t="t" r="r" b="b"/>
            <a:pathLst>
              <a:path w="1693979" h="1472137">
                <a:moveTo>
                  <a:pt x="0" y="0"/>
                </a:moveTo>
                <a:lnTo>
                  <a:pt x="1693979" y="0"/>
                </a:lnTo>
                <a:lnTo>
                  <a:pt x="1693979" y="1472137"/>
                </a:lnTo>
                <a:lnTo>
                  <a:pt x="0" y="147213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9" name="Freeform 9"/>
          <p:cNvSpPr/>
          <p:nvPr/>
        </p:nvSpPr>
        <p:spPr>
          <a:xfrm rot="10090965">
            <a:off x="-1783347" y="8087572"/>
            <a:ext cx="4370918" cy="4398856"/>
          </a:xfrm>
          <a:custGeom>
            <a:avLst/>
            <a:gdLst/>
            <a:ahLst/>
            <a:cxnLst/>
            <a:rect l="l" t="t" r="r" b="b"/>
            <a:pathLst>
              <a:path w="4370918" h="4398856">
                <a:moveTo>
                  <a:pt x="0" y="0"/>
                </a:moveTo>
                <a:lnTo>
                  <a:pt x="4370919" y="0"/>
                </a:lnTo>
                <a:lnTo>
                  <a:pt x="4370919" y="4398856"/>
                </a:lnTo>
                <a:lnTo>
                  <a:pt x="0" y="43988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rot="-7932697" flipH="1">
            <a:off x="467093" y="8687001"/>
            <a:ext cx="1123215" cy="1953417"/>
          </a:xfrm>
          <a:custGeom>
            <a:avLst/>
            <a:gdLst/>
            <a:ahLst/>
            <a:cxnLst/>
            <a:rect l="l" t="t" r="r" b="b"/>
            <a:pathLst>
              <a:path w="1123215" h="1953417">
                <a:moveTo>
                  <a:pt x="1123214" y="0"/>
                </a:moveTo>
                <a:lnTo>
                  <a:pt x="0" y="0"/>
                </a:lnTo>
                <a:lnTo>
                  <a:pt x="0" y="1953417"/>
                </a:lnTo>
                <a:lnTo>
                  <a:pt x="1123214" y="1953417"/>
                </a:lnTo>
                <a:lnTo>
                  <a:pt x="1123214"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Freeform 11"/>
          <p:cNvSpPr/>
          <p:nvPr/>
        </p:nvSpPr>
        <p:spPr>
          <a:xfrm rot="5460838">
            <a:off x="14891406" y="6807481"/>
            <a:ext cx="6392809" cy="6433669"/>
          </a:xfrm>
          <a:custGeom>
            <a:avLst/>
            <a:gdLst/>
            <a:ahLst/>
            <a:cxnLst/>
            <a:rect l="l" t="t" r="r" b="b"/>
            <a:pathLst>
              <a:path w="6392809" h="6433669">
                <a:moveTo>
                  <a:pt x="0" y="0"/>
                </a:moveTo>
                <a:lnTo>
                  <a:pt x="6392808" y="0"/>
                </a:lnTo>
                <a:lnTo>
                  <a:pt x="6392808" y="6433669"/>
                </a:lnTo>
                <a:lnTo>
                  <a:pt x="0" y="643366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2" name="Freeform 12"/>
          <p:cNvSpPr/>
          <p:nvPr/>
        </p:nvSpPr>
        <p:spPr>
          <a:xfrm rot="-10800000">
            <a:off x="15064977" y="7412911"/>
            <a:ext cx="2589979" cy="2250798"/>
          </a:xfrm>
          <a:custGeom>
            <a:avLst/>
            <a:gdLst/>
            <a:ahLst/>
            <a:cxnLst/>
            <a:rect l="l" t="t" r="r" b="b"/>
            <a:pathLst>
              <a:path w="2589979" h="2250798">
                <a:moveTo>
                  <a:pt x="0" y="0"/>
                </a:moveTo>
                <a:lnTo>
                  <a:pt x="2589979" y="0"/>
                </a:lnTo>
                <a:lnTo>
                  <a:pt x="2589979" y="2250798"/>
                </a:lnTo>
                <a:lnTo>
                  <a:pt x="0" y="225079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pic>
        <p:nvPicPr>
          <p:cNvPr id="13" name="Picture 13"/>
          <p:cNvPicPr>
            <a:picLocks noChangeAspect="1"/>
          </p:cNvPicPr>
          <p:nvPr/>
        </p:nvPicPr>
        <p:blipFill>
          <a:blip r:embed="rId10"/>
          <a:srcRect t="152" b="152"/>
          <a:stretch>
            <a:fillRect/>
          </a:stretch>
        </p:blipFill>
        <p:spPr>
          <a:xfrm>
            <a:off x="1242651" y="2448247"/>
            <a:ext cx="8234739" cy="4323238"/>
          </a:xfrm>
          <a:prstGeom prst="rect">
            <a:avLst/>
          </a:prstGeom>
        </p:spPr>
      </p:pic>
      <p:sp>
        <p:nvSpPr>
          <p:cNvPr id="14" name="TextBox 14"/>
          <p:cNvSpPr txBox="1"/>
          <p:nvPr/>
        </p:nvSpPr>
        <p:spPr>
          <a:xfrm>
            <a:off x="3867082" y="12905"/>
            <a:ext cx="6169370" cy="1925349"/>
          </a:xfrm>
          <a:prstGeom prst="rect">
            <a:avLst/>
          </a:prstGeom>
        </p:spPr>
        <p:txBody>
          <a:bodyPr lIns="0" tIns="0" rIns="0" bIns="0" rtlCol="0" anchor="t">
            <a:spAutoFit/>
          </a:bodyPr>
          <a:lstStyle/>
          <a:p>
            <a:pPr algn="l">
              <a:lnSpc>
                <a:spcPts val="14103"/>
              </a:lnSpc>
              <a:spcBef>
                <a:spcPct val="0"/>
              </a:spcBef>
            </a:pPr>
            <a:r>
              <a:rPr lang="en-US" sz="10073" u="sng">
                <a:solidFill>
                  <a:srgbClr val="00B0F0"/>
                </a:solidFill>
                <a:latin typeface="Times New Roman Bold Italics"/>
              </a:rPr>
              <a:t>chapitre 3</a:t>
            </a:r>
          </a:p>
        </p:txBody>
      </p:sp>
      <p:sp>
        <p:nvSpPr>
          <p:cNvPr id="15" name="TextBox 15"/>
          <p:cNvSpPr txBox="1"/>
          <p:nvPr/>
        </p:nvSpPr>
        <p:spPr>
          <a:xfrm>
            <a:off x="1242651" y="2888552"/>
            <a:ext cx="7981368" cy="3882934"/>
          </a:xfrm>
          <a:prstGeom prst="rect">
            <a:avLst/>
          </a:prstGeom>
        </p:spPr>
        <p:txBody>
          <a:bodyPr lIns="0" tIns="0" rIns="0" bIns="0" rtlCol="0" anchor="t">
            <a:spAutoFit/>
          </a:bodyPr>
          <a:lstStyle/>
          <a:p>
            <a:pPr algn="ctr">
              <a:lnSpc>
                <a:spcPts val="7530"/>
              </a:lnSpc>
              <a:spcBef>
                <a:spcPct val="0"/>
              </a:spcBef>
            </a:pPr>
            <a:r>
              <a:rPr lang="en-US" sz="5378">
                <a:solidFill>
                  <a:srgbClr val="FDA14F"/>
                </a:solidFill>
                <a:latin typeface="Times New Roman Bold"/>
              </a:rPr>
              <a:t>Réactions de quelques métaux avec les solutions acides et les solutions basiques</a:t>
            </a:r>
          </a:p>
        </p:txBody>
      </p:sp>
      <p:grpSp>
        <p:nvGrpSpPr>
          <p:cNvPr id="16" name="Group 16"/>
          <p:cNvGrpSpPr/>
          <p:nvPr/>
        </p:nvGrpSpPr>
        <p:grpSpPr>
          <a:xfrm>
            <a:off x="2129444" y="8544568"/>
            <a:ext cx="2796257" cy="835652"/>
            <a:chOff x="0" y="0"/>
            <a:chExt cx="7420196" cy="2217502"/>
          </a:xfrm>
        </p:grpSpPr>
        <p:sp>
          <p:nvSpPr>
            <p:cNvPr id="17" name="Freeform 17"/>
            <p:cNvSpPr/>
            <p:nvPr/>
          </p:nvSpPr>
          <p:spPr>
            <a:xfrm>
              <a:off x="0" y="0"/>
              <a:ext cx="7420197" cy="2217502"/>
            </a:xfrm>
            <a:custGeom>
              <a:avLst/>
              <a:gdLst/>
              <a:ahLst/>
              <a:cxnLst/>
              <a:rect l="l" t="t" r="r" b="b"/>
              <a:pathLst>
                <a:path w="7420197" h="2217502">
                  <a:moveTo>
                    <a:pt x="7295736" y="2217502"/>
                  </a:moveTo>
                  <a:lnTo>
                    <a:pt x="124460" y="2217502"/>
                  </a:lnTo>
                  <a:cubicBezTo>
                    <a:pt x="55880" y="2217502"/>
                    <a:pt x="0" y="2161622"/>
                    <a:pt x="0" y="2093042"/>
                  </a:cubicBezTo>
                  <a:lnTo>
                    <a:pt x="0" y="124460"/>
                  </a:lnTo>
                  <a:cubicBezTo>
                    <a:pt x="0" y="55880"/>
                    <a:pt x="55880" y="0"/>
                    <a:pt x="124460" y="0"/>
                  </a:cubicBezTo>
                  <a:lnTo>
                    <a:pt x="7295737" y="0"/>
                  </a:lnTo>
                  <a:cubicBezTo>
                    <a:pt x="7364316" y="0"/>
                    <a:pt x="7420197" y="55880"/>
                    <a:pt x="7420197" y="124460"/>
                  </a:cubicBezTo>
                  <a:lnTo>
                    <a:pt x="7420197" y="2093042"/>
                  </a:lnTo>
                  <a:cubicBezTo>
                    <a:pt x="7420197" y="2161622"/>
                    <a:pt x="7364316" y="2217502"/>
                    <a:pt x="7295737" y="2217502"/>
                  </a:cubicBezTo>
                  <a:close/>
                </a:path>
              </a:pathLst>
            </a:custGeom>
            <a:solidFill>
              <a:srgbClr val="A5E800"/>
            </a:solidFill>
          </p:spPr>
          <p:txBody>
            <a:bodyPr/>
            <a:lstStyle/>
            <a:p>
              <a:endParaRPr lang="en-US"/>
            </a:p>
          </p:txBody>
        </p:sp>
      </p:grpSp>
      <p:sp>
        <p:nvSpPr>
          <p:cNvPr id="18" name="AutoShape 18"/>
          <p:cNvSpPr/>
          <p:nvPr/>
        </p:nvSpPr>
        <p:spPr>
          <a:xfrm>
            <a:off x="5039303" y="8934121"/>
            <a:ext cx="1094581" cy="0"/>
          </a:xfrm>
          <a:prstGeom prst="line">
            <a:avLst/>
          </a:prstGeom>
          <a:ln w="47625" cap="flat">
            <a:solidFill>
              <a:srgbClr val="A5E800"/>
            </a:solidFill>
            <a:prstDash val="solid"/>
            <a:headEnd type="none" w="sm" len="sm"/>
            <a:tailEnd type="arrow" w="med" len="sm"/>
          </a:ln>
        </p:spPr>
        <p:txBody>
          <a:bodyPr/>
          <a:lstStyle/>
          <a:p>
            <a:endParaRPr lang="en-US"/>
          </a:p>
        </p:txBody>
      </p:sp>
      <p:sp>
        <p:nvSpPr>
          <p:cNvPr id="19" name="Freeform 19"/>
          <p:cNvSpPr/>
          <p:nvPr/>
        </p:nvSpPr>
        <p:spPr>
          <a:xfrm>
            <a:off x="6789164" y="7282763"/>
            <a:ext cx="2861360" cy="2861360"/>
          </a:xfrm>
          <a:custGeom>
            <a:avLst/>
            <a:gdLst/>
            <a:ahLst/>
            <a:cxnLst/>
            <a:rect l="l" t="t" r="r" b="b"/>
            <a:pathLst>
              <a:path w="2861360" h="2861360">
                <a:moveTo>
                  <a:pt x="0" y="0"/>
                </a:moveTo>
                <a:lnTo>
                  <a:pt x="2861360" y="0"/>
                </a:lnTo>
                <a:lnTo>
                  <a:pt x="2861360" y="2861360"/>
                </a:lnTo>
                <a:lnTo>
                  <a:pt x="0" y="2861360"/>
                </a:lnTo>
                <a:lnTo>
                  <a:pt x="0" y="0"/>
                </a:lnTo>
                <a:close/>
              </a:path>
            </a:pathLst>
          </a:custGeom>
          <a:blipFill>
            <a:blip r:embed="rId11"/>
            <a:stretch>
              <a:fillRect/>
            </a:stretch>
          </a:blipFill>
        </p:spPr>
        <p:txBody>
          <a:bodyPr/>
          <a:lstStyle/>
          <a:p>
            <a:endParaRPr lang="en-US"/>
          </a:p>
        </p:txBody>
      </p:sp>
      <p:sp>
        <p:nvSpPr>
          <p:cNvPr id="20" name="TextBox 20"/>
          <p:cNvSpPr txBox="1"/>
          <p:nvPr/>
        </p:nvSpPr>
        <p:spPr>
          <a:xfrm>
            <a:off x="2129444" y="8665233"/>
            <a:ext cx="2796257" cy="604689"/>
          </a:xfrm>
          <a:prstGeom prst="rect">
            <a:avLst/>
          </a:prstGeom>
        </p:spPr>
        <p:txBody>
          <a:bodyPr lIns="0" tIns="0" rIns="0" bIns="0" rtlCol="0" anchor="t">
            <a:spAutoFit/>
          </a:bodyPr>
          <a:lstStyle/>
          <a:p>
            <a:pPr algn="ctr">
              <a:lnSpc>
                <a:spcPts val="4470"/>
              </a:lnSpc>
              <a:spcBef>
                <a:spcPct val="0"/>
              </a:spcBef>
            </a:pPr>
            <a:r>
              <a:rPr lang="en-US" sz="3193">
                <a:solidFill>
                  <a:srgbClr val="003D25"/>
                </a:solidFill>
                <a:latin typeface="Times New Roman Bold"/>
              </a:rPr>
              <a:t>PROF</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grpSp>
        <p:nvGrpSpPr>
          <p:cNvPr id="2" name="Group 2"/>
          <p:cNvGrpSpPr/>
          <p:nvPr/>
        </p:nvGrpSpPr>
        <p:grpSpPr>
          <a:xfrm>
            <a:off x="11663031" y="658710"/>
            <a:ext cx="7179305" cy="10830597"/>
            <a:chOff x="-36830" y="-113030"/>
            <a:chExt cx="3151879" cy="4754880"/>
          </a:xfrm>
        </p:grpSpPr>
        <p:sp>
          <p:nvSpPr>
            <p:cNvPr id="3" name="Freeform 3"/>
            <p:cNvSpPr/>
            <p:nvPr/>
          </p:nvSpPr>
          <p:spPr>
            <a:xfrm>
              <a:off x="-2194" y="0"/>
              <a:ext cx="3154073" cy="4754880"/>
            </a:xfrm>
            <a:custGeom>
              <a:avLst/>
              <a:gdLst/>
              <a:ahLst/>
              <a:cxnLst/>
              <a:rect l="l" t="t" r="r" b="b"/>
              <a:pathLst>
                <a:path w="3154073" h="4754880">
                  <a:moveTo>
                    <a:pt x="3154073" y="2602230"/>
                  </a:moveTo>
                  <a:cubicBezTo>
                    <a:pt x="3154073" y="2837180"/>
                    <a:pt x="3026473" y="3070860"/>
                    <a:pt x="2779243" y="3163570"/>
                  </a:cubicBezTo>
                  <a:cubicBezTo>
                    <a:pt x="2437660" y="3293110"/>
                    <a:pt x="2395858" y="3620770"/>
                    <a:pt x="2435271" y="3953510"/>
                  </a:cubicBezTo>
                  <a:cubicBezTo>
                    <a:pt x="2487823" y="4399280"/>
                    <a:pt x="2054275" y="4754880"/>
                    <a:pt x="1666113" y="4575810"/>
                  </a:cubicBezTo>
                  <a:cubicBezTo>
                    <a:pt x="1581314" y="4536440"/>
                    <a:pt x="1500099" y="4485640"/>
                    <a:pt x="1408134" y="4470400"/>
                  </a:cubicBezTo>
                  <a:cubicBezTo>
                    <a:pt x="1292282" y="4450080"/>
                    <a:pt x="1171653" y="4479290"/>
                    <a:pt x="1054607" y="4460240"/>
                  </a:cubicBezTo>
                  <a:cubicBezTo>
                    <a:pt x="646141" y="4391660"/>
                    <a:pt x="330834" y="4328160"/>
                    <a:pt x="145710" y="3891280"/>
                  </a:cubicBezTo>
                  <a:cubicBezTo>
                    <a:pt x="0" y="3548380"/>
                    <a:pt x="13138" y="3124200"/>
                    <a:pt x="237675" y="2821940"/>
                  </a:cubicBezTo>
                  <a:cubicBezTo>
                    <a:pt x="361887" y="2658110"/>
                    <a:pt x="423993" y="2442210"/>
                    <a:pt x="423993" y="2221230"/>
                  </a:cubicBezTo>
                  <a:cubicBezTo>
                    <a:pt x="423993" y="1993900"/>
                    <a:pt x="359498" y="1760220"/>
                    <a:pt x="229314" y="1569720"/>
                  </a:cubicBezTo>
                  <a:cubicBezTo>
                    <a:pt x="94353" y="1369060"/>
                    <a:pt x="34636" y="1141730"/>
                    <a:pt x="34636" y="924560"/>
                  </a:cubicBezTo>
                  <a:cubicBezTo>
                    <a:pt x="34636" y="688340"/>
                    <a:pt x="134961" y="400050"/>
                    <a:pt x="296198" y="231140"/>
                  </a:cubicBezTo>
                  <a:cubicBezTo>
                    <a:pt x="518346" y="0"/>
                    <a:pt x="832459" y="137160"/>
                    <a:pt x="985335" y="391160"/>
                  </a:cubicBezTo>
                  <a:cubicBezTo>
                    <a:pt x="1098798" y="581660"/>
                    <a:pt x="1331696" y="709930"/>
                    <a:pt x="1544289" y="659130"/>
                  </a:cubicBezTo>
                  <a:cubicBezTo>
                    <a:pt x="1620727" y="641350"/>
                    <a:pt x="1692388" y="608330"/>
                    <a:pt x="1765243" y="580390"/>
                  </a:cubicBezTo>
                  <a:cubicBezTo>
                    <a:pt x="2050692" y="472440"/>
                    <a:pt x="2397052" y="610870"/>
                    <a:pt x="2509321" y="919480"/>
                  </a:cubicBezTo>
                  <a:cubicBezTo>
                    <a:pt x="2576204" y="1103630"/>
                    <a:pt x="2505738" y="1231900"/>
                    <a:pt x="2486628" y="1412240"/>
                  </a:cubicBezTo>
                  <a:cubicBezTo>
                    <a:pt x="2457964" y="1678940"/>
                    <a:pt x="2580982" y="1948180"/>
                    <a:pt x="2816268" y="2057400"/>
                  </a:cubicBezTo>
                  <a:cubicBezTo>
                    <a:pt x="3040805" y="2161540"/>
                    <a:pt x="3154073" y="2382520"/>
                    <a:pt x="3154073" y="2602230"/>
                  </a:cubicBezTo>
                  <a:close/>
                </a:path>
              </a:pathLst>
            </a:custGeom>
            <a:blipFill>
              <a:blip r:embed="rId2"/>
              <a:stretch>
                <a:fillRect l="-53710" r="-53710"/>
              </a:stretch>
            </a:blipFill>
          </p:spPr>
          <p:txBody>
            <a:bodyPr/>
            <a:lstStyle/>
            <a:p>
              <a:endParaRPr lang="en-US"/>
            </a:p>
          </p:txBody>
        </p:sp>
      </p:grpSp>
      <p:sp>
        <p:nvSpPr>
          <p:cNvPr id="4" name="Freeform 4"/>
          <p:cNvSpPr/>
          <p:nvPr/>
        </p:nvSpPr>
        <p:spPr>
          <a:xfrm rot="-709034">
            <a:off x="14399578" y="-2199651"/>
            <a:ext cx="5843512" cy="5880861"/>
          </a:xfrm>
          <a:custGeom>
            <a:avLst/>
            <a:gdLst/>
            <a:ahLst/>
            <a:cxnLst/>
            <a:rect l="l" t="t" r="r" b="b"/>
            <a:pathLst>
              <a:path w="5843512" h="5880861">
                <a:moveTo>
                  <a:pt x="0" y="0"/>
                </a:moveTo>
                <a:lnTo>
                  <a:pt x="5843511" y="0"/>
                </a:lnTo>
                <a:lnTo>
                  <a:pt x="5843511" y="5880861"/>
                </a:lnTo>
                <a:lnTo>
                  <a:pt x="0" y="588086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rot="2867302" flipH="1">
            <a:off x="14995002" y="-412199"/>
            <a:ext cx="2366010" cy="4114800"/>
          </a:xfrm>
          <a:custGeom>
            <a:avLst/>
            <a:gdLst/>
            <a:ahLst/>
            <a:cxnLst/>
            <a:rect l="l" t="t" r="r" b="b"/>
            <a:pathLst>
              <a:path w="2366010" h="4114800">
                <a:moveTo>
                  <a:pt x="2366010" y="0"/>
                </a:moveTo>
                <a:lnTo>
                  <a:pt x="0" y="0"/>
                </a:lnTo>
                <a:lnTo>
                  <a:pt x="0" y="4114800"/>
                </a:lnTo>
                <a:lnTo>
                  <a:pt x="2366010" y="4114800"/>
                </a:lnTo>
                <a:lnTo>
                  <a:pt x="236601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Freeform 6"/>
          <p:cNvSpPr/>
          <p:nvPr/>
        </p:nvSpPr>
        <p:spPr>
          <a:xfrm rot="-5339161">
            <a:off x="-2921756" y="-2940431"/>
            <a:ext cx="5843512" cy="5880861"/>
          </a:xfrm>
          <a:custGeom>
            <a:avLst/>
            <a:gdLst/>
            <a:ahLst/>
            <a:cxnLst/>
            <a:rect l="l" t="t" r="r" b="b"/>
            <a:pathLst>
              <a:path w="5843512" h="5880861">
                <a:moveTo>
                  <a:pt x="0" y="0"/>
                </a:moveTo>
                <a:lnTo>
                  <a:pt x="5843512" y="0"/>
                </a:lnTo>
                <a:lnTo>
                  <a:pt x="5843512" y="5880862"/>
                </a:lnTo>
                <a:lnTo>
                  <a:pt x="0" y="588086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395661" y="329621"/>
            <a:ext cx="1693979" cy="1472137"/>
          </a:xfrm>
          <a:custGeom>
            <a:avLst/>
            <a:gdLst/>
            <a:ahLst/>
            <a:cxnLst/>
            <a:rect l="l" t="t" r="r" b="b"/>
            <a:pathLst>
              <a:path w="1693979" h="1472137">
                <a:moveTo>
                  <a:pt x="0" y="0"/>
                </a:moveTo>
                <a:lnTo>
                  <a:pt x="1693979" y="0"/>
                </a:lnTo>
                <a:lnTo>
                  <a:pt x="1693979" y="1472137"/>
                </a:lnTo>
                <a:lnTo>
                  <a:pt x="0" y="147213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8" name="Freeform 8"/>
          <p:cNvSpPr/>
          <p:nvPr/>
        </p:nvSpPr>
        <p:spPr>
          <a:xfrm rot="10090965">
            <a:off x="-1783347" y="8087572"/>
            <a:ext cx="4370918" cy="4398856"/>
          </a:xfrm>
          <a:custGeom>
            <a:avLst/>
            <a:gdLst/>
            <a:ahLst/>
            <a:cxnLst/>
            <a:rect l="l" t="t" r="r" b="b"/>
            <a:pathLst>
              <a:path w="4370918" h="4398856">
                <a:moveTo>
                  <a:pt x="0" y="0"/>
                </a:moveTo>
                <a:lnTo>
                  <a:pt x="4370919" y="0"/>
                </a:lnTo>
                <a:lnTo>
                  <a:pt x="4370919" y="4398856"/>
                </a:lnTo>
                <a:lnTo>
                  <a:pt x="0" y="439885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9"/>
          <p:cNvSpPr/>
          <p:nvPr/>
        </p:nvSpPr>
        <p:spPr>
          <a:xfrm rot="-7932697" flipH="1">
            <a:off x="467093" y="8687001"/>
            <a:ext cx="1123215" cy="1953417"/>
          </a:xfrm>
          <a:custGeom>
            <a:avLst/>
            <a:gdLst/>
            <a:ahLst/>
            <a:cxnLst/>
            <a:rect l="l" t="t" r="r" b="b"/>
            <a:pathLst>
              <a:path w="1123215" h="1953417">
                <a:moveTo>
                  <a:pt x="1123214" y="0"/>
                </a:moveTo>
                <a:lnTo>
                  <a:pt x="0" y="0"/>
                </a:lnTo>
                <a:lnTo>
                  <a:pt x="0" y="1953417"/>
                </a:lnTo>
                <a:lnTo>
                  <a:pt x="1123214" y="1953417"/>
                </a:lnTo>
                <a:lnTo>
                  <a:pt x="1123214"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0" name="Freeform 10"/>
          <p:cNvSpPr/>
          <p:nvPr/>
        </p:nvSpPr>
        <p:spPr>
          <a:xfrm rot="5460838">
            <a:off x="14891406" y="6807481"/>
            <a:ext cx="6392809" cy="6433669"/>
          </a:xfrm>
          <a:custGeom>
            <a:avLst/>
            <a:gdLst/>
            <a:ahLst/>
            <a:cxnLst/>
            <a:rect l="l" t="t" r="r" b="b"/>
            <a:pathLst>
              <a:path w="6392809" h="6433669">
                <a:moveTo>
                  <a:pt x="0" y="0"/>
                </a:moveTo>
                <a:lnTo>
                  <a:pt x="6392808" y="0"/>
                </a:lnTo>
                <a:lnTo>
                  <a:pt x="6392808" y="6433669"/>
                </a:lnTo>
                <a:lnTo>
                  <a:pt x="0" y="643366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1" name="Freeform 11"/>
          <p:cNvSpPr/>
          <p:nvPr/>
        </p:nvSpPr>
        <p:spPr>
          <a:xfrm rot="-10800000">
            <a:off x="15064977" y="7412911"/>
            <a:ext cx="2589979" cy="2250798"/>
          </a:xfrm>
          <a:custGeom>
            <a:avLst/>
            <a:gdLst/>
            <a:ahLst/>
            <a:cxnLst/>
            <a:rect l="l" t="t" r="r" b="b"/>
            <a:pathLst>
              <a:path w="2589979" h="2250798">
                <a:moveTo>
                  <a:pt x="0" y="0"/>
                </a:moveTo>
                <a:lnTo>
                  <a:pt x="2589979" y="0"/>
                </a:lnTo>
                <a:lnTo>
                  <a:pt x="2589979" y="2250798"/>
                </a:lnTo>
                <a:lnTo>
                  <a:pt x="0" y="225079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2" name="TextBox 12"/>
          <p:cNvSpPr txBox="1"/>
          <p:nvPr/>
        </p:nvSpPr>
        <p:spPr>
          <a:xfrm>
            <a:off x="2674234" y="243896"/>
            <a:ext cx="12351068" cy="1526667"/>
          </a:xfrm>
          <a:prstGeom prst="rect">
            <a:avLst/>
          </a:prstGeom>
        </p:spPr>
        <p:txBody>
          <a:bodyPr lIns="0" tIns="0" rIns="0" bIns="0" rtlCol="0" anchor="t">
            <a:spAutoFit/>
          </a:bodyPr>
          <a:lstStyle/>
          <a:p>
            <a:pPr algn="l">
              <a:lnSpc>
                <a:spcPts val="5664"/>
              </a:lnSpc>
            </a:pPr>
            <a:r>
              <a:rPr lang="en-US" sz="4800" u="sng">
                <a:solidFill>
                  <a:srgbClr val="FAA93A"/>
                </a:solidFill>
                <a:latin typeface="Times New Roman Bold Italics"/>
              </a:rPr>
              <a:t>I -  Action d'une solution d'acide chlorhydrique sur les métaux</a:t>
            </a:r>
          </a:p>
        </p:txBody>
      </p:sp>
      <p:sp>
        <p:nvSpPr>
          <p:cNvPr id="13" name="TextBox 13"/>
          <p:cNvSpPr txBox="1"/>
          <p:nvPr/>
        </p:nvSpPr>
        <p:spPr>
          <a:xfrm>
            <a:off x="1350303" y="1789172"/>
            <a:ext cx="10312728" cy="2547622"/>
          </a:xfrm>
          <a:prstGeom prst="rect">
            <a:avLst/>
          </a:prstGeom>
        </p:spPr>
        <p:txBody>
          <a:bodyPr lIns="0" tIns="0" rIns="0" bIns="0" rtlCol="0" anchor="t">
            <a:spAutoFit/>
          </a:bodyPr>
          <a:lstStyle/>
          <a:p>
            <a:pPr algn="l">
              <a:lnSpc>
                <a:spcPts val="6579"/>
              </a:lnSpc>
              <a:spcBef>
                <a:spcPct val="0"/>
              </a:spcBef>
            </a:pPr>
            <a:r>
              <a:rPr lang="en-US" sz="4699">
                <a:solidFill>
                  <a:srgbClr val="FFFFFF"/>
                </a:solidFill>
                <a:latin typeface="Times New Roman Bold"/>
              </a:rPr>
              <a:t>Acide chlorhydrique est de formule (H⁺+Cl⁻) contient des ions H+ et des ions Cl⁻</a:t>
            </a:r>
          </a:p>
        </p:txBody>
      </p:sp>
      <p:sp>
        <p:nvSpPr>
          <p:cNvPr id="14" name="TextBox 14"/>
          <p:cNvSpPr txBox="1"/>
          <p:nvPr/>
        </p:nvSpPr>
        <p:spPr>
          <a:xfrm>
            <a:off x="1350303" y="4336794"/>
            <a:ext cx="4185196" cy="967449"/>
          </a:xfrm>
          <a:prstGeom prst="rect">
            <a:avLst/>
          </a:prstGeom>
        </p:spPr>
        <p:txBody>
          <a:bodyPr lIns="0" tIns="0" rIns="0" bIns="0" rtlCol="0" anchor="t">
            <a:spAutoFit/>
          </a:bodyPr>
          <a:lstStyle/>
          <a:p>
            <a:pPr algn="ctr">
              <a:lnSpc>
                <a:spcPts val="7051"/>
              </a:lnSpc>
              <a:spcBef>
                <a:spcPct val="0"/>
              </a:spcBef>
            </a:pPr>
            <a:r>
              <a:rPr lang="en-US" sz="5036" u="sng">
                <a:solidFill>
                  <a:srgbClr val="B6F61A"/>
                </a:solidFill>
                <a:latin typeface="Times New Roman Bold Italics"/>
              </a:rPr>
              <a:t>1 - Expérience </a:t>
            </a:r>
            <a:r>
              <a:rPr lang="en-US" sz="5036" u="sng">
                <a:solidFill>
                  <a:srgbClr val="FFFFFF"/>
                </a:solidFill>
                <a:latin typeface="Times New Roman Bold Italics"/>
              </a:rPr>
              <a:t>:</a:t>
            </a:r>
          </a:p>
        </p:txBody>
      </p:sp>
      <p:sp>
        <p:nvSpPr>
          <p:cNvPr id="15" name="TextBox 15"/>
          <p:cNvSpPr txBox="1"/>
          <p:nvPr/>
        </p:nvSpPr>
        <p:spPr>
          <a:xfrm>
            <a:off x="499005" y="5285193"/>
            <a:ext cx="11385032" cy="3422994"/>
          </a:xfrm>
          <a:prstGeom prst="rect">
            <a:avLst/>
          </a:prstGeom>
        </p:spPr>
        <p:txBody>
          <a:bodyPr lIns="0" tIns="0" rIns="0" bIns="0" rtlCol="0" anchor="t">
            <a:spAutoFit/>
          </a:bodyPr>
          <a:lstStyle/>
          <a:p>
            <a:pPr algn="ctr">
              <a:lnSpc>
                <a:spcPts val="6631"/>
              </a:lnSpc>
              <a:spcBef>
                <a:spcPct val="0"/>
              </a:spcBef>
            </a:pPr>
            <a:r>
              <a:rPr lang="en-US" sz="4736">
                <a:solidFill>
                  <a:srgbClr val="FFFFFF"/>
                </a:solidFill>
                <a:latin typeface="Times New Roman Bold Italics"/>
              </a:rPr>
              <a:t>On ajoute une quantité d’acide chloridrique à quatre tubes à essais contint des métaux et  On approche une allumette enflammée de l’entrée du tube à essais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a:off x="6519308" y="3671835"/>
            <a:ext cx="1475710" cy="4684795"/>
          </a:xfrm>
          <a:custGeom>
            <a:avLst/>
            <a:gdLst/>
            <a:ahLst/>
            <a:cxnLst/>
            <a:rect l="l" t="t" r="r" b="b"/>
            <a:pathLst>
              <a:path w="1475710" h="4684795">
                <a:moveTo>
                  <a:pt x="0" y="0"/>
                </a:moveTo>
                <a:lnTo>
                  <a:pt x="1475711" y="0"/>
                </a:lnTo>
                <a:lnTo>
                  <a:pt x="1475711" y="4684795"/>
                </a:lnTo>
                <a:lnTo>
                  <a:pt x="0" y="468479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0749694" y="3595635"/>
            <a:ext cx="1475710" cy="4684795"/>
          </a:xfrm>
          <a:custGeom>
            <a:avLst/>
            <a:gdLst/>
            <a:ahLst/>
            <a:cxnLst/>
            <a:rect l="l" t="t" r="r" b="b"/>
            <a:pathLst>
              <a:path w="1475710" h="4684795">
                <a:moveTo>
                  <a:pt x="0" y="0"/>
                </a:moveTo>
                <a:lnTo>
                  <a:pt x="1475711" y="0"/>
                </a:lnTo>
                <a:lnTo>
                  <a:pt x="1475711" y="4684795"/>
                </a:lnTo>
                <a:lnTo>
                  <a:pt x="0" y="468479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4982032" y="3454502"/>
            <a:ext cx="1475710" cy="4684795"/>
          </a:xfrm>
          <a:custGeom>
            <a:avLst/>
            <a:gdLst/>
            <a:ahLst/>
            <a:cxnLst/>
            <a:rect l="l" t="t" r="r" b="b"/>
            <a:pathLst>
              <a:path w="1475710" h="4684795">
                <a:moveTo>
                  <a:pt x="0" y="0"/>
                </a:moveTo>
                <a:lnTo>
                  <a:pt x="1475710" y="0"/>
                </a:lnTo>
                <a:lnTo>
                  <a:pt x="1475710" y="4684795"/>
                </a:lnTo>
                <a:lnTo>
                  <a:pt x="0" y="468479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5" name="Picture 5"/>
          <p:cNvPicPr>
            <a:picLocks noChangeAspect="1"/>
          </p:cNvPicPr>
          <p:nvPr/>
        </p:nvPicPr>
        <p:blipFill>
          <a:blip r:embed="rId4"/>
          <a:srcRect/>
          <a:stretch>
            <a:fillRect/>
          </a:stretch>
        </p:blipFill>
        <p:spPr>
          <a:xfrm>
            <a:off x="6398725" y="1778726"/>
            <a:ext cx="1594342" cy="1498682"/>
          </a:xfrm>
          <a:prstGeom prst="rect">
            <a:avLst/>
          </a:prstGeom>
        </p:spPr>
      </p:pic>
      <p:pic>
        <p:nvPicPr>
          <p:cNvPr id="6" name="Picture 6"/>
          <p:cNvPicPr>
            <a:picLocks noChangeAspect="1"/>
          </p:cNvPicPr>
          <p:nvPr/>
        </p:nvPicPr>
        <p:blipFill>
          <a:blip r:embed="rId4"/>
          <a:srcRect/>
          <a:stretch>
            <a:fillRect/>
          </a:stretch>
        </p:blipFill>
        <p:spPr>
          <a:xfrm>
            <a:off x="10749694" y="1778726"/>
            <a:ext cx="1594342" cy="1498682"/>
          </a:xfrm>
          <a:prstGeom prst="rect">
            <a:avLst/>
          </a:prstGeom>
        </p:spPr>
      </p:pic>
      <p:pic>
        <p:nvPicPr>
          <p:cNvPr id="7" name="Picture 7"/>
          <p:cNvPicPr>
            <a:picLocks noChangeAspect="1"/>
          </p:cNvPicPr>
          <p:nvPr/>
        </p:nvPicPr>
        <p:blipFill>
          <a:blip r:embed="rId4"/>
          <a:srcRect/>
          <a:stretch>
            <a:fillRect/>
          </a:stretch>
        </p:blipFill>
        <p:spPr>
          <a:xfrm>
            <a:off x="14863400" y="1778726"/>
            <a:ext cx="1594342" cy="1498682"/>
          </a:xfrm>
          <a:prstGeom prst="rect">
            <a:avLst/>
          </a:prstGeom>
        </p:spPr>
      </p:pic>
      <p:sp>
        <p:nvSpPr>
          <p:cNvPr id="8" name="Freeform 8"/>
          <p:cNvSpPr/>
          <p:nvPr/>
        </p:nvSpPr>
        <p:spPr>
          <a:xfrm flipV="1">
            <a:off x="7476066" y="2815378"/>
            <a:ext cx="635203" cy="780257"/>
          </a:xfrm>
          <a:custGeom>
            <a:avLst/>
            <a:gdLst/>
            <a:ahLst/>
            <a:cxnLst/>
            <a:rect l="l" t="t" r="r" b="b"/>
            <a:pathLst>
              <a:path w="635203" h="780257">
                <a:moveTo>
                  <a:pt x="0" y="780257"/>
                </a:moveTo>
                <a:lnTo>
                  <a:pt x="635203" y="780257"/>
                </a:lnTo>
                <a:lnTo>
                  <a:pt x="635203" y="0"/>
                </a:lnTo>
                <a:lnTo>
                  <a:pt x="0" y="0"/>
                </a:lnTo>
                <a:lnTo>
                  <a:pt x="0" y="780257"/>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Freeform 9"/>
          <p:cNvSpPr/>
          <p:nvPr/>
        </p:nvSpPr>
        <p:spPr>
          <a:xfrm flipV="1">
            <a:off x="11845769" y="2662978"/>
            <a:ext cx="759271" cy="932657"/>
          </a:xfrm>
          <a:custGeom>
            <a:avLst/>
            <a:gdLst/>
            <a:ahLst/>
            <a:cxnLst/>
            <a:rect l="l" t="t" r="r" b="b"/>
            <a:pathLst>
              <a:path w="759271" h="932657">
                <a:moveTo>
                  <a:pt x="0" y="932657"/>
                </a:moveTo>
                <a:lnTo>
                  <a:pt x="759271" y="932657"/>
                </a:lnTo>
                <a:lnTo>
                  <a:pt x="759271" y="0"/>
                </a:lnTo>
                <a:lnTo>
                  <a:pt x="0" y="0"/>
                </a:lnTo>
                <a:lnTo>
                  <a:pt x="0" y="932657"/>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0" name="Freeform 10"/>
          <p:cNvSpPr/>
          <p:nvPr/>
        </p:nvSpPr>
        <p:spPr>
          <a:xfrm flipV="1">
            <a:off x="15861775" y="2739178"/>
            <a:ext cx="759271" cy="932657"/>
          </a:xfrm>
          <a:custGeom>
            <a:avLst/>
            <a:gdLst/>
            <a:ahLst/>
            <a:cxnLst/>
            <a:rect l="l" t="t" r="r" b="b"/>
            <a:pathLst>
              <a:path w="759271" h="932657">
                <a:moveTo>
                  <a:pt x="0" y="932657"/>
                </a:moveTo>
                <a:lnTo>
                  <a:pt x="759272" y="932657"/>
                </a:lnTo>
                <a:lnTo>
                  <a:pt x="759272" y="0"/>
                </a:lnTo>
                <a:lnTo>
                  <a:pt x="0" y="0"/>
                </a:lnTo>
                <a:lnTo>
                  <a:pt x="0" y="932657"/>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1" name="Freeform 11"/>
          <p:cNvSpPr/>
          <p:nvPr/>
        </p:nvSpPr>
        <p:spPr>
          <a:xfrm>
            <a:off x="15387234" y="7353190"/>
            <a:ext cx="854177" cy="480475"/>
          </a:xfrm>
          <a:custGeom>
            <a:avLst/>
            <a:gdLst/>
            <a:ahLst/>
            <a:cxnLst/>
            <a:rect l="l" t="t" r="r" b="b"/>
            <a:pathLst>
              <a:path w="854177" h="480475">
                <a:moveTo>
                  <a:pt x="0" y="0"/>
                </a:moveTo>
                <a:lnTo>
                  <a:pt x="854177" y="0"/>
                </a:lnTo>
                <a:lnTo>
                  <a:pt x="854177" y="480475"/>
                </a:lnTo>
                <a:lnTo>
                  <a:pt x="0" y="480475"/>
                </a:lnTo>
                <a:lnTo>
                  <a:pt x="0" y="0"/>
                </a:lnTo>
                <a:close/>
              </a:path>
            </a:pathLst>
          </a:custGeom>
          <a:blipFill>
            <a:blip r:embed="rId7"/>
            <a:stretch>
              <a:fillRect t="-69917" b="-69917"/>
            </a:stretch>
          </a:blipFill>
        </p:spPr>
        <p:txBody>
          <a:bodyPr/>
          <a:lstStyle/>
          <a:p>
            <a:endParaRPr lang="en-US"/>
          </a:p>
        </p:txBody>
      </p:sp>
      <p:sp>
        <p:nvSpPr>
          <p:cNvPr id="12" name="Freeform 12"/>
          <p:cNvSpPr/>
          <p:nvPr/>
        </p:nvSpPr>
        <p:spPr>
          <a:xfrm>
            <a:off x="6597056" y="6825999"/>
            <a:ext cx="845136" cy="1391691"/>
          </a:xfrm>
          <a:custGeom>
            <a:avLst/>
            <a:gdLst/>
            <a:ahLst/>
            <a:cxnLst/>
            <a:rect l="l" t="t" r="r" b="b"/>
            <a:pathLst>
              <a:path w="845136" h="1391691">
                <a:moveTo>
                  <a:pt x="0" y="0"/>
                </a:moveTo>
                <a:lnTo>
                  <a:pt x="845136" y="0"/>
                </a:lnTo>
                <a:lnTo>
                  <a:pt x="845136" y="1391691"/>
                </a:lnTo>
                <a:lnTo>
                  <a:pt x="0" y="139169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3" name="Freeform 13"/>
          <p:cNvSpPr/>
          <p:nvPr/>
        </p:nvSpPr>
        <p:spPr>
          <a:xfrm>
            <a:off x="11222364" y="7445176"/>
            <a:ext cx="649003" cy="694121"/>
          </a:xfrm>
          <a:custGeom>
            <a:avLst/>
            <a:gdLst/>
            <a:ahLst/>
            <a:cxnLst/>
            <a:rect l="l" t="t" r="r" b="b"/>
            <a:pathLst>
              <a:path w="649003" h="694121">
                <a:moveTo>
                  <a:pt x="0" y="0"/>
                </a:moveTo>
                <a:lnTo>
                  <a:pt x="649003" y="0"/>
                </a:lnTo>
                <a:lnTo>
                  <a:pt x="649003" y="694121"/>
                </a:lnTo>
                <a:lnTo>
                  <a:pt x="0" y="694121"/>
                </a:lnTo>
                <a:lnTo>
                  <a:pt x="0" y="0"/>
                </a:lnTo>
                <a:close/>
              </a:path>
            </a:pathLst>
          </a:custGeom>
          <a:blipFill>
            <a:blip r:embed="rId10"/>
            <a:stretch>
              <a:fillRect/>
            </a:stretch>
          </a:blipFill>
        </p:spPr>
        <p:txBody>
          <a:bodyPr/>
          <a:lstStyle/>
          <a:p>
            <a:endParaRPr lang="en-US"/>
          </a:p>
        </p:txBody>
      </p:sp>
      <p:sp>
        <p:nvSpPr>
          <p:cNvPr id="14" name="Freeform 14"/>
          <p:cNvSpPr/>
          <p:nvPr/>
        </p:nvSpPr>
        <p:spPr>
          <a:xfrm>
            <a:off x="1506616" y="3595635"/>
            <a:ext cx="1738542" cy="4909725"/>
          </a:xfrm>
          <a:custGeom>
            <a:avLst/>
            <a:gdLst/>
            <a:ahLst/>
            <a:cxnLst/>
            <a:rect l="l" t="t" r="r" b="b"/>
            <a:pathLst>
              <a:path w="1738542" h="4909725">
                <a:moveTo>
                  <a:pt x="0" y="0"/>
                </a:moveTo>
                <a:lnTo>
                  <a:pt x="1738542" y="0"/>
                </a:lnTo>
                <a:lnTo>
                  <a:pt x="1738542" y="4909726"/>
                </a:lnTo>
                <a:lnTo>
                  <a:pt x="0" y="4909726"/>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5" name="Freeform 15"/>
          <p:cNvSpPr/>
          <p:nvPr/>
        </p:nvSpPr>
        <p:spPr>
          <a:xfrm>
            <a:off x="1911531" y="7584074"/>
            <a:ext cx="928712" cy="499183"/>
          </a:xfrm>
          <a:custGeom>
            <a:avLst/>
            <a:gdLst/>
            <a:ahLst/>
            <a:cxnLst/>
            <a:rect l="l" t="t" r="r" b="b"/>
            <a:pathLst>
              <a:path w="928712" h="499183">
                <a:moveTo>
                  <a:pt x="0" y="0"/>
                </a:moveTo>
                <a:lnTo>
                  <a:pt x="928712" y="0"/>
                </a:lnTo>
                <a:lnTo>
                  <a:pt x="928712" y="499182"/>
                </a:lnTo>
                <a:lnTo>
                  <a:pt x="0" y="499182"/>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16" name="Freeform 16"/>
          <p:cNvSpPr/>
          <p:nvPr/>
        </p:nvSpPr>
        <p:spPr>
          <a:xfrm flipH="1" flipV="1">
            <a:off x="3538296" y="741076"/>
            <a:ext cx="3657600" cy="1921903"/>
          </a:xfrm>
          <a:custGeom>
            <a:avLst/>
            <a:gdLst/>
            <a:ahLst/>
            <a:cxnLst/>
            <a:rect l="l" t="t" r="r" b="b"/>
            <a:pathLst>
              <a:path w="3657600" h="1921903">
                <a:moveTo>
                  <a:pt x="3657600" y="1921902"/>
                </a:moveTo>
                <a:lnTo>
                  <a:pt x="0" y="1921902"/>
                </a:lnTo>
                <a:lnTo>
                  <a:pt x="0" y="0"/>
                </a:lnTo>
                <a:lnTo>
                  <a:pt x="3657600" y="0"/>
                </a:lnTo>
                <a:lnTo>
                  <a:pt x="3657600" y="1921902"/>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17" name="Freeform 17"/>
          <p:cNvSpPr/>
          <p:nvPr/>
        </p:nvSpPr>
        <p:spPr>
          <a:xfrm flipV="1">
            <a:off x="11148161" y="606164"/>
            <a:ext cx="3657600" cy="1921903"/>
          </a:xfrm>
          <a:custGeom>
            <a:avLst/>
            <a:gdLst/>
            <a:ahLst/>
            <a:cxnLst/>
            <a:rect l="l" t="t" r="r" b="b"/>
            <a:pathLst>
              <a:path w="3657600" h="1921903">
                <a:moveTo>
                  <a:pt x="0" y="1921903"/>
                </a:moveTo>
                <a:lnTo>
                  <a:pt x="3657600" y="1921903"/>
                </a:lnTo>
                <a:lnTo>
                  <a:pt x="3657600" y="0"/>
                </a:lnTo>
                <a:lnTo>
                  <a:pt x="0" y="0"/>
                </a:lnTo>
                <a:lnTo>
                  <a:pt x="0" y="1921903"/>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18" name="Freeform 18"/>
          <p:cNvSpPr/>
          <p:nvPr/>
        </p:nvSpPr>
        <p:spPr>
          <a:xfrm flipH="1" flipV="1">
            <a:off x="6807234" y="869202"/>
            <a:ext cx="1972868" cy="1036652"/>
          </a:xfrm>
          <a:custGeom>
            <a:avLst/>
            <a:gdLst/>
            <a:ahLst/>
            <a:cxnLst/>
            <a:rect l="l" t="t" r="r" b="b"/>
            <a:pathLst>
              <a:path w="1972868" h="1036652">
                <a:moveTo>
                  <a:pt x="1972868" y="1036652"/>
                </a:moveTo>
                <a:lnTo>
                  <a:pt x="0" y="1036652"/>
                </a:lnTo>
                <a:lnTo>
                  <a:pt x="0" y="0"/>
                </a:lnTo>
                <a:lnTo>
                  <a:pt x="1972868" y="0"/>
                </a:lnTo>
                <a:lnTo>
                  <a:pt x="1972868" y="1036652"/>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19" name="Freeform 19"/>
          <p:cNvSpPr/>
          <p:nvPr/>
        </p:nvSpPr>
        <p:spPr>
          <a:xfrm flipV="1">
            <a:off x="9514682" y="869202"/>
            <a:ext cx="1972868" cy="1036652"/>
          </a:xfrm>
          <a:custGeom>
            <a:avLst/>
            <a:gdLst/>
            <a:ahLst/>
            <a:cxnLst/>
            <a:rect l="l" t="t" r="r" b="b"/>
            <a:pathLst>
              <a:path w="1972868" h="1036652">
                <a:moveTo>
                  <a:pt x="0" y="1036652"/>
                </a:moveTo>
                <a:lnTo>
                  <a:pt x="1972868" y="1036652"/>
                </a:lnTo>
                <a:lnTo>
                  <a:pt x="1972868" y="0"/>
                </a:lnTo>
                <a:lnTo>
                  <a:pt x="0" y="0"/>
                </a:lnTo>
                <a:lnTo>
                  <a:pt x="0" y="1036652"/>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20" name="Freeform 20"/>
          <p:cNvSpPr/>
          <p:nvPr/>
        </p:nvSpPr>
        <p:spPr>
          <a:xfrm flipV="1">
            <a:off x="2723274" y="2891578"/>
            <a:ext cx="635203" cy="780257"/>
          </a:xfrm>
          <a:custGeom>
            <a:avLst/>
            <a:gdLst/>
            <a:ahLst/>
            <a:cxnLst/>
            <a:rect l="l" t="t" r="r" b="b"/>
            <a:pathLst>
              <a:path w="635203" h="780257">
                <a:moveTo>
                  <a:pt x="0" y="780257"/>
                </a:moveTo>
                <a:lnTo>
                  <a:pt x="635203" y="780257"/>
                </a:lnTo>
                <a:lnTo>
                  <a:pt x="635203" y="0"/>
                </a:lnTo>
                <a:lnTo>
                  <a:pt x="0" y="0"/>
                </a:lnTo>
                <a:lnTo>
                  <a:pt x="0" y="780257"/>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1" name="Freeform 21"/>
          <p:cNvSpPr/>
          <p:nvPr/>
        </p:nvSpPr>
        <p:spPr>
          <a:xfrm flipH="1" flipV="1">
            <a:off x="2738752" y="7792237"/>
            <a:ext cx="1127540" cy="318530"/>
          </a:xfrm>
          <a:custGeom>
            <a:avLst/>
            <a:gdLst/>
            <a:ahLst/>
            <a:cxnLst/>
            <a:rect l="l" t="t" r="r" b="b"/>
            <a:pathLst>
              <a:path w="1127540" h="318530">
                <a:moveTo>
                  <a:pt x="1127540" y="318530"/>
                </a:moveTo>
                <a:lnTo>
                  <a:pt x="0" y="318530"/>
                </a:lnTo>
                <a:lnTo>
                  <a:pt x="0" y="0"/>
                </a:lnTo>
                <a:lnTo>
                  <a:pt x="1127540" y="0"/>
                </a:lnTo>
                <a:lnTo>
                  <a:pt x="1127540" y="31853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US"/>
          </a:p>
        </p:txBody>
      </p:sp>
      <p:sp>
        <p:nvSpPr>
          <p:cNvPr id="22" name="TextBox 22"/>
          <p:cNvSpPr txBox="1"/>
          <p:nvPr/>
        </p:nvSpPr>
        <p:spPr>
          <a:xfrm>
            <a:off x="1882248" y="8503358"/>
            <a:ext cx="1158627" cy="630761"/>
          </a:xfrm>
          <a:prstGeom prst="rect">
            <a:avLst/>
          </a:prstGeom>
        </p:spPr>
        <p:txBody>
          <a:bodyPr lIns="0" tIns="0" rIns="0" bIns="0" rtlCol="0" anchor="t">
            <a:spAutoFit/>
          </a:bodyPr>
          <a:lstStyle/>
          <a:p>
            <a:pPr algn="ctr">
              <a:lnSpc>
                <a:spcPts val="4608"/>
              </a:lnSpc>
              <a:spcBef>
                <a:spcPct val="0"/>
              </a:spcBef>
            </a:pPr>
            <a:r>
              <a:rPr lang="en-US" sz="3291" u="sng">
                <a:solidFill>
                  <a:srgbClr val="00B0F0"/>
                </a:solidFill>
                <a:latin typeface="Times New Roman Italics"/>
              </a:rPr>
              <a:t>tube  1</a:t>
            </a:r>
          </a:p>
        </p:txBody>
      </p:sp>
      <p:sp>
        <p:nvSpPr>
          <p:cNvPr id="23" name="TextBox 23"/>
          <p:cNvSpPr txBox="1"/>
          <p:nvPr/>
        </p:nvSpPr>
        <p:spPr>
          <a:xfrm>
            <a:off x="6677850" y="8503358"/>
            <a:ext cx="1158627" cy="630761"/>
          </a:xfrm>
          <a:prstGeom prst="rect">
            <a:avLst/>
          </a:prstGeom>
        </p:spPr>
        <p:txBody>
          <a:bodyPr lIns="0" tIns="0" rIns="0" bIns="0" rtlCol="0" anchor="t">
            <a:spAutoFit/>
          </a:bodyPr>
          <a:lstStyle/>
          <a:p>
            <a:pPr algn="ctr">
              <a:lnSpc>
                <a:spcPts val="4608"/>
              </a:lnSpc>
              <a:spcBef>
                <a:spcPct val="0"/>
              </a:spcBef>
            </a:pPr>
            <a:r>
              <a:rPr lang="en-US" sz="3291" u="sng">
                <a:solidFill>
                  <a:srgbClr val="00B0F0"/>
                </a:solidFill>
                <a:latin typeface="Times New Roman Italics"/>
              </a:rPr>
              <a:t>tube  2</a:t>
            </a:r>
          </a:p>
        </p:txBody>
      </p:sp>
      <p:sp>
        <p:nvSpPr>
          <p:cNvPr id="24" name="TextBox 24"/>
          <p:cNvSpPr txBox="1"/>
          <p:nvPr/>
        </p:nvSpPr>
        <p:spPr>
          <a:xfrm>
            <a:off x="11066778" y="8503358"/>
            <a:ext cx="1158627" cy="630761"/>
          </a:xfrm>
          <a:prstGeom prst="rect">
            <a:avLst/>
          </a:prstGeom>
        </p:spPr>
        <p:txBody>
          <a:bodyPr lIns="0" tIns="0" rIns="0" bIns="0" rtlCol="0" anchor="t">
            <a:spAutoFit/>
          </a:bodyPr>
          <a:lstStyle/>
          <a:p>
            <a:pPr algn="ctr">
              <a:lnSpc>
                <a:spcPts val="4608"/>
              </a:lnSpc>
              <a:spcBef>
                <a:spcPct val="0"/>
              </a:spcBef>
            </a:pPr>
            <a:r>
              <a:rPr lang="en-US" sz="3291" u="sng">
                <a:solidFill>
                  <a:srgbClr val="00B0F0"/>
                </a:solidFill>
                <a:latin typeface="Times New Roman Italics"/>
              </a:rPr>
              <a:t>tube  3</a:t>
            </a:r>
          </a:p>
        </p:txBody>
      </p:sp>
      <p:sp>
        <p:nvSpPr>
          <p:cNvPr id="25" name="TextBox 25"/>
          <p:cNvSpPr txBox="1"/>
          <p:nvPr/>
        </p:nvSpPr>
        <p:spPr>
          <a:xfrm>
            <a:off x="15301980" y="8444453"/>
            <a:ext cx="1158627" cy="630761"/>
          </a:xfrm>
          <a:prstGeom prst="rect">
            <a:avLst/>
          </a:prstGeom>
        </p:spPr>
        <p:txBody>
          <a:bodyPr lIns="0" tIns="0" rIns="0" bIns="0" rtlCol="0" anchor="t">
            <a:spAutoFit/>
          </a:bodyPr>
          <a:lstStyle/>
          <a:p>
            <a:pPr algn="ctr">
              <a:lnSpc>
                <a:spcPts val="4608"/>
              </a:lnSpc>
              <a:spcBef>
                <a:spcPct val="0"/>
              </a:spcBef>
            </a:pPr>
            <a:r>
              <a:rPr lang="en-US" sz="3291" u="sng">
                <a:solidFill>
                  <a:srgbClr val="00B0F0"/>
                </a:solidFill>
                <a:latin typeface="Times New Roman Italics"/>
              </a:rPr>
              <a:t>tube  4</a:t>
            </a:r>
          </a:p>
        </p:txBody>
      </p:sp>
      <p:sp>
        <p:nvSpPr>
          <p:cNvPr id="26" name="TextBox 26"/>
          <p:cNvSpPr txBox="1"/>
          <p:nvPr/>
        </p:nvSpPr>
        <p:spPr>
          <a:xfrm>
            <a:off x="3349933" y="8005947"/>
            <a:ext cx="1032718" cy="630761"/>
          </a:xfrm>
          <a:prstGeom prst="rect">
            <a:avLst/>
          </a:prstGeom>
        </p:spPr>
        <p:txBody>
          <a:bodyPr lIns="0" tIns="0" rIns="0" bIns="0" rtlCol="0" anchor="t">
            <a:spAutoFit/>
          </a:bodyPr>
          <a:lstStyle/>
          <a:p>
            <a:pPr algn="ctr">
              <a:lnSpc>
                <a:spcPts val="4608"/>
              </a:lnSpc>
              <a:spcBef>
                <a:spcPct val="0"/>
              </a:spcBef>
            </a:pPr>
            <a:r>
              <a:rPr lang="en-US" sz="3291" u="sng">
                <a:solidFill>
                  <a:srgbClr val="FAA93A"/>
                </a:solidFill>
                <a:latin typeface="Times New Roman Italics"/>
              </a:rPr>
              <a:t>cuivre</a:t>
            </a:r>
          </a:p>
        </p:txBody>
      </p:sp>
      <p:sp>
        <p:nvSpPr>
          <p:cNvPr id="27" name="TextBox 27"/>
          <p:cNvSpPr txBox="1"/>
          <p:nvPr/>
        </p:nvSpPr>
        <p:spPr>
          <a:xfrm>
            <a:off x="8660606" y="7757241"/>
            <a:ext cx="483394" cy="630761"/>
          </a:xfrm>
          <a:prstGeom prst="rect">
            <a:avLst/>
          </a:prstGeom>
        </p:spPr>
        <p:txBody>
          <a:bodyPr lIns="0" tIns="0" rIns="0" bIns="0" rtlCol="0" anchor="t">
            <a:spAutoFit/>
          </a:bodyPr>
          <a:lstStyle/>
          <a:p>
            <a:pPr algn="ctr">
              <a:lnSpc>
                <a:spcPts val="4608"/>
              </a:lnSpc>
              <a:spcBef>
                <a:spcPct val="0"/>
              </a:spcBef>
            </a:pPr>
            <a:r>
              <a:rPr lang="en-US" sz="3291" u="sng">
                <a:solidFill>
                  <a:srgbClr val="FAA93A"/>
                </a:solidFill>
                <a:latin typeface="Times New Roman Italics"/>
              </a:rPr>
              <a:t>fer</a:t>
            </a:r>
          </a:p>
        </p:txBody>
      </p:sp>
      <p:sp>
        <p:nvSpPr>
          <p:cNvPr id="28" name="TextBox 28"/>
          <p:cNvSpPr txBox="1"/>
          <p:nvPr/>
        </p:nvSpPr>
        <p:spPr>
          <a:xfrm>
            <a:off x="12739755" y="7560228"/>
            <a:ext cx="688628" cy="630761"/>
          </a:xfrm>
          <a:prstGeom prst="rect">
            <a:avLst/>
          </a:prstGeom>
        </p:spPr>
        <p:txBody>
          <a:bodyPr lIns="0" tIns="0" rIns="0" bIns="0" rtlCol="0" anchor="t">
            <a:spAutoFit/>
          </a:bodyPr>
          <a:lstStyle/>
          <a:p>
            <a:pPr algn="ctr">
              <a:lnSpc>
                <a:spcPts val="4608"/>
              </a:lnSpc>
              <a:spcBef>
                <a:spcPct val="0"/>
              </a:spcBef>
            </a:pPr>
            <a:r>
              <a:rPr lang="en-US" sz="3291" u="sng">
                <a:solidFill>
                  <a:srgbClr val="FAA93A"/>
                </a:solidFill>
                <a:latin typeface="Times New Roman Italics"/>
              </a:rPr>
              <a:t>zinc</a:t>
            </a:r>
          </a:p>
        </p:txBody>
      </p:sp>
      <p:sp>
        <p:nvSpPr>
          <p:cNvPr id="29" name="TextBox 29"/>
          <p:cNvSpPr txBox="1"/>
          <p:nvPr/>
        </p:nvSpPr>
        <p:spPr>
          <a:xfrm>
            <a:off x="16543467" y="7400963"/>
            <a:ext cx="1820763" cy="630761"/>
          </a:xfrm>
          <a:prstGeom prst="rect">
            <a:avLst/>
          </a:prstGeom>
        </p:spPr>
        <p:txBody>
          <a:bodyPr lIns="0" tIns="0" rIns="0" bIns="0" rtlCol="0" anchor="t">
            <a:spAutoFit/>
          </a:bodyPr>
          <a:lstStyle/>
          <a:p>
            <a:pPr algn="ctr">
              <a:lnSpc>
                <a:spcPts val="4608"/>
              </a:lnSpc>
              <a:spcBef>
                <a:spcPct val="0"/>
              </a:spcBef>
            </a:pPr>
            <a:r>
              <a:rPr lang="en-US" sz="3291" u="sng">
                <a:solidFill>
                  <a:srgbClr val="FAA93A"/>
                </a:solidFill>
                <a:latin typeface="Times New Roman Italics"/>
              </a:rPr>
              <a:t>aluminium</a:t>
            </a:r>
          </a:p>
        </p:txBody>
      </p:sp>
      <p:sp>
        <p:nvSpPr>
          <p:cNvPr id="30" name="TextBox 30"/>
          <p:cNvSpPr txBox="1"/>
          <p:nvPr/>
        </p:nvSpPr>
        <p:spPr>
          <a:xfrm>
            <a:off x="7442192" y="228916"/>
            <a:ext cx="3459956" cy="689816"/>
          </a:xfrm>
          <a:prstGeom prst="rect">
            <a:avLst/>
          </a:prstGeom>
        </p:spPr>
        <p:txBody>
          <a:bodyPr lIns="0" tIns="0" rIns="0" bIns="0" rtlCol="0" anchor="t">
            <a:spAutoFit/>
          </a:bodyPr>
          <a:lstStyle/>
          <a:p>
            <a:pPr algn="ctr">
              <a:lnSpc>
                <a:spcPts val="5028"/>
              </a:lnSpc>
              <a:spcBef>
                <a:spcPct val="0"/>
              </a:spcBef>
            </a:pPr>
            <a:r>
              <a:rPr lang="en-US" sz="3591" u="sng">
                <a:solidFill>
                  <a:srgbClr val="FFDD55"/>
                </a:solidFill>
                <a:latin typeface="Times New Roman Bold Italics"/>
              </a:rPr>
              <a:t>acide chlorydrique</a:t>
            </a:r>
          </a:p>
        </p:txBody>
      </p:sp>
      <p:sp>
        <p:nvSpPr>
          <p:cNvPr id="31" name="Freeform 31"/>
          <p:cNvSpPr/>
          <p:nvPr/>
        </p:nvSpPr>
        <p:spPr>
          <a:xfrm flipH="1" flipV="1">
            <a:off x="7507448" y="7734721"/>
            <a:ext cx="975140" cy="275477"/>
          </a:xfrm>
          <a:custGeom>
            <a:avLst/>
            <a:gdLst/>
            <a:ahLst/>
            <a:cxnLst/>
            <a:rect l="l" t="t" r="r" b="b"/>
            <a:pathLst>
              <a:path w="975140" h="275477">
                <a:moveTo>
                  <a:pt x="975141" y="275477"/>
                </a:moveTo>
                <a:lnTo>
                  <a:pt x="0" y="275477"/>
                </a:lnTo>
                <a:lnTo>
                  <a:pt x="0" y="0"/>
                </a:lnTo>
                <a:lnTo>
                  <a:pt x="975141" y="0"/>
                </a:lnTo>
                <a:lnTo>
                  <a:pt x="975141" y="275477"/>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US"/>
          </a:p>
        </p:txBody>
      </p:sp>
      <p:sp>
        <p:nvSpPr>
          <p:cNvPr id="32" name="Freeform 32"/>
          <p:cNvSpPr/>
          <p:nvPr/>
        </p:nvSpPr>
        <p:spPr>
          <a:xfrm flipH="1" flipV="1">
            <a:off x="11974214" y="7396575"/>
            <a:ext cx="975140" cy="275477"/>
          </a:xfrm>
          <a:custGeom>
            <a:avLst/>
            <a:gdLst/>
            <a:ahLst/>
            <a:cxnLst/>
            <a:rect l="l" t="t" r="r" b="b"/>
            <a:pathLst>
              <a:path w="975140" h="275477">
                <a:moveTo>
                  <a:pt x="975140" y="275477"/>
                </a:moveTo>
                <a:lnTo>
                  <a:pt x="0" y="275477"/>
                </a:lnTo>
                <a:lnTo>
                  <a:pt x="0" y="0"/>
                </a:lnTo>
                <a:lnTo>
                  <a:pt x="975140" y="0"/>
                </a:lnTo>
                <a:lnTo>
                  <a:pt x="975140" y="275477"/>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US"/>
          </a:p>
        </p:txBody>
      </p:sp>
      <p:sp>
        <p:nvSpPr>
          <p:cNvPr id="33" name="Freeform 33"/>
          <p:cNvSpPr/>
          <p:nvPr/>
        </p:nvSpPr>
        <p:spPr>
          <a:xfrm flipH="1" flipV="1">
            <a:off x="15973036" y="7246367"/>
            <a:ext cx="975140" cy="275477"/>
          </a:xfrm>
          <a:custGeom>
            <a:avLst/>
            <a:gdLst/>
            <a:ahLst/>
            <a:cxnLst/>
            <a:rect l="l" t="t" r="r" b="b"/>
            <a:pathLst>
              <a:path w="975140" h="275477">
                <a:moveTo>
                  <a:pt x="975141" y="275477"/>
                </a:moveTo>
                <a:lnTo>
                  <a:pt x="0" y="275477"/>
                </a:lnTo>
                <a:lnTo>
                  <a:pt x="0" y="0"/>
                </a:lnTo>
                <a:lnTo>
                  <a:pt x="975141" y="0"/>
                </a:lnTo>
                <a:lnTo>
                  <a:pt x="975141" y="275477"/>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grpSp>
        <p:nvGrpSpPr>
          <p:cNvPr id="2" name="Group 2"/>
          <p:cNvGrpSpPr/>
          <p:nvPr/>
        </p:nvGrpSpPr>
        <p:grpSpPr>
          <a:xfrm>
            <a:off x="2108384" y="-2289720"/>
            <a:ext cx="14071232" cy="5212091"/>
            <a:chOff x="0" y="0"/>
            <a:chExt cx="12407900" cy="4595980"/>
          </a:xfrm>
        </p:grpSpPr>
        <p:sp>
          <p:nvSpPr>
            <p:cNvPr id="3" name="Freeform 3"/>
            <p:cNvSpPr/>
            <p:nvPr/>
          </p:nvSpPr>
          <p:spPr>
            <a:xfrm>
              <a:off x="-1188720" y="-1299210"/>
              <a:ext cx="14579600" cy="7054700"/>
            </a:xfrm>
            <a:custGeom>
              <a:avLst/>
              <a:gdLst/>
              <a:ahLst/>
              <a:cxnLst/>
              <a:rect l="l" t="t" r="r" b="b"/>
              <a:pathLst>
                <a:path w="14579600" h="7054700">
                  <a:moveTo>
                    <a:pt x="1446530" y="2084978"/>
                  </a:moveTo>
                  <a:cubicBezTo>
                    <a:pt x="2578100" y="0"/>
                    <a:pt x="6996430" y="2722734"/>
                    <a:pt x="8751570" y="1796573"/>
                  </a:cubicBezTo>
                  <a:cubicBezTo>
                    <a:pt x="11271250" y="328930"/>
                    <a:pt x="14579600" y="1938054"/>
                    <a:pt x="13321030" y="4634914"/>
                  </a:cubicBezTo>
                  <a:cubicBezTo>
                    <a:pt x="12679680" y="6028540"/>
                    <a:pt x="9763760" y="4918966"/>
                    <a:pt x="8426450" y="5468568"/>
                  </a:cubicBezTo>
                  <a:cubicBezTo>
                    <a:pt x="4964430" y="7054700"/>
                    <a:pt x="0" y="4511934"/>
                    <a:pt x="1446530" y="2084978"/>
                  </a:cubicBezTo>
                  <a:close/>
                </a:path>
              </a:pathLst>
            </a:custGeom>
            <a:blipFill>
              <a:blip r:embed="rId2"/>
              <a:stretch>
                <a:fillRect t="-31049" b="-31049"/>
              </a:stretch>
            </a:blipFill>
          </p:spPr>
          <p:txBody>
            <a:bodyPr/>
            <a:lstStyle/>
            <a:p>
              <a:endParaRPr lang="en-US"/>
            </a:p>
          </p:txBody>
        </p:sp>
      </p:grpSp>
      <p:sp>
        <p:nvSpPr>
          <p:cNvPr id="4" name="Freeform 4"/>
          <p:cNvSpPr/>
          <p:nvPr/>
        </p:nvSpPr>
        <p:spPr>
          <a:xfrm rot="10090965">
            <a:off x="-1783347" y="8087572"/>
            <a:ext cx="4370918" cy="4398856"/>
          </a:xfrm>
          <a:custGeom>
            <a:avLst/>
            <a:gdLst/>
            <a:ahLst/>
            <a:cxnLst/>
            <a:rect l="l" t="t" r="r" b="b"/>
            <a:pathLst>
              <a:path w="4370918" h="4398856">
                <a:moveTo>
                  <a:pt x="0" y="0"/>
                </a:moveTo>
                <a:lnTo>
                  <a:pt x="4370919" y="0"/>
                </a:lnTo>
                <a:lnTo>
                  <a:pt x="4370919" y="4398856"/>
                </a:lnTo>
                <a:lnTo>
                  <a:pt x="0" y="439885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rot="-7932697" flipH="1">
            <a:off x="18683" y="8483142"/>
            <a:ext cx="1123215" cy="1953417"/>
          </a:xfrm>
          <a:custGeom>
            <a:avLst/>
            <a:gdLst/>
            <a:ahLst/>
            <a:cxnLst/>
            <a:rect l="l" t="t" r="r" b="b"/>
            <a:pathLst>
              <a:path w="1123215" h="1953417">
                <a:moveTo>
                  <a:pt x="1123214" y="0"/>
                </a:moveTo>
                <a:lnTo>
                  <a:pt x="0" y="0"/>
                </a:lnTo>
                <a:lnTo>
                  <a:pt x="0" y="1953417"/>
                </a:lnTo>
                <a:lnTo>
                  <a:pt x="1123214" y="1953417"/>
                </a:lnTo>
                <a:lnTo>
                  <a:pt x="1123214"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Freeform 6"/>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8" name="Freeform 8"/>
          <p:cNvSpPr/>
          <p:nvPr/>
        </p:nvSpPr>
        <p:spPr>
          <a:xfrm rot="-709034">
            <a:off x="14868560" y="-2239030"/>
            <a:ext cx="5414219" cy="5448824"/>
          </a:xfrm>
          <a:custGeom>
            <a:avLst/>
            <a:gdLst/>
            <a:ahLst/>
            <a:cxnLst/>
            <a:rect l="l" t="t" r="r" b="b"/>
            <a:pathLst>
              <a:path w="5414219" h="5448824">
                <a:moveTo>
                  <a:pt x="0" y="0"/>
                </a:moveTo>
                <a:lnTo>
                  <a:pt x="5414219" y="0"/>
                </a:lnTo>
                <a:lnTo>
                  <a:pt x="5414219" y="5448824"/>
                </a:lnTo>
                <a:lnTo>
                  <a:pt x="0" y="544882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9"/>
          <p:cNvSpPr/>
          <p:nvPr/>
        </p:nvSpPr>
        <p:spPr>
          <a:xfrm rot="2867302" flipH="1">
            <a:off x="15420242" y="-582893"/>
            <a:ext cx="2192191" cy="3812507"/>
          </a:xfrm>
          <a:custGeom>
            <a:avLst/>
            <a:gdLst/>
            <a:ahLst/>
            <a:cxnLst/>
            <a:rect l="l" t="t" r="r" b="b"/>
            <a:pathLst>
              <a:path w="2192191" h="3812507">
                <a:moveTo>
                  <a:pt x="2192191" y="0"/>
                </a:moveTo>
                <a:lnTo>
                  <a:pt x="0" y="0"/>
                </a:lnTo>
                <a:lnTo>
                  <a:pt x="0" y="3812507"/>
                </a:lnTo>
                <a:lnTo>
                  <a:pt x="2192191" y="3812507"/>
                </a:lnTo>
                <a:lnTo>
                  <a:pt x="2192191"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0" name="Freeform 10"/>
          <p:cNvSpPr/>
          <p:nvPr/>
        </p:nvSpPr>
        <p:spPr>
          <a:xfrm rot="-5339161">
            <a:off x="-3048968" y="-3099562"/>
            <a:ext cx="6392809" cy="6433669"/>
          </a:xfrm>
          <a:custGeom>
            <a:avLst/>
            <a:gdLst/>
            <a:ahLst/>
            <a:cxnLst/>
            <a:rect l="l" t="t" r="r" b="b"/>
            <a:pathLst>
              <a:path w="6392809" h="6433669">
                <a:moveTo>
                  <a:pt x="0" y="0"/>
                </a:moveTo>
                <a:lnTo>
                  <a:pt x="6392809" y="0"/>
                </a:lnTo>
                <a:lnTo>
                  <a:pt x="6392809" y="6433670"/>
                </a:lnTo>
                <a:lnTo>
                  <a:pt x="0" y="643367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1" name="Freeform 11"/>
          <p:cNvSpPr/>
          <p:nvPr/>
        </p:nvSpPr>
        <p:spPr>
          <a:xfrm>
            <a:off x="580290" y="477879"/>
            <a:ext cx="2589979" cy="2250798"/>
          </a:xfrm>
          <a:custGeom>
            <a:avLst/>
            <a:gdLst/>
            <a:ahLst/>
            <a:cxnLst/>
            <a:rect l="l" t="t" r="r" b="b"/>
            <a:pathLst>
              <a:path w="2589979" h="2250798">
                <a:moveTo>
                  <a:pt x="0" y="0"/>
                </a:moveTo>
                <a:lnTo>
                  <a:pt x="2589979" y="0"/>
                </a:lnTo>
                <a:lnTo>
                  <a:pt x="2589979" y="2250798"/>
                </a:lnTo>
                <a:lnTo>
                  <a:pt x="0" y="225079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2" name="TextBox 12"/>
          <p:cNvSpPr txBox="1"/>
          <p:nvPr/>
        </p:nvSpPr>
        <p:spPr>
          <a:xfrm>
            <a:off x="1186670" y="2741395"/>
            <a:ext cx="14578424" cy="873759"/>
          </a:xfrm>
          <a:prstGeom prst="rect">
            <a:avLst/>
          </a:prstGeom>
        </p:spPr>
        <p:txBody>
          <a:bodyPr lIns="0" tIns="0" rIns="0" bIns="0" rtlCol="0" anchor="t">
            <a:spAutoFit/>
          </a:bodyPr>
          <a:lstStyle/>
          <a:p>
            <a:pPr algn="l">
              <a:lnSpc>
                <a:spcPts val="6440"/>
              </a:lnSpc>
              <a:spcBef>
                <a:spcPct val="0"/>
              </a:spcBef>
            </a:pPr>
            <a:r>
              <a:rPr lang="en-US" sz="4600">
                <a:solidFill>
                  <a:srgbClr val="9ACD4C"/>
                </a:solidFill>
                <a:latin typeface="Times New Roman Bold"/>
              </a:rPr>
              <a:t>2 - Observations et interprétations:</a:t>
            </a:r>
          </a:p>
        </p:txBody>
      </p:sp>
      <p:sp>
        <p:nvSpPr>
          <p:cNvPr id="13" name="TextBox 13"/>
          <p:cNvSpPr txBox="1"/>
          <p:nvPr/>
        </p:nvSpPr>
        <p:spPr>
          <a:xfrm>
            <a:off x="1773104" y="3763593"/>
            <a:ext cx="15577860" cy="5447666"/>
          </a:xfrm>
          <a:prstGeom prst="rect">
            <a:avLst/>
          </a:prstGeom>
        </p:spPr>
        <p:txBody>
          <a:bodyPr lIns="0" tIns="0" rIns="0" bIns="0" rtlCol="0" anchor="t">
            <a:spAutoFit/>
          </a:bodyPr>
          <a:lstStyle/>
          <a:p>
            <a:pPr marL="734050" lvl="1" indent="-367025" algn="l">
              <a:lnSpc>
                <a:spcPts val="4759"/>
              </a:lnSpc>
              <a:buFont typeface="Arial"/>
              <a:buChar char="•"/>
            </a:pPr>
            <a:r>
              <a:rPr lang="en-US" sz="3399">
                <a:solidFill>
                  <a:srgbClr val="FFFFFF"/>
                </a:solidFill>
                <a:latin typeface="Times New Roman Bold"/>
              </a:rPr>
              <a:t>Le cuivre ne réagit pas avec l’acide chlorhydrique.</a:t>
            </a:r>
          </a:p>
          <a:p>
            <a:pPr marL="734050" lvl="1" indent="-367025" algn="l">
              <a:lnSpc>
                <a:spcPts val="4759"/>
              </a:lnSpc>
              <a:buFont typeface="Arial"/>
              <a:buChar char="•"/>
            </a:pPr>
            <a:r>
              <a:rPr lang="en-US" sz="3399">
                <a:solidFill>
                  <a:srgbClr val="FFFFFF"/>
                </a:solidFill>
                <a:latin typeface="Times New Roman Bold"/>
              </a:rPr>
              <a:t>Dans les tubes (2),(3) et (4) on observe un dégagement gazeux. Le gaz dégagé produit une détonation au contact de la flamme : c’est du </a:t>
            </a:r>
            <a:r>
              <a:rPr lang="en-US" sz="3399">
                <a:solidFill>
                  <a:srgbClr val="FF9955"/>
                </a:solidFill>
                <a:latin typeface="Times New Roman Bold"/>
              </a:rPr>
              <a:t>dihydrogène</a:t>
            </a:r>
            <a:r>
              <a:rPr lang="en-US" sz="3399">
                <a:solidFill>
                  <a:srgbClr val="FFFFFF"/>
                </a:solidFill>
                <a:latin typeface="Times New Roman Bold"/>
              </a:rPr>
              <a:t> H2</a:t>
            </a:r>
          </a:p>
          <a:p>
            <a:pPr marL="734050" lvl="1" indent="-367025" algn="l">
              <a:lnSpc>
                <a:spcPts val="4759"/>
              </a:lnSpc>
              <a:buFont typeface="Arial"/>
              <a:buChar char="•"/>
            </a:pPr>
            <a:r>
              <a:rPr lang="en-US" sz="3399">
                <a:solidFill>
                  <a:srgbClr val="FFFFFF"/>
                </a:solidFill>
                <a:latin typeface="Times New Roman Bold"/>
              </a:rPr>
              <a:t>A la fin de la réaction, on observe que la solution contenue dans le tube (2) devient verte. Cette couleur est due à la présence des ions fer II .</a:t>
            </a:r>
          </a:p>
          <a:p>
            <a:pPr marL="734050" lvl="1" indent="-367025" algn="l">
              <a:lnSpc>
                <a:spcPts val="4759"/>
              </a:lnSpc>
              <a:buFont typeface="Arial"/>
              <a:buChar char="•"/>
            </a:pPr>
            <a:r>
              <a:rPr lang="en-US" sz="3399">
                <a:solidFill>
                  <a:srgbClr val="FFFFFF"/>
                </a:solidFill>
                <a:latin typeface="Times New Roman Bold"/>
              </a:rPr>
              <a:t> La disparition progressive du zinc Zn, de l’aluminium Al et du fer Fe indique qu’ils se transforment successivement en ions zinc </a:t>
            </a:r>
            <a:r>
              <a:rPr lang="en-US" sz="3399">
                <a:solidFill>
                  <a:srgbClr val="A5E800"/>
                </a:solidFill>
                <a:latin typeface="Times New Roman Bold"/>
              </a:rPr>
              <a:t>Zn²⁺</a:t>
            </a:r>
            <a:r>
              <a:rPr lang="en-US" sz="3399">
                <a:solidFill>
                  <a:srgbClr val="FFFFFF"/>
                </a:solidFill>
                <a:latin typeface="Times New Roman Bold"/>
              </a:rPr>
              <a:t>, en ions aluminium </a:t>
            </a:r>
            <a:r>
              <a:rPr lang="en-US" sz="3399">
                <a:solidFill>
                  <a:srgbClr val="A8CA40"/>
                </a:solidFill>
                <a:latin typeface="Times New Roman Bold"/>
              </a:rPr>
              <a:t>Al³⁺</a:t>
            </a:r>
            <a:r>
              <a:rPr lang="en-US" sz="3399">
                <a:solidFill>
                  <a:srgbClr val="FFFFFF"/>
                </a:solidFill>
                <a:latin typeface="Times New Roman Bold"/>
              </a:rPr>
              <a:t>   et en ions Fer II  (</a:t>
            </a:r>
            <a:r>
              <a:rPr lang="en-US" sz="3399">
                <a:solidFill>
                  <a:srgbClr val="A5E800"/>
                </a:solidFill>
                <a:latin typeface="Times New Roman Bold"/>
              </a:rPr>
              <a:t>Fe²⁺</a:t>
            </a:r>
            <a:r>
              <a:rPr lang="en-US" sz="3399">
                <a:solidFill>
                  <a:srgbClr val="FFFFFF"/>
                </a:solidFill>
                <a:latin typeface="Times New Roman Bold"/>
              </a:rPr>
              <a:t>)  .</a:t>
            </a:r>
          </a:p>
          <a:p>
            <a:pPr algn="l">
              <a:lnSpc>
                <a:spcPts val="4759"/>
              </a:lnSpc>
              <a:spcBef>
                <a:spcPct val="0"/>
              </a:spcBef>
            </a:pPr>
            <a:endParaRPr lang="en-US" sz="3399">
              <a:solidFill>
                <a:srgbClr val="FFFFFF"/>
              </a:solidFill>
              <a:latin typeface="Times New Roman 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2333" b="-2333"/>
            </a:stretch>
          </a:blipFill>
        </p:spPr>
        <p:txBody>
          <a:bodyPr/>
          <a:lstStyle/>
          <a:p>
            <a:endParaRPr lang="en-US"/>
          </a:p>
        </p:txBody>
      </p:sp>
      <p:sp>
        <p:nvSpPr>
          <p:cNvPr id="3" name="Freeform 3"/>
          <p:cNvSpPr/>
          <p:nvPr/>
        </p:nvSpPr>
        <p:spPr>
          <a:xfrm rot="-709034">
            <a:off x="14399578" y="-2199651"/>
            <a:ext cx="5843512" cy="5880861"/>
          </a:xfrm>
          <a:custGeom>
            <a:avLst/>
            <a:gdLst/>
            <a:ahLst/>
            <a:cxnLst/>
            <a:rect l="l" t="t" r="r" b="b"/>
            <a:pathLst>
              <a:path w="5843512" h="5880861">
                <a:moveTo>
                  <a:pt x="0" y="0"/>
                </a:moveTo>
                <a:lnTo>
                  <a:pt x="5843511" y="0"/>
                </a:lnTo>
                <a:lnTo>
                  <a:pt x="5843511" y="5880861"/>
                </a:lnTo>
                <a:lnTo>
                  <a:pt x="0" y="588086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rot="2867302" flipH="1">
            <a:off x="14995002" y="-412199"/>
            <a:ext cx="2366010" cy="4114800"/>
          </a:xfrm>
          <a:custGeom>
            <a:avLst/>
            <a:gdLst/>
            <a:ahLst/>
            <a:cxnLst/>
            <a:rect l="l" t="t" r="r" b="b"/>
            <a:pathLst>
              <a:path w="2366010" h="4114800">
                <a:moveTo>
                  <a:pt x="2366010" y="0"/>
                </a:moveTo>
                <a:lnTo>
                  <a:pt x="0" y="0"/>
                </a:lnTo>
                <a:lnTo>
                  <a:pt x="0" y="4114800"/>
                </a:lnTo>
                <a:lnTo>
                  <a:pt x="2366010" y="4114800"/>
                </a:lnTo>
                <a:lnTo>
                  <a:pt x="236601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Freeform 5"/>
          <p:cNvSpPr/>
          <p:nvPr/>
        </p:nvSpPr>
        <p:spPr>
          <a:xfrm rot="5460838">
            <a:off x="14891406" y="6807481"/>
            <a:ext cx="6392809" cy="6433669"/>
          </a:xfrm>
          <a:custGeom>
            <a:avLst/>
            <a:gdLst/>
            <a:ahLst/>
            <a:cxnLst/>
            <a:rect l="l" t="t" r="r" b="b"/>
            <a:pathLst>
              <a:path w="6392809" h="6433669">
                <a:moveTo>
                  <a:pt x="0" y="0"/>
                </a:moveTo>
                <a:lnTo>
                  <a:pt x="6392808" y="0"/>
                </a:lnTo>
                <a:lnTo>
                  <a:pt x="6392808" y="6433669"/>
                </a:lnTo>
                <a:lnTo>
                  <a:pt x="0" y="643366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rot="-10800000">
            <a:off x="15064977" y="7412911"/>
            <a:ext cx="2589979" cy="2250798"/>
          </a:xfrm>
          <a:custGeom>
            <a:avLst/>
            <a:gdLst/>
            <a:ahLst/>
            <a:cxnLst/>
            <a:rect l="l" t="t" r="r" b="b"/>
            <a:pathLst>
              <a:path w="2589979" h="2250798">
                <a:moveTo>
                  <a:pt x="0" y="0"/>
                </a:moveTo>
                <a:lnTo>
                  <a:pt x="2589979" y="0"/>
                </a:lnTo>
                <a:lnTo>
                  <a:pt x="2589979" y="2250798"/>
                </a:lnTo>
                <a:lnTo>
                  <a:pt x="0" y="225079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7" name="Freeform 7"/>
          <p:cNvSpPr/>
          <p:nvPr/>
        </p:nvSpPr>
        <p:spPr>
          <a:xfrm rot="10090965">
            <a:off x="-2007843" y="6460378"/>
            <a:ext cx="5843512" cy="5880861"/>
          </a:xfrm>
          <a:custGeom>
            <a:avLst/>
            <a:gdLst/>
            <a:ahLst/>
            <a:cxnLst/>
            <a:rect l="l" t="t" r="r" b="b"/>
            <a:pathLst>
              <a:path w="5843512" h="5880861">
                <a:moveTo>
                  <a:pt x="0" y="0"/>
                </a:moveTo>
                <a:lnTo>
                  <a:pt x="5843512" y="0"/>
                </a:lnTo>
                <a:lnTo>
                  <a:pt x="5843512" y="5880862"/>
                </a:lnTo>
                <a:lnTo>
                  <a:pt x="0" y="588086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p:cNvSpPr/>
          <p:nvPr/>
        </p:nvSpPr>
        <p:spPr>
          <a:xfrm rot="-7932697" flipH="1">
            <a:off x="874234" y="6438987"/>
            <a:ext cx="2366010" cy="4114800"/>
          </a:xfrm>
          <a:custGeom>
            <a:avLst/>
            <a:gdLst/>
            <a:ahLst/>
            <a:cxnLst/>
            <a:rect l="l" t="t" r="r" b="b"/>
            <a:pathLst>
              <a:path w="2366010" h="4114800">
                <a:moveTo>
                  <a:pt x="2366010" y="0"/>
                </a:moveTo>
                <a:lnTo>
                  <a:pt x="0" y="0"/>
                </a:lnTo>
                <a:lnTo>
                  <a:pt x="0" y="4114800"/>
                </a:lnTo>
                <a:lnTo>
                  <a:pt x="2366010" y="4114800"/>
                </a:lnTo>
                <a:lnTo>
                  <a:pt x="236601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Freeform 9"/>
          <p:cNvSpPr/>
          <p:nvPr/>
        </p:nvSpPr>
        <p:spPr>
          <a:xfrm rot="-5339161">
            <a:off x="-3048968" y="-3099562"/>
            <a:ext cx="6392809" cy="6433669"/>
          </a:xfrm>
          <a:custGeom>
            <a:avLst/>
            <a:gdLst/>
            <a:ahLst/>
            <a:cxnLst/>
            <a:rect l="l" t="t" r="r" b="b"/>
            <a:pathLst>
              <a:path w="6392809" h="6433669">
                <a:moveTo>
                  <a:pt x="0" y="0"/>
                </a:moveTo>
                <a:lnTo>
                  <a:pt x="6392809" y="0"/>
                </a:lnTo>
                <a:lnTo>
                  <a:pt x="6392809" y="6433670"/>
                </a:lnTo>
                <a:lnTo>
                  <a:pt x="0" y="643367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0" name="Freeform 10"/>
          <p:cNvSpPr/>
          <p:nvPr/>
        </p:nvSpPr>
        <p:spPr>
          <a:xfrm>
            <a:off x="580290" y="477879"/>
            <a:ext cx="2589979" cy="2250798"/>
          </a:xfrm>
          <a:custGeom>
            <a:avLst/>
            <a:gdLst/>
            <a:ahLst/>
            <a:cxnLst/>
            <a:rect l="l" t="t" r="r" b="b"/>
            <a:pathLst>
              <a:path w="2589979" h="2250798">
                <a:moveTo>
                  <a:pt x="0" y="0"/>
                </a:moveTo>
                <a:lnTo>
                  <a:pt x="2589979" y="0"/>
                </a:lnTo>
                <a:lnTo>
                  <a:pt x="2589979" y="2250798"/>
                </a:lnTo>
                <a:lnTo>
                  <a:pt x="0" y="225079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1" name="TextBox 11"/>
          <p:cNvSpPr txBox="1"/>
          <p:nvPr/>
        </p:nvSpPr>
        <p:spPr>
          <a:xfrm>
            <a:off x="690060" y="1618686"/>
            <a:ext cx="16230600" cy="1461569"/>
          </a:xfrm>
          <a:prstGeom prst="rect">
            <a:avLst/>
          </a:prstGeom>
        </p:spPr>
        <p:txBody>
          <a:bodyPr lIns="0" tIns="0" rIns="0" bIns="0" rtlCol="0" anchor="t">
            <a:spAutoFit/>
          </a:bodyPr>
          <a:lstStyle/>
          <a:p>
            <a:pPr algn="ctr">
              <a:lnSpc>
                <a:spcPts val="10791"/>
              </a:lnSpc>
              <a:spcBef>
                <a:spcPct val="0"/>
              </a:spcBef>
            </a:pPr>
            <a:r>
              <a:rPr lang="en-US" sz="7707" u="sng">
                <a:solidFill>
                  <a:srgbClr val="FAA93A"/>
                </a:solidFill>
                <a:latin typeface="Times New Roman Bold"/>
              </a:rPr>
              <a:t>Conclusion </a:t>
            </a:r>
          </a:p>
        </p:txBody>
      </p:sp>
      <p:sp>
        <p:nvSpPr>
          <p:cNvPr id="12" name="TextBox 12"/>
          <p:cNvSpPr txBox="1"/>
          <p:nvPr/>
        </p:nvSpPr>
        <p:spPr>
          <a:xfrm>
            <a:off x="2600856" y="3346955"/>
            <a:ext cx="13577151" cy="3606802"/>
          </a:xfrm>
          <a:prstGeom prst="rect">
            <a:avLst/>
          </a:prstGeom>
        </p:spPr>
        <p:txBody>
          <a:bodyPr lIns="0" tIns="0" rIns="0" bIns="0" rtlCol="0" anchor="t">
            <a:spAutoFit/>
          </a:bodyPr>
          <a:lstStyle/>
          <a:p>
            <a:pPr marL="1079481" lvl="1" indent="-539741" algn="l">
              <a:lnSpc>
                <a:spcPts val="6999"/>
              </a:lnSpc>
              <a:buFont typeface="Arial"/>
              <a:buChar char="•"/>
            </a:pPr>
            <a:r>
              <a:rPr lang="en-US" sz="4999">
                <a:solidFill>
                  <a:srgbClr val="FFFFFF"/>
                </a:solidFill>
                <a:latin typeface="Times New Roman"/>
              </a:rPr>
              <a:t>L’acide chlorhydrique n’agit pas sur le cuivre.</a:t>
            </a:r>
          </a:p>
          <a:p>
            <a:pPr marL="1079481" lvl="1" indent="-539741" algn="l">
              <a:lnSpc>
                <a:spcPts val="6999"/>
              </a:lnSpc>
              <a:buFont typeface="Arial"/>
              <a:buChar char="•"/>
            </a:pPr>
            <a:r>
              <a:rPr lang="en-US" sz="4999">
                <a:solidFill>
                  <a:srgbClr val="FFFFFF"/>
                </a:solidFill>
                <a:latin typeface="Times New Roman"/>
              </a:rPr>
              <a:t>L’acide chlorhydrique agit sur le fer, le zinc et l’aluminium, et produit du dihydrogène  H2  et des ions métalliques  Fe²⁺ ; Zn²⁺  et Al³⁺</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grpSp>
        <p:nvGrpSpPr>
          <p:cNvPr id="2" name="Group 2"/>
          <p:cNvGrpSpPr/>
          <p:nvPr/>
        </p:nvGrpSpPr>
        <p:grpSpPr>
          <a:xfrm>
            <a:off x="3078480" y="4221480"/>
            <a:ext cx="12131040" cy="6065520"/>
            <a:chOff x="0" y="0"/>
            <a:chExt cx="6350000" cy="3175000"/>
          </a:xfrm>
        </p:grpSpPr>
        <p:sp>
          <p:nvSpPr>
            <p:cNvPr id="3" name="Freeform 3"/>
            <p:cNvSpPr/>
            <p:nvPr/>
          </p:nvSpPr>
          <p:spPr>
            <a:xfrm>
              <a:off x="0" y="0"/>
              <a:ext cx="6350000" cy="3175000"/>
            </a:xfrm>
            <a:custGeom>
              <a:avLst/>
              <a:gdLst/>
              <a:ahLst/>
              <a:cxnLst/>
              <a:rect l="l" t="t" r="r" b="b"/>
              <a:pathLst>
                <a:path w="6350000" h="3175000">
                  <a:moveTo>
                    <a:pt x="6350000" y="3175000"/>
                  </a:moveTo>
                  <a:lnTo>
                    <a:pt x="0" y="3175000"/>
                  </a:lnTo>
                  <a:lnTo>
                    <a:pt x="0" y="1574800"/>
                  </a:lnTo>
                  <a:cubicBezTo>
                    <a:pt x="0" y="704850"/>
                    <a:pt x="704850" y="0"/>
                    <a:pt x="1574800" y="0"/>
                  </a:cubicBezTo>
                  <a:lnTo>
                    <a:pt x="4775200" y="0"/>
                  </a:lnTo>
                  <a:cubicBezTo>
                    <a:pt x="5645150" y="0"/>
                    <a:pt x="6350000" y="704850"/>
                    <a:pt x="6350000" y="1574800"/>
                  </a:cubicBezTo>
                  <a:lnTo>
                    <a:pt x="6350000" y="3175000"/>
                  </a:lnTo>
                  <a:close/>
                </a:path>
              </a:pathLst>
            </a:custGeom>
            <a:blipFill>
              <a:blip r:embed="rId2"/>
              <a:stretch>
                <a:fillRect t="-3232" b="-30017"/>
              </a:stretch>
            </a:blipFill>
          </p:spPr>
          <p:txBody>
            <a:bodyPr/>
            <a:lstStyle/>
            <a:p>
              <a:endParaRPr lang="en-US"/>
            </a:p>
          </p:txBody>
        </p:sp>
      </p:grpSp>
      <p:grpSp>
        <p:nvGrpSpPr>
          <p:cNvPr id="4" name="Group 4"/>
          <p:cNvGrpSpPr/>
          <p:nvPr/>
        </p:nvGrpSpPr>
        <p:grpSpPr>
          <a:xfrm>
            <a:off x="4279347" y="976730"/>
            <a:ext cx="12568364" cy="2608835"/>
            <a:chOff x="0" y="0"/>
            <a:chExt cx="4849408" cy="1006599"/>
          </a:xfrm>
        </p:grpSpPr>
        <p:sp>
          <p:nvSpPr>
            <p:cNvPr id="5" name="Freeform 5"/>
            <p:cNvSpPr/>
            <p:nvPr/>
          </p:nvSpPr>
          <p:spPr>
            <a:xfrm>
              <a:off x="0" y="0"/>
              <a:ext cx="4849409" cy="1006600"/>
            </a:xfrm>
            <a:custGeom>
              <a:avLst/>
              <a:gdLst/>
              <a:ahLst/>
              <a:cxnLst/>
              <a:rect l="l" t="t" r="r" b="b"/>
              <a:pathLst>
                <a:path w="4849409" h="1006600">
                  <a:moveTo>
                    <a:pt x="4724948" y="1006599"/>
                  </a:moveTo>
                  <a:lnTo>
                    <a:pt x="124460" y="1006599"/>
                  </a:lnTo>
                  <a:cubicBezTo>
                    <a:pt x="55880" y="1006599"/>
                    <a:pt x="0" y="950719"/>
                    <a:pt x="0" y="882139"/>
                  </a:cubicBezTo>
                  <a:lnTo>
                    <a:pt x="0" y="124460"/>
                  </a:lnTo>
                  <a:cubicBezTo>
                    <a:pt x="0" y="55880"/>
                    <a:pt x="55880" y="0"/>
                    <a:pt x="124460" y="0"/>
                  </a:cubicBezTo>
                  <a:lnTo>
                    <a:pt x="4724948" y="0"/>
                  </a:lnTo>
                  <a:cubicBezTo>
                    <a:pt x="4793528" y="0"/>
                    <a:pt x="4849409" y="55880"/>
                    <a:pt x="4849409" y="124460"/>
                  </a:cubicBezTo>
                  <a:lnTo>
                    <a:pt x="4849409" y="882140"/>
                  </a:lnTo>
                  <a:cubicBezTo>
                    <a:pt x="4849409" y="950719"/>
                    <a:pt x="4793528" y="1006600"/>
                    <a:pt x="4724948" y="1006600"/>
                  </a:cubicBezTo>
                  <a:close/>
                </a:path>
              </a:pathLst>
            </a:custGeom>
            <a:solidFill>
              <a:srgbClr val="F8F0CC"/>
            </a:solidFill>
          </p:spPr>
          <p:txBody>
            <a:bodyPr/>
            <a:lstStyle/>
            <a:p>
              <a:endParaRPr lang="en-US"/>
            </a:p>
          </p:txBody>
        </p:sp>
      </p:grpSp>
      <p:sp>
        <p:nvSpPr>
          <p:cNvPr id="6" name="Freeform 6"/>
          <p:cNvSpPr/>
          <p:nvPr/>
        </p:nvSpPr>
        <p:spPr>
          <a:xfrm rot="5460838">
            <a:off x="14891406" y="6807481"/>
            <a:ext cx="6392809" cy="6433669"/>
          </a:xfrm>
          <a:custGeom>
            <a:avLst/>
            <a:gdLst/>
            <a:ahLst/>
            <a:cxnLst/>
            <a:rect l="l" t="t" r="r" b="b"/>
            <a:pathLst>
              <a:path w="6392809" h="6433669">
                <a:moveTo>
                  <a:pt x="0" y="0"/>
                </a:moveTo>
                <a:lnTo>
                  <a:pt x="6392808" y="0"/>
                </a:lnTo>
                <a:lnTo>
                  <a:pt x="6392808" y="6433669"/>
                </a:lnTo>
                <a:lnTo>
                  <a:pt x="0" y="643366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rot="-10800000">
            <a:off x="15064977" y="7412911"/>
            <a:ext cx="2589979" cy="2250798"/>
          </a:xfrm>
          <a:custGeom>
            <a:avLst/>
            <a:gdLst/>
            <a:ahLst/>
            <a:cxnLst/>
            <a:rect l="l" t="t" r="r" b="b"/>
            <a:pathLst>
              <a:path w="2589979" h="2250798">
                <a:moveTo>
                  <a:pt x="0" y="0"/>
                </a:moveTo>
                <a:lnTo>
                  <a:pt x="2589979" y="0"/>
                </a:lnTo>
                <a:lnTo>
                  <a:pt x="2589979" y="2250798"/>
                </a:lnTo>
                <a:lnTo>
                  <a:pt x="0" y="225079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8" name="Freeform 8"/>
          <p:cNvSpPr/>
          <p:nvPr/>
        </p:nvSpPr>
        <p:spPr>
          <a:xfrm rot="10090965">
            <a:off x="-2007843" y="6460378"/>
            <a:ext cx="5843512" cy="5880861"/>
          </a:xfrm>
          <a:custGeom>
            <a:avLst/>
            <a:gdLst/>
            <a:ahLst/>
            <a:cxnLst/>
            <a:rect l="l" t="t" r="r" b="b"/>
            <a:pathLst>
              <a:path w="5843512" h="5880861">
                <a:moveTo>
                  <a:pt x="0" y="0"/>
                </a:moveTo>
                <a:lnTo>
                  <a:pt x="5843512" y="0"/>
                </a:lnTo>
                <a:lnTo>
                  <a:pt x="5843512" y="5880862"/>
                </a:lnTo>
                <a:lnTo>
                  <a:pt x="0" y="588086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9"/>
          <p:cNvSpPr/>
          <p:nvPr/>
        </p:nvSpPr>
        <p:spPr>
          <a:xfrm rot="-7932697" flipH="1">
            <a:off x="563815" y="8109395"/>
            <a:ext cx="1450284" cy="2522233"/>
          </a:xfrm>
          <a:custGeom>
            <a:avLst/>
            <a:gdLst/>
            <a:ahLst/>
            <a:cxnLst/>
            <a:rect l="l" t="t" r="r" b="b"/>
            <a:pathLst>
              <a:path w="1450284" h="2522233">
                <a:moveTo>
                  <a:pt x="1450284" y="0"/>
                </a:moveTo>
                <a:lnTo>
                  <a:pt x="0" y="0"/>
                </a:lnTo>
                <a:lnTo>
                  <a:pt x="0" y="2522233"/>
                </a:lnTo>
                <a:lnTo>
                  <a:pt x="1450284" y="2522233"/>
                </a:lnTo>
                <a:lnTo>
                  <a:pt x="1450284"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0" name="Freeform 10"/>
          <p:cNvSpPr/>
          <p:nvPr/>
        </p:nvSpPr>
        <p:spPr>
          <a:xfrm rot="-5339161">
            <a:off x="-2921756" y="-2940431"/>
            <a:ext cx="5843512" cy="5880861"/>
          </a:xfrm>
          <a:custGeom>
            <a:avLst/>
            <a:gdLst/>
            <a:ahLst/>
            <a:cxnLst/>
            <a:rect l="l" t="t" r="r" b="b"/>
            <a:pathLst>
              <a:path w="5843512" h="5880861">
                <a:moveTo>
                  <a:pt x="0" y="0"/>
                </a:moveTo>
                <a:lnTo>
                  <a:pt x="5843512" y="0"/>
                </a:lnTo>
                <a:lnTo>
                  <a:pt x="5843512" y="5880862"/>
                </a:lnTo>
                <a:lnTo>
                  <a:pt x="0" y="588086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1" name="Freeform 11"/>
          <p:cNvSpPr/>
          <p:nvPr/>
        </p:nvSpPr>
        <p:spPr>
          <a:xfrm>
            <a:off x="395661" y="329621"/>
            <a:ext cx="1359207" cy="1181207"/>
          </a:xfrm>
          <a:custGeom>
            <a:avLst/>
            <a:gdLst/>
            <a:ahLst/>
            <a:cxnLst/>
            <a:rect l="l" t="t" r="r" b="b"/>
            <a:pathLst>
              <a:path w="1359207" h="1181207">
                <a:moveTo>
                  <a:pt x="0" y="0"/>
                </a:moveTo>
                <a:lnTo>
                  <a:pt x="1359207" y="0"/>
                </a:lnTo>
                <a:lnTo>
                  <a:pt x="1359207" y="1181207"/>
                </a:lnTo>
                <a:lnTo>
                  <a:pt x="0" y="118120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12" name="Group 12"/>
          <p:cNvGrpSpPr/>
          <p:nvPr/>
        </p:nvGrpSpPr>
        <p:grpSpPr>
          <a:xfrm>
            <a:off x="4200445" y="3947515"/>
            <a:ext cx="12568364" cy="2608835"/>
            <a:chOff x="0" y="0"/>
            <a:chExt cx="4849408" cy="1006599"/>
          </a:xfrm>
        </p:grpSpPr>
        <p:sp>
          <p:nvSpPr>
            <p:cNvPr id="13" name="Freeform 13"/>
            <p:cNvSpPr/>
            <p:nvPr/>
          </p:nvSpPr>
          <p:spPr>
            <a:xfrm>
              <a:off x="0" y="0"/>
              <a:ext cx="4849409" cy="1006600"/>
            </a:xfrm>
            <a:custGeom>
              <a:avLst/>
              <a:gdLst/>
              <a:ahLst/>
              <a:cxnLst/>
              <a:rect l="l" t="t" r="r" b="b"/>
              <a:pathLst>
                <a:path w="4849409" h="1006600">
                  <a:moveTo>
                    <a:pt x="4724948" y="1006599"/>
                  </a:moveTo>
                  <a:lnTo>
                    <a:pt x="124460" y="1006599"/>
                  </a:lnTo>
                  <a:cubicBezTo>
                    <a:pt x="55880" y="1006599"/>
                    <a:pt x="0" y="950719"/>
                    <a:pt x="0" y="882139"/>
                  </a:cubicBezTo>
                  <a:lnTo>
                    <a:pt x="0" y="124460"/>
                  </a:lnTo>
                  <a:cubicBezTo>
                    <a:pt x="0" y="55880"/>
                    <a:pt x="55880" y="0"/>
                    <a:pt x="124460" y="0"/>
                  </a:cubicBezTo>
                  <a:lnTo>
                    <a:pt x="4724948" y="0"/>
                  </a:lnTo>
                  <a:cubicBezTo>
                    <a:pt x="4793528" y="0"/>
                    <a:pt x="4849409" y="55880"/>
                    <a:pt x="4849409" y="124460"/>
                  </a:cubicBezTo>
                  <a:lnTo>
                    <a:pt x="4849409" y="882140"/>
                  </a:lnTo>
                  <a:cubicBezTo>
                    <a:pt x="4849409" y="950719"/>
                    <a:pt x="4793528" y="1006600"/>
                    <a:pt x="4724948" y="1006600"/>
                  </a:cubicBezTo>
                  <a:close/>
                </a:path>
              </a:pathLst>
            </a:custGeom>
            <a:solidFill>
              <a:srgbClr val="F8F0CC"/>
            </a:solidFill>
          </p:spPr>
          <p:txBody>
            <a:bodyPr/>
            <a:lstStyle/>
            <a:p>
              <a:endParaRPr lang="en-US"/>
            </a:p>
          </p:txBody>
        </p:sp>
      </p:grpSp>
      <p:grpSp>
        <p:nvGrpSpPr>
          <p:cNvPr id="14" name="Group 14"/>
          <p:cNvGrpSpPr/>
          <p:nvPr/>
        </p:nvGrpSpPr>
        <p:grpSpPr>
          <a:xfrm>
            <a:off x="4200445" y="6716015"/>
            <a:ext cx="12735500" cy="3176786"/>
            <a:chOff x="0" y="0"/>
            <a:chExt cx="4913897" cy="1225739"/>
          </a:xfrm>
        </p:grpSpPr>
        <p:sp>
          <p:nvSpPr>
            <p:cNvPr id="15" name="Freeform 15"/>
            <p:cNvSpPr/>
            <p:nvPr/>
          </p:nvSpPr>
          <p:spPr>
            <a:xfrm>
              <a:off x="0" y="0"/>
              <a:ext cx="4913897" cy="1225739"/>
            </a:xfrm>
            <a:custGeom>
              <a:avLst/>
              <a:gdLst/>
              <a:ahLst/>
              <a:cxnLst/>
              <a:rect l="l" t="t" r="r" b="b"/>
              <a:pathLst>
                <a:path w="4913897" h="1225739">
                  <a:moveTo>
                    <a:pt x="4789437" y="1225739"/>
                  </a:moveTo>
                  <a:lnTo>
                    <a:pt x="124460" y="1225739"/>
                  </a:lnTo>
                  <a:cubicBezTo>
                    <a:pt x="55880" y="1225739"/>
                    <a:pt x="0" y="1169859"/>
                    <a:pt x="0" y="1101279"/>
                  </a:cubicBezTo>
                  <a:lnTo>
                    <a:pt x="0" y="124460"/>
                  </a:lnTo>
                  <a:cubicBezTo>
                    <a:pt x="0" y="55880"/>
                    <a:pt x="55880" y="0"/>
                    <a:pt x="124460" y="0"/>
                  </a:cubicBezTo>
                  <a:lnTo>
                    <a:pt x="4789437" y="0"/>
                  </a:lnTo>
                  <a:cubicBezTo>
                    <a:pt x="4858017" y="0"/>
                    <a:pt x="4913897" y="55880"/>
                    <a:pt x="4913897" y="124460"/>
                  </a:cubicBezTo>
                  <a:lnTo>
                    <a:pt x="4913897" y="1101279"/>
                  </a:lnTo>
                  <a:cubicBezTo>
                    <a:pt x="4913897" y="1169859"/>
                    <a:pt x="4858017" y="1225739"/>
                    <a:pt x="4789437" y="1225739"/>
                  </a:cubicBezTo>
                  <a:close/>
                </a:path>
              </a:pathLst>
            </a:custGeom>
            <a:solidFill>
              <a:srgbClr val="F8F0CC"/>
            </a:solidFill>
          </p:spPr>
          <p:txBody>
            <a:bodyPr/>
            <a:lstStyle/>
            <a:p>
              <a:endParaRPr lang="en-US"/>
            </a:p>
          </p:txBody>
        </p:sp>
      </p:grpSp>
      <p:sp>
        <p:nvSpPr>
          <p:cNvPr id="16" name="Freeform 16"/>
          <p:cNvSpPr/>
          <p:nvPr/>
        </p:nvSpPr>
        <p:spPr>
          <a:xfrm>
            <a:off x="9638907" y="1703940"/>
            <a:ext cx="1002835" cy="284554"/>
          </a:xfrm>
          <a:custGeom>
            <a:avLst/>
            <a:gdLst/>
            <a:ahLst/>
            <a:cxnLst/>
            <a:rect l="l" t="t" r="r" b="b"/>
            <a:pathLst>
              <a:path w="1002835" h="284554">
                <a:moveTo>
                  <a:pt x="0" y="0"/>
                </a:moveTo>
                <a:lnTo>
                  <a:pt x="1002835" y="0"/>
                </a:lnTo>
                <a:lnTo>
                  <a:pt x="1002835" y="284554"/>
                </a:lnTo>
                <a:lnTo>
                  <a:pt x="0" y="28455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7" name="TextBox 17"/>
          <p:cNvSpPr txBox="1"/>
          <p:nvPr/>
        </p:nvSpPr>
        <p:spPr>
          <a:xfrm>
            <a:off x="1879073" y="964801"/>
            <a:ext cx="6103192" cy="739139"/>
          </a:xfrm>
          <a:prstGeom prst="rect">
            <a:avLst/>
          </a:prstGeom>
        </p:spPr>
        <p:txBody>
          <a:bodyPr lIns="0" tIns="0" rIns="0" bIns="0" rtlCol="0" anchor="t">
            <a:spAutoFit/>
          </a:bodyPr>
          <a:lstStyle/>
          <a:p>
            <a:pPr algn="l">
              <a:lnSpc>
                <a:spcPts val="5460"/>
              </a:lnSpc>
              <a:spcBef>
                <a:spcPct val="0"/>
              </a:spcBef>
            </a:pPr>
            <a:r>
              <a:rPr lang="en-US" sz="3900" u="sng">
                <a:solidFill>
                  <a:srgbClr val="B6F61A"/>
                </a:solidFill>
                <a:latin typeface="Times New Roman Bold"/>
              </a:rPr>
              <a:t>Le Fer</a:t>
            </a:r>
          </a:p>
        </p:txBody>
      </p:sp>
      <p:sp>
        <p:nvSpPr>
          <p:cNvPr id="18" name="TextBox 18"/>
          <p:cNvSpPr txBox="1"/>
          <p:nvPr/>
        </p:nvSpPr>
        <p:spPr>
          <a:xfrm>
            <a:off x="3721593" y="158171"/>
            <a:ext cx="12971666" cy="840739"/>
          </a:xfrm>
          <a:prstGeom prst="rect">
            <a:avLst/>
          </a:prstGeom>
        </p:spPr>
        <p:txBody>
          <a:bodyPr lIns="0" tIns="0" rIns="0" bIns="0" rtlCol="0" anchor="t">
            <a:spAutoFit/>
          </a:bodyPr>
          <a:lstStyle/>
          <a:p>
            <a:pPr algn="l">
              <a:lnSpc>
                <a:spcPts val="6160"/>
              </a:lnSpc>
              <a:spcBef>
                <a:spcPct val="0"/>
              </a:spcBef>
            </a:pPr>
            <a:r>
              <a:rPr lang="en-US" sz="4400">
                <a:solidFill>
                  <a:srgbClr val="B6F61A"/>
                </a:solidFill>
                <a:latin typeface="Times New Roman"/>
              </a:rPr>
              <a:t>2) Les équations-bilan des réactions chimiques :</a:t>
            </a:r>
          </a:p>
        </p:txBody>
      </p:sp>
      <p:sp>
        <p:nvSpPr>
          <p:cNvPr id="19" name="TextBox 19"/>
          <p:cNvSpPr txBox="1"/>
          <p:nvPr/>
        </p:nvSpPr>
        <p:spPr>
          <a:xfrm>
            <a:off x="4514944" y="2734363"/>
            <a:ext cx="3419452" cy="587303"/>
          </a:xfrm>
          <a:prstGeom prst="rect">
            <a:avLst/>
          </a:prstGeom>
        </p:spPr>
        <p:txBody>
          <a:bodyPr lIns="0" tIns="0" rIns="0" bIns="0" rtlCol="0" anchor="t">
            <a:spAutoFit/>
          </a:bodyPr>
          <a:lstStyle/>
          <a:p>
            <a:pPr algn="l">
              <a:lnSpc>
                <a:spcPts val="4378"/>
              </a:lnSpc>
              <a:spcBef>
                <a:spcPct val="0"/>
              </a:spcBef>
            </a:pPr>
            <a:r>
              <a:rPr lang="en-US" sz="3127" u="sng">
                <a:solidFill>
                  <a:srgbClr val="004AAD"/>
                </a:solidFill>
                <a:latin typeface="Times New Roman Bold"/>
              </a:rPr>
              <a:t>Equation simple</a:t>
            </a:r>
          </a:p>
        </p:txBody>
      </p:sp>
      <p:sp>
        <p:nvSpPr>
          <p:cNvPr id="20" name="TextBox 20"/>
          <p:cNvSpPr txBox="1"/>
          <p:nvPr/>
        </p:nvSpPr>
        <p:spPr>
          <a:xfrm>
            <a:off x="4601032" y="965345"/>
            <a:ext cx="5442592" cy="587303"/>
          </a:xfrm>
          <a:prstGeom prst="rect">
            <a:avLst/>
          </a:prstGeom>
        </p:spPr>
        <p:txBody>
          <a:bodyPr lIns="0" tIns="0" rIns="0" bIns="0" rtlCol="0" anchor="t">
            <a:spAutoFit/>
          </a:bodyPr>
          <a:lstStyle/>
          <a:p>
            <a:pPr algn="l">
              <a:lnSpc>
                <a:spcPts val="4378"/>
              </a:lnSpc>
              <a:spcBef>
                <a:spcPct val="0"/>
              </a:spcBef>
            </a:pPr>
            <a:r>
              <a:rPr lang="en-US" sz="3127" u="sng">
                <a:solidFill>
                  <a:srgbClr val="004AAD"/>
                </a:solidFill>
                <a:latin typeface="Times New Roman Bold"/>
              </a:rPr>
              <a:t>Le bilan de la réaction</a:t>
            </a:r>
            <a:r>
              <a:rPr lang="en-US" sz="3127" u="sng">
                <a:solidFill>
                  <a:srgbClr val="00B0F0"/>
                </a:solidFill>
                <a:latin typeface="Times New Roman"/>
              </a:rPr>
              <a:t>:</a:t>
            </a:r>
          </a:p>
        </p:txBody>
      </p:sp>
      <p:sp>
        <p:nvSpPr>
          <p:cNvPr id="21" name="TextBox 21"/>
          <p:cNvSpPr txBox="1"/>
          <p:nvPr/>
        </p:nvSpPr>
        <p:spPr>
          <a:xfrm>
            <a:off x="5181275" y="1531928"/>
            <a:ext cx="11318500" cy="587303"/>
          </a:xfrm>
          <a:prstGeom prst="rect">
            <a:avLst/>
          </a:prstGeom>
        </p:spPr>
        <p:txBody>
          <a:bodyPr lIns="0" tIns="0" rIns="0" bIns="0" rtlCol="0" anchor="t">
            <a:spAutoFit/>
          </a:bodyPr>
          <a:lstStyle/>
          <a:p>
            <a:pPr algn="l">
              <a:lnSpc>
                <a:spcPts val="4378"/>
              </a:lnSpc>
              <a:spcBef>
                <a:spcPct val="0"/>
              </a:spcBef>
            </a:pPr>
            <a:r>
              <a:rPr lang="en-US" sz="3127">
                <a:solidFill>
                  <a:srgbClr val="003D25"/>
                </a:solidFill>
                <a:latin typeface="Times New Roman Bold"/>
              </a:rPr>
              <a:t> fer + acide chlorhydrique                dihydrogène + chlorure de fer II</a:t>
            </a:r>
          </a:p>
        </p:txBody>
      </p:sp>
      <p:sp>
        <p:nvSpPr>
          <p:cNvPr id="22" name="TextBox 22"/>
          <p:cNvSpPr txBox="1"/>
          <p:nvPr/>
        </p:nvSpPr>
        <p:spPr>
          <a:xfrm>
            <a:off x="4447622" y="2081131"/>
            <a:ext cx="2942028" cy="587303"/>
          </a:xfrm>
          <a:prstGeom prst="rect">
            <a:avLst/>
          </a:prstGeom>
        </p:spPr>
        <p:txBody>
          <a:bodyPr lIns="0" tIns="0" rIns="0" bIns="0" rtlCol="0" anchor="t">
            <a:spAutoFit/>
          </a:bodyPr>
          <a:lstStyle/>
          <a:p>
            <a:pPr algn="l">
              <a:lnSpc>
                <a:spcPts val="4378"/>
              </a:lnSpc>
              <a:spcBef>
                <a:spcPct val="0"/>
              </a:spcBef>
            </a:pPr>
            <a:r>
              <a:rPr lang="en-US" sz="3127" u="sng">
                <a:solidFill>
                  <a:srgbClr val="004AAD"/>
                </a:solidFill>
                <a:latin typeface="Times New Roman Bold"/>
              </a:rPr>
              <a:t>Equation bilan:</a:t>
            </a:r>
          </a:p>
        </p:txBody>
      </p:sp>
      <p:sp>
        <p:nvSpPr>
          <p:cNvPr id="23" name="TextBox 23"/>
          <p:cNvSpPr txBox="1"/>
          <p:nvPr/>
        </p:nvSpPr>
        <p:spPr>
          <a:xfrm>
            <a:off x="7431896" y="2244216"/>
            <a:ext cx="7575674" cy="528248"/>
          </a:xfrm>
          <a:prstGeom prst="rect">
            <a:avLst/>
          </a:prstGeom>
        </p:spPr>
        <p:txBody>
          <a:bodyPr lIns="0" tIns="0" rIns="0" bIns="0" rtlCol="0" anchor="t">
            <a:spAutoFit/>
          </a:bodyPr>
          <a:lstStyle/>
          <a:p>
            <a:pPr algn="l">
              <a:lnSpc>
                <a:spcPts val="3958"/>
              </a:lnSpc>
              <a:spcBef>
                <a:spcPct val="0"/>
              </a:spcBef>
            </a:pPr>
            <a:r>
              <a:rPr lang="en-US" sz="2827">
                <a:solidFill>
                  <a:srgbClr val="003D25"/>
                </a:solidFill>
                <a:latin typeface="Times New Roman Bold"/>
              </a:rPr>
              <a:t> Fe + 2(H⁺+Cl⁻)                H2 + (Fe²⁺ + 2Cl⁻)</a:t>
            </a:r>
          </a:p>
        </p:txBody>
      </p:sp>
      <p:sp>
        <p:nvSpPr>
          <p:cNvPr id="24" name="TextBox 24"/>
          <p:cNvSpPr txBox="1"/>
          <p:nvPr/>
        </p:nvSpPr>
        <p:spPr>
          <a:xfrm>
            <a:off x="7982264" y="2869848"/>
            <a:ext cx="6195302" cy="528248"/>
          </a:xfrm>
          <a:prstGeom prst="rect">
            <a:avLst/>
          </a:prstGeom>
        </p:spPr>
        <p:txBody>
          <a:bodyPr lIns="0" tIns="0" rIns="0" bIns="0" rtlCol="0" anchor="t">
            <a:spAutoFit/>
          </a:bodyPr>
          <a:lstStyle/>
          <a:p>
            <a:pPr algn="l">
              <a:lnSpc>
                <a:spcPts val="3958"/>
              </a:lnSpc>
              <a:spcBef>
                <a:spcPct val="0"/>
              </a:spcBef>
            </a:pPr>
            <a:r>
              <a:rPr lang="en-US" sz="2827">
                <a:solidFill>
                  <a:srgbClr val="003D25"/>
                </a:solidFill>
                <a:latin typeface="Times New Roman Bold"/>
              </a:rPr>
              <a:t> Fe +   2 H⁺                       H2 + Fe²⁺</a:t>
            </a:r>
          </a:p>
        </p:txBody>
      </p:sp>
      <p:sp>
        <p:nvSpPr>
          <p:cNvPr id="25" name="TextBox 25"/>
          <p:cNvSpPr txBox="1"/>
          <p:nvPr/>
        </p:nvSpPr>
        <p:spPr>
          <a:xfrm>
            <a:off x="4710600" y="4932962"/>
            <a:ext cx="2721296" cy="554283"/>
          </a:xfrm>
          <a:prstGeom prst="rect">
            <a:avLst/>
          </a:prstGeom>
        </p:spPr>
        <p:txBody>
          <a:bodyPr lIns="0" tIns="0" rIns="0" bIns="0" rtlCol="0" anchor="t">
            <a:spAutoFit/>
          </a:bodyPr>
          <a:lstStyle/>
          <a:p>
            <a:pPr algn="l">
              <a:lnSpc>
                <a:spcPts val="4098"/>
              </a:lnSpc>
              <a:spcBef>
                <a:spcPct val="0"/>
              </a:spcBef>
            </a:pPr>
            <a:r>
              <a:rPr lang="en-US" sz="2927" u="sng">
                <a:solidFill>
                  <a:srgbClr val="004AAD"/>
                </a:solidFill>
                <a:latin typeface="Times New Roman Bold"/>
              </a:rPr>
              <a:t>Equation bilan:</a:t>
            </a:r>
          </a:p>
        </p:txBody>
      </p:sp>
      <p:sp>
        <p:nvSpPr>
          <p:cNvPr id="26" name="TextBox 26"/>
          <p:cNvSpPr txBox="1"/>
          <p:nvPr/>
        </p:nvSpPr>
        <p:spPr>
          <a:xfrm>
            <a:off x="4727600" y="5595195"/>
            <a:ext cx="3071184" cy="580318"/>
          </a:xfrm>
          <a:prstGeom prst="rect">
            <a:avLst/>
          </a:prstGeom>
        </p:spPr>
        <p:txBody>
          <a:bodyPr lIns="0" tIns="0" rIns="0" bIns="0" rtlCol="0" anchor="t">
            <a:spAutoFit/>
          </a:bodyPr>
          <a:lstStyle/>
          <a:p>
            <a:pPr algn="l">
              <a:lnSpc>
                <a:spcPts val="4238"/>
              </a:lnSpc>
              <a:spcBef>
                <a:spcPct val="0"/>
              </a:spcBef>
            </a:pPr>
            <a:r>
              <a:rPr lang="en-US" sz="3027" u="sng">
                <a:solidFill>
                  <a:srgbClr val="004AAD"/>
                </a:solidFill>
                <a:latin typeface="Times New Roman Bold"/>
              </a:rPr>
              <a:t>Equation simple</a:t>
            </a:r>
          </a:p>
        </p:txBody>
      </p:sp>
      <p:sp>
        <p:nvSpPr>
          <p:cNvPr id="27" name="TextBox 27"/>
          <p:cNvSpPr txBox="1"/>
          <p:nvPr/>
        </p:nvSpPr>
        <p:spPr>
          <a:xfrm>
            <a:off x="4405376" y="6878432"/>
            <a:ext cx="5442592" cy="580318"/>
          </a:xfrm>
          <a:prstGeom prst="rect">
            <a:avLst/>
          </a:prstGeom>
        </p:spPr>
        <p:txBody>
          <a:bodyPr lIns="0" tIns="0" rIns="0" bIns="0" rtlCol="0" anchor="t">
            <a:spAutoFit/>
          </a:bodyPr>
          <a:lstStyle/>
          <a:p>
            <a:pPr algn="l">
              <a:lnSpc>
                <a:spcPts val="4238"/>
              </a:lnSpc>
              <a:spcBef>
                <a:spcPct val="0"/>
              </a:spcBef>
            </a:pPr>
            <a:r>
              <a:rPr lang="en-US" sz="3027" u="sng">
                <a:solidFill>
                  <a:srgbClr val="004AAD"/>
                </a:solidFill>
                <a:latin typeface="Times New Roman Bold"/>
              </a:rPr>
              <a:t>Le bilan de la réaction:</a:t>
            </a:r>
          </a:p>
        </p:txBody>
      </p:sp>
      <p:sp>
        <p:nvSpPr>
          <p:cNvPr id="28" name="TextBox 28"/>
          <p:cNvSpPr txBox="1"/>
          <p:nvPr/>
        </p:nvSpPr>
        <p:spPr>
          <a:xfrm>
            <a:off x="4514944" y="8113531"/>
            <a:ext cx="3051596" cy="521263"/>
          </a:xfrm>
          <a:prstGeom prst="rect">
            <a:avLst/>
          </a:prstGeom>
        </p:spPr>
        <p:txBody>
          <a:bodyPr lIns="0" tIns="0" rIns="0" bIns="0" rtlCol="0" anchor="t">
            <a:spAutoFit/>
          </a:bodyPr>
          <a:lstStyle/>
          <a:p>
            <a:pPr algn="l">
              <a:lnSpc>
                <a:spcPts val="3818"/>
              </a:lnSpc>
              <a:spcBef>
                <a:spcPct val="0"/>
              </a:spcBef>
            </a:pPr>
            <a:r>
              <a:rPr lang="en-US" sz="2727" u="sng">
                <a:solidFill>
                  <a:srgbClr val="004AAD"/>
                </a:solidFill>
                <a:latin typeface="Times New Roman Bold"/>
              </a:rPr>
              <a:t>Equation bilan:</a:t>
            </a:r>
          </a:p>
        </p:txBody>
      </p:sp>
      <p:sp>
        <p:nvSpPr>
          <p:cNvPr id="29" name="TextBox 29"/>
          <p:cNvSpPr txBox="1"/>
          <p:nvPr/>
        </p:nvSpPr>
        <p:spPr>
          <a:xfrm>
            <a:off x="4601032" y="8875458"/>
            <a:ext cx="2721296" cy="521263"/>
          </a:xfrm>
          <a:prstGeom prst="rect">
            <a:avLst/>
          </a:prstGeom>
        </p:spPr>
        <p:txBody>
          <a:bodyPr lIns="0" tIns="0" rIns="0" bIns="0" rtlCol="0" anchor="t">
            <a:spAutoFit/>
          </a:bodyPr>
          <a:lstStyle/>
          <a:p>
            <a:pPr algn="l">
              <a:lnSpc>
                <a:spcPts val="3818"/>
              </a:lnSpc>
              <a:spcBef>
                <a:spcPct val="0"/>
              </a:spcBef>
            </a:pPr>
            <a:r>
              <a:rPr lang="en-US" sz="2727" u="sng">
                <a:solidFill>
                  <a:srgbClr val="004AAD"/>
                </a:solidFill>
                <a:latin typeface="Times New Roman Bold"/>
              </a:rPr>
              <a:t>Equation simple</a:t>
            </a:r>
          </a:p>
        </p:txBody>
      </p:sp>
      <p:sp>
        <p:nvSpPr>
          <p:cNvPr id="30" name="TextBox 30"/>
          <p:cNvSpPr txBox="1"/>
          <p:nvPr/>
        </p:nvSpPr>
        <p:spPr>
          <a:xfrm>
            <a:off x="1659004" y="3566515"/>
            <a:ext cx="6103192" cy="739139"/>
          </a:xfrm>
          <a:prstGeom prst="rect">
            <a:avLst/>
          </a:prstGeom>
        </p:spPr>
        <p:txBody>
          <a:bodyPr lIns="0" tIns="0" rIns="0" bIns="0" rtlCol="0" anchor="t">
            <a:spAutoFit/>
          </a:bodyPr>
          <a:lstStyle/>
          <a:p>
            <a:pPr algn="l">
              <a:lnSpc>
                <a:spcPts val="5460"/>
              </a:lnSpc>
              <a:spcBef>
                <a:spcPct val="0"/>
              </a:spcBef>
            </a:pPr>
            <a:r>
              <a:rPr lang="en-US" sz="3900" u="sng">
                <a:solidFill>
                  <a:srgbClr val="B6F61A"/>
                </a:solidFill>
                <a:latin typeface="Times New Roman Bold"/>
              </a:rPr>
              <a:t>Le Zinc</a:t>
            </a:r>
          </a:p>
        </p:txBody>
      </p:sp>
      <p:sp>
        <p:nvSpPr>
          <p:cNvPr id="31" name="TextBox 31"/>
          <p:cNvSpPr txBox="1"/>
          <p:nvPr/>
        </p:nvSpPr>
        <p:spPr>
          <a:xfrm>
            <a:off x="1133049" y="6263118"/>
            <a:ext cx="6103192" cy="739139"/>
          </a:xfrm>
          <a:prstGeom prst="rect">
            <a:avLst/>
          </a:prstGeom>
        </p:spPr>
        <p:txBody>
          <a:bodyPr lIns="0" tIns="0" rIns="0" bIns="0" rtlCol="0" anchor="t">
            <a:spAutoFit/>
          </a:bodyPr>
          <a:lstStyle/>
          <a:p>
            <a:pPr algn="l">
              <a:lnSpc>
                <a:spcPts val="5460"/>
              </a:lnSpc>
              <a:spcBef>
                <a:spcPct val="0"/>
              </a:spcBef>
            </a:pPr>
            <a:r>
              <a:rPr lang="en-US" sz="3900" u="sng">
                <a:solidFill>
                  <a:srgbClr val="B6F61A"/>
                </a:solidFill>
                <a:latin typeface="Times New Roman Bold"/>
              </a:rPr>
              <a:t>L aluminuim</a:t>
            </a:r>
          </a:p>
        </p:txBody>
      </p:sp>
      <p:sp>
        <p:nvSpPr>
          <p:cNvPr id="32" name="TextBox 32"/>
          <p:cNvSpPr txBox="1"/>
          <p:nvPr/>
        </p:nvSpPr>
        <p:spPr>
          <a:xfrm>
            <a:off x="4514944" y="3907582"/>
            <a:ext cx="5442592" cy="580318"/>
          </a:xfrm>
          <a:prstGeom prst="rect">
            <a:avLst/>
          </a:prstGeom>
        </p:spPr>
        <p:txBody>
          <a:bodyPr lIns="0" tIns="0" rIns="0" bIns="0" rtlCol="0" anchor="t">
            <a:spAutoFit/>
          </a:bodyPr>
          <a:lstStyle/>
          <a:p>
            <a:pPr algn="l">
              <a:lnSpc>
                <a:spcPts val="4238"/>
              </a:lnSpc>
              <a:spcBef>
                <a:spcPct val="0"/>
              </a:spcBef>
            </a:pPr>
            <a:r>
              <a:rPr lang="en-US" sz="3027" u="sng">
                <a:solidFill>
                  <a:srgbClr val="004AAD"/>
                </a:solidFill>
                <a:latin typeface="Times New Roman Bold"/>
              </a:rPr>
              <a:t>Le bilan de la réaction:</a:t>
            </a:r>
          </a:p>
        </p:txBody>
      </p:sp>
      <p:sp>
        <p:nvSpPr>
          <p:cNvPr id="33" name="Freeform 33"/>
          <p:cNvSpPr/>
          <p:nvPr/>
        </p:nvSpPr>
        <p:spPr>
          <a:xfrm>
            <a:off x="10337407" y="2974623"/>
            <a:ext cx="1128426" cy="320191"/>
          </a:xfrm>
          <a:custGeom>
            <a:avLst/>
            <a:gdLst/>
            <a:ahLst/>
            <a:cxnLst/>
            <a:rect l="l" t="t" r="r" b="b"/>
            <a:pathLst>
              <a:path w="1128426" h="320191">
                <a:moveTo>
                  <a:pt x="0" y="0"/>
                </a:moveTo>
                <a:lnTo>
                  <a:pt x="1128426" y="0"/>
                </a:lnTo>
                <a:lnTo>
                  <a:pt x="1128426" y="320191"/>
                </a:lnTo>
                <a:lnTo>
                  <a:pt x="0" y="32019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34" name="Freeform 34"/>
          <p:cNvSpPr/>
          <p:nvPr/>
        </p:nvSpPr>
        <p:spPr>
          <a:xfrm>
            <a:off x="10207426" y="2458670"/>
            <a:ext cx="979128" cy="277828"/>
          </a:xfrm>
          <a:custGeom>
            <a:avLst/>
            <a:gdLst/>
            <a:ahLst/>
            <a:cxnLst/>
            <a:rect l="l" t="t" r="r" b="b"/>
            <a:pathLst>
              <a:path w="979128" h="277828">
                <a:moveTo>
                  <a:pt x="0" y="0"/>
                </a:moveTo>
                <a:lnTo>
                  <a:pt x="979128" y="0"/>
                </a:lnTo>
                <a:lnTo>
                  <a:pt x="979128" y="277828"/>
                </a:lnTo>
                <a:lnTo>
                  <a:pt x="0" y="27782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35" name="TextBox 35"/>
          <p:cNvSpPr txBox="1"/>
          <p:nvPr/>
        </p:nvSpPr>
        <p:spPr>
          <a:xfrm>
            <a:off x="4776424" y="4372329"/>
            <a:ext cx="11583543" cy="580318"/>
          </a:xfrm>
          <a:prstGeom prst="rect">
            <a:avLst/>
          </a:prstGeom>
        </p:spPr>
        <p:txBody>
          <a:bodyPr lIns="0" tIns="0" rIns="0" bIns="0" rtlCol="0" anchor="t">
            <a:spAutoFit/>
          </a:bodyPr>
          <a:lstStyle/>
          <a:p>
            <a:pPr algn="l">
              <a:lnSpc>
                <a:spcPts val="4238"/>
              </a:lnSpc>
              <a:spcBef>
                <a:spcPct val="0"/>
              </a:spcBef>
            </a:pPr>
            <a:r>
              <a:rPr lang="en-US" sz="3027">
                <a:solidFill>
                  <a:srgbClr val="003D25"/>
                </a:solidFill>
                <a:latin typeface="Times New Roman Bold"/>
              </a:rPr>
              <a:t> Zinc + acide chlorhydrique                dihydrogène + chlorure de zinc</a:t>
            </a:r>
          </a:p>
        </p:txBody>
      </p:sp>
      <p:sp>
        <p:nvSpPr>
          <p:cNvPr id="36" name="TextBox 36"/>
          <p:cNvSpPr txBox="1"/>
          <p:nvPr/>
        </p:nvSpPr>
        <p:spPr>
          <a:xfrm>
            <a:off x="7677997" y="4962172"/>
            <a:ext cx="7575674" cy="528248"/>
          </a:xfrm>
          <a:prstGeom prst="rect">
            <a:avLst/>
          </a:prstGeom>
        </p:spPr>
        <p:txBody>
          <a:bodyPr lIns="0" tIns="0" rIns="0" bIns="0" rtlCol="0" anchor="t">
            <a:spAutoFit/>
          </a:bodyPr>
          <a:lstStyle/>
          <a:p>
            <a:pPr algn="l">
              <a:lnSpc>
                <a:spcPts val="3958"/>
              </a:lnSpc>
              <a:spcBef>
                <a:spcPct val="0"/>
              </a:spcBef>
            </a:pPr>
            <a:r>
              <a:rPr lang="en-US" sz="2827">
                <a:solidFill>
                  <a:srgbClr val="003D25"/>
                </a:solidFill>
                <a:latin typeface="Times New Roman Bold"/>
              </a:rPr>
              <a:t>Zn + 2(H⁺+Cl⁻)                H2 + (Zn²⁺ + 2Cl⁻)</a:t>
            </a:r>
          </a:p>
        </p:txBody>
      </p:sp>
      <p:sp>
        <p:nvSpPr>
          <p:cNvPr id="37" name="Freeform 37"/>
          <p:cNvSpPr/>
          <p:nvPr/>
        </p:nvSpPr>
        <p:spPr>
          <a:xfrm>
            <a:off x="9467973" y="4557229"/>
            <a:ext cx="979128" cy="277828"/>
          </a:xfrm>
          <a:custGeom>
            <a:avLst/>
            <a:gdLst/>
            <a:ahLst/>
            <a:cxnLst/>
            <a:rect l="l" t="t" r="r" b="b"/>
            <a:pathLst>
              <a:path w="979128" h="277828">
                <a:moveTo>
                  <a:pt x="0" y="0"/>
                </a:moveTo>
                <a:lnTo>
                  <a:pt x="979128" y="0"/>
                </a:lnTo>
                <a:lnTo>
                  <a:pt x="979128" y="277828"/>
                </a:lnTo>
                <a:lnTo>
                  <a:pt x="0" y="27782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38" name="Freeform 38"/>
          <p:cNvSpPr/>
          <p:nvPr/>
        </p:nvSpPr>
        <p:spPr>
          <a:xfrm>
            <a:off x="11079915" y="8399397"/>
            <a:ext cx="979128" cy="277828"/>
          </a:xfrm>
          <a:custGeom>
            <a:avLst/>
            <a:gdLst/>
            <a:ahLst/>
            <a:cxnLst/>
            <a:rect l="l" t="t" r="r" b="b"/>
            <a:pathLst>
              <a:path w="979128" h="277828">
                <a:moveTo>
                  <a:pt x="0" y="0"/>
                </a:moveTo>
                <a:lnTo>
                  <a:pt x="979129" y="0"/>
                </a:lnTo>
                <a:lnTo>
                  <a:pt x="979129" y="277827"/>
                </a:lnTo>
                <a:lnTo>
                  <a:pt x="0" y="27782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39" name="Freeform 39"/>
          <p:cNvSpPr/>
          <p:nvPr/>
        </p:nvSpPr>
        <p:spPr>
          <a:xfrm>
            <a:off x="10262759" y="5143500"/>
            <a:ext cx="979128" cy="277828"/>
          </a:xfrm>
          <a:custGeom>
            <a:avLst/>
            <a:gdLst/>
            <a:ahLst/>
            <a:cxnLst/>
            <a:rect l="l" t="t" r="r" b="b"/>
            <a:pathLst>
              <a:path w="979128" h="277828">
                <a:moveTo>
                  <a:pt x="0" y="0"/>
                </a:moveTo>
                <a:lnTo>
                  <a:pt x="979128" y="0"/>
                </a:lnTo>
                <a:lnTo>
                  <a:pt x="979128" y="277828"/>
                </a:lnTo>
                <a:lnTo>
                  <a:pt x="0" y="27782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40" name="TextBox 40"/>
          <p:cNvSpPr txBox="1"/>
          <p:nvPr/>
        </p:nvSpPr>
        <p:spPr>
          <a:xfrm>
            <a:off x="8150468" y="5728545"/>
            <a:ext cx="6195302" cy="528248"/>
          </a:xfrm>
          <a:prstGeom prst="rect">
            <a:avLst/>
          </a:prstGeom>
        </p:spPr>
        <p:txBody>
          <a:bodyPr lIns="0" tIns="0" rIns="0" bIns="0" rtlCol="0" anchor="t">
            <a:spAutoFit/>
          </a:bodyPr>
          <a:lstStyle/>
          <a:p>
            <a:pPr algn="l">
              <a:lnSpc>
                <a:spcPts val="3958"/>
              </a:lnSpc>
              <a:spcBef>
                <a:spcPct val="0"/>
              </a:spcBef>
            </a:pPr>
            <a:r>
              <a:rPr lang="en-US" sz="2827">
                <a:solidFill>
                  <a:srgbClr val="003D25"/>
                </a:solidFill>
                <a:latin typeface="Times New Roman Bold"/>
              </a:rPr>
              <a:t> Zn +   2H⁺                   H2 + Zn²⁺</a:t>
            </a:r>
          </a:p>
        </p:txBody>
      </p:sp>
      <p:sp>
        <p:nvSpPr>
          <p:cNvPr id="41" name="Freeform 41"/>
          <p:cNvSpPr/>
          <p:nvPr/>
        </p:nvSpPr>
        <p:spPr>
          <a:xfrm>
            <a:off x="10152178" y="5906143"/>
            <a:ext cx="979128" cy="277828"/>
          </a:xfrm>
          <a:custGeom>
            <a:avLst/>
            <a:gdLst/>
            <a:ahLst/>
            <a:cxnLst/>
            <a:rect l="l" t="t" r="r" b="b"/>
            <a:pathLst>
              <a:path w="979128" h="277828">
                <a:moveTo>
                  <a:pt x="0" y="0"/>
                </a:moveTo>
                <a:lnTo>
                  <a:pt x="979128" y="0"/>
                </a:lnTo>
                <a:lnTo>
                  <a:pt x="979128" y="277827"/>
                </a:lnTo>
                <a:lnTo>
                  <a:pt x="0" y="27782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42" name="TextBox 42"/>
          <p:cNvSpPr txBox="1"/>
          <p:nvPr/>
        </p:nvSpPr>
        <p:spPr>
          <a:xfrm>
            <a:off x="4279347" y="7449075"/>
            <a:ext cx="13808463" cy="554283"/>
          </a:xfrm>
          <a:prstGeom prst="rect">
            <a:avLst/>
          </a:prstGeom>
        </p:spPr>
        <p:txBody>
          <a:bodyPr lIns="0" tIns="0" rIns="0" bIns="0" rtlCol="0" anchor="t">
            <a:spAutoFit/>
          </a:bodyPr>
          <a:lstStyle/>
          <a:p>
            <a:pPr algn="l">
              <a:lnSpc>
                <a:spcPts val="4098"/>
              </a:lnSpc>
              <a:spcBef>
                <a:spcPct val="0"/>
              </a:spcBef>
            </a:pPr>
            <a:r>
              <a:rPr lang="en-US" sz="2927">
                <a:solidFill>
                  <a:srgbClr val="003D25"/>
                </a:solidFill>
                <a:latin typeface="Times New Roman Bold"/>
              </a:rPr>
              <a:t> Aluminium + acide chlorhydrique                dihydrogène + chlorure d’Aluminium </a:t>
            </a:r>
          </a:p>
        </p:txBody>
      </p:sp>
      <p:sp>
        <p:nvSpPr>
          <p:cNvPr id="43" name="Freeform 43"/>
          <p:cNvSpPr/>
          <p:nvPr/>
        </p:nvSpPr>
        <p:spPr>
          <a:xfrm>
            <a:off x="9935381" y="7644338"/>
            <a:ext cx="979128" cy="277828"/>
          </a:xfrm>
          <a:custGeom>
            <a:avLst/>
            <a:gdLst/>
            <a:ahLst/>
            <a:cxnLst/>
            <a:rect l="l" t="t" r="r" b="b"/>
            <a:pathLst>
              <a:path w="979128" h="277828">
                <a:moveTo>
                  <a:pt x="0" y="0"/>
                </a:moveTo>
                <a:lnTo>
                  <a:pt x="979128" y="0"/>
                </a:lnTo>
                <a:lnTo>
                  <a:pt x="979128" y="277828"/>
                </a:lnTo>
                <a:lnTo>
                  <a:pt x="0" y="27782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44" name="TextBox 44"/>
          <p:cNvSpPr txBox="1"/>
          <p:nvPr/>
        </p:nvSpPr>
        <p:spPr>
          <a:xfrm>
            <a:off x="8227055" y="8194493"/>
            <a:ext cx="8132912" cy="554283"/>
          </a:xfrm>
          <a:prstGeom prst="rect">
            <a:avLst/>
          </a:prstGeom>
        </p:spPr>
        <p:txBody>
          <a:bodyPr lIns="0" tIns="0" rIns="0" bIns="0" rtlCol="0" anchor="t">
            <a:spAutoFit/>
          </a:bodyPr>
          <a:lstStyle/>
          <a:p>
            <a:pPr algn="l">
              <a:lnSpc>
                <a:spcPts val="4098"/>
              </a:lnSpc>
              <a:spcBef>
                <a:spcPct val="0"/>
              </a:spcBef>
            </a:pPr>
            <a:r>
              <a:rPr lang="en-US" sz="2927">
                <a:solidFill>
                  <a:srgbClr val="003D25"/>
                </a:solidFill>
                <a:latin typeface="Times New Roman Bold"/>
              </a:rPr>
              <a:t>2Al + 6(H⁺ + Cl⁻)               3H2   +   2Al³⁺ + 6Cl⁻</a:t>
            </a:r>
          </a:p>
        </p:txBody>
      </p:sp>
      <p:sp>
        <p:nvSpPr>
          <p:cNvPr id="45" name="TextBox 45"/>
          <p:cNvSpPr txBox="1"/>
          <p:nvPr/>
        </p:nvSpPr>
        <p:spPr>
          <a:xfrm>
            <a:off x="8150468" y="8853551"/>
            <a:ext cx="6630730" cy="587303"/>
          </a:xfrm>
          <a:prstGeom prst="rect">
            <a:avLst/>
          </a:prstGeom>
        </p:spPr>
        <p:txBody>
          <a:bodyPr lIns="0" tIns="0" rIns="0" bIns="0" rtlCol="0" anchor="t">
            <a:spAutoFit/>
          </a:bodyPr>
          <a:lstStyle/>
          <a:p>
            <a:pPr algn="l">
              <a:lnSpc>
                <a:spcPts val="4378"/>
              </a:lnSpc>
              <a:spcBef>
                <a:spcPct val="0"/>
              </a:spcBef>
            </a:pPr>
            <a:r>
              <a:rPr lang="en-US" sz="3127">
                <a:solidFill>
                  <a:srgbClr val="003D25"/>
                </a:solidFill>
                <a:latin typeface="Times New Roman Bold"/>
              </a:rPr>
              <a:t> 2Al  + 6H⁺                  3H2 +  2Al³⁺</a:t>
            </a:r>
          </a:p>
        </p:txBody>
      </p:sp>
      <p:sp>
        <p:nvSpPr>
          <p:cNvPr id="46" name="Freeform 46"/>
          <p:cNvSpPr/>
          <p:nvPr/>
        </p:nvSpPr>
        <p:spPr>
          <a:xfrm>
            <a:off x="10752323" y="9122981"/>
            <a:ext cx="979128" cy="277828"/>
          </a:xfrm>
          <a:custGeom>
            <a:avLst/>
            <a:gdLst/>
            <a:ahLst/>
            <a:cxnLst/>
            <a:rect l="l" t="t" r="r" b="b"/>
            <a:pathLst>
              <a:path w="979128" h="277828">
                <a:moveTo>
                  <a:pt x="0" y="0"/>
                </a:moveTo>
                <a:lnTo>
                  <a:pt x="979128" y="0"/>
                </a:lnTo>
                <a:lnTo>
                  <a:pt x="979128" y="277828"/>
                </a:lnTo>
                <a:lnTo>
                  <a:pt x="0" y="27782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grpSp>
        <p:nvGrpSpPr>
          <p:cNvPr id="2" name="Group 2"/>
          <p:cNvGrpSpPr/>
          <p:nvPr/>
        </p:nvGrpSpPr>
        <p:grpSpPr>
          <a:xfrm>
            <a:off x="11663031" y="658710"/>
            <a:ext cx="7179305" cy="10830597"/>
            <a:chOff x="-36830" y="-113030"/>
            <a:chExt cx="3151879" cy="4754880"/>
          </a:xfrm>
        </p:grpSpPr>
        <p:sp>
          <p:nvSpPr>
            <p:cNvPr id="3" name="Freeform 3"/>
            <p:cNvSpPr/>
            <p:nvPr/>
          </p:nvSpPr>
          <p:spPr>
            <a:xfrm>
              <a:off x="-2194" y="0"/>
              <a:ext cx="3154073" cy="4754880"/>
            </a:xfrm>
            <a:custGeom>
              <a:avLst/>
              <a:gdLst/>
              <a:ahLst/>
              <a:cxnLst/>
              <a:rect l="l" t="t" r="r" b="b"/>
              <a:pathLst>
                <a:path w="3154073" h="4754880">
                  <a:moveTo>
                    <a:pt x="3154073" y="2602230"/>
                  </a:moveTo>
                  <a:cubicBezTo>
                    <a:pt x="3154073" y="2837180"/>
                    <a:pt x="3026473" y="3070860"/>
                    <a:pt x="2779243" y="3163570"/>
                  </a:cubicBezTo>
                  <a:cubicBezTo>
                    <a:pt x="2437660" y="3293110"/>
                    <a:pt x="2395858" y="3620770"/>
                    <a:pt x="2435271" y="3953510"/>
                  </a:cubicBezTo>
                  <a:cubicBezTo>
                    <a:pt x="2487823" y="4399280"/>
                    <a:pt x="2054275" y="4754880"/>
                    <a:pt x="1666113" y="4575810"/>
                  </a:cubicBezTo>
                  <a:cubicBezTo>
                    <a:pt x="1581314" y="4536440"/>
                    <a:pt x="1500099" y="4485640"/>
                    <a:pt x="1408134" y="4470400"/>
                  </a:cubicBezTo>
                  <a:cubicBezTo>
                    <a:pt x="1292282" y="4450080"/>
                    <a:pt x="1171653" y="4479290"/>
                    <a:pt x="1054607" y="4460240"/>
                  </a:cubicBezTo>
                  <a:cubicBezTo>
                    <a:pt x="646141" y="4391660"/>
                    <a:pt x="330834" y="4328160"/>
                    <a:pt x="145710" y="3891280"/>
                  </a:cubicBezTo>
                  <a:cubicBezTo>
                    <a:pt x="0" y="3548380"/>
                    <a:pt x="13138" y="3124200"/>
                    <a:pt x="237675" y="2821940"/>
                  </a:cubicBezTo>
                  <a:cubicBezTo>
                    <a:pt x="361887" y="2658110"/>
                    <a:pt x="423993" y="2442210"/>
                    <a:pt x="423993" y="2221230"/>
                  </a:cubicBezTo>
                  <a:cubicBezTo>
                    <a:pt x="423993" y="1993900"/>
                    <a:pt x="359498" y="1760220"/>
                    <a:pt x="229314" y="1569720"/>
                  </a:cubicBezTo>
                  <a:cubicBezTo>
                    <a:pt x="94353" y="1369060"/>
                    <a:pt x="34636" y="1141730"/>
                    <a:pt x="34636" y="924560"/>
                  </a:cubicBezTo>
                  <a:cubicBezTo>
                    <a:pt x="34636" y="688340"/>
                    <a:pt x="134961" y="400050"/>
                    <a:pt x="296198" y="231140"/>
                  </a:cubicBezTo>
                  <a:cubicBezTo>
                    <a:pt x="518346" y="0"/>
                    <a:pt x="832459" y="137160"/>
                    <a:pt x="985335" y="391160"/>
                  </a:cubicBezTo>
                  <a:cubicBezTo>
                    <a:pt x="1098798" y="581660"/>
                    <a:pt x="1331696" y="709930"/>
                    <a:pt x="1544289" y="659130"/>
                  </a:cubicBezTo>
                  <a:cubicBezTo>
                    <a:pt x="1620727" y="641350"/>
                    <a:pt x="1692388" y="608330"/>
                    <a:pt x="1765243" y="580390"/>
                  </a:cubicBezTo>
                  <a:cubicBezTo>
                    <a:pt x="2050692" y="472440"/>
                    <a:pt x="2397052" y="610870"/>
                    <a:pt x="2509321" y="919480"/>
                  </a:cubicBezTo>
                  <a:cubicBezTo>
                    <a:pt x="2576204" y="1103630"/>
                    <a:pt x="2505738" y="1231900"/>
                    <a:pt x="2486628" y="1412240"/>
                  </a:cubicBezTo>
                  <a:cubicBezTo>
                    <a:pt x="2457964" y="1678940"/>
                    <a:pt x="2580982" y="1948180"/>
                    <a:pt x="2816268" y="2057400"/>
                  </a:cubicBezTo>
                  <a:cubicBezTo>
                    <a:pt x="3040805" y="2161540"/>
                    <a:pt x="3154073" y="2382520"/>
                    <a:pt x="3154073" y="2602230"/>
                  </a:cubicBezTo>
                  <a:close/>
                </a:path>
              </a:pathLst>
            </a:custGeom>
            <a:blipFill>
              <a:blip r:embed="rId2"/>
              <a:stretch>
                <a:fillRect l="-46388" r="-46388"/>
              </a:stretch>
            </a:blipFill>
          </p:spPr>
          <p:txBody>
            <a:bodyPr/>
            <a:lstStyle/>
            <a:p>
              <a:endParaRPr lang="en-US"/>
            </a:p>
          </p:txBody>
        </p:sp>
      </p:grpSp>
      <p:sp>
        <p:nvSpPr>
          <p:cNvPr id="4" name="Freeform 4"/>
          <p:cNvSpPr/>
          <p:nvPr/>
        </p:nvSpPr>
        <p:spPr>
          <a:xfrm rot="-709034">
            <a:off x="14399578" y="-2199651"/>
            <a:ext cx="5843512" cy="5880861"/>
          </a:xfrm>
          <a:custGeom>
            <a:avLst/>
            <a:gdLst/>
            <a:ahLst/>
            <a:cxnLst/>
            <a:rect l="l" t="t" r="r" b="b"/>
            <a:pathLst>
              <a:path w="5843512" h="5880861">
                <a:moveTo>
                  <a:pt x="0" y="0"/>
                </a:moveTo>
                <a:lnTo>
                  <a:pt x="5843511" y="0"/>
                </a:lnTo>
                <a:lnTo>
                  <a:pt x="5843511" y="5880861"/>
                </a:lnTo>
                <a:lnTo>
                  <a:pt x="0" y="588086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rot="2867302" flipH="1">
            <a:off x="14995002" y="-412199"/>
            <a:ext cx="2366010" cy="4114800"/>
          </a:xfrm>
          <a:custGeom>
            <a:avLst/>
            <a:gdLst/>
            <a:ahLst/>
            <a:cxnLst/>
            <a:rect l="l" t="t" r="r" b="b"/>
            <a:pathLst>
              <a:path w="2366010" h="4114800">
                <a:moveTo>
                  <a:pt x="2366010" y="0"/>
                </a:moveTo>
                <a:lnTo>
                  <a:pt x="0" y="0"/>
                </a:lnTo>
                <a:lnTo>
                  <a:pt x="0" y="4114800"/>
                </a:lnTo>
                <a:lnTo>
                  <a:pt x="2366010" y="4114800"/>
                </a:lnTo>
                <a:lnTo>
                  <a:pt x="236601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Freeform 6"/>
          <p:cNvSpPr/>
          <p:nvPr/>
        </p:nvSpPr>
        <p:spPr>
          <a:xfrm rot="-5339161">
            <a:off x="-2921756" y="-2940431"/>
            <a:ext cx="5843512" cy="5880861"/>
          </a:xfrm>
          <a:custGeom>
            <a:avLst/>
            <a:gdLst/>
            <a:ahLst/>
            <a:cxnLst/>
            <a:rect l="l" t="t" r="r" b="b"/>
            <a:pathLst>
              <a:path w="5843512" h="5880861">
                <a:moveTo>
                  <a:pt x="0" y="0"/>
                </a:moveTo>
                <a:lnTo>
                  <a:pt x="5843512" y="0"/>
                </a:lnTo>
                <a:lnTo>
                  <a:pt x="5843512" y="5880862"/>
                </a:lnTo>
                <a:lnTo>
                  <a:pt x="0" y="588086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395661" y="329621"/>
            <a:ext cx="1693979" cy="1472137"/>
          </a:xfrm>
          <a:custGeom>
            <a:avLst/>
            <a:gdLst/>
            <a:ahLst/>
            <a:cxnLst/>
            <a:rect l="l" t="t" r="r" b="b"/>
            <a:pathLst>
              <a:path w="1693979" h="1472137">
                <a:moveTo>
                  <a:pt x="0" y="0"/>
                </a:moveTo>
                <a:lnTo>
                  <a:pt x="1693979" y="0"/>
                </a:lnTo>
                <a:lnTo>
                  <a:pt x="1693979" y="1472137"/>
                </a:lnTo>
                <a:lnTo>
                  <a:pt x="0" y="147213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8" name="Freeform 8"/>
          <p:cNvSpPr/>
          <p:nvPr/>
        </p:nvSpPr>
        <p:spPr>
          <a:xfrm rot="10090965">
            <a:off x="-1783347" y="8087572"/>
            <a:ext cx="4370918" cy="4398856"/>
          </a:xfrm>
          <a:custGeom>
            <a:avLst/>
            <a:gdLst/>
            <a:ahLst/>
            <a:cxnLst/>
            <a:rect l="l" t="t" r="r" b="b"/>
            <a:pathLst>
              <a:path w="4370918" h="4398856">
                <a:moveTo>
                  <a:pt x="0" y="0"/>
                </a:moveTo>
                <a:lnTo>
                  <a:pt x="4370919" y="0"/>
                </a:lnTo>
                <a:lnTo>
                  <a:pt x="4370919" y="4398856"/>
                </a:lnTo>
                <a:lnTo>
                  <a:pt x="0" y="439885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9"/>
          <p:cNvSpPr/>
          <p:nvPr/>
        </p:nvSpPr>
        <p:spPr>
          <a:xfrm rot="-7932697" flipH="1">
            <a:off x="467093" y="8687001"/>
            <a:ext cx="1123215" cy="1953417"/>
          </a:xfrm>
          <a:custGeom>
            <a:avLst/>
            <a:gdLst/>
            <a:ahLst/>
            <a:cxnLst/>
            <a:rect l="l" t="t" r="r" b="b"/>
            <a:pathLst>
              <a:path w="1123215" h="1953417">
                <a:moveTo>
                  <a:pt x="1123214" y="0"/>
                </a:moveTo>
                <a:lnTo>
                  <a:pt x="0" y="0"/>
                </a:lnTo>
                <a:lnTo>
                  <a:pt x="0" y="1953417"/>
                </a:lnTo>
                <a:lnTo>
                  <a:pt x="1123214" y="1953417"/>
                </a:lnTo>
                <a:lnTo>
                  <a:pt x="1123214"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0" name="Freeform 10"/>
          <p:cNvSpPr/>
          <p:nvPr/>
        </p:nvSpPr>
        <p:spPr>
          <a:xfrm rot="5460838">
            <a:off x="14891406" y="6807481"/>
            <a:ext cx="6392809" cy="6433669"/>
          </a:xfrm>
          <a:custGeom>
            <a:avLst/>
            <a:gdLst/>
            <a:ahLst/>
            <a:cxnLst/>
            <a:rect l="l" t="t" r="r" b="b"/>
            <a:pathLst>
              <a:path w="6392809" h="6433669">
                <a:moveTo>
                  <a:pt x="0" y="0"/>
                </a:moveTo>
                <a:lnTo>
                  <a:pt x="6392808" y="0"/>
                </a:lnTo>
                <a:lnTo>
                  <a:pt x="6392808" y="6433669"/>
                </a:lnTo>
                <a:lnTo>
                  <a:pt x="0" y="643366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1" name="Freeform 11"/>
          <p:cNvSpPr/>
          <p:nvPr/>
        </p:nvSpPr>
        <p:spPr>
          <a:xfrm rot="-10800000">
            <a:off x="15064977" y="7412911"/>
            <a:ext cx="2589979" cy="2250798"/>
          </a:xfrm>
          <a:custGeom>
            <a:avLst/>
            <a:gdLst/>
            <a:ahLst/>
            <a:cxnLst/>
            <a:rect l="l" t="t" r="r" b="b"/>
            <a:pathLst>
              <a:path w="2589979" h="2250798">
                <a:moveTo>
                  <a:pt x="0" y="0"/>
                </a:moveTo>
                <a:lnTo>
                  <a:pt x="2589979" y="0"/>
                </a:lnTo>
                <a:lnTo>
                  <a:pt x="2589979" y="2250798"/>
                </a:lnTo>
                <a:lnTo>
                  <a:pt x="0" y="225079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2" name="TextBox 12"/>
          <p:cNvSpPr txBox="1"/>
          <p:nvPr/>
        </p:nvSpPr>
        <p:spPr>
          <a:xfrm>
            <a:off x="2674234" y="301046"/>
            <a:ext cx="12351068" cy="1390269"/>
          </a:xfrm>
          <a:prstGeom prst="rect">
            <a:avLst/>
          </a:prstGeom>
        </p:spPr>
        <p:txBody>
          <a:bodyPr lIns="0" tIns="0" rIns="0" bIns="0" rtlCol="0" anchor="t">
            <a:spAutoFit/>
          </a:bodyPr>
          <a:lstStyle/>
          <a:p>
            <a:pPr algn="l">
              <a:lnSpc>
                <a:spcPts val="5088"/>
              </a:lnSpc>
            </a:pPr>
            <a:r>
              <a:rPr lang="en-US" sz="4800" u="sng">
                <a:solidFill>
                  <a:srgbClr val="FAA93A"/>
                </a:solidFill>
                <a:latin typeface="Times New Roman Bold"/>
              </a:rPr>
              <a:t>I -  Action d'une solution d'hydroxyde de sodium sur les métaux</a:t>
            </a:r>
          </a:p>
        </p:txBody>
      </p:sp>
      <p:sp>
        <p:nvSpPr>
          <p:cNvPr id="13" name="TextBox 13"/>
          <p:cNvSpPr txBox="1"/>
          <p:nvPr/>
        </p:nvSpPr>
        <p:spPr>
          <a:xfrm>
            <a:off x="1028700" y="2121797"/>
            <a:ext cx="9468137" cy="1541147"/>
          </a:xfrm>
          <a:prstGeom prst="rect">
            <a:avLst/>
          </a:prstGeom>
        </p:spPr>
        <p:txBody>
          <a:bodyPr lIns="0" tIns="0" rIns="0" bIns="0" rtlCol="0" anchor="t">
            <a:spAutoFit/>
          </a:bodyPr>
          <a:lstStyle/>
          <a:p>
            <a:pPr algn="l">
              <a:lnSpc>
                <a:spcPts val="5879"/>
              </a:lnSpc>
              <a:spcBef>
                <a:spcPct val="0"/>
              </a:spcBef>
            </a:pPr>
            <a:r>
              <a:rPr lang="en-US" sz="4199">
                <a:solidFill>
                  <a:srgbClr val="FFFFFF"/>
                </a:solidFill>
                <a:latin typeface="Times New Roman Bold"/>
              </a:rPr>
              <a:t>la soude (solution d’hydroxyde de sodium) solution basique de formule ( Na⁺ + OH⁻)</a:t>
            </a:r>
          </a:p>
        </p:txBody>
      </p:sp>
      <p:sp>
        <p:nvSpPr>
          <p:cNvPr id="14" name="TextBox 14"/>
          <p:cNvSpPr txBox="1"/>
          <p:nvPr/>
        </p:nvSpPr>
        <p:spPr>
          <a:xfrm>
            <a:off x="1242651" y="3920119"/>
            <a:ext cx="4766518" cy="1102070"/>
          </a:xfrm>
          <a:prstGeom prst="rect">
            <a:avLst/>
          </a:prstGeom>
        </p:spPr>
        <p:txBody>
          <a:bodyPr lIns="0" tIns="0" rIns="0" bIns="0" rtlCol="0" anchor="t">
            <a:spAutoFit/>
          </a:bodyPr>
          <a:lstStyle/>
          <a:p>
            <a:pPr algn="ctr">
              <a:lnSpc>
                <a:spcPts val="8030"/>
              </a:lnSpc>
              <a:spcBef>
                <a:spcPct val="0"/>
              </a:spcBef>
            </a:pPr>
            <a:r>
              <a:rPr lang="en-US" sz="5736" u="sng">
                <a:solidFill>
                  <a:srgbClr val="B6F61A"/>
                </a:solidFill>
                <a:latin typeface="Times New Roman Bold Italics"/>
              </a:rPr>
              <a:t>1 - Expérience </a:t>
            </a:r>
            <a:r>
              <a:rPr lang="en-US" sz="5736" u="sng">
                <a:solidFill>
                  <a:srgbClr val="FFFFFF"/>
                </a:solidFill>
                <a:latin typeface="Times New Roman Bold Italics"/>
              </a:rPr>
              <a:t>:</a:t>
            </a:r>
          </a:p>
        </p:txBody>
      </p:sp>
      <p:sp>
        <p:nvSpPr>
          <p:cNvPr id="15" name="TextBox 15"/>
          <p:cNvSpPr txBox="1"/>
          <p:nvPr/>
        </p:nvSpPr>
        <p:spPr>
          <a:xfrm>
            <a:off x="590445" y="5730168"/>
            <a:ext cx="11385032" cy="3422994"/>
          </a:xfrm>
          <a:prstGeom prst="rect">
            <a:avLst/>
          </a:prstGeom>
        </p:spPr>
        <p:txBody>
          <a:bodyPr lIns="0" tIns="0" rIns="0" bIns="0" rtlCol="0" anchor="t">
            <a:spAutoFit/>
          </a:bodyPr>
          <a:lstStyle/>
          <a:p>
            <a:pPr algn="ctr">
              <a:lnSpc>
                <a:spcPts val="6631"/>
              </a:lnSpc>
              <a:spcBef>
                <a:spcPct val="0"/>
              </a:spcBef>
            </a:pPr>
            <a:r>
              <a:rPr lang="en-US" sz="4736">
                <a:solidFill>
                  <a:srgbClr val="FFFFFF"/>
                </a:solidFill>
                <a:latin typeface="Times New Roman Bold Italics"/>
              </a:rPr>
              <a:t>On ajoute une quantité de soude à quatre tubes à essais contint des métaux et On approche une allumette enflammée de l’entrée du tube à essais.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a:off x="10749694" y="3595635"/>
            <a:ext cx="1475710" cy="4684795"/>
          </a:xfrm>
          <a:custGeom>
            <a:avLst/>
            <a:gdLst/>
            <a:ahLst/>
            <a:cxnLst/>
            <a:rect l="l" t="t" r="r" b="b"/>
            <a:pathLst>
              <a:path w="1475710" h="4684795">
                <a:moveTo>
                  <a:pt x="0" y="0"/>
                </a:moveTo>
                <a:lnTo>
                  <a:pt x="1475711" y="0"/>
                </a:lnTo>
                <a:lnTo>
                  <a:pt x="1475711" y="4684795"/>
                </a:lnTo>
                <a:lnTo>
                  <a:pt x="0" y="468479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4982032" y="3454502"/>
            <a:ext cx="1475710" cy="4684795"/>
          </a:xfrm>
          <a:custGeom>
            <a:avLst/>
            <a:gdLst/>
            <a:ahLst/>
            <a:cxnLst/>
            <a:rect l="l" t="t" r="r" b="b"/>
            <a:pathLst>
              <a:path w="1475710" h="4684795">
                <a:moveTo>
                  <a:pt x="0" y="0"/>
                </a:moveTo>
                <a:lnTo>
                  <a:pt x="1475710" y="0"/>
                </a:lnTo>
                <a:lnTo>
                  <a:pt x="1475710" y="4684795"/>
                </a:lnTo>
                <a:lnTo>
                  <a:pt x="0" y="468479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4" name="Picture 4"/>
          <p:cNvPicPr>
            <a:picLocks noChangeAspect="1"/>
          </p:cNvPicPr>
          <p:nvPr/>
        </p:nvPicPr>
        <p:blipFill>
          <a:blip r:embed="rId4"/>
          <a:srcRect/>
          <a:stretch>
            <a:fillRect/>
          </a:stretch>
        </p:blipFill>
        <p:spPr>
          <a:xfrm>
            <a:off x="10749694" y="1778726"/>
            <a:ext cx="1594342" cy="1498682"/>
          </a:xfrm>
          <a:prstGeom prst="rect">
            <a:avLst/>
          </a:prstGeom>
        </p:spPr>
      </p:pic>
      <p:pic>
        <p:nvPicPr>
          <p:cNvPr id="5" name="Picture 5"/>
          <p:cNvPicPr>
            <a:picLocks noChangeAspect="1"/>
          </p:cNvPicPr>
          <p:nvPr/>
        </p:nvPicPr>
        <p:blipFill>
          <a:blip r:embed="rId4"/>
          <a:srcRect/>
          <a:stretch>
            <a:fillRect/>
          </a:stretch>
        </p:blipFill>
        <p:spPr>
          <a:xfrm>
            <a:off x="14863400" y="1778726"/>
            <a:ext cx="1594342" cy="1498682"/>
          </a:xfrm>
          <a:prstGeom prst="rect">
            <a:avLst/>
          </a:prstGeom>
        </p:spPr>
      </p:pic>
      <p:sp>
        <p:nvSpPr>
          <p:cNvPr id="6" name="Freeform 6"/>
          <p:cNvSpPr/>
          <p:nvPr/>
        </p:nvSpPr>
        <p:spPr>
          <a:xfrm flipV="1">
            <a:off x="7476066" y="2815378"/>
            <a:ext cx="635203" cy="780257"/>
          </a:xfrm>
          <a:custGeom>
            <a:avLst/>
            <a:gdLst/>
            <a:ahLst/>
            <a:cxnLst/>
            <a:rect l="l" t="t" r="r" b="b"/>
            <a:pathLst>
              <a:path w="635203" h="780257">
                <a:moveTo>
                  <a:pt x="0" y="780257"/>
                </a:moveTo>
                <a:lnTo>
                  <a:pt x="635203" y="780257"/>
                </a:lnTo>
                <a:lnTo>
                  <a:pt x="635203" y="0"/>
                </a:lnTo>
                <a:lnTo>
                  <a:pt x="0" y="0"/>
                </a:lnTo>
                <a:lnTo>
                  <a:pt x="0" y="780257"/>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7"/>
          <p:cNvSpPr/>
          <p:nvPr/>
        </p:nvSpPr>
        <p:spPr>
          <a:xfrm flipV="1">
            <a:off x="11845769" y="2662978"/>
            <a:ext cx="759271" cy="932657"/>
          </a:xfrm>
          <a:custGeom>
            <a:avLst/>
            <a:gdLst/>
            <a:ahLst/>
            <a:cxnLst/>
            <a:rect l="l" t="t" r="r" b="b"/>
            <a:pathLst>
              <a:path w="759271" h="932657">
                <a:moveTo>
                  <a:pt x="0" y="932657"/>
                </a:moveTo>
                <a:lnTo>
                  <a:pt x="759271" y="932657"/>
                </a:lnTo>
                <a:lnTo>
                  <a:pt x="759271" y="0"/>
                </a:lnTo>
                <a:lnTo>
                  <a:pt x="0" y="0"/>
                </a:lnTo>
                <a:lnTo>
                  <a:pt x="0" y="932657"/>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8" name="Freeform 8"/>
          <p:cNvSpPr/>
          <p:nvPr/>
        </p:nvSpPr>
        <p:spPr>
          <a:xfrm flipV="1">
            <a:off x="15861775" y="2739178"/>
            <a:ext cx="759271" cy="932657"/>
          </a:xfrm>
          <a:custGeom>
            <a:avLst/>
            <a:gdLst/>
            <a:ahLst/>
            <a:cxnLst/>
            <a:rect l="l" t="t" r="r" b="b"/>
            <a:pathLst>
              <a:path w="759271" h="932657">
                <a:moveTo>
                  <a:pt x="0" y="932657"/>
                </a:moveTo>
                <a:lnTo>
                  <a:pt x="759272" y="932657"/>
                </a:lnTo>
                <a:lnTo>
                  <a:pt x="759272" y="0"/>
                </a:lnTo>
                <a:lnTo>
                  <a:pt x="0" y="0"/>
                </a:lnTo>
                <a:lnTo>
                  <a:pt x="0" y="932657"/>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Freeform 9"/>
          <p:cNvSpPr/>
          <p:nvPr/>
        </p:nvSpPr>
        <p:spPr>
          <a:xfrm>
            <a:off x="15387234" y="7353190"/>
            <a:ext cx="854177" cy="480475"/>
          </a:xfrm>
          <a:custGeom>
            <a:avLst/>
            <a:gdLst/>
            <a:ahLst/>
            <a:cxnLst/>
            <a:rect l="l" t="t" r="r" b="b"/>
            <a:pathLst>
              <a:path w="854177" h="480475">
                <a:moveTo>
                  <a:pt x="0" y="0"/>
                </a:moveTo>
                <a:lnTo>
                  <a:pt x="854177" y="0"/>
                </a:lnTo>
                <a:lnTo>
                  <a:pt x="854177" y="480475"/>
                </a:lnTo>
                <a:lnTo>
                  <a:pt x="0" y="480475"/>
                </a:lnTo>
                <a:lnTo>
                  <a:pt x="0" y="0"/>
                </a:lnTo>
                <a:close/>
              </a:path>
            </a:pathLst>
          </a:custGeom>
          <a:blipFill>
            <a:blip r:embed="rId7"/>
            <a:stretch>
              <a:fillRect t="-69917" b="-69917"/>
            </a:stretch>
          </a:blipFill>
        </p:spPr>
        <p:txBody>
          <a:bodyPr/>
          <a:lstStyle/>
          <a:p>
            <a:endParaRPr lang="en-US"/>
          </a:p>
        </p:txBody>
      </p:sp>
      <p:sp>
        <p:nvSpPr>
          <p:cNvPr id="10" name="Freeform 10"/>
          <p:cNvSpPr/>
          <p:nvPr/>
        </p:nvSpPr>
        <p:spPr>
          <a:xfrm>
            <a:off x="6438722" y="3595635"/>
            <a:ext cx="1738542" cy="4909725"/>
          </a:xfrm>
          <a:custGeom>
            <a:avLst/>
            <a:gdLst/>
            <a:ahLst/>
            <a:cxnLst/>
            <a:rect l="l" t="t" r="r" b="b"/>
            <a:pathLst>
              <a:path w="1738542" h="4909725">
                <a:moveTo>
                  <a:pt x="0" y="0"/>
                </a:moveTo>
                <a:lnTo>
                  <a:pt x="1738543" y="0"/>
                </a:lnTo>
                <a:lnTo>
                  <a:pt x="1738543" y="4909726"/>
                </a:lnTo>
                <a:lnTo>
                  <a:pt x="0" y="490972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1" name="Freeform 11"/>
          <p:cNvSpPr/>
          <p:nvPr/>
        </p:nvSpPr>
        <p:spPr>
          <a:xfrm>
            <a:off x="6659750" y="6997733"/>
            <a:ext cx="845136" cy="1391691"/>
          </a:xfrm>
          <a:custGeom>
            <a:avLst/>
            <a:gdLst/>
            <a:ahLst/>
            <a:cxnLst/>
            <a:rect l="l" t="t" r="r" b="b"/>
            <a:pathLst>
              <a:path w="845136" h="1391691">
                <a:moveTo>
                  <a:pt x="0" y="0"/>
                </a:moveTo>
                <a:lnTo>
                  <a:pt x="845136" y="0"/>
                </a:lnTo>
                <a:lnTo>
                  <a:pt x="845136" y="1391691"/>
                </a:lnTo>
                <a:lnTo>
                  <a:pt x="0" y="139169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2" name="Freeform 12"/>
          <p:cNvSpPr/>
          <p:nvPr/>
        </p:nvSpPr>
        <p:spPr>
          <a:xfrm>
            <a:off x="11222364" y="7445176"/>
            <a:ext cx="649003" cy="694121"/>
          </a:xfrm>
          <a:custGeom>
            <a:avLst/>
            <a:gdLst/>
            <a:ahLst/>
            <a:cxnLst/>
            <a:rect l="l" t="t" r="r" b="b"/>
            <a:pathLst>
              <a:path w="649003" h="694121">
                <a:moveTo>
                  <a:pt x="0" y="0"/>
                </a:moveTo>
                <a:lnTo>
                  <a:pt x="649003" y="0"/>
                </a:lnTo>
                <a:lnTo>
                  <a:pt x="649003" y="694121"/>
                </a:lnTo>
                <a:lnTo>
                  <a:pt x="0" y="694121"/>
                </a:lnTo>
                <a:lnTo>
                  <a:pt x="0" y="0"/>
                </a:lnTo>
                <a:close/>
              </a:path>
            </a:pathLst>
          </a:custGeom>
          <a:blipFill>
            <a:blip r:embed="rId12"/>
            <a:stretch>
              <a:fillRect/>
            </a:stretch>
          </a:blipFill>
        </p:spPr>
        <p:txBody>
          <a:bodyPr/>
          <a:lstStyle/>
          <a:p>
            <a:endParaRPr lang="en-US"/>
          </a:p>
        </p:txBody>
      </p:sp>
      <p:sp>
        <p:nvSpPr>
          <p:cNvPr id="13" name="Freeform 13"/>
          <p:cNvSpPr/>
          <p:nvPr/>
        </p:nvSpPr>
        <p:spPr>
          <a:xfrm>
            <a:off x="1506616" y="3595635"/>
            <a:ext cx="1738542" cy="4909725"/>
          </a:xfrm>
          <a:custGeom>
            <a:avLst/>
            <a:gdLst/>
            <a:ahLst/>
            <a:cxnLst/>
            <a:rect l="l" t="t" r="r" b="b"/>
            <a:pathLst>
              <a:path w="1738542" h="4909725">
                <a:moveTo>
                  <a:pt x="0" y="0"/>
                </a:moveTo>
                <a:lnTo>
                  <a:pt x="1738542" y="0"/>
                </a:lnTo>
                <a:lnTo>
                  <a:pt x="1738542" y="4909726"/>
                </a:lnTo>
                <a:lnTo>
                  <a:pt x="0" y="490972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4" name="Freeform 14"/>
          <p:cNvSpPr/>
          <p:nvPr/>
        </p:nvSpPr>
        <p:spPr>
          <a:xfrm>
            <a:off x="1911531" y="7584074"/>
            <a:ext cx="928712" cy="499183"/>
          </a:xfrm>
          <a:custGeom>
            <a:avLst/>
            <a:gdLst/>
            <a:ahLst/>
            <a:cxnLst/>
            <a:rect l="l" t="t" r="r" b="b"/>
            <a:pathLst>
              <a:path w="928712" h="499183">
                <a:moveTo>
                  <a:pt x="0" y="0"/>
                </a:moveTo>
                <a:lnTo>
                  <a:pt x="928712" y="0"/>
                </a:lnTo>
                <a:lnTo>
                  <a:pt x="928712" y="499182"/>
                </a:lnTo>
                <a:lnTo>
                  <a:pt x="0" y="499182"/>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15" name="Freeform 15"/>
          <p:cNvSpPr/>
          <p:nvPr/>
        </p:nvSpPr>
        <p:spPr>
          <a:xfrm flipH="1" flipV="1">
            <a:off x="2375887" y="503153"/>
            <a:ext cx="3657600" cy="1921903"/>
          </a:xfrm>
          <a:custGeom>
            <a:avLst/>
            <a:gdLst/>
            <a:ahLst/>
            <a:cxnLst/>
            <a:rect l="l" t="t" r="r" b="b"/>
            <a:pathLst>
              <a:path w="3657600" h="1921903">
                <a:moveTo>
                  <a:pt x="3657600" y="1921903"/>
                </a:moveTo>
                <a:lnTo>
                  <a:pt x="0" y="1921903"/>
                </a:lnTo>
                <a:lnTo>
                  <a:pt x="0" y="0"/>
                </a:lnTo>
                <a:lnTo>
                  <a:pt x="3657600" y="0"/>
                </a:lnTo>
                <a:lnTo>
                  <a:pt x="3657600" y="1921903"/>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16" name="Freeform 16"/>
          <p:cNvSpPr/>
          <p:nvPr/>
        </p:nvSpPr>
        <p:spPr>
          <a:xfrm flipV="1">
            <a:off x="12583811" y="655756"/>
            <a:ext cx="3076760" cy="1616697"/>
          </a:xfrm>
          <a:custGeom>
            <a:avLst/>
            <a:gdLst/>
            <a:ahLst/>
            <a:cxnLst/>
            <a:rect l="l" t="t" r="r" b="b"/>
            <a:pathLst>
              <a:path w="3076760" h="1616697">
                <a:moveTo>
                  <a:pt x="0" y="1616697"/>
                </a:moveTo>
                <a:lnTo>
                  <a:pt x="3076760" y="1616697"/>
                </a:lnTo>
                <a:lnTo>
                  <a:pt x="3076760" y="0"/>
                </a:lnTo>
                <a:lnTo>
                  <a:pt x="0" y="0"/>
                </a:lnTo>
                <a:lnTo>
                  <a:pt x="0" y="1616697"/>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17" name="Freeform 17"/>
          <p:cNvSpPr/>
          <p:nvPr/>
        </p:nvSpPr>
        <p:spPr>
          <a:xfrm flipH="1" flipV="1">
            <a:off x="6807234" y="869202"/>
            <a:ext cx="1972868" cy="1036652"/>
          </a:xfrm>
          <a:custGeom>
            <a:avLst/>
            <a:gdLst/>
            <a:ahLst/>
            <a:cxnLst/>
            <a:rect l="l" t="t" r="r" b="b"/>
            <a:pathLst>
              <a:path w="1972868" h="1036652">
                <a:moveTo>
                  <a:pt x="1972868" y="1036652"/>
                </a:moveTo>
                <a:lnTo>
                  <a:pt x="0" y="1036652"/>
                </a:lnTo>
                <a:lnTo>
                  <a:pt x="0" y="0"/>
                </a:lnTo>
                <a:lnTo>
                  <a:pt x="1972868" y="0"/>
                </a:lnTo>
                <a:lnTo>
                  <a:pt x="1972868" y="1036652"/>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18" name="Freeform 18"/>
          <p:cNvSpPr/>
          <p:nvPr/>
        </p:nvSpPr>
        <p:spPr>
          <a:xfrm flipV="1">
            <a:off x="9514682" y="869202"/>
            <a:ext cx="1972868" cy="1036652"/>
          </a:xfrm>
          <a:custGeom>
            <a:avLst/>
            <a:gdLst/>
            <a:ahLst/>
            <a:cxnLst/>
            <a:rect l="l" t="t" r="r" b="b"/>
            <a:pathLst>
              <a:path w="1972868" h="1036652">
                <a:moveTo>
                  <a:pt x="0" y="1036652"/>
                </a:moveTo>
                <a:lnTo>
                  <a:pt x="1972868" y="1036652"/>
                </a:lnTo>
                <a:lnTo>
                  <a:pt x="1972868" y="0"/>
                </a:lnTo>
                <a:lnTo>
                  <a:pt x="0" y="0"/>
                </a:lnTo>
                <a:lnTo>
                  <a:pt x="0" y="1036652"/>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19" name="Freeform 19"/>
          <p:cNvSpPr/>
          <p:nvPr/>
        </p:nvSpPr>
        <p:spPr>
          <a:xfrm flipV="1">
            <a:off x="2723274" y="2891578"/>
            <a:ext cx="635203" cy="780257"/>
          </a:xfrm>
          <a:custGeom>
            <a:avLst/>
            <a:gdLst/>
            <a:ahLst/>
            <a:cxnLst/>
            <a:rect l="l" t="t" r="r" b="b"/>
            <a:pathLst>
              <a:path w="635203" h="780257">
                <a:moveTo>
                  <a:pt x="0" y="780257"/>
                </a:moveTo>
                <a:lnTo>
                  <a:pt x="635203" y="780257"/>
                </a:lnTo>
                <a:lnTo>
                  <a:pt x="635203" y="0"/>
                </a:lnTo>
                <a:lnTo>
                  <a:pt x="0" y="0"/>
                </a:lnTo>
                <a:lnTo>
                  <a:pt x="0" y="780257"/>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0" name="Freeform 20"/>
          <p:cNvSpPr/>
          <p:nvPr/>
        </p:nvSpPr>
        <p:spPr>
          <a:xfrm flipH="1" flipV="1">
            <a:off x="2738752" y="7792237"/>
            <a:ext cx="1127540" cy="318530"/>
          </a:xfrm>
          <a:custGeom>
            <a:avLst/>
            <a:gdLst/>
            <a:ahLst/>
            <a:cxnLst/>
            <a:rect l="l" t="t" r="r" b="b"/>
            <a:pathLst>
              <a:path w="1127540" h="318530">
                <a:moveTo>
                  <a:pt x="1127540" y="318530"/>
                </a:moveTo>
                <a:lnTo>
                  <a:pt x="0" y="318530"/>
                </a:lnTo>
                <a:lnTo>
                  <a:pt x="0" y="0"/>
                </a:lnTo>
                <a:lnTo>
                  <a:pt x="1127540" y="0"/>
                </a:lnTo>
                <a:lnTo>
                  <a:pt x="1127540" y="31853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US"/>
          </a:p>
        </p:txBody>
      </p:sp>
      <p:sp>
        <p:nvSpPr>
          <p:cNvPr id="21" name="TextBox 21"/>
          <p:cNvSpPr txBox="1"/>
          <p:nvPr/>
        </p:nvSpPr>
        <p:spPr>
          <a:xfrm>
            <a:off x="1882248" y="8503358"/>
            <a:ext cx="1158627" cy="630761"/>
          </a:xfrm>
          <a:prstGeom prst="rect">
            <a:avLst/>
          </a:prstGeom>
        </p:spPr>
        <p:txBody>
          <a:bodyPr lIns="0" tIns="0" rIns="0" bIns="0" rtlCol="0" anchor="t">
            <a:spAutoFit/>
          </a:bodyPr>
          <a:lstStyle/>
          <a:p>
            <a:pPr algn="ctr">
              <a:lnSpc>
                <a:spcPts val="4608"/>
              </a:lnSpc>
              <a:spcBef>
                <a:spcPct val="0"/>
              </a:spcBef>
            </a:pPr>
            <a:r>
              <a:rPr lang="en-US" sz="3291" u="sng">
                <a:solidFill>
                  <a:srgbClr val="00B0F0"/>
                </a:solidFill>
                <a:latin typeface="Times New Roman Italics"/>
              </a:rPr>
              <a:t>tube  1</a:t>
            </a:r>
          </a:p>
        </p:txBody>
      </p:sp>
      <p:sp>
        <p:nvSpPr>
          <p:cNvPr id="22" name="TextBox 22"/>
          <p:cNvSpPr txBox="1"/>
          <p:nvPr/>
        </p:nvSpPr>
        <p:spPr>
          <a:xfrm>
            <a:off x="6677850" y="8503358"/>
            <a:ext cx="1158627" cy="630761"/>
          </a:xfrm>
          <a:prstGeom prst="rect">
            <a:avLst/>
          </a:prstGeom>
        </p:spPr>
        <p:txBody>
          <a:bodyPr lIns="0" tIns="0" rIns="0" bIns="0" rtlCol="0" anchor="t">
            <a:spAutoFit/>
          </a:bodyPr>
          <a:lstStyle/>
          <a:p>
            <a:pPr algn="ctr">
              <a:lnSpc>
                <a:spcPts val="4608"/>
              </a:lnSpc>
              <a:spcBef>
                <a:spcPct val="0"/>
              </a:spcBef>
            </a:pPr>
            <a:r>
              <a:rPr lang="en-US" sz="3291" u="sng">
                <a:solidFill>
                  <a:srgbClr val="00B0F0"/>
                </a:solidFill>
                <a:latin typeface="Times New Roman Italics"/>
              </a:rPr>
              <a:t>tube  2</a:t>
            </a:r>
          </a:p>
        </p:txBody>
      </p:sp>
      <p:sp>
        <p:nvSpPr>
          <p:cNvPr id="23" name="TextBox 23"/>
          <p:cNvSpPr txBox="1"/>
          <p:nvPr/>
        </p:nvSpPr>
        <p:spPr>
          <a:xfrm>
            <a:off x="11066778" y="8503358"/>
            <a:ext cx="1158627" cy="630761"/>
          </a:xfrm>
          <a:prstGeom prst="rect">
            <a:avLst/>
          </a:prstGeom>
        </p:spPr>
        <p:txBody>
          <a:bodyPr lIns="0" tIns="0" rIns="0" bIns="0" rtlCol="0" anchor="t">
            <a:spAutoFit/>
          </a:bodyPr>
          <a:lstStyle/>
          <a:p>
            <a:pPr algn="ctr">
              <a:lnSpc>
                <a:spcPts val="4608"/>
              </a:lnSpc>
              <a:spcBef>
                <a:spcPct val="0"/>
              </a:spcBef>
            </a:pPr>
            <a:r>
              <a:rPr lang="en-US" sz="3291" u="sng">
                <a:solidFill>
                  <a:srgbClr val="00B0F0"/>
                </a:solidFill>
                <a:latin typeface="Times New Roman Italics"/>
              </a:rPr>
              <a:t>tube  3</a:t>
            </a:r>
          </a:p>
        </p:txBody>
      </p:sp>
      <p:sp>
        <p:nvSpPr>
          <p:cNvPr id="24" name="TextBox 24"/>
          <p:cNvSpPr txBox="1"/>
          <p:nvPr/>
        </p:nvSpPr>
        <p:spPr>
          <a:xfrm>
            <a:off x="15301980" y="8444453"/>
            <a:ext cx="1158627" cy="630761"/>
          </a:xfrm>
          <a:prstGeom prst="rect">
            <a:avLst/>
          </a:prstGeom>
        </p:spPr>
        <p:txBody>
          <a:bodyPr lIns="0" tIns="0" rIns="0" bIns="0" rtlCol="0" anchor="t">
            <a:spAutoFit/>
          </a:bodyPr>
          <a:lstStyle/>
          <a:p>
            <a:pPr algn="ctr">
              <a:lnSpc>
                <a:spcPts val="4608"/>
              </a:lnSpc>
              <a:spcBef>
                <a:spcPct val="0"/>
              </a:spcBef>
            </a:pPr>
            <a:r>
              <a:rPr lang="en-US" sz="3291" u="sng">
                <a:solidFill>
                  <a:srgbClr val="00B0F0"/>
                </a:solidFill>
                <a:latin typeface="Times New Roman Italics"/>
              </a:rPr>
              <a:t>tube  4</a:t>
            </a:r>
          </a:p>
        </p:txBody>
      </p:sp>
      <p:sp>
        <p:nvSpPr>
          <p:cNvPr id="25" name="TextBox 25"/>
          <p:cNvSpPr txBox="1"/>
          <p:nvPr/>
        </p:nvSpPr>
        <p:spPr>
          <a:xfrm>
            <a:off x="3349933" y="8005947"/>
            <a:ext cx="1032718" cy="630761"/>
          </a:xfrm>
          <a:prstGeom prst="rect">
            <a:avLst/>
          </a:prstGeom>
        </p:spPr>
        <p:txBody>
          <a:bodyPr lIns="0" tIns="0" rIns="0" bIns="0" rtlCol="0" anchor="t">
            <a:spAutoFit/>
          </a:bodyPr>
          <a:lstStyle/>
          <a:p>
            <a:pPr algn="ctr">
              <a:lnSpc>
                <a:spcPts val="4608"/>
              </a:lnSpc>
              <a:spcBef>
                <a:spcPct val="0"/>
              </a:spcBef>
            </a:pPr>
            <a:r>
              <a:rPr lang="en-US" sz="3291" u="sng">
                <a:solidFill>
                  <a:srgbClr val="FAA93A"/>
                </a:solidFill>
                <a:latin typeface="Times New Roman Italics"/>
              </a:rPr>
              <a:t>cuivre</a:t>
            </a:r>
          </a:p>
        </p:txBody>
      </p:sp>
      <p:sp>
        <p:nvSpPr>
          <p:cNvPr id="26" name="TextBox 26"/>
          <p:cNvSpPr txBox="1"/>
          <p:nvPr/>
        </p:nvSpPr>
        <p:spPr>
          <a:xfrm>
            <a:off x="8660606" y="7757241"/>
            <a:ext cx="483394" cy="630761"/>
          </a:xfrm>
          <a:prstGeom prst="rect">
            <a:avLst/>
          </a:prstGeom>
        </p:spPr>
        <p:txBody>
          <a:bodyPr lIns="0" tIns="0" rIns="0" bIns="0" rtlCol="0" anchor="t">
            <a:spAutoFit/>
          </a:bodyPr>
          <a:lstStyle/>
          <a:p>
            <a:pPr algn="ctr">
              <a:lnSpc>
                <a:spcPts val="4608"/>
              </a:lnSpc>
              <a:spcBef>
                <a:spcPct val="0"/>
              </a:spcBef>
            </a:pPr>
            <a:r>
              <a:rPr lang="en-US" sz="3291" u="sng">
                <a:solidFill>
                  <a:srgbClr val="FAA93A"/>
                </a:solidFill>
                <a:latin typeface="Times New Roman Italics"/>
              </a:rPr>
              <a:t>fer</a:t>
            </a:r>
          </a:p>
        </p:txBody>
      </p:sp>
      <p:sp>
        <p:nvSpPr>
          <p:cNvPr id="27" name="TextBox 27"/>
          <p:cNvSpPr txBox="1"/>
          <p:nvPr/>
        </p:nvSpPr>
        <p:spPr>
          <a:xfrm>
            <a:off x="12739755" y="7560228"/>
            <a:ext cx="688628" cy="630761"/>
          </a:xfrm>
          <a:prstGeom prst="rect">
            <a:avLst/>
          </a:prstGeom>
        </p:spPr>
        <p:txBody>
          <a:bodyPr lIns="0" tIns="0" rIns="0" bIns="0" rtlCol="0" anchor="t">
            <a:spAutoFit/>
          </a:bodyPr>
          <a:lstStyle/>
          <a:p>
            <a:pPr algn="ctr">
              <a:lnSpc>
                <a:spcPts val="4608"/>
              </a:lnSpc>
              <a:spcBef>
                <a:spcPct val="0"/>
              </a:spcBef>
            </a:pPr>
            <a:r>
              <a:rPr lang="en-US" sz="3291" u="sng">
                <a:solidFill>
                  <a:srgbClr val="FAA93A"/>
                </a:solidFill>
                <a:latin typeface="Times New Roman Italics"/>
              </a:rPr>
              <a:t>zinc</a:t>
            </a:r>
          </a:p>
        </p:txBody>
      </p:sp>
      <p:sp>
        <p:nvSpPr>
          <p:cNvPr id="28" name="TextBox 28"/>
          <p:cNvSpPr txBox="1"/>
          <p:nvPr/>
        </p:nvSpPr>
        <p:spPr>
          <a:xfrm>
            <a:off x="16543467" y="7400963"/>
            <a:ext cx="1820763" cy="630761"/>
          </a:xfrm>
          <a:prstGeom prst="rect">
            <a:avLst/>
          </a:prstGeom>
        </p:spPr>
        <p:txBody>
          <a:bodyPr lIns="0" tIns="0" rIns="0" bIns="0" rtlCol="0" anchor="t">
            <a:spAutoFit/>
          </a:bodyPr>
          <a:lstStyle/>
          <a:p>
            <a:pPr algn="ctr">
              <a:lnSpc>
                <a:spcPts val="4608"/>
              </a:lnSpc>
              <a:spcBef>
                <a:spcPct val="0"/>
              </a:spcBef>
            </a:pPr>
            <a:r>
              <a:rPr lang="en-US" sz="3291" u="sng">
                <a:solidFill>
                  <a:srgbClr val="FAA93A"/>
                </a:solidFill>
                <a:latin typeface="Times New Roman Italics"/>
              </a:rPr>
              <a:t>aluminium</a:t>
            </a:r>
          </a:p>
        </p:txBody>
      </p:sp>
      <p:sp>
        <p:nvSpPr>
          <p:cNvPr id="29" name="TextBox 29"/>
          <p:cNvSpPr txBox="1"/>
          <p:nvPr/>
        </p:nvSpPr>
        <p:spPr>
          <a:xfrm>
            <a:off x="6333166" y="51259"/>
            <a:ext cx="6010870" cy="689816"/>
          </a:xfrm>
          <a:prstGeom prst="rect">
            <a:avLst/>
          </a:prstGeom>
        </p:spPr>
        <p:txBody>
          <a:bodyPr lIns="0" tIns="0" rIns="0" bIns="0" rtlCol="0" anchor="t">
            <a:spAutoFit/>
          </a:bodyPr>
          <a:lstStyle/>
          <a:p>
            <a:pPr algn="ctr">
              <a:lnSpc>
                <a:spcPts val="5028"/>
              </a:lnSpc>
              <a:spcBef>
                <a:spcPct val="0"/>
              </a:spcBef>
            </a:pPr>
            <a:r>
              <a:rPr lang="en-US" sz="3591" u="sng">
                <a:solidFill>
                  <a:srgbClr val="FFDD55"/>
                </a:solidFill>
                <a:latin typeface="Times New Roman Italics"/>
              </a:rPr>
              <a:t>solution d'hydroxyde de sodium </a:t>
            </a:r>
          </a:p>
        </p:txBody>
      </p:sp>
      <p:sp>
        <p:nvSpPr>
          <p:cNvPr id="30" name="Freeform 30"/>
          <p:cNvSpPr/>
          <p:nvPr/>
        </p:nvSpPr>
        <p:spPr>
          <a:xfrm flipH="1" flipV="1">
            <a:off x="7504886" y="7676024"/>
            <a:ext cx="975140" cy="275477"/>
          </a:xfrm>
          <a:custGeom>
            <a:avLst/>
            <a:gdLst/>
            <a:ahLst/>
            <a:cxnLst/>
            <a:rect l="l" t="t" r="r" b="b"/>
            <a:pathLst>
              <a:path w="975140" h="275477">
                <a:moveTo>
                  <a:pt x="975141" y="275478"/>
                </a:moveTo>
                <a:lnTo>
                  <a:pt x="0" y="275478"/>
                </a:lnTo>
                <a:lnTo>
                  <a:pt x="0" y="0"/>
                </a:lnTo>
                <a:lnTo>
                  <a:pt x="975141" y="0"/>
                </a:lnTo>
                <a:lnTo>
                  <a:pt x="975141" y="275478"/>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US"/>
          </a:p>
        </p:txBody>
      </p:sp>
      <p:sp>
        <p:nvSpPr>
          <p:cNvPr id="31" name="Freeform 31"/>
          <p:cNvSpPr/>
          <p:nvPr/>
        </p:nvSpPr>
        <p:spPr>
          <a:xfrm flipH="1" flipV="1">
            <a:off x="11974214" y="7396575"/>
            <a:ext cx="975140" cy="275477"/>
          </a:xfrm>
          <a:custGeom>
            <a:avLst/>
            <a:gdLst/>
            <a:ahLst/>
            <a:cxnLst/>
            <a:rect l="l" t="t" r="r" b="b"/>
            <a:pathLst>
              <a:path w="975140" h="275477">
                <a:moveTo>
                  <a:pt x="975140" y="275477"/>
                </a:moveTo>
                <a:lnTo>
                  <a:pt x="0" y="275477"/>
                </a:lnTo>
                <a:lnTo>
                  <a:pt x="0" y="0"/>
                </a:lnTo>
                <a:lnTo>
                  <a:pt x="975140" y="0"/>
                </a:lnTo>
                <a:lnTo>
                  <a:pt x="975140" y="275477"/>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US"/>
          </a:p>
        </p:txBody>
      </p:sp>
      <p:sp>
        <p:nvSpPr>
          <p:cNvPr id="32" name="Freeform 32"/>
          <p:cNvSpPr/>
          <p:nvPr/>
        </p:nvSpPr>
        <p:spPr>
          <a:xfrm flipH="1" flipV="1">
            <a:off x="15973036" y="7246367"/>
            <a:ext cx="975140" cy="275477"/>
          </a:xfrm>
          <a:custGeom>
            <a:avLst/>
            <a:gdLst/>
            <a:ahLst/>
            <a:cxnLst/>
            <a:rect l="l" t="t" r="r" b="b"/>
            <a:pathLst>
              <a:path w="975140" h="275477">
                <a:moveTo>
                  <a:pt x="975141" y="275477"/>
                </a:moveTo>
                <a:lnTo>
                  <a:pt x="0" y="275477"/>
                </a:lnTo>
                <a:lnTo>
                  <a:pt x="0" y="0"/>
                </a:lnTo>
                <a:lnTo>
                  <a:pt x="975141" y="0"/>
                </a:lnTo>
                <a:lnTo>
                  <a:pt x="975141" y="275477"/>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grpSp>
        <p:nvGrpSpPr>
          <p:cNvPr id="2" name="Group 2"/>
          <p:cNvGrpSpPr/>
          <p:nvPr/>
        </p:nvGrpSpPr>
        <p:grpSpPr>
          <a:xfrm>
            <a:off x="14338735" y="2177249"/>
            <a:ext cx="3667322" cy="5239032"/>
            <a:chOff x="0" y="0"/>
            <a:chExt cx="4445000" cy="6350000"/>
          </a:xfrm>
        </p:grpSpPr>
        <p:sp>
          <p:nvSpPr>
            <p:cNvPr id="3" name="Freeform 3"/>
            <p:cNvSpPr/>
            <p:nvPr/>
          </p:nvSpPr>
          <p:spPr>
            <a:xfrm>
              <a:off x="0" y="0"/>
              <a:ext cx="4445000" cy="6350000"/>
            </a:xfrm>
            <a:custGeom>
              <a:avLst/>
              <a:gdLst/>
              <a:ahLst/>
              <a:cxnLst/>
              <a:rect l="l" t="t" r="r" b="b"/>
              <a:pathLst>
                <a:path w="4445000" h="6350000">
                  <a:moveTo>
                    <a:pt x="2222500" y="6350000"/>
                  </a:moveTo>
                  <a:cubicBezTo>
                    <a:pt x="995680" y="6350000"/>
                    <a:pt x="0" y="5354320"/>
                    <a:pt x="0" y="4127500"/>
                  </a:cubicBezTo>
                  <a:lnTo>
                    <a:pt x="0" y="2222500"/>
                  </a:lnTo>
                  <a:cubicBezTo>
                    <a:pt x="0" y="995680"/>
                    <a:pt x="995680" y="0"/>
                    <a:pt x="2222500" y="0"/>
                  </a:cubicBezTo>
                  <a:cubicBezTo>
                    <a:pt x="3449320" y="0"/>
                    <a:pt x="4445000" y="995680"/>
                    <a:pt x="4445000" y="2222500"/>
                  </a:cubicBezTo>
                  <a:lnTo>
                    <a:pt x="4445000" y="4127500"/>
                  </a:lnTo>
                  <a:cubicBezTo>
                    <a:pt x="4445000" y="5354320"/>
                    <a:pt x="3449320" y="6350000"/>
                    <a:pt x="2222500" y="6350000"/>
                  </a:cubicBezTo>
                  <a:close/>
                </a:path>
              </a:pathLst>
            </a:custGeom>
            <a:blipFill>
              <a:blip r:embed="rId2"/>
              <a:stretch>
                <a:fillRect l="-45238" r="-45238"/>
              </a:stretch>
            </a:blipFill>
          </p:spPr>
          <p:txBody>
            <a:bodyPr/>
            <a:lstStyle/>
            <a:p>
              <a:endParaRPr lang="en-US"/>
            </a:p>
          </p:txBody>
        </p:sp>
      </p:grpSp>
      <p:grpSp>
        <p:nvGrpSpPr>
          <p:cNvPr id="4" name="Group 4"/>
          <p:cNvGrpSpPr/>
          <p:nvPr/>
        </p:nvGrpSpPr>
        <p:grpSpPr>
          <a:xfrm>
            <a:off x="913913" y="2369820"/>
            <a:ext cx="4152752" cy="5932503"/>
            <a:chOff x="0" y="0"/>
            <a:chExt cx="4445000" cy="6350000"/>
          </a:xfrm>
        </p:grpSpPr>
        <p:sp>
          <p:nvSpPr>
            <p:cNvPr id="5" name="Freeform 5"/>
            <p:cNvSpPr/>
            <p:nvPr/>
          </p:nvSpPr>
          <p:spPr>
            <a:xfrm>
              <a:off x="0" y="0"/>
              <a:ext cx="4445000" cy="6350000"/>
            </a:xfrm>
            <a:custGeom>
              <a:avLst/>
              <a:gdLst/>
              <a:ahLst/>
              <a:cxnLst/>
              <a:rect l="l" t="t" r="r" b="b"/>
              <a:pathLst>
                <a:path w="4445000" h="6350000">
                  <a:moveTo>
                    <a:pt x="2222500" y="6350000"/>
                  </a:moveTo>
                  <a:cubicBezTo>
                    <a:pt x="995680" y="6350000"/>
                    <a:pt x="0" y="5354320"/>
                    <a:pt x="0" y="4127500"/>
                  </a:cubicBezTo>
                  <a:lnTo>
                    <a:pt x="0" y="2222500"/>
                  </a:lnTo>
                  <a:cubicBezTo>
                    <a:pt x="0" y="995680"/>
                    <a:pt x="995680" y="0"/>
                    <a:pt x="2222500" y="0"/>
                  </a:cubicBezTo>
                  <a:cubicBezTo>
                    <a:pt x="3449320" y="0"/>
                    <a:pt x="4445000" y="995680"/>
                    <a:pt x="4445000" y="2222500"/>
                  </a:cubicBezTo>
                  <a:lnTo>
                    <a:pt x="4445000" y="4127500"/>
                  </a:lnTo>
                  <a:cubicBezTo>
                    <a:pt x="4445000" y="5354320"/>
                    <a:pt x="3449320" y="6350000"/>
                    <a:pt x="2222500" y="6350000"/>
                  </a:cubicBezTo>
                  <a:close/>
                </a:path>
              </a:pathLst>
            </a:custGeom>
            <a:blipFill>
              <a:blip r:embed="rId3"/>
              <a:stretch>
                <a:fillRect l="-65830" r="-65830"/>
              </a:stretch>
            </a:blipFill>
          </p:spPr>
          <p:txBody>
            <a:bodyPr/>
            <a:lstStyle/>
            <a:p>
              <a:endParaRPr lang="en-US"/>
            </a:p>
          </p:txBody>
        </p:sp>
      </p:grpSp>
      <p:sp>
        <p:nvSpPr>
          <p:cNvPr id="6" name="Freeform 6"/>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rot="2867302" flipH="1">
            <a:off x="16506070" y="-261716"/>
            <a:ext cx="1362984" cy="2370408"/>
          </a:xfrm>
          <a:custGeom>
            <a:avLst/>
            <a:gdLst/>
            <a:ahLst/>
            <a:cxnLst/>
            <a:rect l="l" t="t" r="r" b="b"/>
            <a:pathLst>
              <a:path w="1362984" h="2370408">
                <a:moveTo>
                  <a:pt x="1362984" y="0"/>
                </a:moveTo>
                <a:lnTo>
                  <a:pt x="0" y="0"/>
                </a:lnTo>
                <a:lnTo>
                  <a:pt x="0" y="2370407"/>
                </a:lnTo>
                <a:lnTo>
                  <a:pt x="1362984" y="2370407"/>
                </a:lnTo>
                <a:lnTo>
                  <a:pt x="1362984"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8" name="Freeform 8"/>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Freeform 9"/>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0" name="Freeform 10"/>
          <p:cNvSpPr/>
          <p:nvPr/>
        </p:nvSpPr>
        <p:spPr>
          <a:xfrm rot="10090965">
            <a:off x="-2007843" y="6460378"/>
            <a:ext cx="5843512" cy="5880861"/>
          </a:xfrm>
          <a:custGeom>
            <a:avLst/>
            <a:gdLst/>
            <a:ahLst/>
            <a:cxnLst/>
            <a:rect l="l" t="t" r="r" b="b"/>
            <a:pathLst>
              <a:path w="5843512" h="5880861">
                <a:moveTo>
                  <a:pt x="0" y="0"/>
                </a:moveTo>
                <a:lnTo>
                  <a:pt x="5843512" y="0"/>
                </a:lnTo>
                <a:lnTo>
                  <a:pt x="5843512" y="5880862"/>
                </a:lnTo>
                <a:lnTo>
                  <a:pt x="0" y="588086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Freeform 11"/>
          <p:cNvSpPr/>
          <p:nvPr/>
        </p:nvSpPr>
        <p:spPr>
          <a:xfrm rot="-7932697" flipH="1">
            <a:off x="1040429" y="8018973"/>
            <a:ext cx="1499854" cy="2608441"/>
          </a:xfrm>
          <a:custGeom>
            <a:avLst/>
            <a:gdLst/>
            <a:ahLst/>
            <a:cxnLst/>
            <a:rect l="l" t="t" r="r" b="b"/>
            <a:pathLst>
              <a:path w="1499854" h="2608441">
                <a:moveTo>
                  <a:pt x="1499853" y="0"/>
                </a:moveTo>
                <a:lnTo>
                  <a:pt x="0" y="0"/>
                </a:lnTo>
                <a:lnTo>
                  <a:pt x="0" y="2608441"/>
                </a:lnTo>
                <a:lnTo>
                  <a:pt x="1499853" y="2608441"/>
                </a:lnTo>
                <a:lnTo>
                  <a:pt x="1499853"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2" name="Freeform 12"/>
          <p:cNvSpPr/>
          <p:nvPr/>
        </p:nvSpPr>
        <p:spPr>
          <a:xfrm rot="-5339161">
            <a:off x="-3048968" y="-3099562"/>
            <a:ext cx="6392809" cy="6433669"/>
          </a:xfrm>
          <a:custGeom>
            <a:avLst/>
            <a:gdLst/>
            <a:ahLst/>
            <a:cxnLst/>
            <a:rect l="l" t="t" r="r" b="b"/>
            <a:pathLst>
              <a:path w="6392809" h="6433669">
                <a:moveTo>
                  <a:pt x="0" y="0"/>
                </a:moveTo>
                <a:lnTo>
                  <a:pt x="6392809" y="0"/>
                </a:lnTo>
                <a:lnTo>
                  <a:pt x="6392809" y="6433670"/>
                </a:lnTo>
                <a:lnTo>
                  <a:pt x="0" y="643367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3" name="Freeform 13"/>
          <p:cNvSpPr/>
          <p:nvPr/>
        </p:nvSpPr>
        <p:spPr>
          <a:xfrm>
            <a:off x="580290" y="477879"/>
            <a:ext cx="2009884" cy="1746672"/>
          </a:xfrm>
          <a:custGeom>
            <a:avLst/>
            <a:gdLst/>
            <a:ahLst/>
            <a:cxnLst/>
            <a:rect l="l" t="t" r="r" b="b"/>
            <a:pathLst>
              <a:path w="2009884" h="1746672">
                <a:moveTo>
                  <a:pt x="0" y="0"/>
                </a:moveTo>
                <a:lnTo>
                  <a:pt x="2009885" y="0"/>
                </a:lnTo>
                <a:lnTo>
                  <a:pt x="2009885" y="1746672"/>
                </a:lnTo>
                <a:lnTo>
                  <a:pt x="0" y="174667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4" name="TextBox 14"/>
          <p:cNvSpPr txBox="1"/>
          <p:nvPr/>
        </p:nvSpPr>
        <p:spPr>
          <a:xfrm>
            <a:off x="6125293" y="1496211"/>
            <a:ext cx="6516580" cy="1133475"/>
          </a:xfrm>
          <a:prstGeom prst="rect">
            <a:avLst/>
          </a:prstGeom>
        </p:spPr>
        <p:txBody>
          <a:bodyPr lIns="0" tIns="0" rIns="0" bIns="0" rtlCol="0" anchor="t">
            <a:spAutoFit/>
          </a:bodyPr>
          <a:lstStyle/>
          <a:p>
            <a:pPr algn="l">
              <a:lnSpc>
                <a:spcPts val="8399"/>
              </a:lnSpc>
              <a:spcBef>
                <a:spcPct val="0"/>
              </a:spcBef>
            </a:pPr>
            <a:r>
              <a:rPr lang="en-US" sz="5999">
                <a:solidFill>
                  <a:srgbClr val="B6F61A"/>
                </a:solidFill>
                <a:latin typeface="Times New Roman Bold"/>
              </a:rPr>
              <a:t>2 - Observations</a:t>
            </a:r>
          </a:p>
        </p:txBody>
      </p:sp>
      <p:sp>
        <p:nvSpPr>
          <p:cNvPr id="15" name="TextBox 15"/>
          <p:cNvSpPr txBox="1"/>
          <p:nvPr/>
        </p:nvSpPr>
        <p:spPr>
          <a:xfrm>
            <a:off x="5066665" y="3370111"/>
            <a:ext cx="9479213" cy="3769997"/>
          </a:xfrm>
          <a:prstGeom prst="rect">
            <a:avLst/>
          </a:prstGeom>
        </p:spPr>
        <p:txBody>
          <a:bodyPr lIns="0" tIns="0" rIns="0" bIns="0" rtlCol="0" anchor="t">
            <a:spAutoFit/>
          </a:bodyPr>
          <a:lstStyle/>
          <a:p>
            <a:pPr marL="906765" lvl="1" indent="-453383" algn="l">
              <a:lnSpc>
                <a:spcPts val="5879"/>
              </a:lnSpc>
              <a:buFont typeface="Arial"/>
              <a:buChar char="•"/>
            </a:pPr>
            <a:r>
              <a:rPr lang="en-US" sz="4199">
                <a:solidFill>
                  <a:srgbClr val="FFFFFF"/>
                </a:solidFill>
                <a:latin typeface="Times New Roman Bold"/>
              </a:rPr>
              <a:t>L’aluminium et le zinc réagissent avec la solution de soude.</a:t>
            </a:r>
          </a:p>
          <a:p>
            <a:pPr marL="906765" lvl="1" indent="-453383" algn="l">
              <a:lnSpc>
                <a:spcPts val="5879"/>
              </a:lnSpc>
              <a:buFont typeface="Arial"/>
              <a:buChar char="•"/>
            </a:pPr>
            <a:r>
              <a:rPr lang="en-US" sz="4199">
                <a:solidFill>
                  <a:srgbClr val="FFFFFF"/>
                </a:solidFill>
                <a:latin typeface="Times New Roman Bold"/>
              </a:rPr>
              <a:t>Le fer et le cuivre ne réagissent pas avec la solution de soude.</a:t>
            </a:r>
          </a:p>
          <a:p>
            <a:pPr algn="l">
              <a:lnSpc>
                <a:spcPts val="5879"/>
              </a:lnSpc>
              <a:spcBef>
                <a:spcPct val="0"/>
              </a:spcBef>
            </a:pPr>
            <a:endParaRPr lang="en-US" sz="4199">
              <a:solidFill>
                <a:srgbClr val="FFFFFF"/>
              </a:solidFill>
              <a:latin typeface="Times New Roman Bo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2333" b="-2333"/>
            </a:stretch>
          </a:blipFill>
        </p:spPr>
        <p:txBody>
          <a:bodyPr/>
          <a:lstStyle/>
          <a:p>
            <a:endParaRPr lang="en-US"/>
          </a:p>
        </p:txBody>
      </p:sp>
      <p:sp>
        <p:nvSpPr>
          <p:cNvPr id="3" name="Freeform 3"/>
          <p:cNvSpPr/>
          <p:nvPr/>
        </p:nvSpPr>
        <p:spPr>
          <a:xfrm rot="-709034">
            <a:off x="14399578" y="-2199651"/>
            <a:ext cx="5843512" cy="5880861"/>
          </a:xfrm>
          <a:custGeom>
            <a:avLst/>
            <a:gdLst/>
            <a:ahLst/>
            <a:cxnLst/>
            <a:rect l="l" t="t" r="r" b="b"/>
            <a:pathLst>
              <a:path w="5843512" h="5880861">
                <a:moveTo>
                  <a:pt x="0" y="0"/>
                </a:moveTo>
                <a:lnTo>
                  <a:pt x="5843511" y="0"/>
                </a:lnTo>
                <a:lnTo>
                  <a:pt x="5843511" y="5880861"/>
                </a:lnTo>
                <a:lnTo>
                  <a:pt x="0" y="588086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rot="2867302" flipH="1">
            <a:off x="15688492" y="-485145"/>
            <a:ext cx="1507862" cy="2622368"/>
          </a:xfrm>
          <a:custGeom>
            <a:avLst/>
            <a:gdLst/>
            <a:ahLst/>
            <a:cxnLst/>
            <a:rect l="l" t="t" r="r" b="b"/>
            <a:pathLst>
              <a:path w="1507862" h="2622368">
                <a:moveTo>
                  <a:pt x="1507862" y="0"/>
                </a:moveTo>
                <a:lnTo>
                  <a:pt x="0" y="0"/>
                </a:lnTo>
                <a:lnTo>
                  <a:pt x="0" y="2622368"/>
                </a:lnTo>
                <a:lnTo>
                  <a:pt x="1507862" y="2622368"/>
                </a:lnTo>
                <a:lnTo>
                  <a:pt x="1507862"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Freeform 5"/>
          <p:cNvSpPr/>
          <p:nvPr/>
        </p:nvSpPr>
        <p:spPr>
          <a:xfrm rot="5460838">
            <a:off x="14891406" y="6807481"/>
            <a:ext cx="6392809" cy="6433669"/>
          </a:xfrm>
          <a:custGeom>
            <a:avLst/>
            <a:gdLst/>
            <a:ahLst/>
            <a:cxnLst/>
            <a:rect l="l" t="t" r="r" b="b"/>
            <a:pathLst>
              <a:path w="6392809" h="6433669">
                <a:moveTo>
                  <a:pt x="0" y="0"/>
                </a:moveTo>
                <a:lnTo>
                  <a:pt x="6392808" y="0"/>
                </a:lnTo>
                <a:lnTo>
                  <a:pt x="6392808" y="6433669"/>
                </a:lnTo>
                <a:lnTo>
                  <a:pt x="0" y="643366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rot="-10800000">
            <a:off x="15064977" y="7412911"/>
            <a:ext cx="2589979" cy="2250798"/>
          </a:xfrm>
          <a:custGeom>
            <a:avLst/>
            <a:gdLst/>
            <a:ahLst/>
            <a:cxnLst/>
            <a:rect l="l" t="t" r="r" b="b"/>
            <a:pathLst>
              <a:path w="2589979" h="2250798">
                <a:moveTo>
                  <a:pt x="0" y="0"/>
                </a:moveTo>
                <a:lnTo>
                  <a:pt x="2589979" y="0"/>
                </a:lnTo>
                <a:lnTo>
                  <a:pt x="2589979" y="2250798"/>
                </a:lnTo>
                <a:lnTo>
                  <a:pt x="0" y="225079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7" name="Freeform 7"/>
          <p:cNvSpPr/>
          <p:nvPr/>
        </p:nvSpPr>
        <p:spPr>
          <a:xfrm rot="10090965">
            <a:off x="-2007843" y="6460378"/>
            <a:ext cx="5843512" cy="5880861"/>
          </a:xfrm>
          <a:custGeom>
            <a:avLst/>
            <a:gdLst/>
            <a:ahLst/>
            <a:cxnLst/>
            <a:rect l="l" t="t" r="r" b="b"/>
            <a:pathLst>
              <a:path w="5843512" h="5880861">
                <a:moveTo>
                  <a:pt x="0" y="0"/>
                </a:moveTo>
                <a:lnTo>
                  <a:pt x="5843512" y="0"/>
                </a:lnTo>
                <a:lnTo>
                  <a:pt x="5843512" y="5880862"/>
                </a:lnTo>
                <a:lnTo>
                  <a:pt x="0" y="588086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p:cNvSpPr/>
          <p:nvPr/>
        </p:nvSpPr>
        <p:spPr>
          <a:xfrm rot="-7932697" flipH="1">
            <a:off x="953569" y="7193206"/>
            <a:ext cx="1952543" cy="3395728"/>
          </a:xfrm>
          <a:custGeom>
            <a:avLst/>
            <a:gdLst/>
            <a:ahLst/>
            <a:cxnLst/>
            <a:rect l="l" t="t" r="r" b="b"/>
            <a:pathLst>
              <a:path w="1952543" h="3395728">
                <a:moveTo>
                  <a:pt x="1952543" y="0"/>
                </a:moveTo>
                <a:lnTo>
                  <a:pt x="0" y="0"/>
                </a:lnTo>
                <a:lnTo>
                  <a:pt x="0" y="3395728"/>
                </a:lnTo>
                <a:lnTo>
                  <a:pt x="1952543" y="3395728"/>
                </a:lnTo>
                <a:lnTo>
                  <a:pt x="1952543"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Freeform 9"/>
          <p:cNvSpPr/>
          <p:nvPr/>
        </p:nvSpPr>
        <p:spPr>
          <a:xfrm rot="-5339161">
            <a:off x="-3048968" y="-3099562"/>
            <a:ext cx="6392809" cy="6433669"/>
          </a:xfrm>
          <a:custGeom>
            <a:avLst/>
            <a:gdLst/>
            <a:ahLst/>
            <a:cxnLst/>
            <a:rect l="l" t="t" r="r" b="b"/>
            <a:pathLst>
              <a:path w="6392809" h="6433669">
                <a:moveTo>
                  <a:pt x="0" y="0"/>
                </a:moveTo>
                <a:lnTo>
                  <a:pt x="6392809" y="0"/>
                </a:lnTo>
                <a:lnTo>
                  <a:pt x="6392809" y="6433670"/>
                </a:lnTo>
                <a:lnTo>
                  <a:pt x="0" y="643367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0" name="Freeform 10"/>
          <p:cNvSpPr/>
          <p:nvPr/>
        </p:nvSpPr>
        <p:spPr>
          <a:xfrm>
            <a:off x="147436" y="153759"/>
            <a:ext cx="2589979" cy="2250798"/>
          </a:xfrm>
          <a:custGeom>
            <a:avLst/>
            <a:gdLst/>
            <a:ahLst/>
            <a:cxnLst/>
            <a:rect l="l" t="t" r="r" b="b"/>
            <a:pathLst>
              <a:path w="2589979" h="2250798">
                <a:moveTo>
                  <a:pt x="0" y="0"/>
                </a:moveTo>
                <a:lnTo>
                  <a:pt x="2589979" y="0"/>
                </a:lnTo>
                <a:lnTo>
                  <a:pt x="2589979" y="2250798"/>
                </a:lnTo>
                <a:lnTo>
                  <a:pt x="0" y="225079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1" name="TextBox 11"/>
          <p:cNvSpPr txBox="1"/>
          <p:nvPr/>
        </p:nvSpPr>
        <p:spPr>
          <a:xfrm>
            <a:off x="821500" y="464555"/>
            <a:ext cx="16230600" cy="1352983"/>
          </a:xfrm>
          <a:prstGeom prst="rect">
            <a:avLst/>
          </a:prstGeom>
        </p:spPr>
        <p:txBody>
          <a:bodyPr lIns="0" tIns="0" rIns="0" bIns="0" rtlCol="0" anchor="t">
            <a:spAutoFit/>
          </a:bodyPr>
          <a:lstStyle/>
          <a:p>
            <a:pPr algn="ctr">
              <a:lnSpc>
                <a:spcPts val="9951"/>
              </a:lnSpc>
              <a:spcBef>
                <a:spcPct val="0"/>
              </a:spcBef>
            </a:pPr>
            <a:r>
              <a:rPr lang="en-US" sz="7107">
                <a:solidFill>
                  <a:srgbClr val="B6F61A"/>
                </a:solidFill>
                <a:latin typeface="Times New Roman Bold"/>
              </a:rPr>
              <a:t>Remarque</a:t>
            </a:r>
          </a:p>
        </p:txBody>
      </p:sp>
      <p:sp>
        <p:nvSpPr>
          <p:cNvPr id="12" name="TextBox 12"/>
          <p:cNvSpPr txBox="1"/>
          <p:nvPr/>
        </p:nvSpPr>
        <p:spPr>
          <a:xfrm>
            <a:off x="821500" y="2106482"/>
            <a:ext cx="15416890" cy="5306430"/>
          </a:xfrm>
          <a:prstGeom prst="rect">
            <a:avLst/>
          </a:prstGeom>
        </p:spPr>
        <p:txBody>
          <a:bodyPr lIns="0" tIns="0" rIns="0" bIns="0" rtlCol="0" anchor="t">
            <a:spAutoFit/>
          </a:bodyPr>
          <a:lstStyle/>
          <a:p>
            <a:pPr marL="801085" lvl="1" indent="-400543" algn="just">
              <a:lnSpc>
                <a:spcPts val="5194"/>
              </a:lnSpc>
              <a:buFont typeface="Arial"/>
              <a:buChar char="•"/>
            </a:pPr>
            <a:r>
              <a:rPr lang="en-US" sz="3710">
                <a:solidFill>
                  <a:srgbClr val="FFFFFF"/>
                </a:solidFill>
                <a:latin typeface="Times New Roman Bold"/>
              </a:rPr>
              <a:t>Les produits chimiques sont contenus dans des récipients en verre ou en plastique car ce sont des matériaux qui ne réagissent pas en général avec les solutions acides ou basiques.</a:t>
            </a:r>
          </a:p>
          <a:p>
            <a:pPr marL="801085" lvl="1" indent="-400543" algn="just">
              <a:lnSpc>
                <a:spcPts val="5194"/>
              </a:lnSpc>
              <a:buFont typeface="Arial"/>
              <a:buChar char="•"/>
            </a:pPr>
            <a:r>
              <a:rPr lang="en-US" sz="3710">
                <a:solidFill>
                  <a:srgbClr val="FFFFFF"/>
                </a:solidFill>
                <a:latin typeface="Times New Roman Bold"/>
              </a:rPr>
              <a:t>De même cette propriété va être utilisée dans le domaine de l'emballage car les aliments et les boissons sont souvent acides alors que les produits ménagers sont basiques. Lorsque le choix d'un emballage métallique est fait (canettes, boîte de conserves ...), le métal doit être obligatoirement protégé.</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602</Words>
  <Application>Microsoft Office PowerPoint</Application>
  <PresentationFormat>Custom</PresentationFormat>
  <Paragraphs>65</Paragraphs>
  <Slides>10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Times New Roman Bold Italics</vt:lpstr>
      <vt:lpstr>Calibri</vt:lpstr>
      <vt:lpstr>Times New Roman Bold</vt:lpstr>
      <vt:lpstr>Times New Roman</vt:lpstr>
      <vt:lpstr>Times New Roman Italics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Réactions de quelques métaux avec les solutions acides et les solutions basiques</dc:title>
  <dc:creator>PC</dc:creator>
  <cp:lastModifiedBy>AIT ELZAAR SAID</cp:lastModifiedBy>
  <cp:revision>1</cp:revision>
  <dcterms:created xsi:type="dcterms:W3CDTF">2006-08-16T00:00:00Z</dcterms:created>
  <dcterms:modified xsi:type="dcterms:W3CDTF">2024-06-12T21:00:26Z</dcterms:modified>
  <dc:identifier>DAF8y8LDd3I</dc:identifier>
</cp:coreProperties>
</file>