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Open Sans Bold" panose="020B0604020202020204" charset="0"/>
      <p:regular r:id="rId11"/>
    </p:embeddedFont>
    <p:embeddedFont>
      <p:font typeface="Times New Roman Bold" panose="020B0604020202020204" charset="0"/>
      <p:regular r:id="rId12"/>
    </p:embeddedFont>
    <p:embeddedFont>
      <p:font typeface="Times New Roman Bold Italics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12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2.svg"/><Relationship Id="rId5" Type="http://schemas.openxmlformats.org/officeDocument/2006/relationships/image" Target="../media/image6.svg"/><Relationship Id="rId10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25.png"/><Relationship Id="rId4" Type="http://schemas.openxmlformats.org/officeDocument/2006/relationships/image" Target="../media/image5.png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34774" r="-3477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367614" y="8538310"/>
            <a:ext cx="2796257" cy="835652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5763550" y="8932324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367614" y="44717"/>
            <a:ext cx="2034520" cy="2041945"/>
          </a:xfrm>
          <a:custGeom>
            <a:avLst/>
            <a:gdLst/>
            <a:ahLst/>
            <a:cxnLst/>
            <a:rect l="l" t="t" r="r" b="b"/>
            <a:pathLst>
              <a:path w="2034520" h="2041945">
                <a:moveTo>
                  <a:pt x="0" y="0"/>
                </a:moveTo>
                <a:lnTo>
                  <a:pt x="2034520" y="0"/>
                </a:lnTo>
                <a:lnTo>
                  <a:pt x="2034520" y="2041945"/>
                </a:lnTo>
                <a:lnTo>
                  <a:pt x="0" y="20419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rcRect t="152" b="152"/>
          <a:stretch>
            <a:fillRect/>
          </a:stretch>
        </p:blipFill>
        <p:spPr>
          <a:xfrm>
            <a:off x="1242651" y="2722041"/>
            <a:ext cx="8318241" cy="4367077"/>
          </a:xfrm>
          <a:prstGeom prst="rect">
            <a:avLst/>
          </a:prstGeom>
        </p:spPr>
      </p:pic>
      <p:sp>
        <p:nvSpPr>
          <p:cNvPr id="18" name="Freeform 18"/>
          <p:cNvSpPr/>
          <p:nvPr/>
        </p:nvSpPr>
        <p:spPr>
          <a:xfrm>
            <a:off x="7170931" y="7421819"/>
            <a:ext cx="2602496" cy="2602496"/>
          </a:xfrm>
          <a:custGeom>
            <a:avLst/>
            <a:gdLst/>
            <a:ahLst/>
            <a:cxnLst/>
            <a:rect l="l" t="t" r="r" b="b"/>
            <a:pathLst>
              <a:path w="2602496" h="2602496">
                <a:moveTo>
                  <a:pt x="0" y="0"/>
                </a:moveTo>
                <a:lnTo>
                  <a:pt x="2602497" y="0"/>
                </a:lnTo>
                <a:lnTo>
                  <a:pt x="2602497" y="2602496"/>
                </a:lnTo>
                <a:lnTo>
                  <a:pt x="0" y="260249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4790646" y="426455"/>
            <a:ext cx="8031925" cy="1538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50"/>
              </a:lnSpc>
              <a:spcBef>
                <a:spcPct val="0"/>
              </a:spcBef>
            </a:pPr>
            <a:r>
              <a:rPr lang="en-US" sz="8036" u="sng">
                <a:solidFill>
                  <a:srgbClr val="FFDE59"/>
                </a:solidFill>
                <a:latin typeface="Times New Roman Bold"/>
              </a:rPr>
              <a:t>chapitre  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65210" y="3691959"/>
            <a:ext cx="9524823" cy="3397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070"/>
              </a:lnSpc>
            </a:pPr>
            <a:r>
              <a:rPr lang="en-US" sz="6478">
                <a:solidFill>
                  <a:srgbClr val="B6F61A"/>
                </a:solidFill>
                <a:latin typeface="Times New Roman Bold"/>
              </a:rPr>
              <a:t>Résistance électrique </a:t>
            </a:r>
          </a:p>
          <a:p>
            <a:pPr algn="just">
              <a:lnSpc>
                <a:spcPts val="9070"/>
              </a:lnSpc>
            </a:pPr>
            <a:r>
              <a:rPr lang="en-US" sz="6478">
                <a:solidFill>
                  <a:srgbClr val="B6F61A"/>
                </a:solidFill>
                <a:latin typeface="Times New Roman"/>
              </a:rPr>
              <a:t>      </a:t>
            </a:r>
            <a:r>
              <a:rPr lang="en-US" sz="6478">
                <a:solidFill>
                  <a:srgbClr val="B6F61A"/>
                </a:solidFill>
                <a:latin typeface="Times New Roman Bold"/>
              </a:rPr>
              <a:t>– La loi d’ohm-</a:t>
            </a:r>
          </a:p>
          <a:p>
            <a:pPr algn="just">
              <a:lnSpc>
                <a:spcPts val="8090"/>
              </a:lnSpc>
              <a:spcBef>
                <a:spcPct val="0"/>
              </a:spcBef>
            </a:pPr>
            <a:endParaRPr lang="en-US" sz="6478">
              <a:solidFill>
                <a:srgbClr val="B6F61A"/>
              </a:solidFill>
              <a:latin typeface="Times New Roman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367614" y="8735176"/>
            <a:ext cx="279625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9657" y="2728785"/>
            <a:ext cx="4786870" cy="4607404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4426" r="-1442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6797468" y="1183151"/>
            <a:ext cx="7106542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B6F61A"/>
                </a:solidFill>
                <a:latin typeface="Times New Roman Bold"/>
              </a:rPr>
              <a:t>1 - Définition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60068" y="22017"/>
            <a:ext cx="10460902" cy="131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59"/>
              </a:lnSpc>
              <a:spcBef>
                <a:spcPct val="0"/>
              </a:spcBef>
            </a:pPr>
            <a:r>
              <a:rPr lang="en-US" sz="6899" u="sng">
                <a:solidFill>
                  <a:srgbClr val="FAA93A"/>
                </a:solidFill>
                <a:latin typeface="Times New Roman Bold"/>
              </a:rPr>
              <a:t>I - Conducteur Ohmique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32413" y="2202846"/>
            <a:ext cx="12681071" cy="267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18" lvl="1" indent="-399409" algn="l">
              <a:lnSpc>
                <a:spcPts val="5179"/>
              </a:lnSpc>
              <a:spcBef>
                <a:spcPct val="0"/>
              </a:spcBef>
              <a:buFont typeface="Arial"/>
              <a:buChar char="•"/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Un conducteur Ohmique est un dipôle que l'on trouve dans la plupart des appareils électroniques, il est caractérisé par une grandeur physique appelée </a:t>
            </a:r>
            <a:r>
              <a:rPr lang="en-US" sz="3699" u="sng">
                <a:solidFill>
                  <a:srgbClr val="FFDE59"/>
                </a:solidFill>
                <a:latin typeface="Times New Roman Bold Italics"/>
              </a:rPr>
              <a:t>résistance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 de symbole </a:t>
            </a:r>
            <a:r>
              <a:rPr lang="en-US" sz="3699">
                <a:solidFill>
                  <a:srgbClr val="FFDE59"/>
                </a:solidFill>
                <a:latin typeface="Times New Roman Bold"/>
              </a:rPr>
              <a:t>R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 et son unité légale est </a:t>
            </a:r>
            <a:r>
              <a:rPr lang="en-US" sz="3699">
                <a:solidFill>
                  <a:srgbClr val="00B0F0"/>
                </a:solidFill>
                <a:latin typeface="Times New Roman Bold"/>
              </a:rPr>
              <a:t>Ohm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 son symbole est </a:t>
            </a:r>
            <a:r>
              <a:rPr lang="en-US" sz="3699">
                <a:solidFill>
                  <a:srgbClr val="00C4CC"/>
                </a:solidFill>
                <a:latin typeface="Times New Roman Bold"/>
              </a:rPr>
              <a:t>Ω 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96527" y="4889612"/>
            <a:ext cx="12331173" cy="136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18" lvl="1" indent="-399409" algn="l">
              <a:lnSpc>
                <a:spcPts val="5179"/>
              </a:lnSpc>
              <a:spcBef>
                <a:spcPct val="0"/>
              </a:spcBef>
              <a:buFont typeface="Arial"/>
              <a:buChar char="•"/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Nous représentons le conducteur ohmique dans un circuit électrique avec le symbole suivant :</a:t>
            </a:r>
          </a:p>
        </p:txBody>
      </p:sp>
      <p:sp>
        <p:nvSpPr>
          <p:cNvPr id="16" name="Freeform 16"/>
          <p:cNvSpPr/>
          <p:nvPr/>
        </p:nvSpPr>
        <p:spPr>
          <a:xfrm>
            <a:off x="9990519" y="6597683"/>
            <a:ext cx="4187934" cy="885425"/>
          </a:xfrm>
          <a:custGeom>
            <a:avLst/>
            <a:gdLst/>
            <a:ahLst/>
            <a:cxnLst/>
            <a:rect l="l" t="t" r="r" b="b"/>
            <a:pathLst>
              <a:path w="4187934" h="885425">
                <a:moveTo>
                  <a:pt x="0" y="0"/>
                </a:moveTo>
                <a:lnTo>
                  <a:pt x="4187935" y="0"/>
                </a:lnTo>
                <a:lnTo>
                  <a:pt x="4187935" y="885426"/>
                </a:lnTo>
                <a:lnTo>
                  <a:pt x="0" y="8854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4835239" y="7711648"/>
            <a:ext cx="11572310" cy="1424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1997" lvl="1" indent="-420999" algn="l">
              <a:lnSpc>
                <a:spcPts val="5459"/>
              </a:lnSpc>
              <a:spcBef>
                <a:spcPct val="0"/>
              </a:spcBef>
              <a:buFont typeface="Arial"/>
              <a:buChar char="•"/>
            </a:pPr>
            <a:r>
              <a:rPr lang="en-US" sz="3899">
                <a:solidFill>
                  <a:srgbClr val="FFFFFF"/>
                </a:solidFill>
                <a:latin typeface="Times New Roman Bold"/>
              </a:rPr>
              <a:t>Le conducteur ohmique diminue l'intensité du courant qui le traverse.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3877480" y="3993165"/>
            <a:ext cx="5973226" cy="597322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9810" y="0"/>
                  </a:moveTo>
                  <a:lnTo>
                    <a:pt x="782990" y="0"/>
                  </a:lnTo>
                  <a:cubicBezTo>
                    <a:pt x="799453" y="0"/>
                    <a:pt x="812800" y="13347"/>
                    <a:pt x="812800" y="29810"/>
                  </a:cubicBezTo>
                  <a:lnTo>
                    <a:pt x="812800" y="782990"/>
                  </a:lnTo>
                  <a:cubicBezTo>
                    <a:pt x="812800" y="799453"/>
                    <a:pt x="799453" y="812800"/>
                    <a:pt x="782990" y="812800"/>
                  </a:cubicBezTo>
                  <a:lnTo>
                    <a:pt x="29810" y="812800"/>
                  </a:lnTo>
                  <a:cubicBezTo>
                    <a:pt x="13347" y="812800"/>
                    <a:pt x="0" y="799453"/>
                    <a:pt x="0" y="782990"/>
                  </a:cubicBezTo>
                  <a:lnTo>
                    <a:pt x="0" y="29810"/>
                  </a:lnTo>
                  <a:cubicBezTo>
                    <a:pt x="0" y="13347"/>
                    <a:pt x="13347" y="0"/>
                    <a:pt x="29810" y="0"/>
                  </a:cubicBezTo>
                  <a:close/>
                </a:path>
              </a:pathLst>
            </a:custGeom>
            <a:blipFill>
              <a:blip r:embed="rId8"/>
              <a:stretch>
                <a:fillRect l="-4857" r="-485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477861" y="3993165"/>
            <a:ext cx="5841197" cy="584119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0484" y="0"/>
                  </a:moveTo>
                  <a:lnTo>
                    <a:pt x="782316" y="0"/>
                  </a:lnTo>
                  <a:cubicBezTo>
                    <a:pt x="799152" y="0"/>
                    <a:pt x="812800" y="13648"/>
                    <a:pt x="812800" y="30484"/>
                  </a:cubicBezTo>
                  <a:lnTo>
                    <a:pt x="812800" y="782316"/>
                  </a:lnTo>
                  <a:cubicBezTo>
                    <a:pt x="812800" y="799152"/>
                    <a:pt x="799152" y="812800"/>
                    <a:pt x="782316" y="812800"/>
                  </a:cubicBezTo>
                  <a:lnTo>
                    <a:pt x="30484" y="812800"/>
                  </a:lnTo>
                  <a:cubicBezTo>
                    <a:pt x="13648" y="812800"/>
                    <a:pt x="0" y="799152"/>
                    <a:pt x="0" y="782316"/>
                  </a:cubicBezTo>
                  <a:lnTo>
                    <a:pt x="0" y="30484"/>
                  </a:lnTo>
                  <a:cubicBezTo>
                    <a:pt x="0" y="13648"/>
                    <a:pt x="13648" y="0"/>
                    <a:pt x="30484" y="0"/>
                  </a:cubicBezTo>
                  <a:close/>
                </a:path>
              </a:pathLst>
            </a:custGeom>
            <a:blipFill>
              <a:blip r:embed="rId9"/>
              <a:stretch>
                <a:fillRect l="-3613" r="-361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877480" y="403225"/>
            <a:ext cx="11225566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B6F61A"/>
                </a:solidFill>
                <a:latin typeface="Times New Roman Bold"/>
              </a:rPr>
              <a:t>2) Mesure de la résistance électrique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70774" y="1550751"/>
            <a:ext cx="13590806" cy="1586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8355" lvl="1" indent="-464177" algn="l">
              <a:lnSpc>
                <a:spcPts val="6019"/>
              </a:lnSpc>
              <a:spcBef>
                <a:spcPct val="0"/>
              </a:spcBef>
              <a:buFont typeface="Arial"/>
              <a:buChar char="•"/>
            </a:pPr>
            <a:r>
              <a:rPr lang="en-US" sz="4299">
                <a:solidFill>
                  <a:srgbClr val="FFFFFF"/>
                </a:solidFill>
                <a:latin typeface="Times New Roman Bold"/>
              </a:rPr>
              <a:t>Pour mesurer la résistance d’un conducteur Ohmique on utilise un </a:t>
            </a:r>
            <a:r>
              <a:rPr lang="en-US" sz="4299">
                <a:solidFill>
                  <a:srgbClr val="FFDE59"/>
                </a:solidFill>
                <a:latin typeface="Times New Roman Bold"/>
              </a:rPr>
              <a:t>Ohmmètre </a:t>
            </a:r>
            <a:r>
              <a:rPr lang="en-US" sz="4299">
                <a:solidFill>
                  <a:srgbClr val="FFFFFF"/>
                </a:solidFill>
                <a:latin typeface="Times New Roman Bold"/>
              </a:rPr>
              <a:t>ou </a:t>
            </a:r>
            <a:r>
              <a:rPr lang="en-US" sz="4299">
                <a:solidFill>
                  <a:srgbClr val="FFDE59"/>
                </a:solidFill>
                <a:latin typeface="Times New Roman Bold"/>
              </a:rPr>
              <a:t>l’aide du code des couleurs.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9657" y="2728785"/>
            <a:ext cx="4786870" cy="4607404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4426" r="-1442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5792510" y="4415191"/>
            <a:ext cx="9459693" cy="5551201"/>
          </a:xfrm>
          <a:custGeom>
            <a:avLst/>
            <a:gdLst/>
            <a:ahLst/>
            <a:cxnLst/>
            <a:rect l="l" t="t" r="r" b="b"/>
            <a:pathLst>
              <a:path w="9459693" h="5551201">
                <a:moveTo>
                  <a:pt x="0" y="0"/>
                </a:moveTo>
                <a:lnTo>
                  <a:pt x="9459693" y="0"/>
                </a:lnTo>
                <a:lnTo>
                  <a:pt x="9459693" y="5551201"/>
                </a:lnTo>
                <a:lnTo>
                  <a:pt x="0" y="55512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075" b="-107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4375917" y="1183151"/>
            <a:ext cx="10876287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B6F61A"/>
                </a:solidFill>
                <a:latin typeface="Times New Roman Bold"/>
              </a:rPr>
              <a:t>1) Activité expérimentale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97390" y="31542"/>
            <a:ext cx="9199154" cy="1277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9"/>
              </a:lnSpc>
              <a:spcBef>
                <a:spcPct val="0"/>
              </a:spcBef>
            </a:pPr>
            <a:r>
              <a:rPr lang="en-US" sz="6699" u="sng">
                <a:solidFill>
                  <a:srgbClr val="FAA93A"/>
                </a:solidFill>
                <a:latin typeface="Times New Roman Bold"/>
              </a:rPr>
              <a:t>II . La loi d’Ohm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96937" y="2215274"/>
            <a:ext cx="12681071" cy="272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08" lvl="1" indent="-410204" algn="l">
              <a:lnSpc>
                <a:spcPts val="5319"/>
              </a:lnSpc>
              <a:spcBef>
                <a:spcPct val="0"/>
              </a:spcBef>
              <a:buFont typeface="Arial"/>
              <a:buChar char="•"/>
            </a:pPr>
            <a:r>
              <a:rPr lang="en-US" sz="3799">
                <a:solidFill>
                  <a:srgbClr val="FFFFFF"/>
                </a:solidFill>
                <a:latin typeface="Times New Roman Bold"/>
              </a:rPr>
              <a:t>On réalise le montage électrique suivant à l’aide d’un générateur de tension continue réglable, un conducteur ohmique de résistance R = 100Ω, un ampèremètre et un voltmètre.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31684" y="7101819"/>
            <a:ext cx="3664037" cy="468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5"/>
              </a:lnSpc>
            </a:pPr>
            <a:r>
              <a:rPr lang="en-US" sz="3075">
                <a:solidFill>
                  <a:srgbClr val="FFFFFF"/>
                </a:solidFill>
                <a:latin typeface="Times New Roman"/>
              </a:rPr>
              <a:t>R = 100Ω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12567" y="7588628"/>
            <a:ext cx="1432266" cy="2490898"/>
          </a:xfrm>
          <a:custGeom>
            <a:avLst/>
            <a:gdLst/>
            <a:ahLst/>
            <a:cxnLst/>
            <a:rect l="l" t="t" r="r" b="b"/>
            <a:pathLst>
              <a:path w="1432266" h="2490898">
                <a:moveTo>
                  <a:pt x="1432266" y="0"/>
                </a:moveTo>
                <a:lnTo>
                  <a:pt x="0" y="0"/>
                </a:lnTo>
                <a:lnTo>
                  <a:pt x="0" y="2490898"/>
                </a:lnTo>
                <a:lnTo>
                  <a:pt x="1432266" y="2490898"/>
                </a:lnTo>
                <a:lnTo>
                  <a:pt x="143226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1884484" y="2980866"/>
          <a:ext cx="15252641" cy="2691294"/>
        </p:xfrm>
        <a:graphic>
          <a:graphicData uri="http://schemas.openxmlformats.org/drawingml/2006/table">
            <a:tbl>
              <a:tblPr/>
              <a:tblGrid>
                <a:gridCol w="4183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2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2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2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2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047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35397">
                <a:tc>
                  <a:txBody>
                    <a:bodyPr/>
                    <a:lstStyle/>
                    <a:p>
                      <a:pPr algn="ctr">
                        <a:lnSpc>
                          <a:spcPts val="4339"/>
                        </a:lnSpc>
                        <a:defRPr/>
                      </a:pPr>
                      <a:r>
                        <a:rPr lang="en-US" sz="3099">
                          <a:solidFill>
                            <a:srgbClr val="253D95"/>
                          </a:solidFill>
                          <a:latin typeface="Times New Roman Bold"/>
                        </a:rPr>
                        <a:t>La tension U en V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Times New Roman Bold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Times New Roman Bold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Times New Roman Bold"/>
                        </a:rPr>
                        <a:t>4,5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Times New Roman Bold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Times New Roman Bold"/>
                        </a:rPr>
                        <a:t>7,5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Times New Roman Bold"/>
                        </a:rPr>
                        <a:t>9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5897">
                <a:tc>
                  <a:txBody>
                    <a:bodyPr/>
                    <a:lstStyle/>
                    <a:p>
                      <a:pPr algn="ctr">
                        <a:lnSpc>
                          <a:spcPts val="4339"/>
                        </a:lnSpc>
                        <a:defRPr/>
                      </a:pPr>
                      <a:r>
                        <a:rPr lang="en-US" sz="3099">
                          <a:solidFill>
                            <a:srgbClr val="253D95"/>
                          </a:solidFill>
                          <a:latin typeface="Times New Roman Bold"/>
                        </a:rPr>
                        <a:t>l'intensité I en 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Times New Roman Bold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Times New Roman Bold"/>
                        </a:rPr>
                        <a:t>0,03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Times New Roman Bold"/>
                        </a:rPr>
                        <a:t>0,045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Times New Roman Bold"/>
                        </a:rPr>
                        <a:t>0,06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Times New Roman Bold"/>
                        </a:rPr>
                        <a:t>0,075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000000"/>
                          </a:solidFill>
                          <a:latin typeface="Times New Roman Bold"/>
                        </a:rPr>
                        <a:t>0.09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3170269" y="780635"/>
            <a:ext cx="12681071" cy="1597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1" lvl="1" indent="-334641" algn="l">
              <a:lnSpc>
                <a:spcPts val="4339"/>
              </a:lnSpc>
              <a:spcBef>
                <a:spcPct val="0"/>
              </a:spcBef>
              <a:buFont typeface="Arial"/>
              <a:buChar char="•"/>
            </a:pPr>
            <a:r>
              <a:rPr lang="en-US" sz="3099">
                <a:solidFill>
                  <a:srgbClr val="FFFFFF"/>
                </a:solidFill>
                <a:latin typeface="Open Sans Bold"/>
              </a:rPr>
              <a:t>On fait varier la tension aux bornes du générateur, puis on relève à chaque fois les valeurs de la tension U aux bornes du conducteur ohmique et de l’intensité I qui le traverse.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75279" y="6326161"/>
            <a:ext cx="15060377" cy="105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1" lvl="1" indent="-334641" algn="l">
              <a:lnSpc>
                <a:spcPts val="4339"/>
              </a:lnSpc>
              <a:spcBef>
                <a:spcPct val="0"/>
              </a:spcBef>
              <a:buFont typeface="Arial"/>
              <a:buChar char="•"/>
            </a:pPr>
            <a:r>
              <a:rPr lang="en-US" sz="3099">
                <a:solidFill>
                  <a:srgbClr val="FFFFFF"/>
                </a:solidFill>
                <a:latin typeface="Open Sans Bold"/>
              </a:rPr>
              <a:t>On constate que : pour une valeur donnée de la résistance, l’intensité du courant augmente si la tension augmente (et inversement).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7932697" flipH="1">
            <a:off x="210596" y="6125471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80290" y="477879"/>
            <a:ext cx="1626622" cy="1413601"/>
          </a:xfrm>
          <a:custGeom>
            <a:avLst/>
            <a:gdLst/>
            <a:ahLst/>
            <a:cxnLst/>
            <a:rect l="l" t="t" r="r" b="b"/>
            <a:pathLst>
              <a:path w="1626622" h="1413601">
                <a:moveTo>
                  <a:pt x="0" y="0"/>
                </a:moveTo>
                <a:lnTo>
                  <a:pt x="1626622" y="0"/>
                </a:lnTo>
                <a:lnTo>
                  <a:pt x="1626622" y="1413601"/>
                </a:lnTo>
                <a:lnTo>
                  <a:pt x="0" y="14136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317909" y="4168997"/>
            <a:ext cx="13869654" cy="5564129"/>
          </a:xfrm>
          <a:custGeom>
            <a:avLst/>
            <a:gdLst/>
            <a:ahLst/>
            <a:cxnLst/>
            <a:rect l="l" t="t" r="r" b="b"/>
            <a:pathLst>
              <a:path w="13869654" h="5564129">
                <a:moveTo>
                  <a:pt x="0" y="0"/>
                </a:moveTo>
                <a:lnTo>
                  <a:pt x="13869653" y="0"/>
                </a:lnTo>
                <a:lnTo>
                  <a:pt x="13869653" y="5564130"/>
                </a:lnTo>
                <a:lnTo>
                  <a:pt x="0" y="55641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822" r="-20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10800000">
            <a:off x="16836279" y="8667772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70269" y="298012"/>
            <a:ext cx="13372225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B6F61A"/>
                </a:solidFill>
                <a:latin typeface="Times New Roman Bold"/>
              </a:rPr>
              <a:t>2) La caractéristique du conducteur ohmique 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90106" y="1436453"/>
            <a:ext cx="14666071" cy="1292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60" lvl="1" indent="-377830" algn="ctr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imes New Roman Bold"/>
              </a:rPr>
              <a:t> Généralement, les mesures du tableau permettent de tracer un graphique ce qui permet de visualiser (de mieux voir) la caractéristique du dipôle.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90106" y="2823927"/>
            <a:ext cx="15783097" cy="1911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60" lvl="1" indent="-377830" algn="l">
              <a:lnSpc>
                <a:spcPts val="4900"/>
              </a:lnSpc>
              <a:buFont typeface="Arial"/>
              <a:buChar char="•"/>
            </a:pPr>
            <a:r>
              <a:rPr lang="en-US" sz="3500" u="sng">
                <a:solidFill>
                  <a:srgbClr val="FFFFFF"/>
                </a:solidFill>
                <a:latin typeface="Times New Roman Bold"/>
              </a:rPr>
              <a:t>Sur ce graphique</a:t>
            </a:r>
            <a:r>
              <a:rPr lang="en-US" sz="3500">
                <a:solidFill>
                  <a:srgbClr val="FFFFFF"/>
                </a:solidFill>
                <a:latin typeface="Times New Roman Bold"/>
              </a:rPr>
              <a:t> : On place la tension en ordonnée, l’axe vertical.Et On place l’intensité en abscisse, l’axe horizontal.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endParaRPr lang="en-US" sz="3500">
              <a:solidFill>
                <a:srgbClr val="FFFFFF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7932697" flipH="1">
            <a:off x="210596" y="6125471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80290" y="477879"/>
            <a:ext cx="1626622" cy="1413601"/>
          </a:xfrm>
          <a:custGeom>
            <a:avLst/>
            <a:gdLst/>
            <a:ahLst/>
            <a:cxnLst/>
            <a:rect l="l" t="t" r="r" b="b"/>
            <a:pathLst>
              <a:path w="1626622" h="1413601">
                <a:moveTo>
                  <a:pt x="0" y="0"/>
                </a:moveTo>
                <a:lnTo>
                  <a:pt x="1626622" y="0"/>
                </a:lnTo>
                <a:lnTo>
                  <a:pt x="1626622" y="1413601"/>
                </a:lnTo>
                <a:lnTo>
                  <a:pt x="0" y="14136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10800000">
            <a:off x="16836279" y="8667772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9636088" y="3370103"/>
            <a:ext cx="423230" cy="1187635"/>
          </a:xfrm>
          <a:custGeom>
            <a:avLst/>
            <a:gdLst/>
            <a:ahLst/>
            <a:cxnLst/>
            <a:rect l="l" t="t" r="r" b="b"/>
            <a:pathLst>
              <a:path w="423230" h="1187635">
                <a:moveTo>
                  <a:pt x="0" y="0"/>
                </a:moveTo>
                <a:lnTo>
                  <a:pt x="423230" y="0"/>
                </a:lnTo>
                <a:lnTo>
                  <a:pt x="423230" y="1187635"/>
                </a:lnTo>
                <a:lnTo>
                  <a:pt x="0" y="1187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4595326" y="4618653"/>
            <a:ext cx="7315200" cy="984227"/>
          </a:xfrm>
          <a:custGeom>
            <a:avLst/>
            <a:gdLst/>
            <a:ahLst/>
            <a:cxnLst/>
            <a:rect l="l" t="t" r="r" b="b"/>
            <a:pathLst>
              <a:path w="7315200" h="984227">
                <a:moveTo>
                  <a:pt x="0" y="0"/>
                </a:moveTo>
                <a:lnTo>
                  <a:pt x="7315200" y="0"/>
                </a:lnTo>
                <a:lnTo>
                  <a:pt x="7315200" y="984227"/>
                </a:lnTo>
                <a:lnTo>
                  <a:pt x="0" y="98422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733331" y="1187914"/>
            <a:ext cx="15102948" cy="13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9" lvl="1" indent="-410214" algn="ctr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FFFFFF"/>
                </a:solidFill>
                <a:latin typeface="Times New Roman Bold"/>
              </a:rPr>
              <a:t>Cette courbe représentative des variations de la tension U en fonction de l’intensité I est appelée </a:t>
            </a:r>
            <a:r>
              <a:rPr lang="en-US" sz="3800">
                <a:solidFill>
                  <a:srgbClr val="FFDE59"/>
                </a:solidFill>
                <a:latin typeface="Times New Roman Bold"/>
              </a:rPr>
              <a:t>la caractéristique du conducteur ohmique.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32384" y="2786559"/>
            <a:ext cx="15102948" cy="13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9" lvl="1" indent="-410214" algn="l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FFFFFF"/>
                </a:solidFill>
                <a:latin typeface="Times New Roman Bold"/>
              </a:rPr>
              <a:t>On déduit que: la tension U et l’intensité I sont proportionnelles. Le coefficient de proportionnalité est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84614" y="6027869"/>
            <a:ext cx="15102948" cy="13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9" lvl="1" indent="-410214" algn="l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FFFFFF"/>
                </a:solidFill>
                <a:latin typeface="Times New Roman Bold"/>
              </a:rPr>
              <a:t>On constate  que la valeur de la résistance R mesurée à l’ohmmètre est égal au coefficient directeur de la droite.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108872" y="4485292"/>
            <a:ext cx="461724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DE59"/>
                </a:solidFill>
                <a:latin typeface="Times New Roman Bold"/>
              </a:rPr>
              <a:t>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810403" y="-832374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10090965">
            <a:off x="-1873204" y="7761341"/>
            <a:ext cx="4658796" cy="4688573"/>
          </a:xfrm>
          <a:custGeom>
            <a:avLst/>
            <a:gdLst/>
            <a:ahLst/>
            <a:cxnLst/>
            <a:rect l="l" t="t" r="r" b="b"/>
            <a:pathLst>
              <a:path w="4658796" h="4688573">
                <a:moveTo>
                  <a:pt x="0" y="0"/>
                </a:moveTo>
                <a:lnTo>
                  <a:pt x="4658796" y="0"/>
                </a:lnTo>
                <a:lnTo>
                  <a:pt x="4658796" y="4688573"/>
                </a:lnTo>
                <a:lnTo>
                  <a:pt x="0" y="46885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7932697" flipH="1">
            <a:off x="427501" y="8187551"/>
            <a:ext cx="1235568" cy="2148813"/>
          </a:xfrm>
          <a:custGeom>
            <a:avLst/>
            <a:gdLst/>
            <a:ahLst/>
            <a:cxnLst/>
            <a:rect l="l" t="t" r="r" b="b"/>
            <a:pathLst>
              <a:path w="1235568" h="2148813">
                <a:moveTo>
                  <a:pt x="1235567" y="0"/>
                </a:moveTo>
                <a:lnTo>
                  <a:pt x="0" y="0"/>
                </a:lnTo>
                <a:lnTo>
                  <a:pt x="0" y="2148813"/>
                </a:lnTo>
                <a:lnTo>
                  <a:pt x="1235567" y="2148813"/>
                </a:lnTo>
                <a:lnTo>
                  <a:pt x="123556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0602" y="0"/>
            <a:ext cx="1626622" cy="1413601"/>
          </a:xfrm>
          <a:custGeom>
            <a:avLst/>
            <a:gdLst/>
            <a:ahLst/>
            <a:cxnLst/>
            <a:rect l="l" t="t" r="r" b="b"/>
            <a:pathLst>
              <a:path w="1626622" h="1413601">
                <a:moveTo>
                  <a:pt x="0" y="0"/>
                </a:moveTo>
                <a:lnTo>
                  <a:pt x="1626622" y="0"/>
                </a:lnTo>
                <a:lnTo>
                  <a:pt x="1626622" y="1413601"/>
                </a:lnTo>
                <a:lnTo>
                  <a:pt x="0" y="14136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10800000">
            <a:off x="16836279" y="8667772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636535" y="2961992"/>
            <a:ext cx="6944853" cy="1641511"/>
          </a:xfrm>
          <a:custGeom>
            <a:avLst/>
            <a:gdLst/>
            <a:ahLst/>
            <a:cxnLst/>
            <a:rect l="l" t="t" r="r" b="b"/>
            <a:pathLst>
              <a:path w="6944853" h="1641511">
                <a:moveTo>
                  <a:pt x="0" y="0"/>
                </a:moveTo>
                <a:lnTo>
                  <a:pt x="6944853" y="0"/>
                </a:lnTo>
                <a:lnTo>
                  <a:pt x="6944853" y="1641511"/>
                </a:lnTo>
                <a:lnTo>
                  <a:pt x="0" y="16415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339430" y="7634801"/>
            <a:ext cx="6859134" cy="2652199"/>
          </a:xfrm>
          <a:custGeom>
            <a:avLst/>
            <a:gdLst/>
            <a:ahLst/>
            <a:cxnLst/>
            <a:rect l="l" t="t" r="r" b="b"/>
            <a:pathLst>
              <a:path w="6859134" h="2652199">
                <a:moveTo>
                  <a:pt x="0" y="0"/>
                </a:moveTo>
                <a:lnTo>
                  <a:pt x="6859134" y="0"/>
                </a:lnTo>
                <a:lnTo>
                  <a:pt x="6859134" y="2652199"/>
                </a:lnTo>
                <a:lnTo>
                  <a:pt x="0" y="26521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4549269" y="143279"/>
            <a:ext cx="13372225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B6F61A"/>
                </a:solidFill>
                <a:latin typeface="Times New Roman Bold"/>
              </a:rPr>
              <a:t>3) Enoncé de la loi d’Ohm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6028" y="1491968"/>
            <a:ext cx="16765867" cy="147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8" lvl="1" indent="-431804" algn="l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La loi d’Ohm : La tension </a:t>
            </a:r>
            <a:r>
              <a:rPr lang="en-US" sz="4000">
                <a:solidFill>
                  <a:srgbClr val="FAA93A"/>
                </a:solidFill>
                <a:latin typeface="Times New Roman Bold"/>
              </a:rPr>
              <a:t>U 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aux bornes d’un conducteur ohmique est égale au produit de sa résistance </a:t>
            </a:r>
            <a:r>
              <a:rPr lang="en-US" sz="4000">
                <a:solidFill>
                  <a:srgbClr val="FAA93A"/>
                </a:solidFill>
                <a:latin typeface="Times New Roman Bold"/>
              </a:rPr>
              <a:t>R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 et de l’intensité </a:t>
            </a:r>
            <a:r>
              <a:rPr lang="en-US" sz="4000">
                <a:solidFill>
                  <a:srgbClr val="FAA93A"/>
                </a:solidFill>
                <a:latin typeface="Times New Roman Bold"/>
              </a:rPr>
              <a:t>I</a:t>
            </a:r>
            <a:r>
              <a:rPr lang="en-US" sz="4000">
                <a:solidFill>
                  <a:srgbClr val="FFFFFF"/>
                </a:solidFill>
                <a:latin typeface="Times New Roman Bold"/>
              </a:rPr>
              <a:t> du courant qui le traverse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95404" y="2999945"/>
            <a:ext cx="3680222" cy="1445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39"/>
              </a:lnSpc>
              <a:spcBef>
                <a:spcPct val="0"/>
              </a:spcBef>
            </a:pPr>
            <a:r>
              <a:rPr lang="en-US" sz="7599">
                <a:solidFill>
                  <a:srgbClr val="FAA93A"/>
                </a:solidFill>
                <a:latin typeface="Times New Roman Bold"/>
              </a:rPr>
              <a:t>U = R . 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80290" y="4638574"/>
            <a:ext cx="14110157" cy="3088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4"/>
              </a:lnSpc>
              <a:spcBef>
                <a:spcPct val="0"/>
              </a:spcBef>
            </a:pPr>
            <a:r>
              <a:rPr lang="en-US" sz="4267">
                <a:solidFill>
                  <a:srgbClr val="FFFFFF"/>
                </a:solidFill>
                <a:latin typeface="Times New Roman Bold"/>
              </a:rPr>
              <a:t>         U   :    la tension aux bornes du dipôle en volt (V)</a:t>
            </a:r>
          </a:p>
          <a:p>
            <a:pPr algn="ctr">
              <a:lnSpc>
                <a:spcPts val="5974"/>
              </a:lnSpc>
              <a:spcBef>
                <a:spcPct val="0"/>
              </a:spcBef>
            </a:pPr>
            <a:r>
              <a:rPr lang="en-US" sz="4267">
                <a:solidFill>
                  <a:srgbClr val="FFFFFF"/>
                </a:solidFill>
                <a:latin typeface="Times New Roman Bold"/>
              </a:rPr>
              <a:t>R  :    la résistance du dipôle en Ohm (Ω)</a:t>
            </a:r>
          </a:p>
          <a:p>
            <a:pPr algn="ctr">
              <a:lnSpc>
                <a:spcPts val="5974"/>
              </a:lnSpc>
              <a:spcBef>
                <a:spcPct val="0"/>
              </a:spcBef>
            </a:pPr>
            <a:r>
              <a:rPr lang="en-US" sz="4267">
                <a:solidFill>
                  <a:srgbClr val="FFFFFF"/>
                </a:solidFill>
                <a:latin typeface="Times New Roman Bold"/>
              </a:rPr>
              <a:t>               I   :   l’intensité qui traverse le dipôle en ampère (A)</a:t>
            </a:r>
          </a:p>
          <a:p>
            <a:pPr algn="ctr">
              <a:lnSpc>
                <a:spcPts val="5974"/>
              </a:lnSpc>
              <a:spcBef>
                <a:spcPct val="0"/>
              </a:spcBef>
            </a:pPr>
            <a:endParaRPr lang="en-US" sz="4267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500311" y="3895478"/>
            <a:ext cx="13372225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FFFFFF"/>
                </a:solidFill>
                <a:latin typeface="Times New Roman Bold Italics"/>
              </a:rPr>
              <a:t>Avec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49402" y="7124437"/>
            <a:ext cx="13372225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C4CC"/>
                </a:solidFill>
                <a:latin typeface="Times New Roman Bold"/>
              </a:rPr>
              <a:t>Remarque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2861" y="2659380"/>
            <a:ext cx="15052418" cy="4706656"/>
          </a:xfrm>
          <a:custGeom>
            <a:avLst/>
            <a:gdLst/>
            <a:ahLst/>
            <a:cxnLst/>
            <a:rect l="l" t="t" r="r" b="b"/>
            <a:pathLst>
              <a:path w="15052418" h="4706656">
                <a:moveTo>
                  <a:pt x="0" y="0"/>
                </a:moveTo>
                <a:lnTo>
                  <a:pt x="15052418" y="0"/>
                </a:lnTo>
                <a:lnTo>
                  <a:pt x="15052418" y="4706656"/>
                </a:lnTo>
                <a:lnTo>
                  <a:pt x="0" y="47066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71" t="-64786" r="-686" b="-2978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871561" y="325041"/>
            <a:ext cx="6944853" cy="1641511"/>
          </a:xfrm>
          <a:custGeom>
            <a:avLst/>
            <a:gdLst/>
            <a:ahLst/>
            <a:cxnLst/>
            <a:rect l="l" t="t" r="r" b="b"/>
            <a:pathLst>
              <a:path w="6944853" h="1641511">
                <a:moveTo>
                  <a:pt x="0" y="0"/>
                </a:moveTo>
                <a:lnTo>
                  <a:pt x="6944853" y="0"/>
                </a:lnTo>
                <a:lnTo>
                  <a:pt x="6944853" y="1641510"/>
                </a:lnTo>
                <a:lnTo>
                  <a:pt x="0" y="16415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172263" y="588851"/>
            <a:ext cx="4526217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47A20"/>
                </a:solidFill>
                <a:latin typeface="Times New Roman Bold"/>
              </a:rPr>
              <a:t>EXERCICES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437</Words>
  <Application>Microsoft Office PowerPoint</Application>
  <PresentationFormat>Custom</PresentationFormat>
  <Paragraphs>47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Times New Roman</vt:lpstr>
      <vt:lpstr>Open Sans Bold</vt:lpstr>
      <vt:lpstr>Times New Roman Bold</vt:lpstr>
      <vt:lpstr>Times New Roman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</dc:title>
  <dc:creator>PC</dc:creator>
  <cp:lastModifiedBy>AIT ELZAAR SAID</cp:lastModifiedBy>
  <cp:revision>1</cp:revision>
  <dcterms:created xsi:type="dcterms:W3CDTF">2006-08-16T00:00:00Z</dcterms:created>
  <dcterms:modified xsi:type="dcterms:W3CDTF">2024-06-12T22:51:49Z</dcterms:modified>
  <dc:identifier>DAGD43uh7wI</dc:identifier>
</cp:coreProperties>
</file>