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Times New Roman Italics" panose="020B0604020202020204" charset="0"/>
      <p:regular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Times New Roman" panose="02020603050405020304" pitchFamily="18" charset="0"/>
      <p:regular r:id="rId14"/>
    </p:embeddedFont>
    <p:embeddedFont>
      <p:font typeface="Open Sans Bold" panose="020B0604020202020204" charset="0"/>
      <p:regular r:id="rId15"/>
    </p:embeddedFont>
    <p:embeddedFont>
      <p:font typeface="Times New Roman Bold" panose="020B0604020202020204" charset="0"/>
      <p:regular r:id="rId16"/>
    </p:embeddedFont>
    <p:embeddedFont>
      <p:font typeface="Times New Roman Bold Italics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4.svg"/><Relationship Id="rId10" Type="http://schemas.openxmlformats.org/officeDocument/2006/relationships/image" Target="../media/image6.gif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5.svg"/><Relationship Id="rId2" Type="http://schemas.openxmlformats.org/officeDocument/2006/relationships/image" Target="../media/image3.png"/><Relationship Id="rId16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1.png"/><Relationship Id="rId5" Type="http://schemas.openxmlformats.org/officeDocument/2006/relationships/image" Target="../media/image6.svg"/><Relationship Id="rId15" Type="http://schemas.openxmlformats.org/officeDocument/2006/relationships/image" Target="../media/image13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2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2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6.png"/><Relationship Id="rId5" Type="http://schemas.openxmlformats.org/officeDocument/2006/relationships/image" Target="../media/image6.svg"/><Relationship Id="rId10" Type="http://schemas.openxmlformats.org/officeDocument/2006/relationships/image" Target="../media/image22.svg"/><Relationship Id="rId4" Type="http://schemas.openxmlformats.org/officeDocument/2006/relationships/image" Target="../media/image4.png"/><Relationship Id="rId9" Type="http://schemas.openxmlformats.org/officeDocument/2006/relationships/image" Target="../media/image15.png"/><Relationship Id="rId14" Type="http://schemas.openxmlformats.org/officeDocument/2006/relationships/image" Target="../media/image1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29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9.png"/><Relationship Id="rId5" Type="http://schemas.openxmlformats.org/officeDocument/2006/relationships/image" Target="../media/image6.svg"/><Relationship Id="rId10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2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4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2.svg"/><Relationship Id="rId5" Type="http://schemas.openxmlformats.org/officeDocument/2006/relationships/image" Target="../media/image6.svg"/><Relationship Id="rId10" Type="http://schemas.openxmlformats.org/officeDocument/2006/relationships/image" Target="../media/image15.png"/><Relationship Id="rId4" Type="http://schemas.openxmlformats.org/officeDocument/2006/relationships/image" Target="../media/image4.png"/><Relationship Id="rId9" Type="http://schemas.openxmlformats.org/officeDocument/2006/relationships/image" Target="../media/image2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32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1.png"/><Relationship Id="rId5" Type="http://schemas.openxmlformats.org/officeDocument/2006/relationships/image" Target="../media/image6.svg"/><Relationship Id="rId10" Type="http://schemas.openxmlformats.org/officeDocument/2006/relationships/image" Target="../media/image20.png"/><Relationship Id="rId4" Type="http://schemas.openxmlformats.org/officeDocument/2006/relationships/image" Target="../media/image4.png"/><Relationship Id="rId9" Type="http://schemas.openxmlformats.org/officeDocument/2006/relationships/image" Target="../media/image26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34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6.svg"/><Relationship Id="rId5" Type="http://schemas.openxmlformats.org/officeDocument/2006/relationships/image" Target="../media/image6.svg"/><Relationship Id="rId10" Type="http://schemas.openxmlformats.org/officeDocument/2006/relationships/image" Target="../media/image17.png"/><Relationship Id="rId4" Type="http://schemas.openxmlformats.org/officeDocument/2006/relationships/image" Target="../media/image4.png"/><Relationship Id="rId9" Type="http://schemas.openxmlformats.org/officeDocument/2006/relationships/image" Target="../media/image22.svg"/><Relationship Id="rId1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753600" y="484159"/>
            <a:ext cx="7504013" cy="9540157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t="-11915" b="-6373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867302" flipH="1">
            <a:off x="14995002" y="-41219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1847216" y="8034174"/>
            <a:ext cx="2316087" cy="692155"/>
            <a:chOff x="0" y="0"/>
            <a:chExt cx="7420196" cy="22175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420197" cy="2217502"/>
            </a:xfrm>
            <a:custGeom>
              <a:avLst/>
              <a:gdLst/>
              <a:ahLst/>
              <a:cxnLst/>
              <a:rect l="l" t="t" r="r" b="b"/>
              <a:pathLst>
                <a:path w="7420197" h="2217502">
                  <a:moveTo>
                    <a:pt x="7295736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295737" y="0"/>
                  </a:lnTo>
                  <a:cubicBezTo>
                    <a:pt x="7364316" y="0"/>
                    <a:pt x="7420197" y="55880"/>
                    <a:pt x="7420197" y="124460"/>
                  </a:cubicBezTo>
                  <a:lnTo>
                    <a:pt x="7420197" y="2093042"/>
                  </a:lnTo>
                  <a:cubicBezTo>
                    <a:pt x="7420197" y="2161622"/>
                    <a:pt x="7364316" y="2217502"/>
                    <a:pt x="7295737" y="2217502"/>
                  </a:cubicBezTo>
                  <a:close/>
                </a:path>
              </a:pathLst>
            </a:custGeom>
            <a:solidFill>
              <a:srgbClr val="A5E800"/>
            </a:solidFill>
          </p:spPr>
        </p:sp>
      </p:grpSp>
      <p:sp>
        <p:nvSpPr>
          <p:cNvPr id="15" name="AutoShape 15"/>
          <p:cNvSpPr/>
          <p:nvPr/>
        </p:nvSpPr>
        <p:spPr>
          <a:xfrm>
            <a:off x="4660006" y="8360528"/>
            <a:ext cx="906621" cy="0"/>
          </a:xfrm>
          <a:prstGeom prst="line">
            <a:avLst/>
          </a:prstGeom>
          <a:ln w="38100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0"/>
          <a:srcRect t="152" b="152"/>
          <a:stretch>
            <a:fillRect/>
          </a:stretch>
        </p:blipFill>
        <p:spPr>
          <a:xfrm>
            <a:off x="1583389" y="2665556"/>
            <a:ext cx="6601618" cy="3465849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6171560" y="6874309"/>
            <a:ext cx="2972440" cy="2972440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sp>
        <p:nvSpPr>
          <p:cNvPr id="19" name="TextBox 19"/>
          <p:cNvSpPr txBox="1"/>
          <p:nvPr/>
        </p:nvSpPr>
        <p:spPr>
          <a:xfrm>
            <a:off x="3706922" y="36522"/>
            <a:ext cx="5333117" cy="1765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953"/>
              </a:lnSpc>
              <a:spcBef>
                <a:spcPct val="0"/>
              </a:spcBef>
            </a:pPr>
            <a:r>
              <a:rPr lang="en-US" sz="9252" u="sng">
                <a:solidFill>
                  <a:srgbClr val="5CE1E6"/>
                </a:solidFill>
                <a:latin typeface="Times New Roman Italics"/>
              </a:rPr>
              <a:t>Chapitre 2</a:t>
            </a:r>
            <a:r>
              <a:rPr lang="en-US" sz="9252">
                <a:solidFill>
                  <a:srgbClr val="5CE1E6"/>
                </a:solidFill>
                <a:latin typeface="Times New Roman"/>
              </a:rPr>
              <a:t>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736915" y="3025518"/>
            <a:ext cx="6294565" cy="3203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30"/>
              </a:lnSpc>
              <a:spcBef>
                <a:spcPct val="0"/>
              </a:spcBef>
            </a:pPr>
            <a:r>
              <a:rPr lang="en-US" sz="5878" u="sng">
                <a:solidFill>
                  <a:srgbClr val="FF914D"/>
                </a:solidFill>
                <a:latin typeface="Times New Roman Bold Italics"/>
              </a:rPr>
              <a:t>Quelques propriétés de l’air et ses constituants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847216" y="8189056"/>
            <a:ext cx="2316087" cy="4222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3D25"/>
                </a:solidFill>
                <a:latin typeface="Open Sans Bold"/>
              </a:rPr>
              <a:t>PROF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742238" y="-286558"/>
            <a:ext cx="1070742" cy="1862160"/>
          </a:xfrm>
          <a:custGeom>
            <a:avLst/>
            <a:gdLst/>
            <a:ahLst/>
            <a:cxnLst/>
            <a:rect l="l" t="t" r="r" b="b"/>
            <a:pathLst>
              <a:path w="1070742" h="1862160">
                <a:moveTo>
                  <a:pt x="1070742" y="0"/>
                </a:moveTo>
                <a:lnTo>
                  <a:pt x="0" y="0"/>
                </a:lnTo>
                <a:lnTo>
                  <a:pt x="0" y="1862160"/>
                </a:lnTo>
                <a:lnTo>
                  <a:pt x="1070742" y="1862160"/>
                </a:lnTo>
                <a:lnTo>
                  <a:pt x="107074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64577" y="7592827"/>
            <a:ext cx="4716981" cy="4747130"/>
          </a:xfrm>
          <a:custGeom>
            <a:avLst/>
            <a:gdLst/>
            <a:ahLst/>
            <a:cxnLst/>
            <a:rect l="l" t="t" r="r" b="b"/>
            <a:pathLst>
              <a:path w="4716981" h="4747130">
                <a:moveTo>
                  <a:pt x="0" y="0"/>
                </a:moveTo>
                <a:lnTo>
                  <a:pt x="4716981" y="0"/>
                </a:lnTo>
                <a:lnTo>
                  <a:pt x="4716981" y="4747130"/>
                </a:lnTo>
                <a:lnTo>
                  <a:pt x="0" y="47471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117666" y="8196096"/>
            <a:ext cx="1336101" cy="2323654"/>
          </a:xfrm>
          <a:custGeom>
            <a:avLst/>
            <a:gdLst/>
            <a:ahLst/>
            <a:cxnLst/>
            <a:rect l="l" t="t" r="r" b="b"/>
            <a:pathLst>
              <a:path w="1336101" h="2323654">
                <a:moveTo>
                  <a:pt x="1336101" y="0"/>
                </a:moveTo>
                <a:lnTo>
                  <a:pt x="0" y="0"/>
                </a:lnTo>
                <a:lnTo>
                  <a:pt x="0" y="2323654"/>
                </a:lnTo>
                <a:lnTo>
                  <a:pt x="1336101" y="2323654"/>
                </a:lnTo>
                <a:lnTo>
                  <a:pt x="133610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5356" y="-3103111"/>
            <a:ext cx="5762509" cy="5799341"/>
          </a:xfrm>
          <a:custGeom>
            <a:avLst/>
            <a:gdLst/>
            <a:ahLst/>
            <a:cxnLst/>
            <a:rect l="l" t="t" r="r" b="b"/>
            <a:pathLst>
              <a:path w="5762509" h="5799341">
                <a:moveTo>
                  <a:pt x="0" y="0"/>
                </a:moveTo>
                <a:lnTo>
                  <a:pt x="5762509" y="0"/>
                </a:lnTo>
                <a:lnTo>
                  <a:pt x="5762509" y="5799342"/>
                </a:lnTo>
                <a:lnTo>
                  <a:pt x="0" y="57993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74301" y="146929"/>
            <a:ext cx="1926794" cy="1674463"/>
          </a:xfrm>
          <a:custGeom>
            <a:avLst/>
            <a:gdLst/>
            <a:ahLst/>
            <a:cxnLst/>
            <a:rect l="l" t="t" r="r" b="b"/>
            <a:pathLst>
              <a:path w="1926794" h="1674463">
                <a:moveTo>
                  <a:pt x="0" y="0"/>
                </a:moveTo>
                <a:lnTo>
                  <a:pt x="1926793" y="0"/>
                </a:lnTo>
                <a:lnTo>
                  <a:pt x="1926793" y="1674463"/>
                </a:lnTo>
                <a:lnTo>
                  <a:pt x="0" y="167446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152024" y="2342134"/>
            <a:ext cx="6751822" cy="2063765"/>
          </a:xfrm>
          <a:custGeom>
            <a:avLst/>
            <a:gdLst/>
            <a:ahLst/>
            <a:cxnLst/>
            <a:rect l="l" t="t" r="r" b="b"/>
            <a:pathLst>
              <a:path w="6751822" h="2063765">
                <a:moveTo>
                  <a:pt x="0" y="0"/>
                </a:moveTo>
                <a:lnTo>
                  <a:pt x="6751823" y="0"/>
                </a:lnTo>
                <a:lnTo>
                  <a:pt x="6751823" y="2063765"/>
                </a:lnTo>
                <a:lnTo>
                  <a:pt x="0" y="206376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4510" t="-20629" r="-15124" b="-6148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095088" y="6238482"/>
            <a:ext cx="6446520" cy="1844040"/>
          </a:xfrm>
          <a:custGeom>
            <a:avLst/>
            <a:gdLst/>
            <a:ahLst/>
            <a:cxnLst/>
            <a:rect l="l" t="t" r="r" b="b"/>
            <a:pathLst>
              <a:path w="6446520" h="1844040">
                <a:moveTo>
                  <a:pt x="0" y="0"/>
                </a:moveTo>
                <a:lnTo>
                  <a:pt x="6446520" y="0"/>
                </a:lnTo>
                <a:lnTo>
                  <a:pt x="6446520" y="1844040"/>
                </a:lnTo>
                <a:lnTo>
                  <a:pt x="0" y="184404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6470" t="-14958" r="-12327" b="-11619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70720" y="6293032"/>
            <a:ext cx="6357397" cy="1789490"/>
          </a:xfrm>
          <a:custGeom>
            <a:avLst/>
            <a:gdLst/>
            <a:ahLst/>
            <a:cxnLst/>
            <a:rect l="l" t="t" r="r" b="b"/>
            <a:pathLst>
              <a:path w="6357397" h="1789490">
                <a:moveTo>
                  <a:pt x="0" y="0"/>
                </a:moveTo>
                <a:lnTo>
                  <a:pt x="6357397" y="0"/>
                </a:lnTo>
                <a:lnTo>
                  <a:pt x="6357397" y="1789490"/>
                </a:lnTo>
                <a:lnTo>
                  <a:pt x="0" y="178949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6912" t="-15221" r="-6991" b="-24789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058930" y="5537273"/>
            <a:ext cx="3869575" cy="598025"/>
          </a:xfrm>
          <a:custGeom>
            <a:avLst/>
            <a:gdLst/>
            <a:ahLst/>
            <a:cxnLst/>
            <a:rect l="l" t="t" r="r" b="b"/>
            <a:pathLst>
              <a:path w="3869575" h="598025">
                <a:moveTo>
                  <a:pt x="0" y="0"/>
                </a:moveTo>
                <a:lnTo>
                  <a:pt x="3869575" y="0"/>
                </a:lnTo>
                <a:lnTo>
                  <a:pt x="3869575" y="598025"/>
                </a:lnTo>
                <a:lnTo>
                  <a:pt x="0" y="59802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0388678" y="5535392"/>
            <a:ext cx="3869575" cy="598025"/>
          </a:xfrm>
          <a:custGeom>
            <a:avLst/>
            <a:gdLst/>
            <a:ahLst/>
            <a:cxnLst/>
            <a:rect l="l" t="t" r="r" b="b"/>
            <a:pathLst>
              <a:path w="3869575" h="598025">
                <a:moveTo>
                  <a:pt x="0" y="0"/>
                </a:moveTo>
                <a:lnTo>
                  <a:pt x="3869574" y="0"/>
                </a:lnTo>
                <a:lnTo>
                  <a:pt x="3869574" y="598025"/>
                </a:lnTo>
                <a:lnTo>
                  <a:pt x="0" y="59802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3087941" y="4636733"/>
            <a:ext cx="401122" cy="311417"/>
          </a:xfrm>
          <a:custGeom>
            <a:avLst/>
            <a:gdLst/>
            <a:ahLst/>
            <a:cxnLst/>
            <a:rect l="l" t="t" r="r" b="b"/>
            <a:pathLst>
              <a:path w="401122" h="311417">
                <a:moveTo>
                  <a:pt x="0" y="0"/>
                </a:moveTo>
                <a:lnTo>
                  <a:pt x="401122" y="0"/>
                </a:lnTo>
                <a:lnTo>
                  <a:pt x="401122" y="311417"/>
                </a:lnTo>
                <a:lnTo>
                  <a:pt x="0" y="31141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575278" y="2342134"/>
            <a:ext cx="725817" cy="363816"/>
          </a:xfrm>
          <a:custGeom>
            <a:avLst/>
            <a:gdLst/>
            <a:ahLst/>
            <a:cxnLst/>
            <a:rect l="l" t="t" r="r" b="b"/>
            <a:pathLst>
              <a:path w="725817" h="363816">
                <a:moveTo>
                  <a:pt x="0" y="0"/>
                </a:moveTo>
                <a:lnTo>
                  <a:pt x="725816" y="0"/>
                </a:lnTo>
                <a:lnTo>
                  <a:pt x="725816" y="363816"/>
                </a:lnTo>
                <a:lnTo>
                  <a:pt x="0" y="36381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2786103" y="296337"/>
            <a:ext cx="13309222" cy="916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0"/>
              </a:lnSpc>
              <a:spcBef>
                <a:spcPct val="0"/>
              </a:spcBef>
            </a:pPr>
            <a:r>
              <a:rPr lang="en-US" sz="4800" u="sng">
                <a:solidFill>
                  <a:srgbClr val="FF914D"/>
                </a:solidFill>
                <a:latin typeface="Times New Roman Bold Italics"/>
              </a:rPr>
              <a:t>I - Quelques propriétés de l’air et ses constituants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095088" y="2227834"/>
            <a:ext cx="7805910" cy="1583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</a:rPr>
              <a:t>     Prenant une seringue remplie d’air ,et le piston se met à mi-course ,puis on branche un manomètre sur Le seringue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528765" y="1229105"/>
            <a:ext cx="3885600" cy="722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0"/>
              </a:lnSpc>
              <a:spcBef>
                <a:spcPct val="0"/>
              </a:spcBef>
            </a:pPr>
            <a:r>
              <a:rPr lang="en-US" sz="3800" u="sng">
                <a:solidFill>
                  <a:srgbClr val="5CE1E6"/>
                </a:solidFill>
                <a:latin typeface="Times New Roman Bold"/>
              </a:rPr>
              <a:t>a - Expérience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288502" y="5501640"/>
            <a:ext cx="3366321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"/>
              </a:rPr>
              <a:t> </a:t>
            </a:r>
            <a:r>
              <a:rPr lang="en-US" sz="2899">
                <a:solidFill>
                  <a:srgbClr val="000000"/>
                </a:solidFill>
                <a:latin typeface="Times New Roman"/>
              </a:rPr>
              <a:t>On pousse le piston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924986" y="5494631"/>
            <a:ext cx="2796957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000000"/>
                </a:solidFill>
                <a:latin typeface="Times New Roman"/>
              </a:rPr>
              <a:t>On tire le piston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718953" y="4457796"/>
            <a:ext cx="2014710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"/>
              </a:rPr>
              <a:t>Ensuite :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742238" y="-286558"/>
            <a:ext cx="1070742" cy="1862160"/>
          </a:xfrm>
          <a:custGeom>
            <a:avLst/>
            <a:gdLst/>
            <a:ahLst/>
            <a:cxnLst/>
            <a:rect l="l" t="t" r="r" b="b"/>
            <a:pathLst>
              <a:path w="1070742" h="1862160">
                <a:moveTo>
                  <a:pt x="1070742" y="0"/>
                </a:moveTo>
                <a:lnTo>
                  <a:pt x="0" y="0"/>
                </a:lnTo>
                <a:lnTo>
                  <a:pt x="0" y="1862160"/>
                </a:lnTo>
                <a:lnTo>
                  <a:pt x="1070742" y="1862160"/>
                </a:lnTo>
                <a:lnTo>
                  <a:pt x="107074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64577" y="7592827"/>
            <a:ext cx="4716981" cy="4747130"/>
          </a:xfrm>
          <a:custGeom>
            <a:avLst/>
            <a:gdLst/>
            <a:ahLst/>
            <a:cxnLst/>
            <a:rect l="l" t="t" r="r" b="b"/>
            <a:pathLst>
              <a:path w="4716981" h="4747130">
                <a:moveTo>
                  <a:pt x="0" y="0"/>
                </a:moveTo>
                <a:lnTo>
                  <a:pt x="4716981" y="0"/>
                </a:lnTo>
                <a:lnTo>
                  <a:pt x="4716981" y="4747130"/>
                </a:lnTo>
                <a:lnTo>
                  <a:pt x="0" y="47471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117666" y="8196096"/>
            <a:ext cx="1336101" cy="2323654"/>
          </a:xfrm>
          <a:custGeom>
            <a:avLst/>
            <a:gdLst/>
            <a:ahLst/>
            <a:cxnLst/>
            <a:rect l="l" t="t" r="r" b="b"/>
            <a:pathLst>
              <a:path w="1336101" h="2323654">
                <a:moveTo>
                  <a:pt x="1336101" y="0"/>
                </a:moveTo>
                <a:lnTo>
                  <a:pt x="0" y="0"/>
                </a:lnTo>
                <a:lnTo>
                  <a:pt x="0" y="2323654"/>
                </a:lnTo>
                <a:lnTo>
                  <a:pt x="1336101" y="2323654"/>
                </a:lnTo>
                <a:lnTo>
                  <a:pt x="133610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2881255" y="-3427580"/>
            <a:ext cx="5762509" cy="5799341"/>
          </a:xfrm>
          <a:custGeom>
            <a:avLst/>
            <a:gdLst/>
            <a:ahLst/>
            <a:cxnLst/>
            <a:rect l="l" t="t" r="r" b="b"/>
            <a:pathLst>
              <a:path w="5762509" h="5799341">
                <a:moveTo>
                  <a:pt x="0" y="0"/>
                </a:moveTo>
                <a:lnTo>
                  <a:pt x="5762510" y="0"/>
                </a:lnTo>
                <a:lnTo>
                  <a:pt x="5762510" y="5799341"/>
                </a:lnTo>
                <a:lnTo>
                  <a:pt x="0" y="57993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8294" y="191469"/>
            <a:ext cx="1482220" cy="1288110"/>
          </a:xfrm>
          <a:custGeom>
            <a:avLst/>
            <a:gdLst/>
            <a:ahLst/>
            <a:cxnLst/>
            <a:rect l="l" t="t" r="r" b="b"/>
            <a:pathLst>
              <a:path w="1482220" h="1288110">
                <a:moveTo>
                  <a:pt x="0" y="0"/>
                </a:moveTo>
                <a:lnTo>
                  <a:pt x="1482220" y="0"/>
                </a:lnTo>
                <a:lnTo>
                  <a:pt x="1482220" y="1288109"/>
                </a:lnTo>
                <a:lnTo>
                  <a:pt x="0" y="12881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399741" y="2950942"/>
            <a:ext cx="386362" cy="288323"/>
          </a:xfrm>
          <a:custGeom>
            <a:avLst/>
            <a:gdLst/>
            <a:ahLst/>
            <a:cxnLst/>
            <a:rect l="l" t="t" r="r" b="b"/>
            <a:pathLst>
              <a:path w="386362" h="288323">
                <a:moveTo>
                  <a:pt x="0" y="0"/>
                </a:moveTo>
                <a:lnTo>
                  <a:pt x="386362" y="0"/>
                </a:lnTo>
                <a:lnTo>
                  <a:pt x="386362" y="288322"/>
                </a:lnTo>
                <a:lnTo>
                  <a:pt x="0" y="28832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554541" y="2836642"/>
            <a:ext cx="13601636" cy="1069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"/>
              </a:rPr>
              <a:t>     Lorsqu’on tire le piston, le volume de l’air emprisonné à l’intérieur de la seringue augmente : on dit que l’air est </a:t>
            </a:r>
            <a:r>
              <a:rPr lang="en-US" sz="2899" u="sng">
                <a:solidFill>
                  <a:srgbClr val="FFDC5D"/>
                </a:solidFill>
                <a:latin typeface="Times New Roman Italics"/>
              </a:rPr>
              <a:t>expansible</a:t>
            </a:r>
            <a:r>
              <a:rPr lang="en-US" sz="2899">
                <a:solidFill>
                  <a:srgbClr val="FFFFFF"/>
                </a:solidFill>
                <a:latin typeface="Times New Roman"/>
              </a:rPr>
              <a:t> (la pression de l’air diminue).</a:t>
            </a:r>
          </a:p>
        </p:txBody>
      </p:sp>
      <p:sp>
        <p:nvSpPr>
          <p:cNvPr id="12" name="Freeform 12"/>
          <p:cNvSpPr/>
          <p:nvPr/>
        </p:nvSpPr>
        <p:spPr>
          <a:xfrm>
            <a:off x="2399741" y="1888884"/>
            <a:ext cx="386362" cy="288323"/>
          </a:xfrm>
          <a:custGeom>
            <a:avLst/>
            <a:gdLst/>
            <a:ahLst/>
            <a:cxnLst/>
            <a:rect l="l" t="t" r="r" b="b"/>
            <a:pathLst>
              <a:path w="386362" h="288323">
                <a:moveTo>
                  <a:pt x="0" y="0"/>
                </a:moveTo>
                <a:lnTo>
                  <a:pt x="386362" y="0"/>
                </a:lnTo>
                <a:lnTo>
                  <a:pt x="386362" y="288323"/>
                </a:lnTo>
                <a:lnTo>
                  <a:pt x="0" y="28832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148134" y="4821836"/>
            <a:ext cx="12412059" cy="3678483"/>
          </a:xfrm>
          <a:custGeom>
            <a:avLst/>
            <a:gdLst/>
            <a:ahLst/>
            <a:cxnLst/>
            <a:rect l="l" t="t" r="r" b="b"/>
            <a:pathLst>
              <a:path w="12412059" h="3678483">
                <a:moveTo>
                  <a:pt x="0" y="0"/>
                </a:moveTo>
                <a:lnTo>
                  <a:pt x="12412060" y="0"/>
                </a:lnTo>
                <a:lnTo>
                  <a:pt x="12412060" y="3678483"/>
                </a:lnTo>
                <a:lnTo>
                  <a:pt x="0" y="367848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7383746" y="4426519"/>
            <a:ext cx="3239632" cy="1072024"/>
          </a:xfrm>
          <a:custGeom>
            <a:avLst/>
            <a:gdLst/>
            <a:ahLst/>
            <a:cxnLst/>
            <a:rect l="l" t="t" r="r" b="b"/>
            <a:pathLst>
              <a:path w="3239632" h="1072024">
                <a:moveTo>
                  <a:pt x="0" y="0"/>
                </a:moveTo>
                <a:lnTo>
                  <a:pt x="3239631" y="0"/>
                </a:lnTo>
                <a:lnTo>
                  <a:pt x="3239631" y="1072024"/>
                </a:lnTo>
                <a:lnTo>
                  <a:pt x="0" y="107202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7792282" y="4414011"/>
            <a:ext cx="2422560" cy="739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60"/>
              </a:lnSpc>
              <a:spcBef>
                <a:spcPct val="0"/>
              </a:spcBef>
            </a:pPr>
            <a:r>
              <a:rPr lang="en-US" sz="3900" u="sng">
                <a:solidFill>
                  <a:srgbClr val="5CE1E6"/>
                </a:solidFill>
                <a:latin typeface="Times New Roman Bold"/>
              </a:rPr>
              <a:t>Conclusion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554541" y="1774584"/>
            <a:ext cx="13917150" cy="1051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</a:pPr>
            <a:r>
              <a:rPr lang="en-US" sz="2899">
                <a:solidFill>
                  <a:srgbClr val="FFFFFF"/>
                </a:solidFill>
                <a:latin typeface="Times New Roman"/>
              </a:rPr>
              <a:t>     Lorsqu’on pousse le piston, le volume de l’air emprisonné à l’intérieur de la seringue</a:t>
            </a:r>
          </a:p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Times New Roman"/>
              </a:rPr>
              <a:t>diminue : on dit que l’air est </a:t>
            </a:r>
            <a:r>
              <a:rPr lang="en-US" sz="2799" u="sng">
                <a:solidFill>
                  <a:srgbClr val="FFDC5D"/>
                </a:solidFill>
                <a:latin typeface="Times New Roman Italics"/>
              </a:rPr>
              <a:t>compressible</a:t>
            </a:r>
            <a:r>
              <a:rPr lang="en-US" sz="2799">
                <a:solidFill>
                  <a:srgbClr val="FFFFFF"/>
                </a:solidFill>
                <a:latin typeface="Times New Roman"/>
              </a:rPr>
              <a:t> (la pression de l’air augmente).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29242" y="885825"/>
            <a:ext cx="3885600" cy="689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 u="sng">
                <a:solidFill>
                  <a:srgbClr val="5CE1E6"/>
                </a:solidFill>
                <a:latin typeface="Times New Roman Bold"/>
              </a:rPr>
              <a:t>b - Observation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106924" y="5650943"/>
            <a:ext cx="10934636" cy="1069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000000"/>
                </a:solidFill>
                <a:latin typeface="Times New Roman Bold"/>
              </a:rPr>
              <a:t>   L’air n’a pas de volume propre. Comme tous les gaz, il est expansible et compressibe</a:t>
            </a:r>
            <a:r>
              <a:rPr lang="en-US" sz="2899">
                <a:solidFill>
                  <a:srgbClr val="FFFFFF"/>
                </a:solidFill>
                <a:latin typeface="Times New Roman Bold"/>
              </a:rPr>
              <a:t>le.</a:t>
            </a:r>
          </a:p>
        </p:txBody>
      </p:sp>
      <p:sp>
        <p:nvSpPr>
          <p:cNvPr id="19" name="Freeform 19"/>
          <p:cNvSpPr/>
          <p:nvPr/>
        </p:nvSpPr>
        <p:spPr>
          <a:xfrm>
            <a:off x="3906362" y="5765243"/>
            <a:ext cx="401122" cy="311417"/>
          </a:xfrm>
          <a:custGeom>
            <a:avLst/>
            <a:gdLst/>
            <a:ahLst/>
            <a:cxnLst/>
            <a:rect l="l" t="t" r="r" b="b"/>
            <a:pathLst>
              <a:path w="401122" h="311417">
                <a:moveTo>
                  <a:pt x="0" y="0"/>
                </a:moveTo>
                <a:lnTo>
                  <a:pt x="401123" y="0"/>
                </a:lnTo>
                <a:lnTo>
                  <a:pt x="401123" y="311417"/>
                </a:lnTo>
                <a:lnTo>
                  <a:pt x="0" y="31141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4395013" y="6729809"/>
            <a:ext cx="8221916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000000"/>
                </a:solidFill>
                <a:latin typeface="Times New Roman Bold"/>
              </a:rPr>
              <a:t>L’air n’a pas de volume propre comme tous les gaz.</a:t>
            </a:r>
          </a:p>
        </p:txBody>
      </p:sp>
      <p:sp>
        <p:nvSpPr>
          <p:cNvPr id="21" name="Freeform 21"/>
          <p:cNvSpPr/>
          <p:nvPr/>
        </p:nvSpPr>
        <p:spPr>
          <a:xfrm>
            <a:off x="3906362" y="6908746"/>
            <a:ext cx="401122" cy="311417"/>
          </a:xfrm>
          <a:custGeom>
            <a:avLst/>
            <a:gdLst/>
            <a:ahLst/>
            <a:cxnLst/>
            <a:rect l="l" t="t" r="r" b="b"/>
            <a:pathLst>
              <a:path w="401122" h="311417">
                <a:moveTo>
                  <a:pt x="0" y="0"/>
                </a:moveTo>
                <a:lnTo>
                  <a:pt x="401123" y="0"/>
                </a:lnTo>
                <a:lnTo>
                  <a:pt x="401123" y="311417"/>
                </a:lnTo>
                <a:lnTo>
                  <a:pt x="0" y="31141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742238" y="-286558"/>
            <a:ext cx="1070742" cy="1862160"/>
          </a:xfrm>
          <a:custGeom>
            <a:avLst/>
            <a:gdLst/>
            <a:ahLst/>
            <a:cxnLst/>
            <a:rect l="l" t="t" r="r" b="b"/>
            <a:pathLst>
              <a:path w="1070742" h="1862160">
                <a:moveTo>
                  <a:pt x="1070742" y="0"/>
                </a:moveTo>
                <a:lnTo>
                  <a:pt x="0" y="0"/>
                </a:lnTo>
                <a:lnTo>
                  <a:pt x="0" y="1862160"/>
                </a:lnTo>
                <a:lnTo>
                  <a:pt x="1070742" y="1862160"/>
                </a:lnTo>
                <a:lnTo>
                  <a:pt x="107074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64577" y="7592827"/>
            <a:ext cx="4716981" cy="4747130"/>
          </a:xfrm>
          <a:custGeom>
            <a:avLst/>
            <a:gdLst/>
            <a:ahLst/>
            <a:cxnLst/>
            <a:rect l="l" t="t" r="r" b="b"/>
            <a:pathLst>
              <a:path w="4716981" h="4747130">
                <a:moveTo>
                  <a:pt x="0" y="0"/>
                </a:moveTo>
                <a:lnTo>
                  <a:pt x="4716981" y="0"/>
                </a:lnTo>
                <a:lnTo>
                  <a:pt x="4716981" y="4747130"/>
                </a:lnTo>
                <a:lnTo>
                  <a:pt x="0" y="47471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117666" y="8196096"/>
            <a:ext cx="1336101" cy="2323654"/>
          </a:xfrm>
          <a:custGeom>
            <a:avLst/>
            <a:gdLst/>
            <a:ahLst/>
            <a:cxnLst/>
            <a:rect l="l" t="t" r="r" b="b"/>
            <a:pathLst>
              <a:path w="1336101" h="2323654">
                <a:moveTo>
                  <a:pt x="1336101" y="0"/>
                </a:moveTo>
                <a:lnTo>
                  <a:pt x="0" y="0"/>
                </a:lnTo>
                <a:lnTo>
                  <a:pt x="0" y="2323654"/>
                </a:lnTo>
                <a:lnTo>
                  <a:pt x="1336101" y="2323654"/>
                </a:lnTo>
                <a:lnTo>
                  <a:pt x="133610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2881255" y="-3411993"/>
            <a:ext cx="5762509" cy="5799341"/>
          </a:xfrm>
          <a:custGeom>
            <a:avLst/>
            <a:gdLst/>
            <a:ahLst/>
            <a:cxnLst/>
            <a:rect l="l" t="t" r="r" b="b"/>
            <a:pathLst>
              <a:path w="5762509" h="5799341">
                <a:moveTo>
                  <a:pt x="0" y="0"/>
                </a:moveTo>
                <a:lnTo>
                  <a:pt x="5762510" y="0"/>
                </a:lnTo>
                <a:lnTo>
                  <a:pt x="5762510" y="5799341"/>
                </a:lnTo>
                <a:lnTo>
                  <a:pt x="0" y="57993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8294" y="191469"/>
            <a:ext cx="1482220" cy="1288110"/>
          </a:xfrm>
          <a:custGeom>
            <a:avLst/>
            <a:gdLst/>
            <a:ahLst/>
            <a:cxnLst/>
            <a:rect l="l" t="t" r="r" b="b"/>
            <a:pathLst>
              <a:path w="1482220" h="1288110">
                <a:moveTo>
                  <a:pt x="0" y="0"/>
                </a:moveTo>
                <a:lnTo>
                  <a:pt x="1482220" y="0"/>
                </a:lnTo>
                <a:lnTo>
                  <a:pt x="1482220" y="1288109"/>
                </a:lnTo>
                <a:lnTo>
                  <a:pt x="0" y="12881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626902" y="1767798"/>
            <a:ext cx="449988" cy="349354"/>
          </a:xfrm>
          <a:custGeom>
            <a:avLst/>
            <a:gdLst/>
            <a:ahLst/>
            <a:cxnLst/>
            <a:rect l="l" t="t" r="r" b="b"/>
            <a:pathLst>
              <a:path w="449988" h="349354">
                <a:moveTo>
                  <a:pt x="0" y="0"/>
                </a:moveTo>
                <a:lnTo>
                  <a:pt x="449988" y="0"/>
                </a:lnTo>
                <a:lnTo>
                  <a:pt x="449988" y="349354"/>
                </a:lnTo>
                <a:lnTo>
                  <a:pt x="0" y="3493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960934" y="2419794"/>
            <a:ext cx="10428213" cy="2986709"/>
          </a:xfrm>
          <a:custGeom>
            <a:avLst/>
            <a:gdLst/>
            <a:ahLst/>
            <a:cxnLst/>
            <a:rect l="l" t="t" r="r" b="b"/>
            <a:pathLst>
              <a:path w="10428213" h="2986709">
                <a:moveTo>
                  <a:pt x="0" y="0"/>
                </a:moveTo>
                <a:lnTo>
                  <a:pt x="10428214" y="0"/>
                </a:lnTo>
                <a:lnTo>
                  <a:pt x="10428214" y="2986709"/>
                </a:lnTo>
                <a:lnTo>
                  <a:pt x="0" y="298670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35181" b="-126684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230082" y="5850097"/>
            <a:ext cx="621814" cy="504235"/>
          </a:xfrm>
          <a:custGeom>
            <a:avLst/>
            <a:gdLst/>
            <a:ahLst/>
            <a:cxnLst/>
            <a:rect l="l" t="t" r="r" b="b"/>
            <a:pathLst>
              <a:path w="621814" h="504235">
                <a:moveTo>
                  <a:pt x="0" y="0"/>
                </a:moveTo>
                <a:lnTo>
                  <a:pt x="621814" y="0"/>
                </a:lnTo>
                <a:lnTo>
                  <a:pt x="621814" y="504234"/>
                </a:lnTo>
                <a:lnTo>
                  <a:pt x="0" y="50423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4254128" y="885825"/>
            <a:ext cx="3885600" cy="689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 u="sng">
                <a:solidFill>
                  <a:srgbClr val="C1FF72"/>
                </a:solidFill>
                <a:latin typeface="Times New Roman Bold"/>
              </a:rPr>
              <a:t>Experience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950204" y="969"/>
            <a:ext cx="6027120" cy="916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0"/>
              </a:lnSpc>
              <a:spcBef>
                <a:spcPct val="0"/>
              </a:spcBef>
            </a:pPr>
            <a:r>
              <a:rPr lang="en-US" sz="4800" u="sng">
                <a:solidFill>
                  <a:srgbClr val="FF914D"/>
                </a:solidFill>
                <a:latin typeface="Times New Roman Bold Italics"/>
              </a:rPr>
              <a:t>II) L’air a une masse 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288502" y="1556384"/>
            <a:ext cx="11773078" cy="638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88"/>
              </a:lnSpc>
              <a:spcBef>
                <a:spcPct val="0"/>
              </a:spcBef>
            </a:pPr>
            <a:r>
              <a:rPr lang="en-US" sz="3349">
                <a:solidFill>
                  <a:srgbClr val="FFFFFF"/>
                </a:solidFill>
                <a:latin typeface="Times New Roman Bold"/>
              </a:rPr>
              <a:t>Réalisons l’expérience décrite dans les documents ci-dessous 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792313" y="4509274"/>
            <a:ext cx="1012151" cy="504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95"/>
              </a:lnSpc>
              <a:spcBef>
                <a:spcPct val="0"/>
              </a:spcBef>
            </a:pPr>
            <a:r>
              <a:rPr lang="en-US" sz="2639" u="sng">
                <a:solidFill>
                  <a:srgbClr val="000000"/>
                </a:solidFill>
                <a:latin typeface="Times New Roman Bold"/>
              </a:rPr>
              <a:t>287g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814159" y="4518799"/>
            <a:ext cx="644872" cy="478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5"/>
              </a:lnSpc>
              <a:spcBef>
                <a:spcPct val="0"/>
              </a:spcBef>
            </a:pPr>
            <a:r>
              <a:rPr lang="en-US" sz="2539">
                <a:solidFill>
                  <a:srgbClr val="000000"/>
                </a:solidFill>
                <a:latin typeface="Times New Roman Bold"/>
              </a:rPr>
              <a:t>288g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076890" y="5699489"/>
            <a:ext cx="11383714" cy="672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5"/>
              </a:lnSpc>
              <a:spcBef>
                <a:spcPct val="0"/>
              </a:spcBef>
            </a:pPr>
            <a:r>
              <a:rPr lang="en-US" sz="3539">
                <a:solidFill>
                  <a:srgbClr val="FFFFFF"/>
                </a:solidFill>
                <a:latin typeface="Times New Roman Bold"/>
              </a:rPr>
              <a:t>On pèse un ballon dégonflé et on trouve une masse m1 = 287g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005433" y="6664575"/>
            <a:ext cx="11767987" cy="1300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5"/>
              </a:lnSpc>
              <a:spcBef>
                <a:spcPct val="0"/>
              </a:spcBef>
            </a:pPr>
            <a:r>
              <a:rPr lang="en-US" sz="3539">
                <a:solidFill>
                  <a:srgbClr val="FFFFFF"/>
                </a:solidFill>
                <a:latin typeface="Times New Roman Bold"/>
              </a:rPr>
              <a:t>On gonfle alors le ballon et on le pèse à nouveau. On trouve une masse m2 = 288g</a:t>
            </a:r>
          </a:p>
        </p:txBody>
      </p:sp>
      <p:sp>
        <p:nvSpPr>
          <p:cNvPr id="20" name="Freeform 20"/>
          <p:cNvSpPr/>
          <p:nvPr/>
        </p:nvSpPr>
        <p:spPr>
          <a:xfrm>
            <a:off x="2230082" y="6797925"/>
            <a:ext cx="621814" cy="504235"/>
          </a:xfrm>
          <a:custGeom>
            <a:avLst/>
            <a:gdLst/>
            <a:ahLst/>
            <a:cxnLst/>
            <a:rect l="l" t="t" r="r" b="b"/>
            <a:pathLst>
              <a:path w="621814" h="504235">
                <a:moveTo>
                  <a:pt x="0" y="0"/>
                </a:moveTo>
                <a:lnTo>
                  <a:pt x="621814" y="0"/>
                </a:lnTo>
                <a:lnTo>
                  <a:pt x="621814" y="504235"/>
                </a:lnTo>
                <a:lnTo>
                  <a:pt x="0" y="50423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742238" y="-286558"/>
            <a:ext cx="1070742" cy="1862160"/>
          </a:xfrm>
          <a:custGeom>
            <a:avLst/>
            <a:gdLst/>
            <a:ahLst/>
            <a:cxnLst/>
            <a:rect l="l" t="t" r="r" b="b"/>
            <a:pathLst>
              <a:path w="1070742" h="1862160">
                <a:moveTo>
                  <a:pt x="1070742" y="0"/>
                </a:moveTo>
                <a:lnTo>
                  <a:pt x="0" y="0"/>
                </a:lnTo>
                <a:lnTo>
                  <a:pt x="0" y="1862160"/>
                </a:lnTo>
                <a:lnTo>
                  <a:pt x="1070742" y="1862160"/>
                </a:lnTo>
                <a:lnTo>
                  <a:pt x="107074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64577" y="7592827"/>
            <a:ext cx="4716981" cy="4747130"/>
          </a:xfrm>
          <a:custGeom>
            <a:avLst/>
            <a:gdLst/>
            <a:ahLst/>
            <a:cxnLst/>
            <a:rect l="l" t="t" r="r" b="b"/>
            <a:pathLst>
              <a:path w="4716981" h="4747130">
                <a:moveTo>
                  <a:pt x="0" y="0"/>
                </a:moveTo>
                <a:lnTo>
                  <a:pt x="4716981" y="0"/>
                </a:lnTo>
                <a:lnTo>
                  <a:pt x="4716981" y="4747130"/>
                </a:lnTo>
                <a:lnTo>
                  <a:pt x="0" y="47471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117666" y="8196096"/>
            <a:ext cx="1336101" cy="2323654"/>
          </a:xfrm>
          <a:custGeom>
            <a:avLst/>
            <a:gdLst/>
            <a:ahLst/>
            <a:cxnLst/>
            <a:rect l="l" t="t" r="r" b="b"/>
            <a:pathLst>
              <a:path w="1336101" h="2323654">
                <a:moveTo>
                  <a:pt x="1336101" y="0"/>
                </a:moveTo>
                <a:lnTo>
                  <a:pt x="0" y="0"/>
                </a:lnTo>
                <a:lnTo>
                  <a:pt x="0" y="2323654"/>
                </a:lnTo>
                <a:lnTo>
                  <a:pt x="1336101" y="2323654"/>
                </a:lnTo>
                <a:lnTo>
                  <a:pt x="133610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2881255" y="-3427580"/>
            <a:ext cx="5762509" cy="5799341"/>
          </a:xfrm>
          <a:custGeom>
            <a:avLst/>
            <a:gdLst/>
            <a:ahLst/>
            <a:cxnLst/>
            <a:rect l="l" t="t" r="r" b="b"/>
            <a:pathLst>
              <a:path w="5762509" h="5799341">
                <a:moveTo>
                  <a:pt x="0" y="0"/>
                </a:moveTo>
                <a:lnTo>
                  <a:pt x="5762510" y="0"/>
                </a:lnTo>
                <a:lnTo>
                  <a:pt x="5762510" y="5799341"/>
                </a:lnTo>
                <a:lnTo>
                  <a:pt x="0" y="57993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8294" y="191469"/>
            <a:ext cx="1482220" cy="1288110"/>
          </a:xfrm>
          <a:custGeom>
            <a:avLst/>
            <a:gdLst/>
            <a:ahLst/>
            <a:cxnLst/>
            <a:rect l="l" t="t" r="r" b="b"/>
            <a:pathLst>
              <a:path w="1482220" h="1288110">
                <a:moveTo>
                  <a:pt x="0" y="0"/>
                </a:moveTo>
                <a:lnTo>
                  <a:pt x="1482220" y="0"/>
                </a:lnTo>
                <a:lnTo>
                  <a:pt x="1482220" y="1288109"/>
                </a:lnTo>
                <a:lnTo>
                  <a:pt x="0" y="12881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950204" y="1415955"/>
            <a:ext cx="449988" cy="349354"/>
          </a:xfrm>
          <a:custGeom>
            <a:avLst/>
            <a:gdLst/>
            <a:ahLst/>
            <a:cxnLst/>
            <a:rect l="l" t="t" r="r" b="b"/>
            <a:pathLst>
              <a:path w="449988" h="349354">
                <a:moveTo>
                  <a:pt x="0" y="0"/>
                </a:moveTo>
                <a:lnTo>
                  <a:pt x="449988" y="0"/>
                </a:lnTo>
                <a:lnTo>
                  <a:pt x="449988" y="349354"/>
                </a:lnTo>
                <a:lnTo>
                  <a:pt x="0" y="3493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706714" y="1174390"/>
            <a:ext cx="7354062" cy="689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Times New Roman Bold"/>
              </a:rPr>
              <a:t>la masse de l’air ajoutée au ballon est: </a:t>
            </a:r>
          </a:p>
        </p:txBody>
      </p:sp>
      <p:sp>
        <p:nvSpPr>
          <p:cNvPr id="12" name="Freeform 12"/>
          <p:cNvSpPr/>
          <p:nvPr/>
        </p:nvSpPr>
        <p:spPr>
          <a:xfrm>
            <a:off x="3706714" y="3579014"/>
            <a:ext cx="10657089" cy="3158374"/>
          </a:xfrm>
          <a:custGeom>
            <a:avLst/>
            <a:gdLst/>
            <a:ahLst/>
            <a:cxnLst/>
            <a:rect l="l" t="t" r="r" b="b"/>
            <a:pathLst>
              <a:path w="10657089" h="3158374">
                <a:moveTo>
                  <a:pt x="0" y="0"/>
                </a:moveTo>
                <a:lnTo>
                  <a:pt x="10657090" y="0"/>
                </a:lnTo>
                <a:lnTo>
                  <a:pt x="10657090" y="3158373"/>
                </a:lnTo>
                <a:lnTo>
                  <a:pt x="0" y="315837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7487179" y="3043002"/>
            <a:ext cx="3239632" cy="1072024"/>
          </a:xfrm>
          <a:custGeom>
            <a:avLst/>
            <a:gdLst/>
            <a:ahLst/>
            <a:cxnLst/>
            <a:rect l="l" t="t" r="r" b="b"/>
            <a:pathLst>
              <a:path w="3239632" h="1072024">
                <a:moveTo>
                  <a:pt x="0" y="0"/>
                </a:moveTo>
                <a:lnTo>
                  <a:pt x="3239631" y="0"/>
                </a:lnTo>
                <a:lnTo>
                  <a:pt x="3239631" y="1072023"/>
                </a:lnTo>
                <a:lnTo>
                  <a:pt x="0" y="107202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7895715" y="3030494"/>
            <a:ext cx="2422560" cy="739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60"/>
              </a:lnSpc>
              <a:spcBef>
                <a:spcPct val="0"/>
              </a:spcBef>
            </a:pPr>
            <a:r>
              <a:rPr lang="en-US" sz="3900" u="sng">
                <a:solidFill>
                  <a:srgbClr val="5CE1E6"/>
                </a:solidFill>
                <a:latin typeface="Times New Roman Bold"/>
              </a:rPr>
              <a:t>Conclusion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551391" y="4238850"/>
            <a:ext cx="9812413" cy="1583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000000"/>
                </a:solidFill>
                <a:latin typeface="Times New Roman Bold"/>
              </a:rPr>
              <a:t>Comme tous les gaz, l’air a une masse. Dans les conditions habituelles de pression et de  température, la masse d’un litre d’air est voisine de </a:t>
            </a:r>
            <a:r>
              <a:rPr lang="en-US" sz="2899">
                <a:solidFill>
                  <a:srgbClr val="FF914D"/>
                </a:solidFill>
                <a:latin typeface="Times New Roman Bold"/>
              </a:rPr>
              <a:t>1,3 g.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254795" y="2039068"/>
            <a:ext cx="7354062" cy="689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Times New Roman Bold"/>
              </a:rPr>
              <a:t>m = m2 - m1 = 288g -287g = 1g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742238" y="-286558"/>
            <a:ext cx="1070742" cy="1862160"/>
          </a:xfrm>
          <a:custGeom>
            <a:avLst/>
            <a:gdLst/>
            <a:ahLst/>
            <a:cxnLst/>
            <a:rect l="l" t="t" r="r" b="b"/>
            <a:pathLst>
              <a:path w="1070742" h="1862160">
                <a:moveTo>
                  <a:pt x="1070742" y="0"/>
                </a:moveTo>
                <a:lnTo>
                  <a:pt x="0" y="0"/>
                </a:lnTo>
                <a:lnTo>
                  <a:pt x="0" y="1862160"/>
                </a:lnTo>
                <a:lnTo>
                  <a:pt x="1070742" y="1862160"/>
                </a:lnTo>
                <a:lnTo>
                  <a:pt x="107074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64577" y="7592827"/>
            <a:ext cx="4716981" cy="4747130"/>
          </a:xfrm>
          <a:custGeom>
            <a:avLst/>
            <a:gdLst/>
            <a:ahLst/>
            <a:cxnLst/>
            <a:rect l="l" t="t" r="r" b="b"/>
            <a:pathLst>
              <a:path w="4716981" h="4747130">
                <a:moveTo>
                  <a:pt x="0" y="0"/>
                </a:moveTo>
                <a:lnTo>
                  <a:pt x="4716981" y="0"/>
                </a:lnTo>
                <a:lnTo>
                  <a:pt x="4716981" y="4747130"/>
                </a:lnTo>
                <a:lnTo>
                  <a:pt x="0" y="47471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117666" y="8196096"/>
            <a:ext cx="1336101" cy="2323654"/>
          </a:xfrm>
          <a:custGeom>
            <a:avLst/>
            <a:gdLst/>
            <a:ahLst/>
            <a:cxnLst/>
            <a:rect l="l" t="t" r="r" b="b"/>
            <a:pathLst>
              <a:path w="1336101" h="2323654">
                <a:moveTo>
                  <a:pt x="1336101" y="0"/>
                </a:moveTo>
                <a:lnTo>
                  <a:pt x="0" y="0"/>
                </a:lnTo>
                <a:lnTo>
                  <a:pt x="0" y="2323654"/>
                </a:lnTo>
                <a:lnTo>
                  <a:pt x="1336101" y="2323654"/>
                </a:lnTo>
                <a:lnTo>
                  <a:pt x="133610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2881255" y="-3427580"/>
            <a:ext cx="5762509" cy="5799341"/>
          </a:xfrm>
          <a:custGeom>
            <a:avLst/>
            <a:gdLst/>
            <a:ahLst/>
            <a:cxnLst/>
            <a:rect l="l" t="t" r="r" b="b"/>
            <a:pathLst>
              <a:path w="5762509" h="5799341">
                <a:moveTo>
                  <a:pt x="0" y="0"/>
                </a:moveTo>
                <a:lnTo>
                  <a:pt x="5762510" y="0"/>
                </a:lnTo>
                <a:lnTo>
                  <a:pt x="5762510" y="5799341"/>
                </a:lnTo>
                <a:lnTo>
                  <a:pt x="0" y="57993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8294" y="191469"/>
            <a:ext cx="1482220" cy="1288110"/>
          </a:xfrm>
          <a:custGeom>
            <a:avLst/>
            <a:gdLst/>
            <a:ahLst/>
            <a:cxnLst/>
            <a:rect l="l" t="t" r="r" b="b"/>
            <a:pathLst>
              <a:path w="1482220" h="1288110">
                <a:moveTo>
                  <a:pt x="0" y="0"/>
                </a:moveTo>
                <a:lnTo>
                  <a:pt x="1482220" y="0"/>
                </a:lnTo>
                <a:lnTo>
                  <a:pt x="1482220" y="1288109"/>
                </a:lnTo>
                <a:lnTo>
                  <a:pt x="0" y="12881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645100" y="2554000"/>
            <a:ext cx="449988" cy="349354"/>
          </a:xfrm>
          <a:custGeom>
            <a:avLst/>
            <a:gdLst/>
            <a:ahLst/>
            <a:cxnLst/>
            <a:rect l="l" t="t" r="r" b="b"/>
            <a:pathLst>
              <a:path w="449988" h="349354">
                <a:moveTo>
                  <a:pt x="0" y="0"/>
                </a:moveTo>
                <a:lnTo>
                  <a:pt x="449988" y="0"/>
                </a:lnTo>
                <a:lnTo>
                  <a:pt x="449988" y="349354"/>
                </a:lnTo>
                <a:lnTo>
                  <a:pt x="0" y="3493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077452" y="1921415"/>
            <a:ext cx="6422827" cy="3707486"/>
          </a:xfrm>
          <a:custGeom>
            <a:avLst/>
            <a:gdLst/>
            <a:ahLst/>
            <a:cxnLst/>
            <a:rect l="l" t="t" r="r" b="b"/>
            <a:pathLst>
              <a:path w="6422827" h="3707486">
                <a:moveTo>
                  <a:pt x="0" y="0"/>
                </a:moveTo>
                <a:lnTo>
                  <a:pt x="6422828" y="0"/>
                </a:lnTo>
                <a:lnTo>
                  <a:pt x="6422828" y="3707485"/>
                </a:lnTo>
                <a:lnTo>
                  <a:pt x="0" y="370748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77476" t="-42983" r="-77035" b="-105031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570026" y="6370244"/>
            <a:ext cx="380178" cy="308290"/>
          </a:xfrm>
          <a:custGeom>
            <a:avLst/>
            <a:gdLst/>
            <a:ahLst/>
            <a:cxnLst/>
            <a:rect l="l" t="t" r="r" b="b"/>
            <a:pathLst>
              <a:path w="380178" h="308290">
                <a:moveTo>
                  <a:pt x="0" y="0"/>
                </a:moveTo>
                <a:lnTo>
                  <a:pt x="380178" y="0"/>
                </a:lnTo>
                <a:lnTo>
                  <a:pt x="380178" y="308290"/>
                </a:lnTo>
                <a:lnTo>
                  <a:pt x="0" y="30829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381023" y="2356583"/>
            <a:ext cx="7062289" cy="2391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83"/>
              </a:lnSpc>
              <a:spcBef>
                <a:spcPct val="0"/>
              </a:spcBef>
            </a:pPr>
            <a:r>
              <a:rPr lang="en-US" sz="3345" spc="30">
                <a:solidFill>
                  <a:srgbClr val="FFFFFF"/>
                </a:solidFill>
                <a:latin typeface="Times New Roman Bold"/>
              </a:rPr>
              <a:t>On place une bougie allumée dans un Cristallisoir contient de l’eau colorée. Puis On met une éprouvette qui couvre la bougie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770948" y="1609388"/>
            <a:ext cx="3885600" cy="706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80"/>
              </a:lnSpc>
              <a:spcBef>
                <a:spcPct val="0"/>
              </a:spcBef>
            </a:pPr>
            <a:r>
              <a:rPr lang="en-US" sz="3700" u="sng">
                <a:solidFill>
                  <a:srgbClr val="C1FF72"/>
                </a:solidFill>
                <a:latin typeface="Times New Roman Bold"/>
              </a:rPr>
              <a:t>1-Experience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176914" y="645023"/>
            <a:ext cx="10235457" cy="916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0"/>
              </a:lnSpc>
              <a:spcBef>
                <a:spcPct val="0"/>
              </a:spcBef>
            </a:pPr>
            <a:r>
              <a:rPr lang="en-US" sz="4800" u="sng">
                <a:solidFill>
                  <a:srgbClr val="FF914D"/>
                </a:solidFill>
                <a:latin typeface="Times New Roman Bold Italics"/>
              </a:rPr>
              <a:t>III) Les constituants de l’air 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770948" y="5090063"/>
            <a:ext cx="3885600" cy="689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 u="sng">
                <a:solidFill>
                  <a:srgbClr val="C1FF72"/>
                </a:solidFill>
                <a:latin typeface="Times New Roman Bold"/>
              </a:rPr>
              <a:t>2 - Observation :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825490" y="6140392"/>
            <a:ext cx="13402797" cy="2216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spc="27">
                <a:solidFill>
                  <a:srgbClr val="FFFFFF"/>
                </a:solidFill>
                <a:latin typeface="Times New Roman Bold"/>
              </a:rPr>
              <a:t>   Une quantité d’eau monte dans l’éprouvette .</a:t>
            </a:r>
          </a:p>
          <a:p>
            <a:pPr algn="l">
              <a:lnSpc>
                <a:spcPts val="4339"/>
              </a:lnSpc>
            </a:pPr>
            <a:r>
              <a:rPr lang="en-US" sz="3099" spc="27">
                <a:solidFill>
                  <a:srgbClr val="FFFFFF"/>
                </a:solidFill>
                <a:latin typeface="Times New Roman"/>
              </a:rPr>
              <a:t>  </a:t>
            </a:r>
            <a:r>
              <a:rPr lang="en-US" sz="3099" spc="27">
                <a:solidFill>
                  <a:srgbClr val="FFFFFF"/>
                </a:solidFill>
                <a:latin typeface="Times New Roman Bold"/>
              </a:rPr>
              <a:t> La bougie s’éteint, elle a consommé dioxygène.</a:t>
            </a:r>
          </a:p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 spc="27">
                <a:solidFill>
                  <a:srgbClr val="FFFFFF"/>
                </a:solidFill>
                <a:latin typeface="Times New Roman"/>
              </a:rPr>
              <a:t>  </a:t>
            </a:r>
            <a:r>
              <a:rPr lang="en-US" sz="3099" spc="27">
                <a:solidFill>
                  <a:srgbClr val="FFFFFF"/>
                </a:solidFill>
                <a:latin typeface="Times New Roman Bold"/>
              </a:rPr>
              <a:t> Les gaz qui restent emprisonné dans l’éprouvette constitués essentiellement d’un gaz qu’on appelle diazote.</a:t>
            </a:r>
          </a:p>
        </p:txBody>
      </p:sp>
      <p:sp>
        <p:nvSpPr>
          <p:cNvPr id="18" name="Freeform 18"/>
          <p:cNvSpPr/>
          <p:nvPr/>
        </p:nvSpPr>
        <p:spPr>
          <a:xfrm>
            <a:off x="2570026" y="6851846"/>
            <a:ext cx="380178" cy="308290"/>
          </a:xfrm>
          <a:custGeom>
            <a:avLst/>
            <a:gdLst/>
            <a:ahLst/>
            <a:cxnLst/>
            <a:rect l="l" t="t" r="r" b="b"/>
            <a:pathLst>
              <a:path w="380178" h="308290">
                <a:moveTo>
                  <a:pt x="0" y="0"/>
                </a:moveTo>
                <a:lnTo>
                  <a:pt x="380178" y="0"/>
                </a:lnTo>
                <a:lnTo>
                  <a:pt x="380178" y="308290"/>
                </a:lnTo>
                <a:lnTo>
                  <a:pt x="0" y="30829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2570026" y="7333448"/>
            <a:ext cx="380178" cy="308290"/>
          </a:xfrm>
          <a:custGeom>
            <a:avLst/>
            <a:gdLst/>
            <a:ahLst/>
            <a:cxnLst/>
            <a:rect l="l" t="t" r="r" b="b"/>
            <a:pathLst>
              <a:path w="380178" h="308290">
                <a:moveTo>
                  <a:pt x="0" y="0"/>
                </a:moveTo>
                <a:lnTo>
                  <a:pt x="380178" y="0"/>
                </a:lnTo>
                <a:lnTo>
                  <a:pt x="380178" y="308290"/>
                </a:lnTo>
                <a:lnTo>
                  <a:pt x="0" y="30829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742238" y="-286558"/>
            <a:ext cx="1070742" cy="1862160"/>
          </a:xfrm>
          <a:custGeom>
            <a:avLst/>
            <a:gdLst/>
            <a:ahLst/>
            <a:cxnLst/>
            <a:rect l="l" t="t" r="r" b="b"/>
            <a:pathLst>
              <a:path w="1070742" h="1862160">
                <a:moveTo>
                  <a:pt x="1070742" y="0"/>
                </a:moveTo>
                <a:lnTo>
                  <a:pt x="0" y="0"/>
                </a:lnTo>
                <a:lnTo>
                  <a:pt x="0" y="1862160"/>
                </a:lnTo>
                <a:lnTo>
                  <a:pt x="1070742" y="1862160"/>
                </a:lnTo>
                <a:lnTo>
                  <a:pt x="107074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64577" y="7592827"/>
            <a:ext cx="4716981" cy="4747130"/>
          </a:xfrm>
          <a:custGeom>
            <a:avLst/>
            <a:gdLst/>
            <a:ahLst/>
            <a:cxnLst/>
            <a:rect l="l" t="t" r="r" b="b"/>
            <a:pathLst>
              <a:path w="4716981" h="4747130">
                <a:moveTo>
                  <a:pt x="0" y="0"/>
                </a:moveTo>
                <a:lnTo>
                  <a:pt x="4716981" y="0"/>
                </a:lnTo>
                <a:lnTo>
                  <a:pt x="4716981" y="4747130"/>
                </a:lnTo>
                <a:lnTo>
                  <a:pt x="0" y="47471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117666" y="8196096"/>
            <a:ext cx="1336101" cy="2323654"/>
          </a:xfrm>
          <a:custGeom>
            <a:avLst/>
            <a:gdLst/>
            <a:ahLst/>
            <a:cxnLst/>
            <a:rect l="l" t="t" r="r" b="b"/>
            <a:pathLst>
              <a:path w="1336101" h="2323654">
                <a:moveTo>
                  <a:pt x="1336101" y="0"/>
                </a:moveTo>
                <a:lnTo>
                  <a:pt x="0" y="0"/>
                </a:lnTo>
                <a:lnTo>
                  <a:pt x="0" y="2323654"/>
                </a:lnTo>
                <a:lnTo>
                  <a:pt x="1336101" y="2323654"/>
                </a:lnTo>
                <a:lnTo>
                  <a:pt x="133610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2881255" y="-3427580"/>
            <a:ext cx="5762509" cy="5799341"/>
          </a:xfrm>
          <a:custGeom>
            <a:avLst/>
            <a:gdLst/>
            <a:ahLst/>
            <a:cxnLst/>
            <a:rect l="l" t="t" r="r" b="b"/>
            <a:pathLst>
              <a:path w="5762509" h="5799341">
                <a:moveTo>
                  <a:pt x="0" y="0"/>
                </a:moveTo>
                <a:lnTo>
                  <a:pt x="5762510" y="0"/>
                </a:lnTo>
                <a:lnTo>
                  <a:pt x="5762510" y="5799341"/>
                </a:lnTo>
                <a:lnTo>
                  <a:pt x="0" y="57993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8294" y="191469"/>
            <a:ext cx="1482220" cy="1288110"/>
          </a:xfrm>
          <a:custGeom>
            <a:avLst/>
            <a:gdLst/>
            <a:ahLst/>
            <a:cxnLst/>
            <a:rect l="l" t="t" r="r" b="b"/>
            <a:pathLst>
              <a:path w="1482220" h="1288110">
                <a:moveTo>
                  <a:pt x="0" y="0"/>
                </a:moveTo>
                <a:lnTo>
                  <a:pt x="1482220" y="0"/>
                </a:lnTo>
                <a:lnTo>
                  <a:pt x="1482220" y="1288109"/>
                </a:lnTo>
                <a:lnTo>
                  <a:pt x="0" y="12881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259464" y="3128279"/>
            <a:ext cx="10817106" cy="3205797"/>
          </a:xfrm>
          <a:custGeom>
            <a:avLst/>
            <a:gdLst/>
            <a:ahLst/>
            <a:cxnLst/>
            <a:rect l="l" t="t" r="r" b="b"/>
            <a:pathLst>
              <a:path w="10817106" h="3205797">
                <a:moveTo>
                  <a:pt x="0" y="0"/>
                </a:moveTo>
                <a:lnTo>
                  <a:pt x="10817107" y="0"/>
                </a:lnTo>
                <a:lnTo>
                  <a:pt x="10817107" y="3205797"/>
                </a:lnTo>
                <a:lnTo>
                  <a:pt x="0" y="320579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775134" y="3831602"/>
            <a:ext cx="433000" cy="336165"/>
          </a:xfrm>
          <a:custGeom>
            <a:avLst/>
            <a:gdLst/>
            <a:ahLst/>
            <a:cxnLst/>
            <a:rect l="l" t="t" r="r" b="b"/>
            <a:pathLst>
              <a:path w="433000" h="336165">
                <a:moveTo>
                  <a:pt x="0" y="0"/>
                </a:moveTo>
                <a:lnTo>
                  <a:pt x="433000" y="0"/>
                </a:lnTo>
                <a:lnTo>
                  <a:pt x="433000" y="336166"/>
                </a:lnTo>
                <a:lnTo>
                  <a:pt x="0" y="33616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661760" y="4333983"/>
            <a:ext cx="365826" cy="296651"/>
          </a:xfrm>
          <a:custGeom>
            <a:avLst/>
            <a:gdLst/>
            <a:ahLst/>
            <a:cxnLst/>
            <a:rect l="l" t="t" r="r" b="b"/>
            <a:pathLst>
              <a:path w="365826" h="296651">
                <a:moveTo>
                  <a:pt x="0" y="0"/>
                </a:moveTo>
                <a:lnTo>
                  <a:pt x="365826" y="0"/>
                </a:lnTo>
                <a:lnTo>
                  <a:pt x="365826" y="296651"/>
                </a:lnTo>
                <a:lnTo>
                  <a:pt x="0" y="29665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093779" y="4949058"/>
            <a:ext cx="365826" cy="296651"/>
          </a:xfrm>
          <a:custGeom>
            <a:avLst/>
            <a:gdLst/>
            <a:ahLst/>
            <a:cxnLst/>
            <a:rect l="l" t="t" r="r" b="b"/>
            <a:pathLst>
              <a:path w="365826" h="296651">
                <a:moveTo>
                  <a:pt x="0" y="0"/>
                </a:moveTo>
                <a:lnTo>
                  <a:pt x="365826" y="0"/>
                </a:lnTo>
                <a:lnTo>
                  <a:pt x="365826" y="296651"/>
                </a:lnTo>
                <a:lnTo>
                  <a:pt x="0" y="29665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0453260" y="5539790"/>
            <a:ext cx="365826" cy="296651"/>
          </a:xfrm>
          <a:custGeom>
            <a:avLst/>
            <a:gdLst/>
            <a:ahLst/>
            <a:cxnLst/>
            <a:rect l="l" t="t" r="r" b="b"/>
            <a:pathLst>
              <a:path w="365826" h="296651">
                <a:moveTo>
                  <a:pt x="0" y="0"/>
                </a:moveTo>
                <a:lnTo>
                  <a:pt x="365826" y="0"/>
                </a:lnTo>
                <a:lnTo>
                  <a:pt x="365826" y="296651"/>
                </a:lnTo>
                <a:lnTo>
                  <a:pt x="0" y="29665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8075325" y="2608412"/>
            <a:ext cx="3904521" cy="1022274"/>
          </a:xfrm>
          <a:custGeom>
            <a:avLst/>
            <a:gdLst/>
            <a:ahLst/>
            <a:cxnLst/>
            <a:rect l="l" t="t" r="r" b="b"/>
            <a:pathLst>
              <a:path w="3904521" h="1022274">
                <a:moveTo>
                  <a:pt x="0" y="0"/>
                </a:moveTo>
                <a:lnTo>
                  <a:pt x="3904521" y="0"/>
                </a:lnTo>
                <a:lnTo>
                  <a:pt x="3904521" y="1022275"/>
                </a:lnTo>
                <a:lnTo>
                  <a:pt x="0" y="102227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5208134" y="3661331"/>
            <a:ext cx="9638903" cy="562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76"/>
              </a:lnSpc>
              <a:spcBef>
                <a:spcPct val="0"/>
              </a:spcBef>
            </a:pPr>
            <a:r>
              <a:rPr lang="en-US" sz="2982" spc="26">
                <a:solidFill>
                  <a:srgbClr val="000000"/>
                </a:solidFill>
                <a:latin typeface="Times New Roman Bold"/>
              </a:rPr>
              <a:t>L’air est un mélange homogène de plusieurs constituants,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666730" y="2589373"/>
            <a:ext cx="3219924" cy="879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66"/>
              </a:lnSpc>
              <a:spcBef>
                <a:spcPct val="0"/>
              </a:spcBef>
            </a:pPr>
            <a:r>
              <a:rPr lang="en-US" sz="4618" u="sng">
                <a:solidFill>
                  <a:srgbClr val="000000"/>
                </a:solidFill>
                <a:latin typeface="Times New Roman Bold Italics"/>
              </a:rPr>
              <a:t>Conclusion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550429" y="4109439"/>
            <a:ext cx="3259379" cy="562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76"/>
              </a:lnSpc>
              <a:spcBef>
                <a:spcPct val="0"/>
              </a:spcBef>
            </a:pPr>
            <a:r>
              <a:rPr lang="en-US" sz="2982" spc="26">
                <a:solidFill>
                  <a:srgbClr val="000000"/>
                </a:solidFill>
                <a:latin typeface="Times New Roman Bold"/>
              </a:rPr>
              <a:t>il contient environ  :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276692" y="4170216"/>
            <a:ext cx="3259379" cy="562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76"/>
              </a:lnSpc>
              <a:spcBef>
                <a:spcPct val="0"/>
              </a:spcBef>
            </a:pPr>
            <a:r>
              <a:rPr lang="en-US" sz="2982" u="sng" spc="26">
                <a:solidFill>
                  <a:srgbClr val="FF914D"/>
                </a:solidFill>
                <a:latin typeface="Times New Roman Bold Italics"/>
              </a:rPr>
              <a:t>21% de dioxygène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722359" y="4759753"/>
            <a:ext cx="2562279" cy="562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76"/>
              </a:lnSpc>
              <a:spcBef>
                <a:spcPct val="0"/>
              </a:spcBef>
            </a:pPr>
            <a:r>
              <a:rPr lang="en-US" sz="2982" u="sng" spc="26">
                <a:solidFill>
                  <a:srgbClr val="FF914D"/>
                </a:solidFill>
                <a:latin typeface="Times New Roman Bold Italics"/>
              </a:rPr>
              <a:t>78% de diazote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073780" y="5349290"/>
            <a:ext cx="3267186" cy="562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76"/>
              </a:lnSpc>
              <a:spcBef>
                <a:spcPct val="0"/>
              </a:spcBef>
            </a:pPr>
            <a:r>
              <a:rPr lang="en-US" sz="2982" u="sng" spc="26">
                <a:solidFill>
                  <a:srgbClr val="FF914D"/>
                </a:solidFill>
                <a:latin typeface="Times New Roman Bold Italics"/>
              </a:rPr>
              <a:t>1% d’autres gaz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348</Words>
  <Application>Microsoft Office PowerPoint</Application>
  <PresentationFormat>Personnalisé</PresentationFormat>
  <Paragraphs>40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5" baseType="lpstr">
      <vt:lpstr>Times New Roman Italics</vt:lpstr>
      <vt:lpstr>Calibri</vt:lpstr>
      <vt:lpstr>Times New Roman</vt:lpstr>
      <vt:lpstr>Open Sans Bold</vt:lpstr>
      <vt:lpstr>Times New Roman Bold</vt:lpstr>
      <vt:lpstr>Times New Roman Bold Italics</vt:lpstr>
      <vt:lpstr>Arial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Quelques propriétés de l’air et ses constituants</dc:title>
  <dc:creator>hp</dc:creator>
  <cp:lastModifiedBy>hp</cp:lastModifiedBy>
  <cp:revision>2</cp:revision>
  <dcterms:created xsi:type="dcterms:W3CDTF">2006-08-16T00:00:00Z</dcterms:created>
  <dcterms:modified xsi:type="dcterms:W3CDTF">2024-06-24T17:05:35Z</dcterms:modified>
  <dc:identifier>DAGI_WJ2SRQ</dc:identifier>
</cp:coreProperties>
</file>