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Times New Roman" panose="02020603050405020304" pitchFamily="18" charset="0"/>
      <p:regular r:id="rId13"/>
    </p:embeddedFont>
    <p:embeddedFont>
      <p:font typeface="Calibri" panose="020F0502020204030204" pitchFamily="34" charset="0"/>
      <p:regular r:id="rId14"/>
      <p:bold r:id="rId15"/>
      <p:italic r:id="rId16"/>
      <p:boldItalic r:id="rId17"/>
    </p:embeddedFont>
    <p:embeddedFont>
      <p:font typeface="Times New Roman Bold Italics" panose="020B0604020202020204" charset="0"/>
      <p:regular r:id="rId18"/>
    </p:embeddedFont>
    <p:embeddedFont>
      <p:font typeface="Times New Roman Bold"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4.svg"/><Relationship Id="rId10" Type="http://schemas.openxmlformats.org/officeDocument/2006/relationships/image" Target="../media/image6.gif"/><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6.svg"/><Relationship Id="rId10" Type="http://schemas.openxmlformats.org/officeDocument/2006/relationships/image" Target="../media/image13.sv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6.sv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2.pn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23.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4.svg"/><Relationship Id="rId10" Type="http://schemas.openxmlformats.org/officeDocument/2006/relationships/image" Target="../media/image21.svg"/><Relationship Id="rId4" Type="http://schemas.openxmlformats.org/officeDocument/2006/relationships/image" Target="../media/image3.png"/><Relationship Id="rId9" Type="http://schemas.openxmlformats.org/officeDocument/2006/relationships/image" Target="../media/image14.png"/><Relationship Id="rId14" Type="http://schemas.openxmlformats.org/officeDocument/2006/relationships/image" Target="../media/image18.sv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8.png"/><Relationship Id="rId17" Type="http://schemas.openxmlformats.org/officeDocument/2006/relationships/image" Target="../media/image31.svg"/><Relationship Id="rId2" Type="http://schemas.openxmlformats.org/officeDocument/2006/relationships/image" Target="../media/image3.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7.png"/><Relationship Id="rId5" Type="http://schemas.openxmlformats.org/officeDocument/2006/relationships/image" Target="../media/image6.sv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5.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3.svg"/><Relationship Id="rId5" Type="http://schemas.openxmlformats.org/officeDocument/2006/relationships/image" Target="../media/image6.svg"/><Relationship Id="rId10" Type="http://schemas.openxmlformats.org/officeDocument/2006/relationships/image" Target="../media/image23.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9.png"/><Relationship Id="rId18" Type="http://schemas.openxmlformats.org/officeDocument/2006/relationships/image" Target="../media/image33.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39.svg"/><Relationship Id="rId17" Type="http://schemas.openxmlformats.org/officeDocument/2006/relationships/image" Target="../media/image32.png"/><Relationship Id="rId2" Type="http://schemas.openxmlformats.org/officeDocument/2006/relationships/image" Target="../media/image3.png"/><Relationship Id="rId16" Type="http://schemas.openxmlformats.org/officeDocument/2006/relationships/image" Target="../media/image31.png"/><Relationship Id="rId20" Type="http://schemas.openxmlformats.org/officeDocument/2006/relationships/image" Target="../media/image47.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8.png"/><Relationship Id="rId5" Type="http://schemas.openxmlformats.org/officeDocument/2006/relationships/image" Target="../media/image6.svg"/><Relationship Id="rId15" Type="http://schemas.openxmlformats.org/officeDocument/2006/relationships/image" Target="../media/image30.png"/><Relationship Id="rId10" Type="http://schemas.openxmlformats.org/officeDocument/2006/relationships/image" Target="../media/image27.png"/><Relationship Id="rId19" Type="http://schemas.openxmlformats.org/officeDocument/2006/relationships/image" Target="../media/image34.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41.sv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37.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9.svg"/><Relationship Id="rId5" Type="http://schemas.openxmlformats.org/officeDocument/2006/relationships/image" Target="../media/image6.svg"/><Relationship Id="rId10" Type="http://schemas.openxmlformats.org/officeDocument/2006/relationships/image" Target="../media/image35.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10" Type="http://schemas.openxmlformats.org/officeDocument/2006/relationships/image" Target="../media/image39.png"/><Relationship Id="rId4" Type="http://schemas.openxmlformats.org/officeDocument/2006/relationships/image" Target="../media/image4.png"/><Relationship Id="rId9" Type="http://schemas.openxmlformats.org/officeDocument/2006/relationships/image" Target="../media/image18.sv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23.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44.png"/><Relationship Id="rId17" Type="http://schemas.openxmlformats.org/officeDocument/2006/relationships/image" Target="../media/image63.svg"/><Relationship Id="rId2" Type="http://schemas.openxmlformats.org/officeDocument/2006/relationships/image" Target="../media/image3.png"/><Relationship Id="rId16"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3.png"/><Relationship Id="rId5" Type="http://schemas.openxmlformats.org/officeDocument/2006/relationships/image" Target="../media/image6.svg"/><Relationship Id="rId15" Type="http://schemas.openxmlformats.org/officeDocument/2006/relationships/image" Target="../media/image46.png"/><Relationship Id="rId10" Type="http://schemas.openxmlformats.org/officeDocument/2006/relationships/image" Target="../media/image42.png"/><Relationship Id="rId19" Type="http://schemas.openxmlformats.org/officeDocument/2006/relationships/image" Target="../media/image33.svg"/><Relationship Id="rId4" Type="http://schemas.openxmlformats.org/officeDocument/2006/relationships/image" Target="../media/image4.png"/><Relationship Id="rId9" Type="http://schemas.openxmlformats.org/officeDocument/2006/relationships/image" Target="../media/image41.png"/><Relationship Id="rId14" Type="http://schemas.openxmlformats.org/officeDocument/2006/relationships/image" Target="../media/image60.sv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51.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9.png"/><Relationship Id="rId5" Type="http://schemas.openxmlformats.org/officeDocument/2006/relationships/image" Target="../media/image6.svg"/><Relationship Id="rId10" Type="http://schemas.openxmlformats.org/officeDocument/2006/relationships/image" Target="../media/image48.png"/><Relationship Id="rId4" Type="http://schemas.openxmlformats.org/officeDocument/2006/relationships/image" Target="../media/image4.png"/><Relationship Id="rId9" Type="http://schemas.openxmlformats.org/officeDocument/2006/relationships/image" Target="../media/image43.png"/><Relationship Id="rId14" Type="http://schemas.openxmlformats.org/officeDocument/2006/relationships/image" Target="../media/image6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9755287" y="1028700"/>
            <a:ext cx="7504013" cy="9540157"/>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34893" r="-34893"/>
              </a:stretch>
            </a:blipFill>
          </p:spPr>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3" name="Group 13"/>
          <p:cNvGrpSpPr/>
          <p:nvPr/>
        </p:nvGrpSpPr>
        <p:grpSpPr>
          <a:xfrm>
            <a:off x="2129444" y="8120484"/>
            <a:ext cx="2074358" cy="835652"/>
            <a:chOff x="0" y="0"/>
            <a:chExt cx="5504554" cy="2217502"/>
          </a:xfrm>
        </p:grpSpPr>
        <p:sp>
          <p:nvSpPr>
            <p:cNvPr id="14" name="Freeform 14"/>
            <p:cNvSpPr/>
            <p:nvPr/>
          </p:nvSpPr>
          <p:spPr>
            <a:xfrm>
              <a:off x="0" y="0"/>
              <a:ext cx="5504554" cy="2217502"/>
            </a:xfrm>
            <a:custGeom>
              <a:avLst/>
              <a:gdLst/>
              <a:ahLst/>
              <a:cxnLst/>
              <a:rect l="l" t="t" r="r" b="b"/>
              <a:pathLst>
                <a:path w="5504554" h="2217502">
                  <a:moveTo>
                    <a:pt x="5380094" y="2217502"/>
                  </a:moveTo>
                  <a:lnTo>
                    <a:pt x="124460" y="2217502"/>
                  </a:lnTo>
                  <a:cubicBezTo>
                    <a:pt x="55880" y="2217502"/>
                    <a:pt x="0" y="2161622"/>
                    <a:pt x="0" y="2093042"/>
                  </a:cubicBezTo>
                  <a:lnTo>
                    <a:pt x="0" y="124460"/>
                  </a:lnTo>
                  <a:cubicBezTo>
                    <a:pt x="0" y="55880"/>
                    <a:pt x="55880" y="0"/>
                    <a:pt x="124460" y="0"/>
                  </a:cubicBezTo>
                  <a:lnTo>
                    <a:pt x="5380094" y="0"/>
                  </a:lnTo>
                  <a:cubicBezTo>
                    <a:pt x="5448674" y="0"/>
                    <a:pt x="5504554" y="55880"/>
                    <a:pt x="5504554" y="124460"/>
                  </a:cubicBezTo>
                  <a:lnTo>
                    <a:pt x="5504554" y="2093042"/>
                  </a:lnTo>
                  <a:cubicBezTo>
                    <a:pt x="5504554" y="2161622"/>
                    <a:pt x="5448674" y="2217502"/>
                    <a:pt x="5380094" y="2217502"/>
                  </a:cubicBezTo>
                  <a:close/>
                </a:path>
              </a:pathLst>
            </a:custGeom>
            <a:solidFill>
              <a:srgbClr val="A5E800"/>
            </a:solidFill>
          </p:spPr>
        </p:sp>
      </p:grpSp>
      <p:sp>
        <p:nvSpPr>
          <p:cNvPr id="15" name="AutoShape 15"/>
          <p:cNvSpPr/>
          <p:nvPr/>
        </p:nvSpPr>
        <p:spPr>
          <a:xfrm>
            <a:off x="4457677" y="8538310"/>
            <a:ext cx="1094581" cy="0"/>
          </a:xfrm>
          <a:prstGeom prst="line">
            <a:avLst/>
          </a:prstGeom>
          <a:ln w="47625" cap="flat">
            <a:solidFill>
              <a:srgbClr val="A5E800"/>
            </a:solidFill>
            <a:prstDash val="solid"/>
            <a:headEnd type="none" w="sm" len="sm"/>
            <a:tailEnd type="arrow" w="med" len="sm"/>
          </a:ln>
        </p:spPr>
      </p:sp>
      <p:pic>
        <p:nvPicPr>
          <p:cNvPr id="16" name="Picture 16"/>
          <p:cNvPicPr>
            <a:picLocks noChangeAspect="1"/>
          </p:cNvPicPr>
          <p:nvPr/>
        </p:nvPicPr>
        <p:blipFill>
          <a:blip r:embed="rId10"/>
          <a:srcRect t="152" b="152"/>
          <a:stretch>
            <a:fillRect/>
          </a:stretch>
        </p:blipFill>
        <p:spPr>
          <a:xfrm>
            <a:off x="1710155" y="2560965"/>
            <a:ext cx="7096916" cy="3725881"/>
          </a:xfrm>
          <a:prstGeom prst="rect">
            <a:avLst/>
          </a:prstGeom>
        </p:spPr>
      </p:pic>
      <p:grpSp>
        <p:nvGrpSpPr>
          <p:cNvPr id="17" name="Group 17"/>
          <p:cNvGrpSpPr/>
          <p:nvPr/>
        </p:nvGrpSpPr>
        <p:grpSpPr>
          <a:xfrm>
            <a:off x="6182244" y="7066782"/>
            <a:ext cx="2943057" cy="294305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1"/>
              <a:stretch>
                <a:fillRect/>
              </a:stretch>
            </a:blipFill>
          </p:spPr>
        </p:sp>
      </p:grpSp>
      <p:sp>
        <p:nvSpPr>
          <p:cNvPr id="19" name="TextBox 19"/>
          <p:cNvSpPr txBox="1"/>
          <p:nvPr/>
        </p:nvSpPr>
        <p:spPr>
          <a:xfrm>
            <a:off x="2517929" y="187236"/>
            <a:ext cx="5212009" cy="1614522"/>
          </a:xfrm>
          <a:prstGeom prst="rect">
            <a:avLst/>
          </a:prstGeom>
        </p:spPr>
        <p:txBody>
          <a:bodyPr lIns="0" tIns="0" rIns="0" bIns="0" rtlCol="0" anchor="t">
            <a:spAutoFit/>
          </a:bodyPr>
          <a:lstStyle/>
          <a:p>
            <a:pPr algn="l">
              <a:lnSpc>
                <a:spcPts val="11810"/>
              </a:lnSpc>
              <a:spcBef>
                <a:spcPct val="0"/>
              </a:spcBef>
            </a:pPr>
            <a:r>
              <a:rPr lang="en-US" sz="8436" u="sng">
                <a:solidFill>
                  <a:srgbClr val="A5E800"/>
                </a:solidFill>
                <a:latin typeface="Times New Roman Bold Italics"/>
                <a:ea typeface="Times New Roman Bold Italics"/>
                <a:cs typeface="Times New Roman Bold Italics"/>
                <a:sym typeface="Times New Roman Bold Italics"/>
              </a:rPr>
              <a:t>Chapitre 3</a:t>
            </a:r>
          </a:p>
        </p:txBody>
      </p:sp>
      <p:sp>
        <p:nvSpPr>
          <p:cNvPr id="20" name="TextBox 20"/>
          <p:cNvSpPr txBox="1"/>
          <p:nvPr/>
        </p:nvSpPr>
        <p:spPr>
          <a:xfrm>
            <a:off x="1242651" y="3268047"/>
            <a:ext cx="8031925" cy="2216467"/>
          </a:xfrm>
          <a:prstGeom prst="rect">
            <a:avLst/>
          </a:prstGeom>
        </p:spPr>
        <p:txBody>
          <a:bodyPr lIns="0" tIns="0" rIns="0" bIns="0" rtlCol="0" anchor="t">
            <a:spAutoFit/>
          </a:bodyPr>
          <a:lstStyle/>
          <a:p>
            <a:pPr algn="ctr">
              <a:lnSpc>
                <a:spcPts val="8111"/>
              </a:lnSpc>
            </a:pPr>
            <a:r>
              <a:rPr lang="en-US" sz="7178" dirty="0">
                <a:solidFill>
                  <a:srgbClr val="FF914D"/>
                </a:solidFill>
                <a:latin typeface="Times New Roman Bold"/>
                <a:ea typeface="Times New Roman Bold"/>
                <a:cs typeface="Times New Roman Bold"/>
                <a:sym typeface="Times New Roman Bold"/>
              </a:rPr>
              <a:t>Propagation des </a:t>
            </a:r>
            <a:r>
              <a:rPr lang="en-US" sz="7178" dirty="0" err="1">
                <a:solidFill>
                  <a:srgbClr val="FF914D"/>
                </a:solidFill>
                <a:latin typeface="Times New Roman Bold"/>
                <a:ea typeface="Times New Roman Bold"/>
                <a:cs typeface="Times New Roman Bold"/>
                <a:sym typeface="Times New Roman Bold"/>
              </a:rPr>
              <a:t>ondes</a:t>
            </a:r>
            <a:r>
              <a:rPr lang="en-US" sz="7178" dirty="0">
                <a:solidFill>
                  <a:srgbClr val="FF914D"/>
                </a:solidFill>
                <a:latin typeface="Times New Roman Bold"/>
                <a:ea typeface="Times New Roman Bold"/>
                <a:cs typeface="Times New Roman Bold"/>
                <a:sym typeface="Times New Roman Bold"/>
              </a:rPr>
              <a:t> </a:t>
            </a:r>
            <a:r>
              <a:rPr lang="en-US" sz="7178" dirty="0" err="1">
                <a:solidFill>
                  <a:srgbClr val="FF914D"/>
                </a:solidFill>
                <a:latin typeface="Times New Roman Bold"/>
                <a:ea typeface="Times New Roman Bold"/>
                <a:cs typeface="Times New Roman Bold"/>
                <a:sym typeface="Times New Roman Bold"/>
              </a:rPr>
              <a:t>lumineuses</a:t>
            </a:r>
            <a:endParaRPr lang="en-US" sz="7178" dirty="0">
              <a:solidFill>
                <a:srgbClr val="FF914D"/>
              </a:solidFill>
              <a:latin typeface="Times New Roman Bold"/>
              <a:ea typeface="Times New Roman Bold"/>
              <a:cs typeface="Times New Roman Bold"/>
              <a:sym typeface="Times New Roman Bold"/>
            </a:endParaRPr>
          </a:p>
        </p:txBody>
      </p:sp>
      <p:sp>
        <p:nvSpPr>
          <p:cNvPr id="21" name="TextBox 21"/>
          <p:cNvSpPr txBox="1"/>
          <p:nvPr/>
        </p:nvSpPr>
        <p:spPr>
          <a:xfrm>
            <a:off x="2418800" y="8269725"/>
            <a:ext cx="1495647" cy="441921"/>
          </a:xfrm>
          <a:prstGeom prst="rect">
            <a:avLst/>
          </a:prstGeom>
        </p:spPr>
        <p:txBody>
          <a:bodyPr lIns="0" tIns="0" rIns="0" bIns="0" rtlCol="0" anchor="t">
            <a:spAutoFit/>
          </a:bodyPr>
          <a:lstStyle/>
          <a:p>
            <a:pPr algn="ctr">
              <a:lnSpc>
                <a:spcPts val="3210"/>
              </a:lnSpc>
              <a:spcBef>
                <a:spcPct val="0"/>
              </a:spcBef>
            </a:pPr>
            <a:r>
              <a:rPr lang="en-US" sz="2293">
                <a:solidFill>
                  <a:srgbClr val="003D25"/>
                </a:solidFill>
                <a:latin typeface="Times New Roman Bold"/>
                <a:ea typeface="Times New Roman Bold"/>
                <a:cs typeface="Times New Roman Bold"/>
                <a:sym typeface="Times New Roman Bold"/>
              </a:rPr>
              <a:t>PROF</a:t>
            </a:r>
          </a:p>
        </p:txBody>
      </p:sp>
      <p:sp>
        <p:nvSpPr>
          <p:cNvPr id="22" name="TextBox 22"/>
          <p:cNvSpPr txBox="1"/>
          <p:nvPr/>
        </p:nvSpPr>
        <p:spPr>
          <a:xfrm>
            <a:off x="8444286" y="-226636"/>
            <a:ext cx="5212009" cy="1387821"/>
          </a:xfrm>
          <a:prstGeom prst="rect">
            <a:avLst/>
          </a:prstGeom>
        </p:spPr>
        <p:txBody>
          <a:bodyPr lIns="0" tIns="0" rIns="0" bIns="0" rtlCol="0" anchor="t">
            <a:spAutoFit/>
          </a:bodyPr>
          <a:lstStyle/>
          <a:p>
            <a:pPr algn="l">
              <a:lnSpc>
                <a:spcPts val="10130"/>
              </a:lnSpc>
              <a:spcBef>
                <a:spcPct val="0"/>
              </a:spcBef>
            </a:pPr>
            <a:r>
              <a:rPr lang="en-US" sz="7236" u="sng">
                <a:solidFill>
                  <a:srgbClr val="5CE1E6"/>
                </a:solidFill>
                <a:latin typeface="Times New Roman Bold Italics"/>
                <a:ea typeface="Times New Roman Bold Italics"/>
                <a:cs typeface="Times New Roman Bold Italics"/>
                <a:sym typeface="Times New Roman Bold Italics"/>
              </a:rPr>
              <a:t>Physique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77808" y="-324154"/>
            <a:ext cx="1362984" cy="2370408"/>
          </a:xfrm>
          <a:custGeom>
            <a:avLst/>
            <a:gdLst/>
            <a:ahLst/>
            <a:cxnLst/>
            <a:rect l="l" t="t" r="r" b="b"/>
            <a:pathLst>
              <a:path w="1362984" h="2370408">
                <a:moveTo>
                  <a:pt x="1362984" y="0"/>
                </a:moveTo>
                <a:lnTo>
                  <a:pt x="0" y="0"/>
                </a:lnTo>
                <a:lnTo>
                  <a:pt x="0" y="2370408"/>
                </a:lnTo>
                <a:lnTo>
                  <a:pt x="1362984" y="2370408"/>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53325" y="7953424"/>
            <a:ext cx="4483876" cy="4512536"/>
          </a:xfrm>
          <a:custGeom>
            <a:avLst/>
            <a:gdLst/>
            <a:ahLst/>
            <a:cxnLst/>
            <a:rect l="l" t="t" r="r" b="b"/>
            <a:pathLst>
              <a:path w="4483876" h="4512536">
                <a:moveTo>
                  <a:pt x="0" y="0"/>
                </a:moveTo>
                <a:lnTo>
                  <a:pt x="4483876" y="0"/>
                </a:lnTo>
                <a:lnTo>
                  <a:pt x="4483876" y="4512536"/>
                </a:lnTo>
                <a:lnTo>
                  <a:pt x="0" y="451253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56333" y="8445422"/>
            <a:ext cx="1268228" cy="2205613"/>
          </a:xfrm>
          <a:custGeom>
            <a:avLst/>
            <a:gdLst/>
            <a:ahLst/>
            <a:cxnLst/>
            <a:rect l="l" t="t" r="r" b="b"/>
            <a:pathLst>
              <a:path w="1268228" h="2205613">
                <a:moveTo>
                  <a:pt x="1268228" y="0"/>
                </a:moveTo>
                <a:lnTo>
                  <a:pt x="0" y="0"/>
                </a:lnTo>
                <a:lnTo>
                  <a:pt x="0" y="2205614"/>
                </a:lnTo>
                <a:lnTo>
                  <a:pt x="1268228" y="2205614"/>
                </a:lnTo>
                <a:lnTo>
                  <a:pt x="126822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0" y="117273"/>
            <a:ext cx="1711719" cy="1487554"/>
          </a:xfrm>
          <a:custGeom>
            <a:avLst/>
            <a:gdLst/>
            <a:ahLst/>
            <a:cxnLst/>
            <a:rect l="l" t="t" r="r" b="b"/>
            <a:pathLst>
              <a:path w="1711719" h="1487554">
                <a:moveTo>
                  <a:pt x="0" y="0"/>
                </a:moveTo>
                <a:lnTo>
                  <a:pt x="1711719" y="0"/>
                </a:lnTo>
                <a:lnTo>
                  <a:pt x="1711719" y="1487554"/>
                </a:lnTo>
                <a:lnTo>
                  <a:pt x="0" y="148755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8405336" y="1289732"/>
            <a:ext cx="8361163" cy="5152344"/>
          </a:xfrm>
          <a:custGeom>
            <a:avLst/>
            <a:gdLst/>
            <a:ahLst/>
            <a:cxnLst/>
            <a:rect l="l" t="t" r="r" b="b"/>
            <a:pathLst>
              <a:path w="8361163" h="5152344">
                <a:moveTo>
                  <a:pt x="0" y="0"/>
                </a:moveTo>
                <a:lnTo>
                  <a:pt x="8361163" y="0"/>
                </a:lnTo>
                <a:lnTo>
                  <a:pt x="8361163" y="5152344"/>
                </a:lnTo>
                <a:lnTo>
                  <a:pt x="0" y="5152344"/>
                </a:lnTo>
                <a:lnTo>
                  <a:pt x="0" y="0"/>
                </a:lnTo>
                <a:close/>
              </a:path>
            </a:pathLst>
          </a:custGeom>
          <a:blipFill>
            <a:blip r:embed="rId8"/>
            <a:stretch>
              <a:fillRect l="-9623" t="-2825" r="-3898" b="-54235"/>
            </a:stretch>
          </a:blipFill>
        </p:spPr>
      </p:sp>
      <p:sp>
        <p:nvSpPr>
          <p:cNvPr id="11" name="Freeform 11"/>
          <p:cNvSpPr/>
          <p:nvPr/>
        </p:nvSpPr>
        <p:spPr>
          <a:xfrm>
            <a:off x="8756120" y="5847377"/>
            <a:ext cx="3050020" cy="392396"/>
          </a:xfrm>
          <a:custGeom>
            <a:avLst/>
            <a:gdLst/>
            <a:ahLst/>
            <a:cxnLst/>
            <a:rect l="l" t="t" r="r" b="b"/>
            <a:pathLst>
              <a:path w="3050020" h="392396">
                <a:moveTo>
                  <a:pt x="0" y="0"/>
                </a:moveTo>
                <a:lnTo>
                  <a:pt x="3050020" y="0"/>
                </a:lnTo>
                <a:lnTo>
                  <a:pt x="3050020" y="392396"/>
                </a:lnTo>
                <a:lnTo>
                  <a:pt x="0" y="392396"/>
                </a:lnTo>
                <a:lnTo>
                  <a:pt x="0" y="0"/>
                </a:lnTo>
                <a:close/>
              </a:path>
            </a:pathLst>
          </a:custGeom>
          <a:blipFill>
            <a:blip r:embed="rId9">
              <a:extLst>
                <a:ext uri="{96DAC541-7B7A-43D3-8B79-37D633B846F1}">
                  <asvg:svgBlip xmlns:asvg="http://schemas.microsoft.com/office/drawing/2016/SVG/main" xmlns="" r:embed="rId10"/>
                </a:ext>
              </a:extLst>
            </a:blip>
            <a:stretch>
              <a:fillRect t="-242018" r="-35960"/>
            </a:stretch>
          </a:blipFill>
        </p:spPr>
      </p:sp>
      <p:sp>
        <p:nvSpPr>
          <p:cNvPr id="12" name="Freeform 12"/>
          <p:cNvSpPr/>
          <p:nvPr/>
        </p:nvSpPr>
        <p:spPr>
          <a:xfrm>
            <a:off x="6096265" y="8105531"/>
            <a:ext cx="7008744" cy="789576"/>
          </a:xfrm>
          <a:custGeom>
            <a:avLst/>
            <a:gdLst/>
            <a:ahLst/>
            <a:cxnLst/>
            <a:rect l="l" t="t" r="r" b="b"/>
            <a:pathLst>
              <a:path w="7008744" h="789576">
                <a:moveTo>
                  <a:pt x="0" y="0"/>
                </a:moveTo>
                <a:lnTo>
                  <a:pt x="7008744" y="0"/>
                </a:lnTo>
                <a:lnTo>
                  <a:pt x="7008744" y="789576"/>
                </a:lnTo>
                <a:lnTo>
                  <a:pt x="0" y="789576"/>
                </a:lnTo>
                <a:lnTo>
                  <a:pt x="0" y="0"/>
                </a:lnTo>
                <a:close/>
              </a:path>
            </a:pathLst>
          </a:custGeom>
          <a:blipFill>
            <a:blip r:embed="rId11"/>
            <a:stretch>
              <a:fillRect t="-647089" r="-2146" b="-25939"/>
            </a:stretch>
          </a:blipFill>
        </p:spPr>
      </p:sp>
      <p:sp>
        <p:nvSpPr>
          <p:cNvPr id="13" name="TextBox 13"/>
          <p:cNvSpPr txBox="1"/>
          <p:nvPr/>
        </p:nvSpPr>
        <p:spPr>
          <a:xfrm>
            <a:off x="3955153" y="982703"/>
            <a:ext cx="3158660" cy="866774"/>
          </a:xfrm>
          <a:prstGeom prst="rect">
            <a:avLst/>
          </a:prstGeom>
        </p:spPr>
        <p:txBody>
          <a:bodyPr lIns="0" tIns="0" rIns="0" bIns="0" rtlCol="0" anchor="t">
            <a:spAutoFit/>
          </a:bodyPr>
          <a:lstStyle/>
          <a:p>
            <a:pPr algn="l">
              <a:lnSpc>
                <a:spcPts val="6300"/>
              </a:lnSpc>
              <a:spcBef>
                <a:spcPct val="0"/>
              </a:spcBef>
            </a:pPr>
            <a:r>
              <a:rPr lang="en-US" sz="4500" u="sng">
                <a:solidFill>
                  <a:srgbClr val="B6F61A"/>
                </a:solidFill>
                <a:latin typeface="Times New Roman Bold Italics"/>
                <a:ea typeface="Times New Roman Bold Italics"/>
                <a:cs typeface="Times New Roman Bold Italics"/>
                <a:sym typeface="Times New Roman Bold Italics"/>
              </a:rPr>
              <a:t>1– Activité :</a:t>
            </a:r>
          </a:p>
        </p:txBody>
      </p:sp>
      <p:sp>
        <p:nvSpPr>
          <p:cNvPr id="14" name="TextBox 14"/>
          <p:cNvSpPr txBox="1"/>
          <p:nvPr/>
        </p:nvSpPr>
        <p:spPr>
          <a:xfrm>
            <a:off x="3628220" y="296904"/>
            <a:ext cx="6971186" cy="866774"/>
          </a:xfrm>
          <a:prstGeom prst="rect">
            <a:avLst/>
          </a:prstGeom>
        </p:spPr>
        <p:txBody>
          <a:bodyPr lIns="0" tIns="0" rIns="0" bIns="0" rtlCol="0" anchor="t">
            <a:spAutoFit/>
          </a:bodyPr>
          <a:lstStyle/>
          <a:p>
            <a:pPr algn="l">
              <a:lnSpc>
                <a:spcPts val="6300"/>
              </a:lnSpc>
              <a:spcBef>
                <a:spcPct val="0"/>
              </a:spcBef>
            </a:pPr>
            <a:r>
              <a:rPr lang="en-US" sz="4500" u="sng">
                <a:solidFill>
                  <a:srgbClr val="FF914D"/>
                </a:solidFill>
                <a:latin typeface="Times New Roman Bold Italics"/>
                <a:ea typeface="Times New Roman Bold Italics"/>
                <a:cs typeface="Times New Roman Bold Italics"/>
                <a:sym typeface="Times New Roman Bold Italics"/>
              </a:rPr>
              <a:t>I – Diffraction de la lumière :</a:t>
            </a:r>
          </a:p>
        </p:txBody>
      </p:sp>
      <p:sp>
        <p:nvSpPr>
          <p:cNvPr id="15" name="TextBox 15"/>
          <p:cNvSpPr txBox="1"/>
          <p:nvPr/>
        </p:nvSpPr>
        <p:spPr>
          <a:xfrm>
            <a:off x="690447" y="2019239"/>
            <a:ext cx="7714889" cy="2020569"/>
          </a:xfrm>
          <a:prstGeom prst="rect">
            <a:avLst/>
          </a:prstGeom>
        </p:spPr>
        <p:txBody>
          <a:bodyPr lIns="0" tIns="0" rIns="0" bIns="0" rtlCol="0" anchor="t">
            <a:spAutoFit/>
          </a:bodyPr>
          <a:lstStyle/>
          <a:p>
            <a:pPr algn="l">
              <a:lnSpc>
                <a:spcPts val="5180"/>
              </a:lnSpc>
              <a:spcBef>
                <a:spcPct val="0"/>
              </a:spcBef>
            </a:pPr>
            <a:r>
              <a:rPr lang="en-US" sz="3700">
                <a:solidFill>
                  <a:srgbClr val="FFFFFF"/>
                </a:solidFill>
                <a:latin typeface="Times New Roman Bold Italics"/>
                <a:ea typeface="Times New Roman Bold Italics"/>
                <a:cs typeface="Times New Roman Bold Italics"/>
                <a:sym typeface="Times New Roman Bold Italics"/>
              </a:rPr>
              <a:t>     On éclaire une fente, de largeur variable, par un faisceau de laser comme illustré par la figure ci-contre.</a:t>
            </a:r>
          </a:p>
        </p:txBody>
      </p:sp>
      <p:sp>
        <p:nvSpPr>
          <p:cNvPr id="16" name="TextBox 16"/>
          <p:cNvSpPr txBox="1"/>
          <p:nvPr/>
        </p:nvSpPr>
        <p:spPr>
          <a:xfrm>
            <a:off x="2375823" y="4173158"/>
            <a:ext cx="4918288" cy="866774"/>
          </a:xfrm>
          <a:prstGeom prst="rect">
            <a:avLst/>
          </a:prstGeom>
        </p:spPr>
        <p:txBody>
          <a:bodyPr lIns="0" tIns="0" rIns="0" bIns="0" rtlCol="0" anchor="t">
            <a:spAutoFit/>
          </a:bodyPr>
          <a:lstStyle/>
          <a:p>
            <a:pPr algn="l">
              <a:lnSpc>
                <a:spcPts val="6300"/>
              </a:lnSpc>
              <a:spcBef>
                <a:spcPct val="0"/>
              </a:spcBef>
            </a:pPr>
            <a:r>
              <a:rPr lang="en-US" sz="4500" u="sng">
                <a:solidFill>
                  <a:srgbClr val="B6F61A"/>
                </a:solidFill>
                <a:latin typeface="Times New Roman Bold Italics"/>
                <a:ea typeface="Times New Roman Bold Italics"/>
                <a:cs typeface="Times New Roman Bold Italics"/>
                <a:sym typeface="Times New Roman Bold Italics"/>
              </a:rPr>
              <a:t>2 – observation</a:t>
            </a:r>
          </a:p>
        </p:txBody>
      </p:sp>
      <p:sp>
        <p:nvSpPr>
          <p:cNvPr id="17" name="TextBox 17"/>
          <p:cNvSpPr txBox="1"/>
          <p:nvPr/>
        </p:nvSpPr>
        <p:spPr>
          <a:xfrm>
            <a:off x="388613" y="5106990"/>
            <a:ext cx="8016723" cy="2020569"/>
          </a:xfrm>
          <a:prstGeom prst="rect">
            <a:avLst/>
          </a:prstGeom>
        </p:spPr>
        <p:txBody>
          <a:bodyPr lIns="0" tIns="0" rIns="0" bIns="0" rtlCol="0" anchor="t">
            <a:spAutoFit/>
          </a:bodyPr>
          <a:lstStyle/>
          <a:p>
            <a:pPr algn="l">
              <a:lnSpc>
                <a:spcPts val="5180"/>
              </a:lnSpc>
              <a:spcBef>
                <a:spcPct val="0"/>
              </a:spcBef>
            </a:pPr>
            <a:r>
              <a:rPr lang="en-US" sz="3700">
                <a:solidFill>
                  <a:srgbClr val="FFFFFF"/>
                </a:solidFill>
                <a:latin typeface="Times New Roman Bold Italics"/>
                <a:ea typeface="Times New Roman Bold Italics"/>
                <a:cs typeface="Times New Roman Bold Italics"/>
                <a:sym typeface="Times New Roman Bold Italics"/>
              </a:rPr>
              <a:t>     Sur l'écran de projection situé à une distance D de la fente on observe une tâche centrale plus large entourée de part </a:t>
            </a:r>
          </a:p>
        </p:txBody>
      </p:sp>
      <p:sp>
        <p:nvSpPr>
          <p:cNvPr id="18" name="TextBox 18"/>
          <p:cNvSpPr txBox="1"/>
          <p:nvPr/>
        </p:nvSpPr>
        <p:spPr>
          <a:xfrm>
            <a:off x="388613" y="6984684"/>
            <a:ext cx="15290357" cy="706119"/>
          </a:xfrm>
          <a:prstGeom prst="rect">
            <a:avLst/>
          </a:prstGeom>
        </p:spPr>
        <p:txBody>
          <a:bodyPr lIns="0" tIns="0" rIns="0" bIns="0" rtlCol="0" anchor="t">
            <a:spAutoFit/>
          </a:bodyPr>
          <a:lstStyle/>
          <a:p>
            <a:pPr algn="l">
              <a:lnSpc>
                <a:spcPts val="5180"/>
              </a:lnSpc>
              <a:spcBef>
                <a:spcPct val="0"/>
              </a:spcBef>
            </a:pPr>
            <a:r>
              <a:rPr lang="en-US" sz="3700">
                <a:solidFill>
                  <a:srgbClr val="FFFFFF"/>
                </a:solidFill>
                <a:latin typeface="Times New Roman Bold Italics"/>
                <a:ea typeface="Times New Roman Bold Italics"/>
                <a:cs typeface="Times New Roman Bold Italics"/>
                <a:sym typeface="Times New Roman Bold Italics"/>
              </a:rPr>
              <a:t>et d'autres par des tâches secondaires moins larges et moins brillantes.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108040" y="7931383"/>
            <a:ext cx="4510952" cy="4539785"/>
          </a:xfrm>
          <a:custGeom>
            <a:avLst/>
            <a:gdLst/>
            <a:ahLst/>
            <a:cxnLst/>
            <a:rect l="l" t="t" r="r" b="b"/>
            <a:pathLst>
              <a:path w="4510952" h="4539785">
                <a:moveTo>
                  <a:pt x="0" y="0"/>
                </a:moveTo>
                <a:lnTo>
                  <a:pt x="4510952" y="0"/>
                </a:lnTo>
                <a:lnTo>
                  <a:pt x="4510952" y="4539784"/>
                </a:lnTo>
                <a:lnTo>
                  <a:pt x="0" y="453978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19603" y="8201510"/>
            <a:ext cx="1399786" cy="2434411"/>
          </a:xfrm>
          <a:custGeom>
            <a:avLst/>
            <a:gdLst/>
            <a:ahLst/>
            <a:cxnLst/>
            <a:rect l="l" t="t" r="r" b="b"/>
            <a:pathLst>
              <a:path w="1399786" h="2434411">
                <a:moveTo>
                  <a:pt x="1399786" y="0"/>
                </a:moveTo>
                <a:lnTo>
                  <a:pt x="0" y="0"/>
                </a:lnTo>
                <a:lnTo>
                  <a:pt x="0" y="2434410"/>
                </a:lnTo>
                <a:lnTo>
                  <a:pt x="1399786" y="2434410"/>
                </a:lnTo>
                <a:lnTo>
                  <a:pt x="1399786"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764813" cy="1533695"/>
          </a:xfrm>
          <a:custGeom>
            <a:avLst/>
            <a:gdLst/>
            <a:ahLst/>
            <a:cxnLst/>
            <a:rect l="l" t="t" r="r" b="b"/>
            <a:pathLst>
              <a:path w="1764813" h="1533695">
                <a:moveTo>
                  <a:pt x="0" y="0"/>
                </a:moveTo>
                <a:lnTo>
                  <a:pt x="1764813" y="0"/>
                </a:lnTo>
                <a:lnTo>
                  <a:pt x="1764813" y="1533695"/>
                </a:lnTo>
                <a:lnTo>
                  <a:pt x="0" y="153369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7429726" y="402790"/>
            <a:ext cx="3623692" cy="1251821"/>
          </a:xfrm>
          <a:custGeom>
            <a:avLst/>
            <a:gdLst/>
            <a:ahLst/>
            <a:cxnLst/>
            <a:rect l="l" t="t" r="r" b="b"/>
            <a:pathLst>
              <a:path w="3623692" h="1251821">
                <a:moveTo>
                  <a:pt x="0" y="0"/>
                </a:moveTo>
                <a:lnTo>
                  <a:pt x="3623692" y="0"/>
                </a:lnTo>
                <a:lnTo>
                  <a:pt x="3623692" y="1251820"/>
                </a:lnTo>
                <a:lnTo>
                  <a:pt x="0" y="125182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905229" y="1949550"/>
            <a:ext cx="546665" cy="424411"/>
          </a:xfrm>
          <a:custGeom>
            <a:avLst/>
            <a:gdLst/>
            <a:ahLst/>
            <a:cxnLst/>
            <a:rect l="l" t="t" r="r" b="b"/>
            <a:pathLst>
              <a:path w="546665" h="424411">
                <a:moveTo>
                  <a:pt x="0" y="0"/>
                </a:moveTo>
                <a:lnTo>
                  <a:pt x="546665" y="0"/>
                </a:lnTo>
                <a:lnTo>
                  <a:pt x="546665" y="424411"/>
                </a:lnTo>
                <a:lnTo>
                  <a:pt x="0" y="42441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TextBox 12"/>
          <p:cNvSpPr txBox="1"/>
          <p:nvPr/>
        </p:nvSpPr>
        <p:spPr>
          <a:xfrm>
            <a:off x="7677044" y="403225"/>
            <a:ext cx="3376374" cy="1041400"/>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Times New Roman Bold"/>
                <a:ea typeface="Times New Roman Bold"/>
                <a:cs typeface="Times New Roman Bold"/>
                <a:sym typeface="Times New Roman Bold"/>
              </a:rPr>
              <a:t>Conclusion </a:t>
            </a:r>
          </a:p>
        </p:txBody>
      </p:sp>
      <p:sp>
        <p:nvSpPr>
          <p:cNvPr id="13" name="TextBox 13"/>
          <p:cNvSpPr txBox="1"/>
          <p:nvPr/>
        </p:nvSpPr>
        <p:spPr>
          <a:xfrm>
            <a:off x="2188713" y="1806675"/>
            <a:ext cx="15301364" cy="1911349"/>
          </a:xfrm>
          <a:prstGeom prst="rect">
            <a:avLst/>
          </a:prstGeom>
        </p:spPr>
        <p:txBody>
          <a:bodyPr lIns="0" tIns="0" rIns="0" bIns="0" rtlCol="0" anchor="t">
            <a:spAutoFit/>
          </a:bodyPr>
          <a:lstStyle/>
          <a:p>
            <a:pPr algn="l">
              <a:lnSpc>
                <a:spcPts val="4900"/>
              </a:lnSpc>
              <a:spcBef>
                <a:spcPct val="0"/>
              </a:spcBef>
            </a:pPr>
            <a:r>
              <a:rPr lang="en-US" sz="3500">
                <a:solidFill>
                  <a:srgbClr val="FFFFFF"/>
                </a:solidFill>
                <a:latin typeface="Times New Roman Bold Italics"/>
                <a:ea typeface="Times New Roman Bold Italics"/>
                <a:cs typeface="Times New Roman Bold Italics"/>
                <a:sym typeface="Times New Roman Bold Italics"/>
              </a:rPr>
              <a:t>    On appelle diffraction, le phénomène au cours duquel une onde qui traverse une petite ouverture ou rencontre un petit objet change de direction sans modification de fréquence ou de la langueur d’onde λ</a:t>
            </a:r>
          </a:p>
        </p:txBody>
      </p:sp>
      <p:sp>
        <p:nvSpPr>
          <p:cNvPr id="14" name="TextBox 14"/>
          <p:cNvSpPr txBox="1"/>
          <p:nvPr/>
        </p:nvSpPr>
        <p:spPr>
          <a:xfrm>
            <a:off x="2188713" y="3643908"/>
            <a:ext cx="14105720" cy="1292224"/>
          </a:xfrm>
          <a:prstGeom prst="rect">
            <a:avLst/>
          </a:prstGeom>
        </p:spPr>
        <p:txBody>
          <a:bodyPr lIns="0" tIns="0" rIns="0" bIns="0" rtlCol="0" anchor="t">
            <a:spAutoFit/>
          </a:bodyPr>
          <a:lstStyle/>
          <a:p>
            <a:pPr algn="l">
              <a:lnSpc>
                <a:spcPts val="4900"/>
              </a:lnSpc>
              <a:spcBef>
                <a:spcPct val="0"/>
              </a:spcBef>
            </a:pPr>
            <a:r>
              <a:rPr lang="en-US" sz="3500">
                <a:solidFill>
                  <a:srgbClr val="FFFFFF"/>
                </a:solidFill>
                <a:latin typeface="Times New Roman Bold Italics"/>
                <a:ea typeface="Times New Roman Bold Italics"/>
                <a:cs typeface="Times New Roman Bold Italics"/>
                <a:sym typeface="Times New Roman Bold Italics"/>
              </a:rPr>
              <a:t>   Le phénomène est d'autant plus important que la taille de l'obstacle ou de l'ouverture a est faible.</a:t>
            </a:r>
          </a:p>
        </p:txBody>
      </p:sp>
      <p:sp>
        <p:nvSpPr>
          <p:cNvPr id="15" name="TextBox 15"/>
          <p:cNvSpPr txBox="1"/>
          <p:nvPr/>
        </p:nvSpPr>
        <p:spPr>
          <a:xfrm>
            <a:off x="2312371" y="5000625"/>
            <a:ext cx="14105720" cy="673099"/>
          </a:xfrm>
          <a:prstGeom prst="rect">
            <a:avLst/>
          </a:prstGeom>
        </p:spPr>
        <p:txBody>
          <a:bodyPr lIns="0" tIns="0" rIns="0" bIns="0" rtlCol="0" anchor="t">
            <a:spAutoFit/>
          </a:bodyPr>
          <a:lstStyle/>
          <a:p>
            <a:pPr algn="l">
              <a:lnSpc>
                <a:spcPts val="4900"/>
              </a:lnSpc>
              <a:spcBef>
                <a:spcPct val="0"/>
              </a:spcBef>
            </a:pPr>
            <a:r>
              <a:rPr lang="en-US" sz="3500">
                <a:solidFill>
                  <a:srgbClr val="FFFFFF"/>
                </a:solidFill>
                <a:latin typeface="Times New Roman Bold Italics"/>
                <a:ea typeface="Times New Roman Bold Italics"/>
                <a:cs typeface="Times New Roman Bold Italics"/>
                <a:sym typeface="Times New Roman Bold Italics"/>
              </a:rPr>
              <a:t>Le phénomène de diffraction montre que la lumière a un </a:t>
            </a:r>
            <a:r>
              <a:rPr lang="en-US" sz="3500">
                <a:solidFill>
                  <a:srgbClr val="FF914D"/>
                </a:solidFill>
                <a:latin typeface="Times New Roman Bold Italics"/>
                <a:ea typeface="Times New Roman Bold Italics"/>
                <a:cs typeface="Times New Roman Bold Italics"/>
                <a:sym typeface="Times New Roman Bold Italics"/>
              </a:rPr>
              <a:t>aspect ondulatoire.</a:t>
            </a:r>
          </a:p>
        </p:txBody>
      </p:sp>
      <p:sp>
        <p:nvSpPr>
          <p:cNvPr id="16" name="TextBox 16"/>
          <p:cNvSpPr txBox="1"/>
          <p:nvPr/>
        </p:nvSpPr>
        <p:spPr>
          <a:xfrm>
            <a:off x="1905229" y="5597524"/>
            <a:ext cx="14250948" cy="1292224"/>
          </a:xfrm>
          <a:prstGeom prst="rect">
            <a:avLst/>
          </a:prstGeom>
        </p:spPr>
        <p:txBody>
          <a:bodyPr lIns="0" tIns="0" rIns="0" bIns="0" rtlCol="0" anchor="t">
            <a:spAutoFit/>
          </a:bodyPr>
          <a:lstStyle/>
          <a:p>
            <a:pPr algn="l">
              <a:lnSpc>
                <a:spcPts val="4900"/>
              </a:lnSpc>
              <a:spcBef>
                <a:spcPct val="0"/>
              </a:spcBef>
            </a:pPr>
            <a:r>
              <a:rPr lang="en-US" sz="3500">
                <a:solidFill>
                  <a:srgbClr val="FFFFFF"/>
                </a:solidFill>
                <a:latin typeface="Times New Roman Bold Italics"/>
                <a:ea typeface="Times New Roman Bold Italics"/>
                <a:cs typeface="Times New Roman Bold Italics"/>
                <a:sym typeface="Times New Roman Bold Italics"/>
              </a:rPr>
              <a:t>   La lumière peut donc être caractérisée comme toutes les ondes, par sa </a:t>
            </a:r>
            <a:r>
              <a:rPr lang="en-US" sz="3500">
                <a:solidFill>
                  <a:srgbClr val="5CE1E6"/>
                </a:solidFill>
                <a:latin typeface="Times New Roman Bold Italics"/>
                <a:ea typeface="Times New Roman Bold Italics"/>
                <a:cs typeface="Times New Roman Bold Italics"/>
                <a:sym typeface="Times New Roman Bold Italics"/>
              </a:rPr>
              <a:t>célérité</a:t>
            </a:r>
            <a:r>
              <a:rPr lang="en-US" sz="3500">
                <a:solidFill>
                  <a:srgbClr val="FFFFFF"/>
                </a:solidFill>
                <a:latin typeface="Times New Roman Bold Italics"/>
                <a:ea typeface="Times New Roman Bold Italics"/>
                <a:cs typeface="Times New Roman Bold Italics"/>
                <a:sym typeface="Times New Roman Bold Italics"/>
              </a:rPr>
              <a:t>, sa</a:t>
            </a:r>
            <a:r>
              <a:rPr lang="en-US" sz="3500">
                <a:solidFill>
                  <a:srgbClr val="5CE1E6"/>
                </a:solidFill>
                <a:latin typeface="Times New Roman Bold Italics"/>
                <a:ea typeface="Times New Roman Bold Italics"/>
                <a:cs typeface="Times New Roman Bold Italics"/>
                <a:sym typeface="Times New Roman Bold Italics"/>
              </a:rPr>
              <a:t> fréquence</a:t>
            </a:r>
            <a:r>
              <a:rPr lang="en-US" sz="3500">
                <a:solidFill>
                  <a:srgbClr val="FFFFFF"/>
                </a:solidFill>
                <a:latin typeface="Times New Roman Bold Italics"/>
                <a:ea typeface="Times New Roman Bold Italics"/>
                <a:cs typeface="Times New Roman Bold Italics"/>
                <a:sym typeface="Times New Roman Bold Italics"/>
              </a:rPr>
              <a:t> et sa </a:t>
            </a:r>
            <a:r>
              <a:rPr lang="en-US" sz="3500">
                <a:solidFill>
                  <a:srgbClr val="5CE1E6"/>
                </a:solidFill>
                <a:latin typeface="Times New Roman Bold Italics"/>
                <a:ea typeface="Times New Roman Bold Italics"/>
                <a:cs typeface="Times New Roman Bold Italics"/>
                <a:sym typeface="Times New Roman Bold Italics"/>
              </a:rPr>
              <a:t>longueur d'onde</a:t>
            </a:r>
            <a:r>
              <a:rPr lang="en-US" sz="3500">
                <a:solidFill>
                  <a:srgbClr val="FFFFFF"/>
                </a:solidFill>
                <a:latin typeface="Times New Roman Bold Italics"/>
                <a:ea typeface="Times New Roman Bold Italics"/>
                <a:cs typeface="Times New Roman Bold Italics"/>
                <a:sym typeface="Times New Roman Bold Italics"/>
              </a:rPr>
              <a:t>.</a:t>
            </a:r>
          </a:p>
        </p:txBody>
      </p:sp>
      <p:sp>
        <p:nvSpPr>
          <p:cNvPr id="17" name="Freeform 17"/>
          <p:cNvSpPr/>
          <p:nvPr/>
        </p:nvSpPr>
        <p:spPr>
          <a:xfrm>
            <a:off x="1798438" y="3844975"/>
            <a:ext cx="546665" cy="424411"/>
          </a:xfrm>
          <a:custGeom>
            <a:avLst/>
            <a:gdLst/>
            <a:ahLst/>
            <a:cxnLst/>
            <a:rect l="l" t="t" r="r" b="b"/>
            <a:pathLst>
              <a:path w="546665" h="424411">
                <a:moveTo>
                  <a:pt x="0" y="0"/>
                </a:moveTo>
                <a:lnTo>
                  <a:pt x="546665" y="0"/>
                </a:lnTo>
                <a:lnTo>
                  <a:pt x="546665" y="424410"/>
                </a:lnTo>
                <a:lnTo>
                  <a:pt x="0" y="42441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8" name="Freeform 18"/>
          <p:cNvSpPr/>
          <p:nvPr/>
        </p:nvSpPr>
        <p:spPr>
          <a:xfrm>
            <a:off x="1678741" y="5196407"/>
            <a:ext cx="546665" cy="424411"/>
          </a:xfrm>
          <a:custGeom>
            <a:avLst/>
            <a:gdLst/>
            <a:ahLst/>
            <a:cxnLst/>
            <a:rect l="l" t="t" r="r" b="b"/>
            <a:pathLst>
              <a:path w="546665" h="424411">
                <a:moveTo>
                  <a:pt x="0" y="0"/>
                </a:moveTo>
                <a:lnTo>
                  <a:pt x="546665" y="0"/>
                </a:lnTo>
                <a:lnTo>
                  <a:pt x="546665" y="424410"/>
                </a:lnTo>
                <a:lnTo>
                  <a:pt x="0" y="42441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9" name="Freeform 19"/>
          <p:cNvSpPr/>
          <p:nvPr/>
        </p:nvSpPr>
        <p:spPr>
          <a:xfrm>
            <a:off x="1631897" y="5890663"/>
            <a:ext cx="546665" cy="424411"/>
          </a:xfrm>
          <a:custGeom>
            <a:avLst/>
            <a:gdLst/>
            <a:ahLst/>
            <a:cxnLst/>
            <a:rect l="l" t="t" r="r" b="b"/>
            <a:pathLst>
              <a:path w="546665" h="424411">
                <a:moveTo>
                  <a:pt x="0" y="0"/>
                </a:moveTo>
                <a:lnTo>
                  <a:pt x="546665" y="0"/>
                </a:lnTo>
                <a:lnTo>
                  <a:pt x="546665" y="424410"/>
                </a:lnTo>
                <a:lnTo>
                  <a:pt x="0" y="42441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2867302" flipH="1">
            <a:off x="16577808" y="-324154"/>
            <a:ext cx="1362984" cy="2370408"/>
          </a:xfrm>
          <a:custGeom>
            <a:avLst/>
            <a:gdLst/>
            <a:ahLst/>
            <a:cxnLst/>
            <a:rect l="l" t="t" r="r" b="b"/>
            <a:pathLst>
              <a:path w="1362984" h="2370408">
                <a:moveTo>
                  <a:pt x="1362984" y="0"/>
                </a:moveTo>
                <a:lnTo>
                  <a:pt x="0" y="0"/>
                </a:lnTo>
                <a:lnTo>
                  <a:pt x="0" y="2370408"/>
                </a:lnTo>
                <a:lnTo>
                  <a:pt x="1362984" y="2370408"/>
                </a:lnTo>
                <a:lnTo>
                  <a:pt x="1362984"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rot="10090965">
            <a:off x="-1761804" y="8837755"/>
            <a:ext cx="3678564" cy="3702076"/>
          </a:xfrm>
          <a:custGeom>
            <a:avLst/>
            <a:gdLst/>
            <a:ahLst/>
            <a:cxnLst/>
            <a:rect l="l" t="t" r="r" b="b"/>
            <a:pathLst>
              <a:path w="3678564" h="3702076">
                <a:moveTo>
                  <a:pt x="0" y="0"/>
                </a:moveTo>
                <a:lnTo>
                  <a:pt x="3678564" y="0"/>
                </a:lnTo>
                <a:lnTo>
                  <a:pt x="3678564" y="3702076"/>
                </a:lnTo>
                <a:lnTo>
                  <a:pt x="0" y="370207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rot="-7932697" flipH="1">
            <a:off x="-486678" y="8863585"/>
            <a:ext cx="1268228" cy="2205613"/>
          </a:xfrm>
          <a:custGeom>
            <a:avLst/>
            <a:gdLst/>
            <a:ahLst/>
            <a:cxnLst/>
            <a:rect l="l" t="t" r="r" b="b"/>
            <a:pathLst>
              <a:path w="1268228" h="2205613">
                <a:moveTo>
                  <a:pt x="1268228" y="0"/>
                </a:moveTo>
                <a:lnTo>
                  <a:pt x="0" y="0"/>
                </a:lnTo>
                <a:lnTo>
                  <a:pt x="0" y="2205614"/>
                </a:lnTo>
                <a:lnTo>
                  <a:pt x="1268228" y="2205614"/>
                </a:lnTo>
                <a:lnTo>
                  <a:pt x="1268228"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90963" y="0"/>
            <a:ext cx="1711719" cy="1487554"/>
          </a:xfrm>
          <a:custGeom>
            <a:avLst/>
            <a:gdLst/>
            <a:ahLst/>
            <a:cxnLst/>
            <a:rect l="l" t="t" r="r" b="b"/>
            <a:pathLst>
              <a:path w="1711719" h="1487554">
                <a:moveTo>
                  <a:pt x="0" y="0"/>
                </a:moveTo>
                <a:lnTo>
                  <a:pt x="1711719" y="0"/>
                </a:lnTo>
                <a:lnTo>
                  <a:pt x="1711719" y="1487554"/>
                </a:lnTo>
                <a:lnTo>
                  <a:pt x="0" y="148755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8846953" y="404504"/>
            <a:ext cx="7472105" cy="4328579"/>
          </a:xfrm>
          <a:custGeom>
            <a:avLst/>
            <a:gdLst/>
            <a:ahLst/>
            <a:cxnLst/>
            <a:rect l="l" t="t" r="r" b="b"/>
            <a:pathLst>
              <a:path w="7472105" h="4328579">
                <a:moveTo>
                  <a:pt x="0" y="0"/>
                </a:moveTo>
                <a:lnTo>
                  <a:pt x="7472104" y="0"/>
                </a:lnTo>
                <a:lnTo>
                  <a:pt x="7472104" y="4328579"/>
                </a:lnTo>
                <a:lnTo>
                  <a:pt x="0" y="4328579"/>
                </a:lnTo>
                <a:lnTo>
                  <a:pt x="0" y="0"/>
                </a:lnTo>
                <a:close/>
              </a:path>
            </a:pathLst>
          </a:custGeom>
          <a:blipFill>
            <a:blip r:embed="rId8"/>
            <a:stretch>
              <a:fillRect l="-11946" t="-1869" r="-22655" b="-109631"/>
            </a:stretch>
          </a:blipFill>
        </p:spPr>
      </p:sp>
      <p:sp>
        <p:nvSpPr>
          <p:cNvPr id="10" name="Freeform 10"/>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9144000" y="4733083"/>
            <a:ext cx="2779308" cy="410417"/>
          </a:xfrm>
          <a:custGeom>
            <a:avLst/>
            <a:gdLst/>
            <a:ahLst/>
            <a:cxnLst/>
            <a:rect l="l" t="t" r="r" b="b"/>
            <a:pathLst>
              <a:path w="2779308" h="410417">
                <a:moveTo>
                  <a:pt x="0" y="0"/>
                </a:moveTo>
                <a:lnTo>
                  <a:pt x="2779308" y="0"/>
                </a:lnTo>
                <a:lnTo>
                  <a:pt x="2779308" y="410417"/>
                </a:lnTo>
                <a:lnTo>
                  <a:pt x="0" y="410417"/>
                </a:lnTo>
                <a:lnTo>
                  <a:pt x="0" y="0"/>
                </a:lnTo>
                <a:close/>
              </a:path>
            </a:pathLst>
          </a:custGeom>
          <a:blipFill>
            <a:blip r:embed="rId9">
              <a:extLst>
                <a:ext uri="{96DAC541-7B7A-43D3-8B79-37D633B846F1}">
                  <asvg:svgBlip xmlns:asvg="http://schemas.microsoft.com/office/drawing/2016/SVG/main" xmlns="" r:embed="rId10"/>
                </a:ext>
              </a:extLst>
            </a:blip>
            <a:stretch>
              <a:fillRect t="-227000" r="-49203"/>
            </a:stretch>
          </a:blipFill>
        </p:spPr>
      </p:sp>
      <p:sp>
        <p:nvSpPr>
          <p:cNvPr id="12" name="Freeform 12"/>
          <p:cNvSpPr/>
          <p:nvPr/>
        </p:nvSpPr>
        <p:spPr>
          <a:xfrm>
            <a:off x="14413200" y="4743477"/>
            <a:ext cx="2306297" cy="2307998"/>
          </a:xfrm>
          <a:custGeom>
            <a:avLst/>
            <a:gdLst/>
            <a:ahLst/>
            <a:cxnLst/>
            <a:rect l="l" t="t" r="r" b="b"/>
            <a:pathLst>
              <a:path w="2306297" h="2307998">
                <a:moveTo>
                  <a:pt x="0" y="0"/>
                </a:moveTo>
                <a:lnTo>
                  <a:pt x="2306297" y="0"/>
                </a:lnTo>
                <a:lnTo>
                  <a:pt x="2306297" y="2307998"/>
                </a:lnTo>
                <a:lnTo>
                  <a:pt x="0" y="2307998"/>
                </a:lnTo>
                <a:lnTo>
                  <a:pt x="0" y="0"/>
                </a:lnTo>
                <a:close/>
              </a:path>
            </a:pathLst>
          </a:custGeom>
          <a:blipFill>
            <a:blip r:embed="rId8"/>
            <a:stretch>
              <a:fillRect l="-146506" t="-180996" r="-102213" b="-36193"/>
            </a:stretch>
          </a:blipFill>
        </p:spPr>
      </p:sp>
      <p:sp>
        <p:nvSpPr>
          <p:cNvPr id="13" name="Freeform 13"/>
          <p:cNvSpPr/>
          <p:nvPr/>
        </p:nvSpPr>
        <p:spPr>
          <a:xfrm>
            <a:off x="1028365" y="7335995"/>
            <a:ext cx="496975" cy="403002"/>
          </a:xfrm>
          <a:custGeom>
            <a:avLst/>
            <a:gdLst/>
            <a:ahLst/>
            <a:cxnLst/>
            <a:rect l="l" t="t" r="r" b="b"/>
            <a:pathLst>
              <a:path w="496975" h="403002">
                <a:moveTo>
                  <a:pt x="0" y="0"/>
                </a:moveTo>
                <a:lnTo>
                  <a:pt x="496975" y="0"/>
                </a:lnTo>
                <a:lnTo>
                  <a:pt x="496975" y="403001"/>
                </a:lnTo>
                <a:lnTo>
                  <a:pt x="0" y="403001"/>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4" name="TextBox 14"/>
          <p:cNvSpPr txBox="1"/>
          <p:nvPr/>
        </p:nvSpPr>
        <p:spPr>
          <a:xfrm>
            <a:off x="1276853" y="6470686"/>
            <a:ext cx="15982447" cy="2677794"/>
          </a:xfrm>
          <a:prstGeom prst="rect">
            <a:avLst/>
          </a:prstGeom>
        </p:spPr>
        <p:txBody>
          <a:bodyPr lIns="0" tIns="0" rIns="0" bIns="0" rtlCol="0" anchor="t">
            <a:spAutoFit/>
          </a:bodyPr>
          <a:lstStyle/>
          <a:p>
            <a:pPr algn="l">
              <a:lnSpc>
                <a:spcPts val="5180"/>
              </a:lnSpc>
            </a:pPr>
            <a:r>
              <a:rPr lang="en-US" sz="3700">
                <a:solidFill>
                  <a:srgbClr val="FFFFFF"/>
                </a:solidFill>
                <a:latin typeface="Times New Roman Bold Italics"/>
                <a:ea typeface="Times New Roman Bold Italics"/>
                <a:cs typeface="Times New Roman Bold Italics"/>
                <a:sym typeface="Times New Roman Bold Italics"/>
              </a:rPr>
              <a:t>On constate expérimentalement que :</a:t>
            </a:r>
          </a:p>
          <a:p>
            <a:pPr algn="l">
              <a:lnSpc>
                <a:spcPts val="5180"/>
              </a:lnSpc>
            </a:pPr>
            <a:r>
              <a:rPr lang="en-US" sz="3700">
                <a:solidFill>
                  <a:srgbClr val="FFFFFF"/>
                </a:solidFill>
                <a:latin typeface="Times New Roman"/>
                <a:ea typeface="Times New Roman"/>
                <a:cs typeface="Times New Roman"/>
                <a:sym typeface="Times New Roman"/>
              </a:rPr>
              <a:t>  </a:t>
            </a:r>
            <a:r>
              <a:rPr lang="en-US" sz="3700">
                <a:solidFill>
                  <a:srgbClr val="FFFFFF"/>
                </a:solidFill>
                <a:latin typeface="Times New Roman Bold Italics"/>
                <a:ea typeface="Times New Roman Bold Italics"/>
                <a:cs typeface="Times New Roman Bold Italics"/>
                <a:sym typeface="Times New Roman Bold Italics"/>
              </a:rPr>
              <a:t> La largeur de la tâche centrale augmente lorsque la largeur de la fente diminue.</a:t>
            </a:r>
          </a:p>
          <a:p>
            <a:pPr algn="l">
              <a:lnSpc>
                <a:spcPts val="5180"/>
              </a:lnSpc>
              <a:spcBef>
                <a:spcPct val="0"/>
              </a:spcBef>
            </a:pPr>
            <a:r>
              <a:rPr lang="en-US" sz="3700">
                <a:solidFill>
                  <a:srgbClr val="FFFFFF"/>
                </a:solidFill>
                <a:latin typeface="Times New Roman"/>
                <a:ea typeface="Times New Roman"/>
                <a:cs typeface="Times New Roman"/>
                <a:sym typeface="Times New Roman"/>
              </a:rPr>
              <a:t>   </a:t>
            </a:r>
            <a:r>
              <a:rPr lang="en-US" sz="3700">
                <a:solidFill>
                  <a:srgbClr val="FFFFFF"/>
                </a:solidFill>
                <a:latin typeface="Times New Roman Bold Italics"/>
                <a:ea typeface="Times New Roman Bold Italics"/>
                <a:cs typeface="Times New Roman Bold Italics"/>
                <a:sym typeface="Times New Roman Bold Italics"/>
              </a:rPr>
              <a:t>La largeur de la tâche centrale augmente avec la longueur de l'onde lumineuse. (et aussi avec la distance D).</a:t>
            </a:r>
          </a:p>
        </p:txBody>
      </p:sp>
      <p:sp>
        <p:nvSpPr>
          <p:cNvPr id="15" name="Freeform 15"/>
          <p:cNvSpPr/>
          <p:nvPr/>
        </p:nvSpPr>
        <p:spPr>
          <a:xfrm>
            <a:off x="1035226" y="8024746"/>
            <a:ext cx="496975" cy="403002"/>
          </a:xfrm>
          <a:custGeom>
            <a:avLst/>
            <a:gdLst/>
            <a:ahLst/>
            <a:cxnLst/>
            <a:rect l="l" t="t" r="r" b="b"/>
            <a:pathLst>
              <a:path w="496975" h="403002">
                <a:moveTo>
                  <a:pt x="0" y="0"/>
                </a:moveTo>
                <a:lnTo>
                  <a:pt x="496976" y="0"/>
                </a:lnTo>
                <a:lnTo>
                  <a:pt x="496976" y="403002"/>
                </a:lnTo>
                <a:lnTo>
                  <a:pt x="0" y="40300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6" name="Freeform 16"/>
          <p:cNvSpPr/>
          <p:nvPr/>
        </p:nvSpPr>
        <p:spPr>
          <a:xfrm>
            <a:off x="792678" y="1473688"/>
            <a:ext cx="546665" cy="424411"/>
          </a:xfrm>
          <a:custGeom>
            <a:avLst/>
            <a:gdLst/>
            <a:ahLst/>
            <a:cxnLst/>
            <a:rect l="l" t="t" r="r" b="b"/>
            <a:pathLst>
              <a:path w="546665" h="424411">
                <a:moveTo>
                  <a:pt x="0" y="0"/>
                </a:moveTo>
                <a:lnTo>
                  <a:pt x="546665" y="0"/>
                </a:lnTo>
                <a:lnTo>
                  <a:pt x="546665" y="424410"/>
                </a:lnTo>
                <a:lnTo>
                  <a:pt x="0" y="42441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7" name="TextBox 17"/>
          <p:cNvSpPr txBox="1"/>
          <p:nvPr/>
        </p:nvSpPr>
        <p:spPr>
          <a:xfrm>
            <a:off x="4277586" y="337175"/>
            <a:ext cx="3158660" cy="866774"/>
          </a:xfrm>
          <a:prstGeom prst="rect">
            <a:avLst/>
          </a:prstGeom>
        </p:spPr>
        <p:txBody>
          <a:bodyPr lIns="0" tIns="0" rIns="0" bIns="0" rtlCol="0" anchor="t">
            <a:spAutoFit/>
          </a:bodyPr>
          <a:lstStyle/>
          <a:p>
            <a:pPr algn="l">
              <a:lnSpc>
                <a:spcPts val="6300"/>
              </a:lnSpc>
              <a:spcBef>
                <a:spcPct val="0"/>
              </a:spcBef>
            </a:pPr>
            <a:r>
              <a:rPr lang="en-US" sz="4500" u="sng">
                <a:solidFill>
                  <a:srgbClr val="FD25FD"/>
                </a:solidFill>
                <a:latin typeface="Times New Roman Bold Italics"/>
                <a:ea typeface="Times New Roman Bold Italics"/>
                <a:cs typeface="Times New Roman Bold Italics"/>
                <a:sym typeface="Times New Roman Bold Italics"/>
              </a:rPr>
              <a:t>Remarque</a:t>
            </a:r>
          </a:p>
        </p:txBody>
      </p:sp>
      <p:sp>
        <p:nvSpPr>
          <p:cNvPr id="18" name="TextBox 18"/>
          <p:cNvSpPr txBox="1"/>
          <p:nvPr/>
        </p:nvSpPr>
        <p:spPr>
          <a:xfrm>
            <a:off x="1132063" y="1318342"/>
            <a:ext cx="7714889" cy="2677794"/>
          </a:xfrm>
          <a:prstGeom prst="rect">
            <a:avLst/>
          </a:prstGeom>
        </p:spPr>
        <p:txBody>
          <a:bodyPr lIns="0" tIns="0" rIns="0" bIns="0" rtlCol="0" anchor="t">
            <a:spAutoFit/>
          </a:bodyPr>
          <a:lstStyle/>
          <a:p>
            <a:pPr algn="l">
              <a:lnSpc>
                <a:spcPts val="5180"/>
              </a:lnSpc>
              <a:spcBef>
                <a:spcPct val="0"/>
              </a:spcBef>
            </a:pPr>
            <a:r>
              <a:rPr lang="en-US" sz="3700">
                <a:solidFill>
                  <a:srgbClr val="FFFFFF"/>
                </a:solidFill>
                <a:latin typeface="Times New Roman Bold Italics"/>
                <a:ea typeface="Times New Roman Bold Italics"/>
                <a:cs typeface="Times New Roman Bold Italics"/>
                <a:sym typeface="Times New Roman Bold Italics"/>
              </a:rPr>
              <a:t>  En remplaçant la fente par un obstacle très fin (un cheveu par exemple) on obtient les mêmes résultats que ceux trouvés précédemment.</a:t>
            </a:r>
          </a:p>
        </p:txBody>
      </p:sp>
      <p:sp>
        <p:nvSpPr>
          <p:cNvPr id="19" name="TextBox 19"/>
          <p:cNvSpPr txBox="1"/>
          <p:nvPr/>
        </p:nvSpPr>
        <p:spPr>
          <a:xfrm>
            <a:off x="764896" y="3896878"/>
            <a:ext cx="12885178" cy="2677794"/>
          </a:xfrm>
          <a:prstGeom prst="rect">
            <a:avLst/>
          </a:prstGeom>
        </p:spPr>
        <p:txBody>
          <a:bodyPr lIns="0" tIns="0" rIns="0" bIns="0" rtlCol="0" anchor="t">
            <a:spAutoFit/>
          </a:bodyPr>
          <a:lstStyle/>
          <a:p>
            <a:pPr algn="l">
              <a:lnSpc>
                <a:spcPts val="5180"/>
              </a:lnSpc>
            </a:pPr>
            <a:r>
              <a:rPr lang="en-US" sz="3700">
                <a:solidFill>
                  <a:srgbClr val="FFFFFF"/>
                </a:solidFill>
                <a:latin typeface="Times New Roman Bold Italics"/>
                <a:ea typeface="Times New Roman Bold Italics"/>
                <a:cs typeface="Times New Roman Bold Italics"/>
                <a:sym typeface="Times New Roman Bold Italics"/>
              </a:rPr>
              <a:t>     En utilisant une plaque contenant </a:t>
            </a:r>
          </a:p>
          <a:p>
            <a:pPr algn="l">
              <a:lnSpc>
                <a:spcPts val="5180"/>
              </a:lnSpc>
            </a:pPr>
            <a:r>
              <a:rPr lang="en-US" sz="3700">
                <a:solidFill>
                  <a:srgbClr val="FFFFFF"/>
                </a:solidFill>
                <a:latin typeface="Times New Roman Bold Italics"/>
                <a:ea typeface="Times New Roman Bold Italics"/>
                <a:cs typeface="Times New Roman Bold Italics"/>
                <a:sym typeface="Times New Roman Bold Italics"/>
              </a:rPr>
              <a:t>un trou circulaire, on obtient une tâche </a:t>
            </a:r>
          </a:p>
          <a:p>
            <a:pPr algn="l">
              <a:lnSpc>
                <a:spcPts val="5180"/>
              </a:lnSpc>
              <a:spcBef>
                <a:spcPct val="0"/>
              </a:spcBef>
            </a:pPr>
            <a:r>
              <a:rPr lang="en-US" sz="3700">
                <a:solidFill>
                  <a:srgbClr val="FFFFFF"/>
                </a:solidFill>
                <a:latin typeface="Times New Roman Bold Italics"/>
                <a:ea typeface="Times New Roman Bold Italics"/>
                <a:cs typeface="Times New Roman Bold Italics"/>
                <a:sym typeface="Times New Roman Bold Italics"/>
              </a:rPr>
              <a:t>lumineuse circulaire entourée d'anneaux concentriques d'intensité de plus en plus faible.</a:t>
            </a:r>
          </a:p>
        </p:txBody>
      </p:sp>
      <p:sp>
        <p:nvSpPr>
          <p:cNvPr id="20" name="Freeform 20"/>
          <p:cNvSpPr/>
          <p:nvPr/>
        </p:nvSpPr>
        <p:spPr>
          <a:xfrm>
            <a:off x="737049" y="4039753"/>
            <a:ext cx="546665" cy="424411"/>
          </a:xfrm>
          <a:custGeom>
            <a:avLst/>
            <a:gdLst/>
            <a:ahLst/>
            <a:cxnLst/>
            <a:rect l="l" t="t" r="r" b="b"/>
            <a:pathLst>
              <a:path w="546665" h="424411">
                <a:moveTo>
                  <a:pt x="0" y="0"/>
                </a:moveTo>
                <a:lnTo>
                  <a:pt x="546665" y="0"/>
                </a:lnTo>
                <a:lnTo>
                  <a:pt x="546665" y="424411"/>
                </a:lnTo>
                <a:lnTo>
                  <a:pt x="0" y="424411"/>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1" name="Freeform 21"/>
          <p:cNvSpPr/>
          <p:nvPr/>
        </p:nvSpPr>
        <p:spPr>
          <a:xfrm>
            <a:off x="506880" y="6627064"/>
            <a:ext cx="546665" cy="424411"/>
          </a:xfrm>
          <a:custGeom>
            <a:avLst/>
            <a:gdLst/>
            <a:ahLst/>
            <a:cxnLst/>
            <a:rect l="l" t="t" r="r" b="b"/>
            <a:pathLst>
              <a:path w="546665" h="424411">
                <a:moveTo>
                  <a:pt x="0" y="0"/>
                </a:moveTo>
                <a:lnTo>
                  <a:pt x="546665" y="0"/>
                </a:lnTo>
                <a:lnTo>
                  <a:pt x="546665" y="424411"/>
                </a:lnTo>
                <a:lnTo>
                  <a:pt x="0" y="424411"/>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99478" y="7314514"/>
            <a:ext cx="1658445" cy="2884251"/>
          </a:xfrm>
          <a:custGeom>
            <a:avLst/>
            <a:gdLst/>
            <a:ahLst/>
            <a:cxnLst/>
            <a:rect l="l" t="t" r="r" b="b"/>
            <a:pathLst>
              <a:path w="1658445" h="2884251">
                <a:moveTo>
                  <a:pt x="1658444" y="0"/>
                </a:moveTo>
                <a:lnTo>
                  <a:pt x="0" y="0"/>
                </a:lnTo>
                <a:lnTo>
                  <a:pt x="0" y="2884251"/>
                </a:lnTo>
                <a:lnTo>
                  <a:pt x="1658444" y="2884251"/>
                </a:lnTo>
                <a:lnTo>
                  <a:pt x="165844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4010" y="-3104433"/>
            <a:ext cx="5527716" cy="5563047"/>
          </a:xfrm>
          <a:custGeom>
            <a:avLst/>
            <a:gdLst/>
            <a:ahLst/>
            <a:cxnLst/>
            <a:rect l="l" t="t" r="r" b="b"/>
            <a:pathLst>
              <a:path w="5527716" h="5563047">
                <a:moveTo>
                  <a:pt x="0" y="0"/>
                </a:moveTo>
                <a:lnTo>
                  <a:pt x="5527715" y="0"/>
                </a:lnTo>
                <a:lnTo>
                  <a:pt x="5527715" y="5563047"/>
                </a:lnTo>
                <a:lnTo>
                  <a:pt x="0" y="55630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41679" y="192764"/>
            <a:ext cx="1144467" cy="994588"/>
          </a:xfrm>
          <a:custGeom>
            <a:avLst/>
            <a:gdLst/>
            <a:ahLst/>
            <a:cxnLst/>
            <a:rect l="l" t="t" r="r" b="b"/>
            <a:pathLst>
              <a:path w="1144467" h="994588">
                <a:moveTo>
                  <a:pt x="0" y="0"/>
                </a:moveTo>
                <a:lnTo>
                  <a:pt x="1144467" y="0"/>
                </a:lnTo>
                <a:lnTo>
                  <a:pt x="1144467" y="994589"/>
                </a:lnTo>
                <a:lnTo>
                  <a:pt x="0" y="994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645420" y="1887088"/>
            <a:ext cx="546665" cy="424411"/>
          </a:xfrm>
          <a:custGeom>
            <a:avLst/>
            <a:gdLst/>
            <a:ahLst/>
            <a:cxnLst/>
            <a:rect l="l" t="t" r="r" b="b"/>
            <a:pathLst>
              <a:path w="546665" h="424411">
                <a:moveTo>
                  <a:pt x="0" y="0"/>
                </a:moveTo>
                <a:lnTo>
                  <a:pt x="546665" y="0"/>
                </a:lnTo>
                <a:lnTo>
                  <a:pt x="546665" y="424410"/>
                </a:lnTo>
                <a:lnTo>
                  <a:pt x="0" y="42441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0967023" y="3019024"/>
            <a:ext cx="6253355" cy="3888641"/>
          </a:xfrm>
          <a:custGeom>
            <a:avLst/>
            <a:gdLst/>
            <a:ahLst/>
            <a:cxnLst/>
            <a:rect l="l" t="t" r="r" b="b"/>
            <a:pathLst>
              <a:path w="6253355" h="3888641">
                <a:moveTo>
                  <a:pt x="0" y="0"/>
                </a:moveTo>
                <a:lnTo>
                  <a:pt x="6253355" y="0"/>
                </a:lnTo>
                <a:lnTo>
                  <a:pt x="6253355" y="3888641"/>
                </a:lnTo>
                <a:lnTo>
                  <a:pt x="0" y="3888641"/>
                </a:lnTo>
                <a:lnTo>
                  <a:pt x="0" y="0"/>
                </a:lnTo>
                <a:close/>
              </a:path>
            </a:pathLst>
          </a:custGeom>
          <a:blipFill>
            <a:blip r:embed="rId10"/>
            <a:stretch>
              <a:fillRect l="-22880" t="-6189" r="-724" b="-42889"/>
            </a:stretch>
          </a:blipFill>
        </p:spPr>
      </p:sp>
      <p:sp>
        <p:nvSpPr>
          <p:cNvPr id="12" name="Freeform 12"/>
          <p:cNvSpPr/>
          <p:nvPr/>
        </p:nvSpPr>
        <p:spPr>
          <a:xfrm>
            <a:off x="2549846" y="4231857"/>
            <a:ext cx="2391719" cy="990653"/>
          </a:xfrm>
          <a:custGeom>
            <a:avLst/>
            <a:gdLst/>
            <a:ahLst/>
            <a:cxnLst/>
            <a:rect l="l" t="t" r="r" b="b"/>
            <a:pathLst>
              <a:path w="2391719" h="990653">
                <a:moveTo>
                  <a:pt x="0" y="0"/>
                </a:moveTo>
                <a:lnTo>
                  <a:pt x="2391718" y="0"/>
                </a:lnTo>
                <a:lnTo>
                  <a:pt x="2391718" y="990652"/>
                </a:lnTo>
                <a:lnTo>
                  <a:pt x="0" y="990652"/>
                </a:lnTo>
                <a:lnTo>
                  <a:pt x="0" y="0"/>
                </a:lnTo>
                <a:close/>
              </a:path>
            </a:pathLst>
          </a:custGeom>
          <a:blipFill>
            <a:blip r:embed="rId11"/>
            <a:stretch>
              <a:fillRect/>
            </a:stretch>
          </a:blipFill>
        </p:spPr>
      </p:sp>
      <p:sp>
        <p:nvSpPr>
          <p:cNvPr id="13" name="Freeform 13"/>
          <p:cNvSpPr/>
          <p:nvPr/>
        </p:nvSpPr>
        <p:spPr>
          <a:xfrm>
            <a:off x="4941564" y="4231857"/>
            <a:ext cx="1132175" cy="990653"/>
          </a:xfrm>
          <a:custGeom>
            <a:avLst/>
            <a:gdLst/>
            <a:ahLst/>
            <a:cxnLst/>
            <a:rect l="l" t="t" r="r" b="b"/>
            <a:pathLst>
              <a:path w="1132175" h="990653">
                <a:moveTo>
                  <a:pt x="0" y="0"/>
                </a:moveTo>
                <a:lnTo>
                  <a:pt x="1132175" y="0"/>
                </a:lnTo>
                <a:lnTo>
                  <a:pt x="1132175" y="990652"/>
                </a:lnTo>
                <a:lnTo>
                  <a:pt x="0" y="990652"/>
                </a:lnTo>
                <a:lnTo>
                  <a:pt x="0" y="0"/>
                </a:lnTo>
                <a:close/>
              </a:path>
            </a:pathLst>
          </a:custGeom>
          <a:blipFill>
            <a:blip r:embed="rId12"/>
            <a:stretch>
              <a:fillRect/>
            </a:stretch>
          </a:blipFill>
        </p:spPr>
      </p:sp>
      <p:sp>
        <p:nvSpPr>
          <p:cNvPr id="14" name="Freeform 14"/>
          <p:cNvSpPr/>
          <p:nvPr/>
        </p:nvSpPr>
        <p:spPr>
          <a:xfrm>
            <a:off x="7207789" y="6188912"/>
            <a:ext cx="1617194" cy="1437506"/>
          </a:xfrm>
          <a:custGeom>
            <a:avLst/>
            <a:gdLst/>
            <a:ahLst/>
            <a:cxnLst/>
            <a:rect l="l" t="t" r="r" b="b"/>
            <a:pathLst>
              <a:path w="1617194" h="1437506">
                <a:moveTo>
                  <a:pt x="0" y="0"/>
                </a:moveTo>
                <a:lnTo>
                  <a:pt x="1617195" y="0"/>
                </a:lnTo>
                <a:lnTo>
                  <a:pt x="1617195" y="1437506"/>
                </a:lnTo>
                <a:lnTo>
                  <a:pt x="0" y="1437506"/>
                </a:lnTo>
                <a:lnTo>
                  <a:pt x="0" y="0"/>
                </a:lnTo>
                <a:close/>
              </a:path>
            </a:pathLst>
          </a:custGeom>
          <a:blipFill>
            <a:blip r:embed="rId13"/>
            <a:stretch>
              <a:fillRect l="-229733" t="-424093" r="-320946" b="-24917"/>
            </a:stretch>
          </a:blipFill>
        </p:spPr>
      </p:sp>
      <p:sp>
        <p:nvSpPr>
          <p:cNvPr id="15" name="Freeform 15"/>
          <p:cNvSpPr/>
          <p:nvPr/>
        </p:nvSpPr>
        <p:spPr>
          <a:xfrm>
            <a:off x="7576761" y="8352090"/>
            <a:ext cx="2182844" cy="1414806"/>
          </a:xfrm>
          <a:custGeom>
            <a:avLst/>
            <a:gdLst/>
            <a:ahLst/>
            <a:cxnLst/>
            <a:rect l="l" t="t" r="r" b="b"/>
            <a:pathLst>
              <a:path w="2182844" h="1414806">
                <a:moveTo>
                  <a:pt x="0" y="0"/>
                </a:moveTo>
                <a:lnTo>
                  <a:pt x="2182843" y="0"/>
                </a:lnTo>
                <a:lnTo>
                  <a:pt x="2182843" y="1414806"/>
                </a:lnTo>
                <a:lnTo>
                  <a:pt x="0" y="1414806"/>
                </a:lnTo>
                <a:lnTo>
                  <a:pt x="0" y="0"/>
                </a:lnTo>
                <a:close/>
              </a:path>
            </a:pathLst>
          </a:custGeom>
          <a:blipFill>
            <a:blip r:embed="rId14"/>
            <a:stretch>
              <a:fillRect/>
            </a:stretch>
          </a:blipFill>
        </p:spPr>
      </p:sp>
      <p:sp>
        <p:nvSpPr>
          <p:cNvPr id="16" name="Freeform 16"/>
          <p:cNvSpPr/>
          <p:nvPr/>
        </p:nvSpPr>
        <p:spPr>
          <a:xfrm>
            <a:off x="12960448" y="8500319"/>
            <a:ext cx="2266506" cy="1266577"/>
          </a:xfrm>
          <a:custGeom>
            <a:avLst/>
            <a:gdLst/>
            <a:ahLst/>
            <a:cxnLst/>
            <a:rect l="l" t="t" r="r" b="b"/>
            <a:pathLst>
              <a:path w="2266506" h="1266577">
                <a:moveTo>
                  <a:pt x="0" y="0"/>
                </a:moveTo>
                <a:lnTo>
                  <a:pt x="2266506" y="0"/>
                </a:lnTo>
                <a:lnTo>
                  <a:pt x="2266506" y="1266577"/>
                </a:lnTo>
                <a:lnTo>
                  <a:pt x="0" y="1266577"/>
                </a:lnTo>
                <a:lnTo>
                  <a:pt x="0" y="0"/>
                </a:lnTo>
                <a:close/>
              </a:path>
            </a:pathLst>
          </a:custGeom>
          <a:blipFill>
            <a:blip r:embed="rId15"/>
            <a:stretch>
              <a:fillRect/>
            </a:stretch>
          </a:blipFill>
        </p:spPr>
      </p:sp>
      <p:sp>
        <p:nvSpPr>
          <p:cNvPr id="17" name="Freeform 17"/>
          <p:cNvSpPr/>
          <p:nvPr/>
        </p:nvSpPr>
        <p:spPr>
          <a:xfrm>
            <a:off x="6616822" y="5407006"/>
            <a:ext cx="1646831" cy="631661"/>
          </a:xfrm>
          <a:custGeom>
            <a:avLst/>
            <a:gdLst/>
            <a:ahLst/>
            <a:cxnLst/>
            <a:rect l="l" t="t" r="r" b="b"/>
            <a:pathLst>
              <a:path w="1646831" h="631661">
                <a:moveTo>
                  <a:pt x="0" y="0"/>
                </a:moveTo>
                <a:lnTo>
                  <a:pt x="1646831" y="0"/>
                </a:lnTo>
                <a:lnTo>
                  <a:pt x="1646831" y="631661"/>
                </a:lnTo>
                <a:lnTo>
                  <a:pt x="0" y="631661"/>
                </a:lnTo>
                <a:lnTo>
                  <a:pt x="0" y="0"/>
                </a:lnTo>
                <a:close/>
              </a:path>
            </a:pathLst>
          </a:custGeom>
          <a:blipFill>
            <a:blip r:embed="rId13"/>
            <a:stretch>
              <a:fillRect l="-24213" t="-973347" r="-431825" b="-13906"/>
            </a:stretch>
          </a:blipFill>
        </p:spPr>
      </p:sp>
      <p:sp>
        <p:nvSpPr>
          <p:cNvPr id="18" name="Freeform 18"/>
          <p:cNvSpPr/>
          <p:nvPr/>
        </p:nvSpPr>
        <p:spPr>
          <a:xfrm>
            <a:off x="10734215" y="8889661"/>
            <a:ext cx="1292782" cy="687389"/>
          </a:xfrm>
          <a:custGeom>
            <a:avLst/>
            <a:gdLst/>
            <a:ahLst/>
            <a:cxnLst/>
            <a:rect l="l" t="t" r="r" b="b"/>
            <a:pathLst>
              <a:path w="1292782" h="687389">
                <a:moveTo>
                  <a:pt x="0" y="0"/>
                </a:moveTo>
                <a:lnTo>
                  <a:pt x="1292783" y="0"/>
                </a:lnTo>
                <a:lnTo>
                  <a:pt x="1292783" y="687389"/>
                </a:lnTo>
                <a:lnTo>
                  <a:pt x="0" y="687389"/>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9" name="TextBox 19"/>
          <p:cNvSpPr txBox="1"/>
          <p:nvPr/>
        </p:nvSpPr>
        <p:spPr>
          <a:xfrm>
            <a:off x="4896435" y="1034953"/>
            <a:ext cx="4512220" cy="722629"/>
          </a:xfrm>
          <a:prstGeom prst="rect">
            <a:avLst/>
          </a:prstGeom>
        </p:spPr>
        <p:txBody>
          <a:bodyPr lIns="0" tIns="0" rIns="0" bIns="0" rtlCol="0" anchor="t">
            <a:spAutoFit/>
          </a:bodyPr>
          <a:lstStyle/>
          <a:p>
            <a:pPr algn="l">
              <a:lnSpc>
                <a:spcPts val="5320"/>
              </a:lnSpc>
              <a:spcBef>
                <a:spcPct val="0"/>
              </a:spcBef>
            </a:pPr>
            <a:r>
              <a:rPr lang="en-US" sz="3800" u="sng">
                <a:solidFill>
                  <a:srgbClr val="5CE1E6"/>
                </a:solidFill>
                <a:latin typeface="Times New Roman Bold"/>
                <a:ea typeface="Times New Roman Bold"/>
                <a:cs typeface="Times New Roman Bold"/>
                <a:sym typeface="Times New Roman Bold"/>
              </a:rPr>
              <a:t>L'écart angulaire:</a:t>
            </a:r>
          </a:p>
        </p:txBody>
      </p:sp>
      <p:sp>
        <p:nvSpPr>
          <p:cNvPr id="20" name="TextBox 20"/>
          <p:cNvSpPr txBox="1"/>
          <p:nvPr/>
        </p:nvSpPr>
        <p:spPr>
          <a:xfrm>
            <a:off x="3271962" y="204509"/>
            <a:ext cx="11460492" cy="765174"/>
          </a:xfrm>
          <a:prstGeom prst="rect">
            <a:avLst/>
          </a:prstGeom>
        </p:spPr>
        <p:txBody>
          <a:bodyPr lIns="0" tIns="0" rIns="0" bIns="0" rtlCol="0" anchor="t">
            <a:spAutoFit/>
          </a:bodyPr>
          <a:lstStyle/>
          <a:p>
            <a:pPr algn="l">
              <a:lnSpc>
                <a:spcPts val="5600"/>
              </a:lnSpc>
              <a:spcBef>
                <a:spcPct val="0"/>
              </a:spcBef>
            </a:pPr>
            <a:r>
              <a:rPr lang="en-US" sz="4000" u="sng">
                <a:solidFill>
                  <a:srgbClr val="B6F61A"/>
                </a:solidFill>
                <a:latin typeface="Times New Roman Bold"/>
                <a:ea typeface="Times New Roman Bold"/>
                <a:cs typeface="Times New Roman Bold"/>
                <a:sym typeface="Times New Roman Bold"/>
              </a:rPr>
              <a:t>3-Diffraction d'une onde lumineuse monochromatique </a:t>
            </a:r>
          </a:p>
        </p:txBody>
      </p:sp>
      <p:sp>
        <p:nvSpPr>
          <p:cNvPr id="21" name="TextBox 21"/>
          <p:cNvSpPr txBox="1"/>
          <p:nvPr/>
        </p:nvSpPr>
        <p:spPr>
          <a:xfrm>
            <a:off x="1928526" y="1633757"/>
            <a:ext cx="14824143" cy="172847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    L’écart angulaire θ, est l’angle entre le centre de la tache centrale et le centre de la première tâche sombre (extinction) ou C’est le demi-diamètre angulaire de la tache centrale.</a:t>
            </a:r>
          </a:p>
        </p:txBody>
      </p:sp>
      <p:sp>
        <p:nvSpPr>
          <p:cNvPr id="22" name="TextBox 22"/>
          <p:cNvSpPr txBox="1"/>
          <p:nvPr/>
        </p:nvSpPr>
        <p:spPr>
          <a:xfrm>
            <a:off x="1918752" y="3476793"/>
            <a:ext cx="3544480" cy="60452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D'après la figure </a:t>
            </a:r>
          </a:p>
        </p:txBody>
      </p:sp>
      <p:sp>
        <p:nvSpPr>
          <p:cNvPr id="23" name="TextBox 23"/>
          <p:cNvSpPr txBox="1"/>
          <p:nvPr/>
        </p:nvSpPr>
        <p:spPr>
          <a:xfrm>
            <a:off x="1190915" y="6077485"/>
            <a:ext cx="4807199" cy="706121"/>
          </a:xfrm>
          <a:prstGeom prst="rect">
            <a:avLst/>
          </a:prstGeom>
        </p:spPr>
        <p:txBody>
          <a:bodyPr lIns="0" tIns="0" rIns="0" bIns="0" rtlCol="0" anchor="t">
            <a:spAutoFit/>
          </a:bodyPr>
          <a:lstStyle/>
          <a:p>
            <a:pPr algn="l">
              <a:lnSpc>
                <a:spcPts val="5179"/>
              </a:lnSpc>
              <a:spcBef>
                <a:spcPct val="0"/>
              </a:spcBef>
            </a:pPr>
            <a:r>
              <a:rPr lang="en-US" sz="3699" u="sng">
                <a:solidFill>
                  <a:srgbClr val="FF914D"/>
                </a:solidFill>
                <a:latin typeface="Times New Roman Bold Italics"/>
                <a:ea typeface="Times New Roman Bold Italics"/>
                <a:cs typeface="Times New Roman Bold Italics"/>
                <a:sym typeface="Times New Roman Bold Italics"/>
              </a:rPr>
              <a:t>Experimentalement </a:t>
            </a:r>
          </a:p>
        </p:txBody>
      </p:sp>
      <p:sp>
        <p:nvSpPr>
          <p:cNvPr id="24" name="TextBox 24"/>
          <p:cNvSpPr txBox="1"/>
          <p:nvPr/>
        </p:nvSpPr>
        <p:spPr>
          <a:xfrm>
            <a:off x="3286445" y="7641090"/>
            <a:ext cx="6660755"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D’après les deux relations 1 et 2 on a</a:t>
            </a:r>
          </a:p>
        </p:txBody>
      </p:sp>
      <p:sp>
        <p:nvSpPr>
          <p:cNvPr id="25" name="TextBox 25"/>
          <p:cNvSpPr txBox="1"/>
          <p:nvPr/>
        </p:nvSpPr>
        <p:spPr>
          <a:xfrm>
            <a:off x="2653967" y="5358664"/>
            <a:ext cx="3899510" cy="60452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pour θ tres petite</a:t>
            </a:r>
          </a:p>
        </p:txBody>
      </p:sp>
      <p:sp>
        <p:nvSpPr>
          <p:cNvPr id="26" name="TextBox 26"/>
          <p:cNvSpPr txBox="1"/>
          <p:nvPr/>
        </p:nvSpPr>
        <p:spPr>
          <a:xfrm>
            <a:off x="3286445" y="6774315"/>
            <a:ext cx="2280632"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on trouve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88529" y="7613262"/>
            <a:ext cx="4793643" cy="4824283"/>
          </a:xfrm>
          <a:custGeom>
            <a:avLst/>
            <a:gdLst/>
            <a:ahLst/>
            <a:cxnLst/>
            <a:rect l="l" t="t" r="r" b="b"/>
            <a:pathLst>
              <a:path w="4793643" h="4824283">
                <a:moveTo>
                  <a:pt x="0" y="0"/>
                </a:moveTo>
                <a:lnTo>
                  <a:pt x="4793643" y="0"/>
                </a:lnTo>
                <a:lnTo>
                  <a:pt x="4793643" y="4824282"/>
                </a:lnTo>
                <a:lnTo>
                  <a:pt x="0" y="482428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11490" y="8379394"/>
            <a:ext cx="1074672" cy="1868994"/>
          </a:xfrm>
          <a:custGeom>
            <a:avLst/>
            <a:gdLst/>
            <a:ahLst/>
            <a:cxnLst/>
            <a:rect l="l" t="t" r="r" b="b"/>
            <a:pathLst>
              <a:path w="1074672" h="1868994">
                <a:moveTo>
                  <a:pt x="1074671" y="0"/>
                </a:moveTo>
                <a:lnTo>
                  <a:pt x="0" y="0"/>
                </a:lnTo>
                <a:lnTo>
                  <a:pt x="0" y="1868995"/>
                </a:lnTo>
                <a:lnTo>
                  <a:pt x="1074671" y="1868995"/>
                </a:lnTo>
                <a:lnTo>
                  <a:pt x="107467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4010" y="-3104433"/>
            <a:ext cx="5527716" cy="5563047"/>
          </a:xfrm>
          <a:custGeom>
            <a:avLst/>
            <a:gdLst/>
            <a:ahLst/>
            <a:cxnLst/>
            <a:rect l="l" t="t" r="r" b="b"/>
            <a:pathLst>
              <a:path w="5527716" h="5563047">
                <a:moveTo>
                  <a:pt x="0" y="0"/>
                </a:moveTo>
                <a:lnTo>
                  <a:pt x="5527715" y="0"/>
                </a:lnTo>
                <a:lnTo>
                  <a:pt x="5527715" y="5563047"/>
                </a:lnTo>
                <a:lnTo>
                  <a:pt x="0" y="55630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41679" y="192764"/>
            <a:ext cx="1144467" cy="994588"/>
          </a:xfrm>
          <a:custGeom>
            <a:avLst/>
            <a:gdLst/>
            <a:ahLst/>
            <a:cxnLst/>
            <a:rect l="l" t="t" r="r" b="b"/>
            <a:pathLst>
              <a:path w="1144467" h="994588">
                <a:moveTo>
                  <a:pt x="0" y="0"/>
                </a:moveTo>
                <a:lnTo>
                  <a:pt x="1144467" y="0"/>
                </a:lnTo>
                <a:lnTo>
                  <a:pt x="1144467" y="994589"/>
                </a:lnTo>
                <a:lnTo>
                  <a:pt x="0" y="994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918752" y="1406428"/>
            <a:ext cx="546665" cy="424411"/>
          </a:xfrm>
          <a:custGeom>
            <a:avLst/>
            <a:gdLst/>
            <a:ahLst/>
            <a:cxnLst/>
            <a:rect l="l" t="t" r="r" b="b"/>
            <a:pathLst>
              <a:path w="546665" h="424411">
                <a:moveTo>
                  <a:pt x="0" y="0"/>
                </a:moveTo>
                <a:lnTo>
                  <a:pt x="546665" y="0"/>
                </a:lnTo>
                <a:lnTo>
                  <a:pt x="546665" y="424411"/>
                </a:lnTo>
                <a:lnTo>
                  <a:pt x="0" y="42441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4072423" y="3282331"/>
            <a:ext cx="606989" cy="376333"/>
          </a:xfrm>
          <a:custGeom>
            <a:avLst/>
            <a:gdLst/>
            <a:ahLst/>
            <a:cxnLst/>
            <a:rect l="l" t="t" r="r" b="b"/>
            <a:pathLst>
              <a:path w="606989" h="376333">
                <a:moveTo>
                  <a:pt x="0" y="0"/>
                </a:moveTo>
                <a:lnTo>
                  <a:pt x="606988" y="0"/>
                </a:lnTo>
                <a:lnTo>
                  <a:pt x="606988" y="376333"/>
                </a:lnTo>
                <a:lnTo>
                  <a:pt x="0" y="37633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2910795" y="6801525"/>
            <a:ext cx="4219823" cy="3164867"/>
          </a:xfrm>
          <a:custGeom>
            <a:avLst/>
            <a:gdLst/>
            <a:ahLst/>
            <a:cxnLst/>
            <a:rect l="l" t="t" r="r" b="b"/>
            <a:pathLst>
              <a:path w="4219823" h="3164867">
                <a:moveTo>
                  <a:pt x="0" y="0"/>
                </a:moveTo>
                <a:lnTo>
                  <a:pt x="4219823" y="0"/>
                </a:lnTo>
                <a:lnTo>
                  <a:pt x="4219823" y="3164867"/>
                </a:lnTo>
                <a:lnTo>
                  <a:pt x="0" y="3164867"/>
                </a:lnTo>
                <a:lnTo>
                  <a:pt x="0" y="0"/>
                </a:lnTo>
                <a:close/>
              </a:path>
            </a:pathLst>
          </a:custGeom>
          <a:blipFill>
            <a:blip r:embed="rId12"/>
            <a:stretch>
              <a:fillRect/>
            </a:stretch>
          </a:blipFill>
        </p:spPr>
      </p:sp>
      <p:sp>
        <p:nvSpPr>
          <p:cNvPr id="13" name="Freeform 13"/>
          <p:cNvSpPr/>
          <p:nvPr/>
        </p:nvSpPr>
        <p:spPr>
          <a:xfrm>
            <a:off x="10145591" y="7275195"/>
            <a:ext cx="6105221" cy="2337147"/>
          </a:xfrm>
          <a:custGeom>
            <a:avLst/>
            <a:gdLst/>
            <a:ahLst/>
            <a:cxnLst/>
            <a:rect l="l" t="t" r="r" b="b"/>
            <a:pathLst>
              <a:path w="6105221" h="2337147">
                <a:moveTo>
                  <a:pt x="0" y="0"/>
                </a:moveTo>
                <a:lnTo>
                  <a:pt x="6105221" y="0"/>
                </a:lnTo>
                <a:lnTo>
                  <a:pt x="6105221" y="2337147"/>
                </a:lnTo>
                <a:lnTo>
                  <a:pt x="0" y="2337147"/>
                </a:lnTo>
                <a:lnTo>
                  <a:pt x="0" y="0"/>
                </a:lnTo>
                <a:close/>
              </a:path>
            </a:pathLst>
          </a:custGeom>
          <a:blipFill>
            <a:blip r:embed="rId13"/>
            <a:stretch>
              <a:fillRect l="-42212" t="-224346" r="-40241" b="-349835"/>
            </a:stretch>
          </a:blipFill>
        </p:spPr>
      </p:sp>
      <p:sp>
        <p:nvSpPr>
          <p:cNvPr id="14" name="Freeform 14"/>
          <p:cNvSpPr/>
          <p:nvPr/>
        </p:nvSpPr>
        <p:spPr>
          <a:xfrm rot="5400000">
            <a:off x="6338031" y="7667731"/>
            <a:ext cx="4247227" cy="318904"/>
          </a:xfrm>
          <a:custGeom>
            <a:avLst/>
            <a:gdLst/>
            <a:ahLst/>
            <a:cxnLst/>
            <a:rect l="l" t="t" r="r" b="b"/>
            <a:pathLst>
              <a:path w="4247227" h="318904">
                <a:moveTo>
                  <a:pt x="0" y="0"/>
                </a:moveTo>
                <a:lnTo>
                  <a:pt x="4247228" y="0"/>
                </a:lnTo>
                <a:lnTo>
                  <a:pt x="4247228" y="318904"/>
                </a:lnTo>
                <a:lnTo>
                  <a:pt x="0" y="318904"/>
                </a:lnTo>
                <a:lnTo>
                  <a:pt x="0" y="0"/>
                </a:lnTo>
                <a:close/>
              </a:path>
            </a:pathLst>
          </a:custGeom>
          <a:blipFill>
            <a:blip r:embed="rId14"/>
            <a:stretch>
              <a:fillRect/>
            </a:stretch>
          </a:blipFill>
        </p:spPr>
      </p:sp>
      <p:sp>
        <p:nvSpPr>
          <p:cNvPr id="15" name="Freeform 15"/>
          <p:cNvSpPr/>
          <p:nvPr/>
        </p:nvSpPr>
        <p:spPr>
          <a:xfrm>
            <a:off x="1028700" y="5782050"/>
            <a:ext cx="714282" cy="442855"/>
          </a:xfrm>
          <a:custGeom>
            <a:avLst/>
            <a:gdLst/>
            <a:ahLst/>
            <a:cxnLst/>
            <a:rect l="l" t="t" r="r" b="b"/>
            <a:pathLst>
              <a:path w="714282" h="442855">
                <a:moveTo>
                  <a:pt x="0" y="0"/>
                </a:moveTo>
                <a:lnTo>
                  <a:pt x="714282" y="0"/>
                </a:lnTo>
                <a:lnTo>
                  <a:pt x="714282" y="442855"/>
                </a:lnTo>
                <a:lnTo>
                  <a:pt x="0" y="442855"/>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6" name="TextBox 16"/>
          <p:cNvSpPr txBox="1"/>
          <p:nvPr/>
        </p:nvSpPr>
        <p:spPr>
          <a:xfrm>
            <a:off x="3813168" y="455199"/>
            <a:ext cx="4512220" cy="798194"/>
          </a:xfrm>
          <a:prstGeom prst="rect">
            <a:avLst/>
          </a:prstGeom>
        </p:spPr>
        <p:txBody>
          <a:bodyPr lIns="0" tIns="0" rIns="0" bIns="0" rtlCol="0" anchor="t">
            <a:spAutoFit/>
          </a:bodyPr>
          <a:lstStyle/>
          <a:p>
            <a:pPr algn="l">
              <a:lnSpc>
                <a:spcPts val="5880"/>
              </a:lnSpc>
              <a:spcBef>
                <a:spcPct val="0"/>
              </a:spcBef>
            </a:pPr>
            <a:r>
              <a:rPr lang="en-US" sz="4200" u="sng">
                <a:solidFill>
                  <a:srgbClr val="5CE1E6"/>
                </a:solidFill>
                <a:latin typeface="Times New Roman Bold Italics"/>
                <a:ea typeface="Times New Roman Bold Italics"/>
                <a:cs typeface="Times New Roman Bold Italics"/>
                <a:sym typeface="Times New Roman Bold Italics"/>
              </a:rPr>
              <a:t>Remarque</a:t>
            </a:r>
          </a:p>
        </p:txBody>
      </p:sp>
      <p:sp>
        <p:nvSpPr>
          <p:cNvPr id="17" name="TextBox 17"/>
          <p:cNvSpPr txBox="1"/>
          <p:nvPr/>
        </p:nvSpPr>
        <p:spPr>
          <a:xfrm>
            <a:off x="1918752" y="1282603"/>
            <a:ext cx="14824143" cy="1728471"/>
          </a:xfrm>
          <a:prstGeom prst="rect">
            <a:avLst/>
          </a:prstGeom>
        </p:spPr>
        <p:txBody>
          <a:bodyPr lIns="0" tIns="0" rIns="0" bIns="0" rtlCol="0" anchor="t">
            <a:spAutoFit/>
          </a:bodyPr>
          <a:lstStyle/>
          <a:p>
            <a:pPr algn="l">
              <a:lnSpc>
                <a:spcPts val="4479"/>
              </a:lnSpc>
            </a:pPr>
            <a:r>
              <a:rPr lang="en-US" sz="3199">
                <a:solidFill>
                  <a:srgbClr val="FFFFFF"/>
                </a:solidFill>
                <a:latin typeface="Times New Roman Bold"/>
                <a:ea typeface="Times New Roman Bold"/>
                <a:cs typeface="Times New Roman Bold"/>
                <a:sym typeface="Times New Roman Bold"/>
              </a:rPr>
              <a:t>      On constate expérimentalement que la largeur de la tâche</a:t>
            </a:r>
          </a:p>
          <a:p>
            <a:pPr algn="l">
              <a:lnSpc>
                <a:spcPts val="4479"/>
              </a:lnSpc>
            </a:pPr>
            <a:r>
              <a:rPr lang="en-US" sz="3199">
                <a:solidFill>
                  <a:srgbClr val="FFFFFF"/>
                </a:solidFill>
                <a:latin typeface="Times New Roman Bold"/>
                <a:ea typeface="Times New Roman Bold"/>
                <a:cs typeface="Times New Roman Bold"/>
                <a:sym typeface="Times New Roman Bold"/>
              </a:rPr>
              <a:t>        </a:t>
            </a:r>
            <a:r>
              <a:rPr lang="en-US" sz="3199" u="sng">
                <a:solidFill>
                  <a:srgbClr val="FD25FD"/>
                </a:solidFill>
                <a:latin typeface="Times New Roman Bold Italics"/>
                <a:ea typeface="Times New Roman Bold Italics"/>
                <a:cs typeface="Times New Roman Bold Italics"/>
                <a:sym typeface="Times New Roman Bold Italics"/>
              </a:rPr>
              <a:t>augmente :</a:t>
            </a:r>
            <a:r>
              <a:rPr lang="en-US" sz="3199">
                <a:solidFill>
                  <a:srgbClr val="FFFFFF"/>
                </a:solidFill>
                <a:latin typeface="Times New Roman Bold"/>
                <a:ea typeface="Times New Roman Bold"/>
                <a:cs typeface="Times New Roman Bold"/>
                <a:sym typeface="Times New Roman Bold"/>
              </a:rPr>
              <a:t> avec l'augmentation de D et de la longueur d'onde   </a:t>
            </a:r>
          </a:p>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        </a:t>
            </a:r>
            <a:r>
              <a:rPr lang="en-US" sz="3199" u="sng">
                <a:solidFill>
                  <a:srgbClr val="FD25FD"/>
                </a:solidFill>
                <a:latin typeface="Times New Roman Bold Italics"/>
                <a:ea typeface="Times New Roman Bold Italics"/>
                <a:cs typeface="Times New Roman Bold Italics"/>
                <a:sym typeface="Times New Roman Bold Italics"/>
              </a:rPr>
              <a:t>diminue :</a:t>
            </a:r>
            <a:r>
              <a:rPr lang="en-US" sz="3199">
                <a:solidFill>
                  <a:srgbClr val="FFFFFF"/>
                </a:solidFill>
                <a:latin typeface="Times New Roman Bold"/>
                <a:ea typeface="Times New Roman Bold"/>
                <a:cs typeface="Times New Roman Bold"/>
                <a:sym typeface="Times New Roman Bold"/>
              </a:rPr>
              <a:t> avec l'augmentation de la largeur (a) de la fente, </a:t>
            </a:r>
          </a:p>
        </p:txBody>
      </p:sp>
      <p:sp>
        <p:nvSpPr>
          <p:cNvPr id="18" name="TextBox 18"/>
          <p:cNvSpPr txBox="1"/>
          <p:nvPr/>
        </p:nvSpPr>
        <p:spPr>
          <a:xfrm>
            <a:off x="4981696" y="3106324"/>
            <a:ext cx="11174481" cy="60452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ce qui est en accord avec les résultats de l'expérience.</a:t>
            </a:r>
          </a:p>
        </p:txBody>
      </p:sp>
      <p:sp>
        <p:nvSpPr>
          <p:cNvPr id="19" name="TextBox 19"/>
          <p:cNvSpPr txBox="1"/>
          <p:nvPr/>
        </p:nvSpPr>
        <p:spPr>
          <a:xfrm>
            <a:off x="2910795" y="3796570"/>
            <a:ext cx="10287407" cy="866774"/>
          </a:xfrm>
          <a:prstGeom prst="rect">
            <a:avLst/>
          </a:prstGeom>
        </p:spPr>
        <p:txBody>
          <a:bodyPr lIns="0" tIns="0" rIns="0" bIns="0" rtlCol="0" anchor="t">
            <a:spAutoFit/>
          </a:bodyPr>
          <a:lstStyle/>
          <a:p>
            <a:pPr algn="l">
              <a:lnSpc>
                <a:spcPts val="6300"/>
              </a:lnSpc>
              <a:spcBef>
                <a:spcPct val="0"/>
              </a:spcBef>
            </a:pPr>
            <a:r>
              <a:rPr lang="en-US" sz="4500" u="sng">
                <a:solidFill>
                  <a:srgbClr val="FF914D"/>
                </a:solidFill>
                <a:latin typeface="Times New Roman Bold Italics"/>
                <a:ea typeface="Times New Roman Bold Italics"/>
                <a:cs typeface="Times New Roman Bold Italics"/>
                <a:sym typeface="Times New Roman Bold Italics"/>
              </a:rPr>
              <a:t>II -Propriétés des ondes lumineuses</a:t>
            </a:r>
          </a:p>
        </p:txBody>
      </p:sp>
      <p:sp>
        <p:nvSpPr>
          <p:cNvPr id="20" name="TextBox 20"/>
          <p:cNvSpPr txBox="1"/>
          <p:nvPr/>
        </p:nvSpPr>
        <p:spPr>
          <a:xfrm>
            <a:off x="4251582" y="4697730"/>
            <a:ext cx="7605832" cy="739139"/>
          </a:xfrm>
          <a:prstGeom prst="rect">
            <a:avLst/>
          </a:prstGeom>
        </p:spPr>
        <p:txBody>
          <a:bodyPr lIns="0" tIns="0" rIns="0" bIns="0" rtlCol="0" anchor="t">
            <a:spAutoFit/>
          </a:bodyPr>
          <a:lstStyle/>
          <a:p>
            <a:pPr algn="ctr">
              <a:lnSpc>
                <a:spcPts val="5460"/>
              </a:lnSpc>
              <a:spcBef>
                <a:spcPct val="0"/>
              </a:spcBef>
            </a:pPr>
            <a:r>
              <a:rPr lang="en-US" sz="3900" u="sng">
                <a:solidFill>
                  <a:srgbClr val="B6F61A"/>
                </a:solidFill>
                <a:latin typeface="Times New Roman Bold Italics"/>
                <a:ea typeface="Times New Roman Bold Italics"/>
                <a:cs typeface="Times New Roman Bold Italics"/>
                <a:sym typeface="Times New Roman Bold Italics"/>
              </a:rPr>
              <a:t>1-Onde lumineuse monochromatique:</a:t>
            </a:r>
          </a:p>
        </p:txBody>
      </p:sp>
      <p:sp>
        <p:nvSpPr>
          <p:cNvPr id="21" name="TextBox 21"/>
          <p:cNvSpPr txBox="1"/>
          <p:nvPr/>
        </p:nvSpPr>
        <p:spPr>
          <a:xfrm>
            <a:off x="1783792" y="5579745"/>
            <a:ext cx="6926874"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  La lumière blanche est une lumière polychromatique</a:t>
            </a:r>
          </a:p>
        </p:txBody>
      </p:sp>
      <p:sp>
        <p:nvSpPr>
          <p:cNvPr id="22" name="TextBox 22"/>
          <p:cNvSpPr txBox="1"/>
          <p:nvPr/>
        </p:nvSpPr>
        <p:spPr>
          <a:xfrm>
            <a:off x="9330824" y="5522595"/>
            <a:ext cx="8274324" cy="2033648"/>
          </a:xfrm>
          <a:prstGeom prst="rect">
            <a:avLst/>
          </a:prstGeom>
        </p:spPr>
        <p:txBody>
          <a:bodyPr lIns="0" tIns="0" rIns="0" bIns="0" rtlCol="0" anchor="t">
            <a:spAutoFit/>
          </a:bodyPr>
          <a:lstStyle/>
          <a:p>
            <a:pPr algn="l">
              <a:lnSpc>
                <a:spcPts val="3988"/>
              </a:lnSpc>
            </a:pPr>
            <a:r>
              <a:rPr lang="en-US" sz="2848">
                <a:solidFill>
                  <a:srgbClr val="FFFFFF"/>
                </a:solidFill>
                <a:latin typeface="Times New Roman Bold"/>
                <a:ea typeface="Times New Roman Bold"/>
                <a:cs typeface="Times New Roman Bold"/>
                <a:sym typeface="Times New Roman Bold"/>
              </a:rPr>
              <a:t>     Une lumière monochromatique ne peut être décomposée par un prisme. Le rayonnement laser est monochromatique</a:t>
            </a:r>
          </a:p>
          <a:p>
            <a:pPr algn="l">
              <a:lnSpc>
                <a:spcPts val="3988"/>
              </a:lnSpc>
              <a:spcBef>
                <a:spcPct val="0"/>
              </a:spcBef>
            </a:pPr>
            <a:endParaRPr lang="en-US" sz="2848">
              <a:solidFill>
                <a:srgbClr val="FFFFFF"/>
              </a:solidFill>
              <a:latin typeface="Times New Roman Bold"/>
              <a:ea typeface="Times New Roman Bold"/>
              <a:cs typeface="Times New Roman Bold"/>
              <a:sym typeface="Times New Roman Bold"/>
            </a:endParaRPr>
          </a:p>
        </p:txBody>
      </p:sp>
      <p:sp>
        <p:nvSpPr>
          <p:cNvPr id="23" name="Freeform 23"/>
          <p:cNvSpPr/>
          <p:nvPr/>
        </p:nvSpPr>
        <p:spPr>
          <a:xfrm>
            <a:off x="9029571" y="5627370"/>
            <a:ext cx="714282" cy="442855"/>
          </a:xfrm>
          <a:custGeom>
            <a:avLst/>
            <a:gdLst/>
            <a:ahLst/>
            <a:cxnLst/>
            <a:rect l="l" t="t" r="r" b="b"/>
            <a:pathLst>
              <a:path w="714282" h="442855">
                <a:moveTo>
                  <a:pt x="0" y="0"/>
                </a:moveTo>
                <a:lnTo>
                  <a:pt x="714282" y="0"/>
                </a:lnTo>
                <a:lnTo>
                  <a:pt x="714282" y="442855"/>
                </a:lnTo>
                <a:lnTo>
                  <a:pt x="0" y="442855"/>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7704972"/>
            <a:ext cx="4164000" cy="4190615"/>
          </a:xfrm>
          <a:custGeom>
            <a:avLst/>
            <a:gdLst/>
            <a:ahLst/>
            <a:cxnLst/>
            <a:rect l="l" t="t" r="r" b="b"/>
            <a:pathLst>
              <a:path w="4164000" h="4190615">
                <a:moveTo>
                  <a:pt x="0" y="0"/>
                </a:moveTo>
                <a:lnTo>
                  <a:pt x="4164000" y="0"/>
                </a:lnTo>
                <a:lnTo>
                  <a:pt x="4164000" y="4190615"/>
                </a:lnTo>
                <a:lnTo>
                  <a:pt x="0" y="41906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99478" y="7314514"/>
            <a:ext cx="1658445" cy="2884251"/>
          </a:xfrm>
          <a:custGeom>
            <a:avLst/>
            <a:gdLst/>
            <a:ahLst/>
            <a:cxnLst/>
            <a:rect l="l" t="t" r="r" b="b"/>
            <a:pathLst>
              <a:path w="1658445" h="2884251">
                <a:moveTo>
                  <a:pt x="1658444" y="0"/>
                </a:moveTo>
                <a:lnTo>
                  <a:pt x="0" y="0"/>
                </a:lnTo>
                <a:lnTo>
                  <a:pt x="0" y="2884251"/>
                </a:lnTo>
                <a:lnTo>
                  <a:pt x="1658444" y="2884251"/>
                </a:lnTo>
                <a:lnTo>
                  <a:pt x="165844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2953141" y="-2781523"/>
            <a:ext cx="5527716" cy="5563047"/>
          </a:xfrm>
          <a:custGeom>
            <a:avLst/>
            <a:gdLst/>
            <a:ahLst/>
            <a:cxnLst/>
            <a:rect l="l" t="t" r="r" b="b"/>
            <a:pathLst>
              <a:path w="5527716" h="5563047">
                <a:moveTo>
                  <a:pt x="0" y="0"/>
                </a:moveTo>
                <a:lnTo>
                  <a:pt x="5527716" y="0"/>
                </a:lnTo>
                <a:lnTo>
                  <a:pt x="5527716" y="5563046"/>
                </a:lnTo>
                <a:lnTo>
                  <a:pt x="0" y="55630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41679" y="192764"/>
            <a:ext cx="1144467" cy="994588"/>
          </a:xfrm>
          <a:custGeom>
            <a:avLst/>
            <a:gdLst/>
            <a:ahLst/>
            <a:cxnLst/>
            <a:rect l="l" t="t" r="r" b="b"/>
            <a:pathLst>
              <a:path w="1144467" h="994588">
                <a:moveTo>
                  <a:pt x="0" y="0"/>
                </a:moveTo>
                <a:lnTo>
                  <a:pt x="1144467" y="0"/>
                </a:lnTo>
                <a:lnTo>
                  <a:pt x="1144467" y="994589"/>
                </a:lnTo>
                <a:lnTo>
                  <a:pt x="0" y="994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003181" y="622607"/>
            <a:ext cx="546665" cy="424411"/>
          </a:xfrm>
          <a:custGeom>
            <a:avLst/>
            <a:gdLst/>
            <a:ahLst/>
            <a:cxnLst/>
            <a:rect l="l" t="t" r="r" b="b"/>
            <a:pathLst>
              <a:path w="546665" h="424411">
                <a:moveTo>
                  <a:pt x="0" y="0"/>
                </a:moveTo>
                <a:lnTo>
                  <a:pt x="546665" y="0"/>
                </a:lnTo>
                <a:lnTo>
                  <a:pt x="546665" y="424411"/>
                </a:lnTo>
                <a:lnTo>
                  <a:pt x="0" y="42441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1596623" y="4886140"/>
            <a:ext cx="3779147" cy="646039"/>
          </a:xfrm>
          <a:custGeom>
            <a:avLst/>
            <a:gdLst/>
            <a:ahLst/>
            <a:cxnLst/>
            <a:rect l="l" t="t" r="r" b="b"/>
            <a:pathLst>
              <a:path w="3779147" h="646039">
                <a:moveTo>
                  <a:pt x="0" y="0"/>
                </a:moveTo>
                <a:lnTo>
                  <a:pt x="3779146" y="0"/>
                </a:lnTo>
                <a:lnTo>
                  <a:pt x="3779146" y="646039"/>
                </a:lnTo>
                <a:lnTo>
                  <a:pt x="0" y="646039"/>
                </a:lnTo>
                <a:lnTo>
                  <a:pt x="0" y="0"/>
                </a:lnTo>
                <a:close/>
              </a:path>
            </a:pathLst>
          </a:custGeom>
          <a:blipFill>
            <a:blip r:embed="rId10"/>
            <a:stretch>
              <a:fillRect l="-473789" t="-1246497" r="-307158" b="-1552232"/>
            </a:stretch>
          </a:blipFill>
        </p:spPr>
      </p:sp>
      <p:sp>
        <p:nvSpPr>
          <p:cNvPr id="12" name="Freeform 12"/>
          <p:cNvSpPr/>
          <p:nvPr/>
        </p:nvSpPr>
        <p:spPr>
          <a:xfrm>
            <a:off x="1964604" y="1818431"/>
            <a:ext cx="4520889" cy="676780"/>
          </a:xfrm>
          <a:custGeom>
            <a:avLst/>
            <a:gdLst/>
            <a:ahLst/>
            <a:cxnLst/>
            <a:rect l="l" t="t" r="r" b="b"/>
            <a:pathLst>
              <a:path w="4520889" h="676780">
                <a:moveTo>
                  <a:pt x="0" y="0"/>
                </a:moveTo>
                <a:lnTo>
                  <a:pt x="4520889" y="0"/>
                </a:lnTo>
                <a:lnTo>
                  <a:pt x="4520889" y="676780"/>
                </a:lnTo>
                <a:lnTo>
                  <a:pt x="0" y="676780"/>
                </a:lnTo>
                <a:lnTo>
                  <a:pt x="0" y="0"/>
                </a:lnTo>
                <a:close/>
              </a:path>
            </a:pathLst>
          </a:custGeom>
          <a:blipFill>
            <a:blip r:embed="rId11">
              <a:extLst>
                <a:ext uri="{96DAC541-7B7A-43D3-8B79-37D633B846F1}">
                  <asvg:svgBlip xmlns:asvg="http://schemas.microsoft.com/office/drawing/2016/SVG/main" xmlns="" r:embed="rId12"/>
                </a:ext>
              </a:extLst>
            </a:blip>
            <a:stretch>
              <a:fillRect t="-63916" r="-61808" b="-99841"/>
            </a:stretch>
          </a:blipFill>
        </p:spPr>
      </p:sp>
      <p:sp>
        <p:nvSpPr>
          <p:cNvPr id="13" name="Freeform 13"/>
          <p:cNvSpPr/>
          <p:nvPr/>
        </p:nvSpPr>
        <p:spPr>
          <a:xfrm>
            <a:off x="1964604" y="2603927"/>
            <a:ext cx="4520889" cy="676780"/>
          </a:xfrm>
          <a:custGeom>
            <a:avLst/>
            <a:gdLst/>
            <a:ahLst/>
            <a:cxnLst/>
            <a:rect l="l" t="t" r="r" b="b"/>
            <a:pathLst>
              <a:path w="4520889" h="676780">
                <a:moveTo>
                  <a:pt x="0" y="0"/>
                </a:moveTo>
                <a:lnTo>
                  <a:pt x="4520889" y="0"/>
                </a:lnTo>
                <a:lnTo>
                  <a:pt x="4520889" y="676780"/>
                </a:lnTo>
                <a:lnTo>
                  <a:pt x="0" y="676780"/>
                </a:lnTo>
                <a:lnTo>
                  <a:pt x="0" y="0"/>
                </a:lnTo>
                <a:close/>
              </a:path>
            </a:pathLst>
          </a:custGeom>
          <a:blipFill>
            <a:blip r:embed="rId11">
              <a:extLst>
                <a:ext uri="{96DAC541-7B7A-43D3-8B79-37D633B846F1}">
                  <asvg:svgBlip xmlns:asvg="http://schemas.microsoft.com/office/drawing/2016/SVG/main" xmlns="" r:embed="rId12"/>
                </a:ext>
              </a:extLst>
            </a:blip>
            <a:stretch>
              <a:fillRect t="-63916" r="-61808" b="-99841"/>
            </a:stretch>
          </a:blipFill>
        </p:spPr>
      </p:sp>
      <p:sp>
        <p:nvSpPr>
          <p:cNvPr id="14" name="Freeform 14"/>
          <p:cNvSpPr/>
          <p:nvPr/>
        </p:nvSpPr>
        <p:spPr>
          <a:xfrm>
            <a:off x="1964604" y="3379223"/>
            <a:ext cx="4520889" cy="676780"/>
          </a:xfrm>
          <a:custGeom>
            <a:avLst/>
            <a:gdLst/>
            <a:ahLst/>
            <a:cxnLst/>
            <a:rect l="l" t="t" r="r" b="b"/>
            <a:pathLst>
              <a:path w="4520889" h="676780">
                <a:moveTo>
                  <a:pt x="0" y="0"/>
                </a:moveTo>
                <a:lnTo>
                  <a:pt x="4520889" y="0"/>
                </a:lnTo>
                <a:lnTo>
                  <a:pt x="4520889" y="676780"/>
                </a:lnTo>
                <a:lnTo>
                  <a:pt x="0" y="676780"/>
                </a:lnTo>
                <a:lnTo>
                  <a:pt x="0" y="0"/>
                </a:lnTo>
                <a:close/>
              </a:path>
            </a:pathLst>
          </a:custGeom>
          <a:blipFill>
            <a:blip r:embed="rId11">
              <a:extLst>
                <a:ext uri="{96DAC541-7B7A-43D3-8B79-37D633B846F1}">
                  <asvg:svgBlip xmlns:asvg="http://schemas.microsoft.com/office/drawing/2016/SVG/main" xmlns="" r:embed="rId12"/>
                </a:ext>
              </a:extLst>
            </a:blip>
            <a:stretch>
              <a:fillRect t="-63916" r="-61808" b="-99841"/>
            </a:stretch>
          </a:blipFill>
        </p:spPr>
      </p:sp>
      <p:sp>
        <p:nvSpPr>
          <p:cNvPr id="15" name="Freeform 15"/>
          <p:cNvSpPr/>
          <p:nvPr/>
        </p:nvSpPr>
        <p:spPr>
          <a:xfrm>
            <a:off x="2261361" y="1818431"/>
            <a:ext cx="483475" cy="447787"/>
          </a:xfrm>
          <a:custGeom>
            <a:avLst/>
            <a:gdLst/>
            <a:ahLst/>
            <a:cxnLst/>
            <a:rect l="l" t="t" r="r" b="b"/>
            <a:pathLst>
              <a:path w="483475" h="447787">
                <a:moveTo>
                  <a:pt x="0" y="0"/>
                </a:moveTo>
                <a:lnTo>
                  <a:pt x="483475" y="0"/>
                </a:lnTo>
                <a:lnTo>
                  <a:pt x="483475" y="447787"/>
                </a:lnTo>
                <a:lnTo>
                  <a:pt x="0" y="447787"/>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6" name="Freeform 16"/>
          <p:cNvSpPr/>
          <p:nvPr/>
        </p:nvSpPr>
        <p:spPr>
          <a:xfrm>
            <a:off x="2261361" y="2636836"/>
            <a:ext cx="483475" cy="447787"/>
          </a:xfrm>
          <a:custGeom>
            <a:avLst/>
            <a:gdLst/>
            <a:ahLst/>
            <a:cxnLst/>
            <a:rect l="l" t="t" r="r" b="b"/>
            <a:pathLst>
              <a:path w="483475" h="447787">
                <a:moveTo>
                  <a:pt x="0" y="0"/>
                </a:moveTo>
                <a:lnTo>
                  <a:pt x="483475" y="0"/>
                </a:lnTo>
                <a:lnTo>
                  <a:pt x="483475" y="447787"/>
                </a:lnTo>
                <a:lnTo>
                  <a:pt x="0" y="447787"/>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7" name="Freeform 17"/>
          <p:cNvSpPr/>
          <p:nvPr/>
        </p:nvSpPr>
        <p:spPr>
          <a:xfrm>
            <a:off x="2157240" y="3418391"/>
            <a:ext cx="483475" cy="447787"/>
          </a:xfrm>
          <a:custGeom>
            <a:avLst/>
            <a:gdLst/>
            <a:ahLst/>
            <a:cxnLst/>
            <a:rect l="l" t="t" r="r" b="b"/>
            <a:pathLst>
              <a:path w="483475" h="447787">
                <a:moveTo>
                  <a:pt x="0" y="0"/>
                </a:moveTo>
                <a:lnTo>
                  <a:pt x="483475" y="0"/>
                </a:lnTo>
                <a:lnTo>
                  <a:pt x="483475" y="447787"/>
                </a:lnTo>
                <a:lnTo>
                  <a:pt x="0" y="447787"/>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8" name="Freeform 18"/>
          <p:cNvSpPr/>
          <p:nvPr/>
        </p:nvSpPr>
        <p:spPr>
          <a:xfrm>
            <a:off x="9137681" y="7948210"/>
            <a:ext cx="1871644" cy="1655685"/>
          </a:xfrm>
          <a:custGeom>
            <a:avLst/>
            <a:gdLst/>
            <a:ahLst/>
            <a:cxnLst/>
            <a:rect l="l" t="t" r="r" b="b"/>
            <a:pathLst>
              <a:path w="1871644" h="1655685">
                <a:moveTo>
                  <a:pt x="0" y="0"/>
                </a:moveTo>
                <a:lnTo>
                  <a:pt x="1871645" y="0"/>
                </a:lnTo>
                <a:lnTo>
                  <a:pt x="1871645" y="1655686"/>
                </a:lnTo>
                <a:lnTo>
                  <a:pt x="0" y="1655686"/>
                </a:lnTo>
                <a:lnTo>
                  <a:pt x="0" y="0"/>
                </a:lnTo>
                <a:close/>
              </a:path>
            </a:pathLst>
          </a:custGeom>
          <a:blipFill>
            <a:blip r:embed="rId15"/>
            <a:stretch>
              <a:fillRect/>
            </a:stretch>
          </a:blipFill>
        </p:spPr>
      </p:sp>
      <p:sp>
        <p:nvSpPr>
          <p:cNvPr id="19" name="Freeform 19"/>
          <p:cNvSpPr/>
          <p:nvPr/>
        </p:nvSpPr>
        <p:spPr>
          <a:xfrm>
            <a:off x="5033180" y="8545293"/>
            <a:ext cx="3487195" cy="413297"/>
          </a:xfrm>
          <a:custGeom>
            <a:avLst/>
            <a:gdLst/>
            <a:ahLst/>
            <a:cxnLst/>
            <a:rect l="l" t="t" r="r" b="b"/>
            <a:pathLst>
              <a:path w="3487195" h="413297">
                <a:moveTo>
                  <a:pt x="0" y="0"/>
                </a:moveTo>
                <a:lnTo>
                  <a:pt x="3487195" y="0"/>
                </a:lnTo>
                <a:lnTo>
                  <a:pt x="3487195" y="413298"/>
                </a:lnTo>
                <a:lnTo>
                  <a:pt x="0" y="413298"/>
                </a:lnTo>
                <a:lnTo>
                  <a:pt x="0" y="0"/>
                </a:lnTo>
                <a:close/>
              </a:path>
            </a:pathLst>
          </a:custGeom>
          <a:blipFill>
            <a:blip r:embed="rId16"/>
            <a:stretch>
              <a:fillRect/>
            </a:stretch>
          </a:blipFill>
        </p:spPr>
      </p:sp>
      <p:sp>
        <p:nvSpPr>
          <p:cNvPr id="20" name="Freeform 20"/>
          <p:cNvSpPr/>
          <p:nvPr/>
        </p:nvSpPr>
        <p:spPr>
          <a:xfrm>
            <a:off x="11670432" y="7654595"/>
            <a:ext cx="2626307" cy="479934"/>
          </a:xfrm>
          <a:custGeom>
            <a:avLst/>
            <a:gdLst/>
            <a:ahLst/>
            <a:cxnLst/>
            <a:rect l="l" t="t" r="r" b="b"/>
            <a:pathLst>
              <a:path w="2626307" h="479934">
                <a:moveTo>
                  <a:pt x="0" y="0"/>
                </a:moveTo>
                <a:lnTo>
                  <a:pt x="2626307" y="0"/>
                </a:lnTo>
                <a:lnTo>
                  <a:pt x="2626307" y="479934"/>
                </a:lnTo>
                <a:lnTo>
                  <a:pt x="0" y="479934"/>
                </a:lnTo>
                <a:lnTo>
                  <a:pt x="0" y="0"/>
                </a:lnTo>
                <a:close/>
              </a:path>
            </a:pathLst>
          </a:custGeom>
          <a:blipFill>
            <a:blip r:embed="rId17"/>
            <a:stretch>
              <a:fillRect/>
            </a:stretch>
          </a:blipFill>
        </p:spPr>
      </p:sp>
      <p:sp>
        <p:nvSpPr>
          <p:cNvPr id="21" name="Freeform 21"/>
          <p:cNvSpPr/>
          <p:nvPr/>
        </p:nvSpPr>
        <p:spPr>
          <a:xfrm>
            <a:off x="11670432" y="8847789"/>
            <a:ext cx="2741947" cy="551370"/>
          </a:xfrm>
          <a:custGeom>
            <a:avLst/>
            <a:gdLst/>
            <a:ahLst/>
            <a:cxnLst/>
            <a:rect l="l" t="t" r="r" b="b"/>
            <a:pathLst>
              <a:path w="2741947" h="551370">
                <a:moveTo>
                  <a:pt x="0" y="0"/>
                </a:moveTo>
                <a:lnTo>
                  <a:pt x="2741947" y="0"/>
                </a:lnTo>
                <a:lnTo>
                  <a:pt x="2741947" y="551370"/>
                </a:lnTo>
                <a:lnTo>
                  <a:pt x="0" y="551370"/>
                </a:lnTo>
                <a:lnTo>
                  <a:pt x="0" y="0"/>
                </a:lnTo>
                <a:close/>
              </a:path>
            </a:pathLst>
          </a:custGeom>
          <a:blipFill>
            <a:blip r:embed="rId18"/>
            <a:stretch>
              <a:fillRect/>
            </a:stretch>
          </a:blipFill>
        </p:spPr>
      </p:sp>
      <p:sp>
        <p:nvSpPr>
          <p:cNvPr id="22" name="Freeform 22"/>
          <p:cNvSpPr/>
          <p:nvPr/>
        </p:nvSpPr>
        <p:spPr>
          <a:xfrm rot="1759701">
            <a:off x="8485778" y="8325552"/>
            <a:ext cx="542939" cy="586996"/>
          </a:xfrm>
          <a:custGeom>
            <a:avLst/>
            <a:gdLst/>
            <a:ahLst/>
            <a:cxnLst/>
            <a:rect l="l" t="t" r="r" b="b"/>
            <a:pathLst>
              <a:path w="542939" h="586996">
                <a:moveTo>
                  <a:pt x="0" y="0"/>
                </a:moveTo>
                <a:lnTo>
                  <a:pt x="542939" y="0"/>
                </a:lnTo>
                <a:lnTo>
                  <a:pt x="542939" y="586996"/>
                </a:lnTo>
                <a:lnTo>
                  <a:pt x="0" y="586996"/>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23" name="Freeform 23"/>
          <p:cNvSpPr/>
          <p:nvPr/>
        </p:nvSpPr>
        <p:spPr>
          <a:xfrm rot="1759701" flipH="1" flipV="1">
            <a:off x="11110959" y="7743531"/>
            <a:ext cx="506409" cy="547502"/>
          </a:xfrm>
          <a:custGeom>
            <a:avLst/>
            <a:gdLst/>
            <a:ahLst/>
            <a:cxnLst/>
            <a:rect l="l" t="t" r="r" b="b"/>
            <a:pathLst>
              <a:path w="506409" h="547502">
                <a:moveTo>
                  <a:pt x="506408" y="547501"/>
                </a:moveTo>
                <a:lnTo>
                  <a:pt x="0" y="547501"/>
                </a:lnTo>
                <a:lnTo>
                  <a:pt x="0" y="0"/>
                </a:lnTo>
                <a:lnTo>
                  <a:pt x="506408" y="0"/>
                </a:lnTo>
                <a:lnTo>
                  <a:pt x="506408" y="547501"/>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24" name="Freeform 24"/>
          <p:cNvSpPr/>
          <p:nvPr/>
        </p:nvSpPr>
        <p:spPr>
          <a:xfrm rot="7835054" flipV="1">
            <a:off x="11043981" y="8953369"/>
            <a:ext cx="506409" cy="547502"/>
          </a:xfrm>
          <a:custGeom>
            <a:avLst/>
            <a:gdLst/>
            <a:ahLst/>
            <a:cxnLst/>
            <a:rect l="l" t="t" r="r" b="b"/>
            <a:pathLst>
              <a:path w="506409" h="547502">
                <a:moveTo>
                  <a:pt x="0" y="547501"/>
                </a:moveTo>
                <a:lnTo>
                  <a:pt x="506409" y="547501"/>
                </a:lnTo>
                <a:lnTo>
                  <a:pt x="506409" y="0"/>
                </a:lnTo>
                <a:lnTo>
                  <a:pt x="0" y="0"/>
                </a:lnTo>
                <a:lnTo>
                  <a:pt x="0" y="547501"/>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25" name="Freeform 25"/>
          <p:cNvSpPr/>
          <p:nvPr/>
        </p:nvSpPr>
        <p:spPr>
          <a:xfrm>
            <a:off x="1212814" y="4996954"/>
            <a:ext cx="546665" cy="424411"/>
          </a:xfrm>
          <a:custGeom>
            <a:avLst/>
            <a:gdLst/>
            <a:ahLst/>
            <a:cxnLst/>
            <a:rect l="l" t="t" r="r" b="b"/>
            <a:pathLst>
              <a:path w="546665" h="424411">
                <a:moveTo>
                  <a:pt x="0" y="0"/>
                </a:moveTo>
                <a:lnTo>
                  <a:pt x="546664" y="0"/>
                </a:lnTo>
                <a:lnTo>
                  <a:pt x="546664" y="424411"/>
                </a:lnTo>
                <a:lnTo>
                  <a:pt x="0" y="42441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6" name="TextBox 26"/>
          <p:cNvSpPr txBox="1"/>
          <p:nvPr/>
        </p:nvSpPr>
        <p:spPr>
          <a:xfrm>
            <a:off x="3537729" y="4094103"/>
            <a:ext cx="5196721" cy="739139"/>
          </a:xfrm>
          <a:prstGeom prst="rect">
            <a:avLst/>
          </a:prstGeom>
        </p:spPr>
        <p:txBody>
          <a:bodyPr lIns="0" tIns="0" rIns="0" bIns="0" rtlCol="0" anchor="t">
            <a:spAutoFit/>
          </a:bodyPr>
          <a:lstStyle/>
          <a:p>
            <a:pPr algn="ctr">
              <a:lnSpc>
                <a:spcPts val="5460"/>
              </a:lnSpc>
              <a:spcBef>
                <a:spcPct val="0"/>
              </a:spcBef>
            </a:pPr>
            <a:r>
              <a:rPr lang="en-US" sz="3900" u="sng">
                <a:solidFill>
                  <a:srgbClr val="B6F61A"/>
                </a:solidFill>
                <a:latin typeface="Times New Roman Bold Italics"/>
                <a:ea typeface="Times New Roman Bold Italics"/>
                <a:cs typeface="Times New Roman Bold Italics"/>
                <a:sym typeface="Times New Roman Bold Italics"/>
              </a:rPr>
              <a:t>2 - Célérité de la lumière:</a:t>
            </a:r>
          </a:p>
        </p:txBody>
      </p:sp>
      <p:sp>
        <p:nvSpPr>
          <p:cNvPr id="27" name="TextBox 27"/>
          <p:cNvSpPr txBox="1"/>
          <p:nvPr/>
        </p:nvSpPr>
        <p:spPr>
          <a:xfrm>
            <a:off x="2412230" y="432971"/>
            <a:ext cx="13897496"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   Une onde lumineuse monochromatique est une onde progressive sinusoïdale caractérisée par :</a:t>
            </a:r>
          </a:p>
        </p:txBody>
      </p:sp>
      <p:sp>
        <p:nvSpPr>
          <p:cNvPr id="28" name="TextBox 28"/>
          <p:cNvSpPr txBox="1"/>
          <p:nvPr/>
        </p:nvSpPr>
        <p:spPr>
          <a:xfrm>
            <a:off x="3037710" y="1685081"/>
            <a:ext cx="3362291" cy="630556"/>
          </a:xfrm>
          <a:prstGeom prst="rect">
            <a:avLst/>
          </a:prstGeom>
        </p:spPr>
        <p:txBody>
          <a:bodyPr lIns="0" tIns="0" rIns="0" bIns="0" rtlCol="0" anchor="t">
            <a:spAutoFit/>
          </a:bodyPr>
          <a:lstStyle/>
          <a:p>
            <a:pPr algn="l">
              <a:lnSpc>
                <a:spcPts val="4619"/>
              </a:lnSpc>
              <a:spcBef>
                <a:spcPct val="0"/>
              </a:spcBef>
            </a:pPr>
            <a:r>
              <a:rPr lang="en-US" sz="3299">
                <a:solidFill>
                  <a:srgbClr val="000000"/>
                </a:solidFill>
                <a:latin typeface="Times New Roman Bold"/>
                <a:ea typeface="Times New Roman Bold"/>
                <a:cs typeface="Times New Roman Bold"/>
                <a:sym typeface="Times New Roman Bold"/>
              </a:rPr>
              <a:t>Sa fréquence υ</a:t>
            </a:r>
          </a:p>
        </p:txBody>
      </p:sp>
      <p:sp>
        <p:nvSpPr>
          <p:cNvPr id="29" name="TextBox 29"/>
          <p:cNvSpPr txBox="1"/>
          <p:nvPr/>
        </p:nvSpPr>
        <p:spPr>
          <a:xfrm>
            <a:off x="3037710" y="2480102"/>
            <a:ext cx="3362291" cy="604521"/>
          </a:xfrm>
          <a:prstGeom prst="rect">
            <a:avLst/>
          </a:prstGeom>
        </p:spPr>
        <p:txBody>
          <a:bodyPr lIns="0" tIns="0" rIns="0" bIns="0" rtlCol="0" anchor="t">
            <a:spAutoFit/>
          </a:bodyPr>
          <a:lstStyle/>
          <a:p>
            <a:pPr algn="l">
              <a:lnSpc>
                <a:spcPts val="4479"/>
              </a:lnSpc>
              <a:spcBef>
                <a:spcPct val="0"/>
              </a:spcBef>
            </a:pPr>
            <a:r>
              <a:rPr lang="en-US" sz="3199">
                <a:solidFill>
                  <a:srgbClr val="000000"/>
                </a:solidFill>
                <a:latin typeface="Times New Roman Bold"/>
                <a:ea typeface="Times New Roman Bold"/>
                <a:cs typeface="Times New Roman Bold"/>
                <a:sym typeface="Times New Roman Bold"/>
              </a:rPr>
              <a:t>Sa vitesse C</a:t>
            </a:r>
          </a:p>
        </p:txBody>
      </p:sp>
      <p:sp>
        <p:nvSpPr>
          <p:cNvPr id="30" name="TextBox 30"/>
          <p:cNvSpPr txBox="1"/>
          <p:nvPr/>
        </p:nvSpPr>
        <p:spPr>
          <a:xfrm>
            <a:off x="6780768" y="1792648"/>
            <a:ext cx="6836427" cy="60452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imposée par la source de l'onde.</a:t>
            </a:r>
          </a:p>
        </p:txBody>
      </p:sp>
      <p:sp>
        <p:nvSpPr>
          <p:cNvPr id="31" name="TextBox 31"/>
          <p:cNvSpPr txBox="1"/>
          <p:nvPr/>
        </p:nvSpPr>
        <p:spPr>
          <a:xfrm>
            <a:off x="6748003" y="2566641"/>
            <a:ext cx="11258054" cy="1166496"/>
          </a:xfrm>
          <a:prstGeom prst="rect">
            <a:avLst/>
          </a:prstGeom>
        </p:spPr>
        <p:txBody>
          <a:bodyPr lIns="0" tIns="0" rIns="0" bIns="0" rtlCol="0" anchor="t">
            <a:spAutoFit/>
          </a:bodyPr>
          <a:lstStyle/>
          <a:p>
            <a:pPr algn="l">
              <a:lnSpc>
                <a:spcPts val="4479"/>
              </a:lnSpc>
            </a:pPr>
            <a:r>
              <a:rPr lang="en-US" sz="3199">
                <a:solidFill>
                  <a:srgbClr val="FFFFFF"/>
                </a:solidFill>
                <a:latin typeface="Times New Roman Bold"/>
                <a:ea typeface="Times New Roman Bold"/>
                <a:cs typeface="Times New Roman Bold"/>
                <a:sym typeface="Times New Roman Bold"/>
              </a:rPr>
              <a:t>dépend du milieu dans lequel elle se propage.</a:t>
            </a:r>
          </a:p>
          <a:p>
            <a:pPr algn="l">
              <a:lnSpc>
                <a:spcPts val="4479"/>
              </a:lnSpc>
              <a:spcBef>
                <a:spcPct val="0"/>
              </a:spcBef>
            </a:pPr>
            <a:endParaRPr lang="en-US" sz="3199">
              <a:solidFill>
                <a:srgbClr val="FFFFFF"/>
              </a:solidFill>
              <a:latin typeface="Times New Roman Bold"/>
              <a:ea typeface="Times New Roman Bold"/>
              <a:cs typeface="Times New Roman Bold"/>
              <a:sym typeface="Times New Roman Bold"/>
            </a:endParaRPr>
          </a:p>
        </p:txBody>
      </p:sp>
      <p:sp>
        <p:nvSpPr>
          <p:cNvPr id="32" name="TextBox 32"/>
          <p:cNvSpPr txBox="1"/>
          <p:nvPr/>
        </p:nvSpPr>
        <p:spPr>
          <a:xfrm>
            <a:off x="3123202" y="3261657"/>
            <a:ext cx="3362291" cy="604521"/>
          </a:xfrm>
          <a:prstGeom prst="rect">
            <a:avLst/>
          </a:prstGeom>
        </p:spPr>
        <p:txBody>
          <a:bodyPr lIns="0" tIns="0" rIns="0" bIns="0" rtlCol="0" anchor="t">
            <a:spAutoFit/>
          </a:bodyPr>
          <a:lstStyle/>
          <a:p>
            <a:pPr algn="l">
              <a:lnSpc>
                <a:spcPts val="4479"/>
              </a:lnSpc>
              <a:spcBef>
                <a:spcPct val="0"/>
              </a:spcBef>
            </a:pPr>
            <a:r>
              <a:rPr lang="en-US" sz="3199">
                <a:solidFill>
                  <a:srgbClr val="000000"/>
                </a:solidFill>
                <a:latin typeface="Times New Roman Bold"/>
                <a:ea typeface="Times New Roman Bold"/>
                <a:cs typeface="Times New Roman Bold"/>
                <a:sym typeface="Times New Roman Bold"/>
              </a:rPr>
              <a:t>La période T</a:t>
            </a:r>
          </a:p>
        </p:txBody>
      </p:sp>
      <p:sp>
        <p:nvSpPr>
          <p:cNvPr id="33" name="TextBox 33"/>
          <p:cNvSpPr txBox="1"/>
          <p:nvPr/>
        </p:nvSpPr>
        <p:spPr>
          <a:xfrm>
            <a:off x="1478274" y="5616878"/>
            <a:ext cx="13897496" cy="60452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     Dans un milieu matériel, l'onde lumineuse se propage avec une vitesse V</a:t>
            </a:r>
          </a:p>
        </p:txBody>
      </p:sp>
      <p:sp>
        <p:nvSpPr>
          <p:cNvPr id="34" name="TextBox 34"/>
          <p:cNvSpPr txBox="1"/>
          <p:nvPr/>
        </p:nvSpPr>
        <p:spPr>
          <a:xfrm>
            <a:off x="1954349" y="4927658"/>
            <a:ext cx="9642274" cy="60452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La vitesse de propagation de la lumière dans le vide est :</a:t>
            </a:r>
          </a:p>
        </p:txBody>
      </p:sp>
      <p:sp>
        <p:nvSpPr>
          <p:cNvPr id="35" name="TextBox 35"/>
          <p:cNvSpPr txBox="1"/>
          <p:nvPr/>
        </p:nvSpPr>
        <p:spPr>
          <a:xfrm>
            <a:off x="14412379" y="5616878"/>
            <a:ext cx="1439466" cy="604521"/>
          </a:xfrm>
          <a:prstGeom prst="rect">
            <a:avLst/>
          </a:prstGeom>
        </p:spPr>
        <p:txBody>
          <a:bodyPr lIns="0" tIns="0" rIns="0" bIns="0" rtlCol="0" anchor="t">
            <a:spAutoFit/>
          </a:bodyPr>
          <a:lstStyle/>
          <a:p>
            <a:pPr algn="ctr">
              <a:lnSpc>
                <a:spcPts val="4479"/>
              </a:lnSpc>
              <a:spcBef>
                <a:spcPct val="0"/>
              </a:spcBef>
            </a:pPr>
            <a:r>
              <a:rPr lang="en-US" sz="3199">
                <a:solidFill>
                  <a:srgbClr val="FF914D"/>
                </a:solidFill>
                <a:latin typeface="Times New Roman Bold"/>
                <a:ea typeface="Times New Roman Bold"/>
                <a:cs typeface="Times New Roman Bold"/>
                <a:sym typeface="Times New Roman Bold"/>
              </a:rPr>
              <a:t>(V &lt; C).</a:t>
            </a:r>
          </a:p>
        </p:txBody>
      </p:sp>
      <p:sp>
        <p:nvSpPr>
          <p:cNvPr id="36" name="TextBox 36"/>
          <p:cNvSpPr txBox="1"/>
          <p:nvPr/>
        </p:nvSpPr>
        <p:spPr>
          <a:xfrm>
            <a:off x="2398977" y="6430949"/>
            <a:ext cx="14529157"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ea typeface="Times New Roman Bold"/>
                <a:cs typeface="Times New Roman Bold"/>
                <a:sym typeface="Times New Roman Bold"/>
              </a:rPr>
              <a:t>   On définit l'indice de réfraction n ( sans unité ) dans un milieu transparent pour une lumière monochromatique par la relation :</a:t>
            </a:r>
          </a:p>
        </p:txBody>
      </p:sp>
      <p:sp>
        <p:nvSpPr>
          <p:cNvPr id="37" name="Freeform 37"/>
          <p:cNvSpPr/>
          <p:nvPr/>
        </p:nvSpPr>
        <p:spPr>
          <a:xfrm>
            <a:off x="1964604" y="6592874"/>
            <a:ext cx="546665" cy="424411"/>
          </a:xfrm>
          <a:custGeom>
            <a:avLst/>
            <a:gdLst/>
            <a:ahLst/>
            <a:cxnLst/>
            <a:rect l="l" t="t" r="r" b="b"/>
            <a:pathLst>
              <a:path w="546665" h="424411">
                <a:moveTo>
                  <a:pt x="0" y="0"/>
                </a:moveTo>
                <a:lnTo>
                  <a:pt x="546665" y="0"/>
                </a:lnTo>
                <a:lnTo>
                  <a:pt x="546665" y="424410"/>
                </a:lnTo>
                <a:lnTo>
                  <a:pt x="0" y="42441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99478" y="7314514"/>
            <a:ext cx="1658445" cy="2884251"/>
          </a:xfrm>
          <a:custGeom>
            <a:avLst/>
            <a:gdLst/>
            <a:ahLst/>
            <a:cxnLst/>
            <a:rect l="l" t="t" r="r" b="b"/>
            <a:pathLst>
              <a:path w="1658445" h="2884251">
                <a:moveTo>
                  <a:pt x="1658444" y="0"/>
                </a:moveTo>
                <a:lnTo>
                  <a:pt x="0" y="0"/>
                </a:lnTo>
                <a:lnTo>
                  <a:pt x="0" y="2884251"/>
                </a:lnTo>
                <a:lnTo>
                  <a:pt x="1658444" y="2884251"/>
                </a:lnTo>
                <a:lnTo>
                  <a:pt x="165844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4010" y="-3104433"/>
            <a:ext cx="5527716" cy="5563047"/>
          </a:xfrm>
          <a:custGeom>
            <a:avLst/>
            <a:gdLst/>
            <a:ahLst/>
            <a:cxnLst/>
            <a:rect l="l" t="t" r="r" b="b"/>
            <a:pathLst>
              <a:path w="5527716" h="5563047">
                <a:moveTo>
                  <a:pt x="0" y="0"/>
                </a:moveTo>
                <a:lnTo>
                  <a:pt x="5527715" y="0"/>
                </a:lnTo>
                <a:lnTo>
                  <a:pt x="5527715" y="5563047"/>
                </a:lnTo>
                <a:lnTo>
                  <a:pt x="0" y="55630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41679" y="192764"/>
            <a:ext cx="1144467" cy="994588"/>
          </a:xfrm>
          <a:custGeom>
            <a:avLst/>
            <a:gdLst/>
            <a:ahLst/>
            <a:cxnLst/>
            <a:rect l="l" t="t" r="r" b="b"/>
            <a:pathLst>
              <a:path w="1144467" h="994588">
                <a:moveTo>
                  <a:pt x="0" y="0"/>
                </a:moveTo>
                <a:lnTo>
                  <a:pt x="1144467" y="0"/>
                </a:lnTo>
                <a:lnTo>
                  <a:pt x="1144467" y="994589"/>
                </a:lnTo>
                <a:lnTo>
                  <a:pt x="0" y="994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212814" y="1459995"/>
            <a:ext cx="546665" cy="424411"/>
          </a:xfrm>
          <a:custGeom>
            <a:avLst/>
            <a:gdLst/>
            <a:ahLst/>
            <a:cxnLst/>
            <a:rect l="l" t="t" r="r" b="b"/>
            <a:pathLst>
              <a:path w="546665" h="424411">
                <a:moveTo>
                  <a:pt x="0" y="0"/>
                </a:moveTo>
                <a:lnTo>
                  <a:pt x="546664" y="0"/>
                </a:lnTo>
                <a:lnTo>
                  <a:pt x="546664" y="424411"/>
                </a:lnTo>
                <a:lnTo>
                  <a:pt x="0" y="42441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9299630" y="2024235"/>
            <a:ext cx="7959670" cy="2576039"/>
          </a:xfrm>
          <a:custGeom>
            <a:avLst/>
            <a:gdLst/>
            <a:ahLst/>
            <a:cxnLst/>
            <a:rect l="l" t="t" r="r" b="b"/>
            <a:pathLst>
              <a:path w="7959670" h="2576039">
                <a:moveTo>
                  <a:pt x="0" y="0"/>
                </a:moveTo>
                <a:lnTo>
                  <a:pt x="7959670" y="0"/>
                </a:lnTo>
                <a:lnTo>
                  <a:pt x="7959670" y="2576039"/>
                </a:lnTo>
                <a:lnTo>
                  <a:pt x="0" y="257603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9579803" y="2147168"/>
            <a:ext cx="7399323" cy="2330174"/>
          </a:xfrm>
          <a:custGeom>
            <a:avLst/>
            <a:gdLst/>
            <a:ahLst/>
            <a:cxnLst/>
            <a:rect l="l" t="t" r="r" b="b"/>
            <a:pathLst>
              <a:path w="7399323" h="2330174">
                <a:moveTo>
                  <a:pt x="0" y="0"/>
                </a:moveTo>
                <a:lnTo>
                  <a:pt x="7399323" y="0"/>
                </a:lnTo>
                <a:lnTo>
                  <a:pt x="7399323" y="2330173"/>
                </a:lnTo>
                <a:lnTo>
                  <a:pt x="0" y="2330173"/>
                </a:lnTo>
                <a:lnTo>
                  <a:pt x="0" y="0"/>
                </a:lnTo>
                <a:close/>
              </a:path>
            </a:pathLst>
          </a:custGeom>
          <a:blipFill>
            <a:blip r:embed="rId12"/>
            <a:stretch>
              <a:fillRect/>
            </a:stretch>
          </a:blipFill>
        </p:spPr>
      </p:sp>
      <p:sp>
        <p:nvSpPr>
          <p:cNvPr id="13" name="TextBox 13"/>
          <p:cNvSpPr txBox="1"/>
          <p:nvPr/>
        </p:nvSpPr>
        <p:spPr>
          <a:xfrm>
            <a:off x="679210" y="2180441"/>
            <a:ext cx="8103840" cy="1673861"/>
          </a:xfrm>
          <a:prstGeom prst="rect">
            <a:avLst/>
          </a:prstGeom>
        </p:spPr>
        <p:txBody>
          <a:bodyPr lIns="0" tIns="0" rIns="0" bIns="0" rtlCol="0" anchor="t">
            <a:spAutoFit/>
          </a:bodyPr>
          <a:lstStyle/>
          <a:p>
            <a:pPr algn="ctr">
              <a:lnSpc>
                <a:spcPts val="4339"/>
              </a:lnSpc>
              <a:spcBef>
                <a:spcPct val="0"/>
              </a:spcBef>
            </a:pPr>
            <a:r>
              <a:rPr lang="en-US" sz="3099">
                <a:solidFill>
                  <a:srgbClr val="FFFFFF"/>
                </a:solidFill>
                <a:latin typeface="Times New Roman Bold"/>
                <a:ea typeface="Times New Roman Bold"/>
                <a:cs typeface="Times New Roman Bold"/>
                <a:sym typeface="Times New Roman Bold"/>
              </a:rPr>
              <a:t>      L'onde lumineuse monochromatique est caractérisée par sa fréquence υ qui ne dépend pas du milieu de propagation.</a:t>
            </a:r>
          </a:p>
        </p:txBody>
      </p:sp>
      <p:sp>
        <p:nvSpPr>
          <p:cNvPr id="14" name="Freeform 14"/>
          <p:cNvSpPr/>
          <p:nvPr/>
        </p:nvSpPr>
        <p:spPr>
          <a:xfrm>
            <a:off x="1028700" y="2304266"/>
            <a:ext cx="546665" cy="424411"/>
          </a:xfrm>
          <a:custGeom>
            <a:avLst/>
            <a:gdLst/>
            <a:ahLst/>
            <a:cxnLst/>
            <a:rect l="l" t="t" r="r" b="b"/>
            <a:pathLst>
              <a:path w="546665" h="424411">
                <a:moveTo>
                  <a:pt x="0" y="0"/>
                </a:moveTo>
                <a:lnTo>
                  <a:pt x="546665" y="0"/>
                </a:lnTo>
                <a:lnTo>
                  <a:pt x="546665" y="424411"/>
                </a:lnTo>
                <a:lnTo>
                  <a:pt x="0" y="42441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5" name="TextBox 15"/>
          <p:cNvSpPr txBox="1"/>
          <p:nvPr/>
        </p:nvSpPr>
        <p:spPr>
          <a:xfrm>
            <a:off x="1040160" y="3879362"/>
            <a:ext cx="8103840" cy="167386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On exprime la longueur d'onde λ0 de la lumière monochromatique dans le vide par la relation :</a:t>
            </a:r>
          </a:p>
        </p:txBody>
      </p:sp>
      <p:sp>
        <p:nvSpPr>
          <p:cNvPr id="16" name="Freeform 16"/>
          <p:cNvSpPr/>
          <p:nvPr/>
        </p:nvSpPr>
        <p:spPr>
          <a:xfrm>
            <a:off x="1040160" y="4050812"/>
            <a:ext cx="546665" cy="424411"/>
          </a:xfrm>
          <a:custGeom>
            <a:avLst/>
            <a:gdLst/>
            <a:ahLst/>
            <a:cxnLst/>
            <a:rect l="l" t="t" r="r" b="b"/>
            <a:pathLst>
              <a:path w="546665" h="424411">
                <a:moveTo>
                  <a:pt x="0" y="0"/>
                </a:moveTo>
                <a:lnTo>
                  <a:pt x="546664" y="0"/>
                </a:lnTo>
                <a:lnTo>
                  <a:pt x="546664" y="424411"/>
                </a:lnTo>
                <a:lnTo>
                  <a:pt x="0" y="42441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7" name="Freeform 17"/>
          <p:cNvSpPr/>
          <p:nvPr/>
        </p:nvSpPr>
        <p:spPr>
          <a:xfrm>
            <a:off x="4168615" y="5143500"/>
            <a:ext cx="2473633" cy="901845"/>
          </a:xfrm>
          <a:custGeom>
            <a:avLst/>
            <a:gdLst/>
            <a:ahLst/>
            <a:cxnLst/>
            <a:rect l="l" t="t" r="r" b="b"/>
            <a:pathLst>
              <a:path w="2473633" h="901845">
                <a:moveTo>
                  <a:pt x="0" y="0"/>
                </a:moveTo>
                <a:lnTo>
                  <a:pt x="2473633" y="0"/>
                </a:lnTo>
                <a:lnTo>
                  <a:pt x="2473633" y="901845"/>
                </a:lnTo>
                <a:lnTo>
                  <a:pt x="0" y="901845"/>
                </a:lnTo>
                <a:lnTo>
                  <a:pt x="0" y="0"/>
                </a:lnTo>
                <a:close/>
              </a:path>
            </a:pathLst>
          </a:custGeom>
          <a:blipFill>
            <a:blip r:embed="rId13"/>
            <a:stretch>
              <a:fillRect/>
            </a:stretch>
          </a:blipFill>
        </p:spPr>
      </p:sp>
      <p:sp>
        <p:nvSpPr>
          <p:cNvPr id="18" name="Freeform 18"/>
          <p:cNvSpPr/>
          <p:nvPr/>
        </p:nvSpPr>
        <p:spPr>
          <a:xfrm>
            <a:off x="1313492" y="6591448"/>
            <a:ext cx="546665" cy="424411"/>
          </a:xfrm>
          <a:custGeom>
            <a:avLst/>
            <a:gdLst/>
            <a:ahLst/>
            <a:cxnLst/>
            <a:rect l="l" t="t" r="r" b="b"/>
            <a:pathLst>
              <a:path w="546665" h="424411">
                <a:moveTo>
                  <a:pt x="0" y="0"/>
                </a:moveTo>
                <a:lnTo>
                  <a:pt x="546665" y="0"/>
                </a:lnTo>
                <a:lnTo>
                  <a:pt x="546665" y="424411"/>
                </a:lnTo>
                <a:lnTo>
                  <a:pt x="0" y="42441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9" name="Freeform 19"/>
          <p:cNvSpPr/>
          <p:nvPr/>
        </p:nvSpPr>
        <p:spPr>
          <a:xfrm>
            <a:off x="5877220" y="7173539"/>
            <a:ext cx="2698474" cy="1028700"/>
          </a:xfrm>
          <a:custGeom>
            <a:avLst/>
            <a:gdLst/>
            <a:ahLst/>
            <a:cxnLst/>
            <a:rect l="l" t="t" r="r" b="b"/>
            <a:pathLst>
              <a:path w="2698474" h="1028700">
                <a:moveTo>
                  <a:pt x="0" y="0"/>
                </a:moveTo>
                <a:lnTo>
                  <a:pt x="2698474" y="0"/>
                </a:lnTo>
                <a:lnTo>
                  <a:pt x="2698474" y="1028700"/>
                </a:lnTo>
                <a:lnTo>
                  <a:pt x="0" y="1028700"/>
                </a:lnTo>
                <a:lnTo>
                  <a:pt x="0" y="0"/>
                </a:lnTo>
                <a:close/>
              </a:path>
            </a:pathLst>
          </a:custGeom>
          <a:blipFill>
            <a:blip r:embed="rId14"/>
            <a:stretch>
              <a:fillRect/>
            </a:stretch>
          </a:blipFill>
        </p:spPr>
      </p:sp>
      <p:sp>
        <p:nvSpPr>
          <p:cNvPr id="20" name="TextBox 20"/>
          <p:cNvSpPr txBox="1"/>
          <p:nvPr/>
        </p:nvSpPr>
        <p:spPr>
          <a:xfrm>
            <a:off x="3374737" y="395604"/>
            <a:ext cx="8425339" cy="739142"/>
          </a:xfrm>
          <a:prstGeom prst="rect">
            <a:avLst/>
          </a:prstGeom>
        </p:spPr>
        <p:txBody>
          <a:bodyPr lIns="0" tIns="0" rIns="0" bIns="0" rtlCol="0" anchor="t">
            <a:spAutoFit/>
          </a:bodyPr>
          <a:lstStyle/>
          <a:p>
            <a:pPr algn="ctr">
              <a:lnSpc>
                <a:spcPts val="5459"/>
              </a:lnSpc>
              <a:spcBef>
                <a:spcPct val="0"/>
              </a:spcBef>
            </a:pPr>
            <a:r>
              <a:rPr lang="en-US" sz="3899" u="sng">
                <a:solidFill>
                  <a:srgbClr val="B6F61A"/>
                </a:solidFill>
                <a:latin typeface="Times New Roman Bold Italics"/>
                <a:ea typeface="Times New Roman Bold Italics"/>
                <a:cs typeface="Times New Roman Bold Italics"/>
                <a:sym typeface="Times New Roman Bold Italics"/>
              </a:rPr>
              <a:t>3-La fréquence υ et la longueur d'onde λ </a:t>
            </a:r>
          </a:p>
        </p:txBody>
      </p:sp>
      <p:sp>
        <p:nvSpPr>
          <p:cNvPr id="21" name="TextBox 21"/>
          <p:cNvSpPr txBox="1"/>
          <p:nvPr/>
        </p:nvSpPr>
        <p:spPr>
          <a:xfrm>
            <a:off x="2234952" y="1296395"/>
            <a:ext cx="10704909" cy="588011"/>
          </a:xfrm>
          <a:prstGeom prst="rect">
            <a:avLst/>
          </a:prstGeom>
        </p:spPr>
        <p:txBody>
          <a:bodyPr lIns="0" tIns="0" rIns="0" bIns="0" rtlCol="0" anchor="t">
            <a:spAutoFit/>
          </a:bodyPr>
          <a:lstStyle/>
          <a:p>
            <a:pPr algn="ctr">
              <a:lnSpc>
                <a:spcPts val="4339"/>
              </a:lnSpc>
              <a:spcBef>
                <a:spcPct val="0"/>
              </a:spcBef>
            </a:pPr>
            <a:r>
              <a:rPr lang="en-US" sz="3099">
                <a:solidFill>
                  <a:srgbClr val="FFFFFF"/>
                </a:solidFill>
                <a:latin typeface="Times New Roman Bold"/>
                <a:ea typeface="Times New Roman Bold"/>
                <a:cs typeface="Times New Roman Bold"/>
                <a:sym typeface="Times New Roman Bold"/>
              </a:rPr>
              <a:t>La couleur de la lumière monochromatique dépend de la fréquence</a:t>
            </a:r>
          </a:p>
        </p:txBody>
      </p:sp>
      <p:sp>
        <p:nvSpPr>
          <p:cNvPr id="22" name="TextBox 22"/>
          <p:cNvSpPr txBox="1"/>
          <p:nvPr/>
        </p:nvSpPr>
        <p:spPr>
          <a:xfrm>
            <a:off x="2042467" y="6408661"/>
            <a:ext cx="15074672" cy="1673861"/>
          </a:xfrm>
          <a:prstGeom prst="rect">
            <a:avLst/>
          </a:prstGeom>
        </p:spPr>
        <p:txBody>
          <a:bodyPr lIns="0" tIns="0" rIns="0" bIns="0" rtlCol="0" anchor="t">
            <a:spAutoFit/>
          </a:bodyPr>
          <a:lstStyle/>
          <a:p>
            <a:pPr algn="l">
              <a:lnSpc>
                <a:spcPts val="4339"/>
              </a:lnSpc>
            </a:pPr>
            <a:r>
              <a:rPr lang="en-US" sz="3099">
                <a:solidFill>
                  <a:srgbClr val="FFFFFF"/>
                </a:solidFill>
                <a:latin typeface="Times New Roman Bold"/>
                <a:ea typeface="Times New Roman Bold"/>
                <a:cs typeface="Times New Roman Bold"/>
                <a:sym typeface="Times New Roman Bold"/>
              </a:rPr>
              <a:t>Dans un milieu matériel, on exprime la longueur d'onde λ de la lumière monochromatique par la relation :</a:t>
            </a:r>
          </a:p>
          <a:p>
            <a:pPr algn="l">
              <a:lnSpc>
                <a:spcPts val="4339"/>
              </a:lnSpc>
              <a:spcBef>
                <a:spcPct val="0"/>
              </a:spcBef>
            </a:pPr>
            <a:endParaRPr lang="en-US" sz="3099">
              <a:solidFill>
                <a:srgbClr val="FFFFFF"/>
              </a:solidFill>
              <a:latin typeface="Times New Roman Bold"/>
              <a:ea typeface="Times New Roman Bold"/>
              <a:cs typeface="Times New Roman Bold"/>
              <a:sym typeface="Times New Roman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99478" y="7314514"/>
            <a:ext cx="1658445" cy="2884251"/>
          </a:xfrm>
          <a:custGeom>
            <a:avLst/>
            <a:gdLst/>
            <a:ahLst/>
            <a:cxnLst/>
            <a:rect l="l" t="t" r="r" b="b"/>
            <a:pathLst>
              <a:path w="1658445" h="2884251">
                <a:moveTo>
                  <a:pt x="1658444" y="0"/>
                </a:moveTo>
                <a:lnTo>
                  <a:pt x="0" y="0"/>
                </a:lnTo>
                <a:lnTo>
                  <a:pt x="0" y="2884251"/>
                </a:lnTo>
                <a:lnTo>
                  <a:pt x="1658444" y="2884251"/>
                </a:lnTo>
                <a:lnTo>
                  <a:pt x="165844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4010" y="-3104433"/>
            <a:ext cx="5527716" cy="5563047"/>
          </a:xfrm>
          <a:custGeom>
            <a:avLst/>
            <a:gdLst/>
            <a:ahLst/>
            <a:cxnLst/>
            <a:rect l="l" t="t" r="r" b="b"/>
            <a:pathLst>
              <a:path w="5527716" h="5563047">
                <a:moveTo>
                  <a:pt x="0" y="0"/>
                </a:moveTo>
                <a:lnTo>
                  <a:pt x="5527715" y="0"/>
                </a:lnTo>
                <a:lnTo>
                  <a:pt x="5527715" y="5563047"/>
                </a:lnTo>
                <a:lnTo>
                  <a:pt x="0" y="55630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41679" y="192764"/>
            <a:ext cx="1144467" cy="994588"/>
          </a:xfrm>
          <a:custGeom>
            <a:avLst/>
            <a:gdLst/>
            <a:ahLst/>
            <a:cxnLst/>
            <a:rect l="l" t="t" r="r" b="b"/>
            <a:pathLst>
              <a:path w="1144467" h="994588">
                <a:moveTo>
                  <a:pt x="0" y="0"/>
                </a:moveTo>
                <a:lnTo>
                  <a:pt x="1144467" y="0"/>
                </a:lnTo>
                <a:lnTo>
                  <a:pt x="1144467" y="994589"/>
                </a:lnTo>
                <a:lnTo>
                  <a:pt x="0" y="994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913913" y="4931295"/>
            <a:ext cx="546665" cy="424411"/>
          </a:xfrm>
          <a:custGeom>
            <a:avLst/>
            <a:gdLst/>
            <a:ahLst/>
            <a:cxnLst/>
            <a:rect l="l" t="t" r="r" b="b"/>
            <a:pathLst>
              <a:path w="546665" h="424411">
                <a:moveTo>
                  <a:pt x="0" y="0"/>
                </a:moveTo>
                <a:lnTo>
                  <a:pt x="546664" y="0"/>
                </a:lnTo>
                <a:lnTo>
                  <a:pt x="546664" y="424410"/>
                </a:lnTo>
                <a:lnTo>
                  <a:pt x="0" y="42441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3053122" y="1421887"/>
            <a:ext cx="11526686" cy="3369835"/>
          </a:xfrm>
          <a:custGeom>
            <a:avLst/>
            <a:gdLst/>
            <a:ahLst/>
            <a:cxnLst/>
            <a:rect l="l" t="t" r="r" b="b"/>
            <a:pathLst>
              <a:path w="11526686" h="3369835">
                <a:moveTo>
                  <a:pt x="0" y="0"/>
                </a:moveTo>
                <a:lnTo>
                  <a:pt x="11526686" y="0"/>
                </a:lnTo>
                <a:lnTo>
                  <a:pt x="11526686" y="3369835"/>
                </a:lnTo>
                <a:lnTo>
                  <a:pt x="0" y="3369835"/>
                </a:lnTo>
                <a:lnTo>
                  <a:pt x="0" y="0"/>
                </a:lnTo>
                <a:close/>
              </a:path>
            </a:pathLst>
          </a:custGeom>
          <a:blipFill>
            <a:blip r:embed="rId10"/>
            <a:stretch>
              <a:fillRect l="-893" t="-1142" r="-2491"/>
            </a:stretch>
          </a:blipFill>
        </p:spPr>
      </p:sp>
      <p:sp>
        <p:nvSpPr>
          <p:cNvPr id="12" name="TextBox 12"/>
          <p:cNvSpPr txBox="1"/>
          <p:nvPr/>
        </p:nvSpPr>
        <p:spPr>
          <a:xfrm>
            <a:off x="3299966" y="395604"/>
            <a:ext cx="8574881" cy="739142"/>
          </a:xfrm>
          <a:prstGeom prst="rect">
            <a:avLst/>
          </a:prstGeom>
        </p:spPr>
        <p:txBody>
          <a:bodyPr lIns="0" tIns="0" rIns="0" bIns="0" rtlCol="0" anchor="t">
            <a:spAutoFit/>
          </a:bodyPr>
          <a:lstStyle/>
          <a:p>
            <a:pPr algn="ctr">
              <a:lnSpc>
                <a:spcPts val="5459"/>
              </a:lnSpc>
              <a:spcBef>
                <a:spcPct val="0"/>
              </a:spcBef>
            </a:pPr>
            <a:r>
              <a:rPr lang="en-US" sz="3899" u="sng">
                <a:solidFill>
                  <a:srgbClr val="B6F61A"/>
                </a:solidFill>
                <a:latin typeface="Times New Roman Bold Italics"/>
                <a:ea typeface="Times New Roman Bold Italics"/>
                <a:cs typeface="Times New Roman Bold Italics"/>
                <a:sym typeface="Times New Roman Bold Italics"/>
              </a:rPr>
              <a:t>4 ) Domaine des ondes lumineuses visibles</a:t>
            </a:r>
          </a:p>
        </p:txBody>
      </p:sp>
      <p:sp>
        <p:nvSpPr>
          <p:cNvPr id="13" name="TextBox 13"/>
          <p:cNvSpPr txBox="1"/>
          <p:nvPr/>
        </p:nvSpPr>
        <p:spPr>
          <a:xfrm>
            <a:off x="2102304" y="4991100"/>
            <a:ext cx="12868990" cy="755652"/>
          </a:xfrm>
          <a:prstGeom prst="rect">
            <a:avLst/>
          </a:prstGeom>
        </p:spPr>
        <p:txBody>
          <a:bodyPr lIns="0" tIns="0" rIns="0" bIns="0" rtlCol="0" anchor="t">
            <a:spAutoFit/>
          </a:bodyPr>
          <a:lstStyle/>
          <a:p>
            <a:pPr algn="ctr">
              <a:lnSpc>
                <a:spcPts val="5599"/>
              </a:lnSpc>
              <a:spcBef>
                <a:spcPct val="0"/>
              </a:spcBef>
            </a:pPr>
            <a:r>
              <a:rPr lang="en-US" sz="3999" u="sng">
                <a:solidFill>
                  <a:srgbClr val="FF914D"/>
                </a:solidFill>
                <a:latin typeface="Times New Roman Bold Italics"/>
                <a:ea typeface="Times New Roman Bold Italics"/>
                <a:cs typeface="Times New Roman Bold Italics"/>
                <a:sym typeface="Times New Roman Bold Italics"/>
              </a:rPr>
              <a:t>IV) Dispersion de la lumière monochromatique par un prisme</a:t>
            </a:r>
          </a:p>
        </p:txBody>
      </p:sp>
      <p:sp>
        <p:nvSpPr>
          <p:cNvPr id="14" name="TextBox 14"/>
          <p:cNvSpPr txBox="1"/>
          <p:nvPr/>
        </p:nvSpPr>
        <p:spPr>
          <a:xfrm>
            <a:off x="2260220" y="5791000"/>
            <a:ext cx="14674007" cy="179260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On envoie un faisceau de lumière monochromatique sur la face d'un prisme, on constante que le faisceau subit une réfraction sur la première face puis sur la deuxième face puis dévie vers la base du prisme.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99478" y="7314514"/>
            <a:ext cx="1658445" cy="2884251"/>
          </a:xfrm>
          <a:custGeom>
            <a:avLst/>
            <a:gdLst/>
            <a:ahLst/>
            <a:cxnLst/>
            <a:rect l="l" t="t" r="r" b="b"/>
            <a:pathLst>
              <a:path w="1658445" h="2884251">
                <a:moveTo>
                  <a:pt x="1658444" y="0"/>
                </a:moveTo>
                <a:lnTo>
                  <a:pt x="0" y="0"/>
                </a:lnTo>
                <a:lnTo>
                  <a:pt x="0" y="2884251"/>
                </a:lnTo>
                <a:lnTo>
                  <a:pt x="1658444" y="2884251"/>
                </a:lnTo>
                <a:lnTo>
                  <a:pt x="165844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4010" y="-3104433"/>
            <a:ext cx="5527716" cy="5563047"/>
          </a:xfrm>
          <a:custGeom>
            <a:avLst/>
            <a:gdLst/>
            <a:ahLst/>
            <a:cxnLst/>
            <a:rect l="l" t="t" r="r" b="b"/>
            <a:pathLst>
              <a:path w="5527716" h="5563047">
                <a:moveTo>
                  <a:pt x="0" y="0"/>
                </a:moveTo>
                <a:lnTo>
                  <a:pt x="5527715" y="0"/>
                </a:lnTo>
                <a:lnTo>
                  <a:pt x="5527715" y="5563047"/>
                </a:lnTo>
                <a:lnTo>
                  <a:pt x="0" y="55630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41679" y="192764"/>
            <a:ext cx="1144467" cy="994588"/>
          </a:xfrm>
          <a:custGeom>
            <a:avLst/>
            <a:gdLst/>
            <a:ahLst/>
            <a:cxnLst/>
            <a:rect l="l" t="t" r="r" b="b"/>
            <a:pathLst>
              <a:path w="1144467" h="994588">
                <a:moveTo>
                  <a:pt x="0" y="0"/>
                </a:moveTo>
                <a:lnTo>
                  <a:pt x="1144467" y="0"/>
                </a:lnTo>
                <a:lnTo>
                  <a:pt x="1144467" y="994589"/>
                </a:lnTo>
                <a:lnTo>
                  <a:pt x="0" y="994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9298694" y="1023735"/>
            <a:ext cx="6857483" cy="4119765"/>
          </a:xfrm>
          <a:custGeom>
            <a:avLst/>
            <a:gdLst/>
            <a:ahLst/>
            <a:cxnLst/>
            <a:rect l="l" t="t" r="r" b="b"/>
            <a:pathLst>
              <a:path w="6857483" h="4119765">
                <a:moveTo>
                  <a:pt x="0" y="0"/>
                </a:moveTo>
                <a:lnTo>
                  <a:pt x="6857483" y="0"/>
                </a:lnTo>
                <a:lnTo>
                  <a:pt x="6857483" y="4119765"/>
                </a:lnTo>
                <a:lnTo>
                  <a:pt x="0" y="4119765"/>
                </a:lnTo>
                <a:lnTo>
                  <a:pt x="0" y="0"/>
                </a:lnTo>
                <a:close/>
              </a:path>
            </a:pathLst>
          </a:custGeom>
          <a:blipFill>
            <a:blip r:embed="rId8"/>
            <a:stretch>
              <a:fillRect/>
            </a:stretch>
          </a:blipFill>
        </p:spPr>
      </p:sp>
      <p:sp>
        <p:nvSpPr>
          <p:cNvPr id="11" name="Freeform 11"/>
          <p:cNvSpPr/>
          <p:nvPr/>
        </p:nvSpPr>
        <p:spPr>
          <a:xfrm>
            <a:off x="1232248" y="2738342"/>
            <a:ext cx="4352601" cy="1039008"/>
          </a:xfrm>
          <a:custGeom>
            <a:avLst/>
            <a:gdLst/>
            <a:ahLst/>
            <a:cxnLst/>
            <a:rect l="l" t="t" r="r" b="b"/>
            <a:pathLst>
              <a:path w="4352601" h="1039008">
                <a:moveTo>
                  <a:pt x="0" y="0"/>
                </a:moveTo>
                <a:lnTo>
                  <a:pt x="4352601" y="0"/>
                </a:lnTo>
                <a:lnTo>
                  <a:pt x="4352601" y="1039008"/>
                </a:lnTo>
                <a:lnTo>
                  <a:pt x="0" y="1039008"/>
                </a:lnTo>
                <a:lnTo>
                  <a:pt x="0" y="0"/>
                </a:lnTo>
                <a:close/>
              </a:path>
            </a:pathLst>
          </a:custGeom>
          <a:blipFill>
            <a:blip r:embed="rId9"/>
            <a:stretch>
              <a:fillRect/>
            </a:stretch>
          </a:blipFill>
        </p:spPr>
      </p:sp>
      <p:sp>
        <p:nvSpPr>
          <p:cNvPr id="12" name="Freeform 12"/>
          <p:cNvSpPr/>
          <p:nvPr/>
        </p:nvSpPr>
        <p:spPr>
          <a:xfrm>
            <a:off x="4935379" y="4058204"/>
            <a:ext cx="2291551" cy="652067"/>
          </a:xfrm>
          <a:custGeom>
            <a:avLst/>
            <a:gdLst/>
            <a:ahLst/>
            <a:cxnLst/>
            <a:rect l="l" t="t" r="r" b="b"/>
            <a:pathLst>
              <a:path w="2291551" h="652067">
                <a:moveTo>
                  <a:pt x="0" y="0"/>
                </a:moveTo>
                <a:lnTo>
                  <a:pt x="2291551" y="0"/>
                </a:lnTo>
                <a:lnTo>
                  <a:pt x="2291551" y="652067"/>
                </a:lnTo>
                <a:lnTo>
                  <a:pt x="0" y="652067"/>
                </a:lnTo>
                <a:lnTo>
                  <a:pt x="0" y="0"/>
                </a:lnTo>
                <a:close/>
              </a:path>
            </a:pathLst>
          </a:custGeom>
          <a:blipFill>
            <a:blip r:embed="rId10"/>
            <a:stretch>
              <a:fillRect/>
            </a:stretch>
          </a:blipFill>
        </p:spPr>
      </p:sp>
      <p:sp>
        <p:nvSpPr>
          <p:cNvPr id="13" name="Freeform 13"/>
          <p:cNvSpPr/>
          <p:nvPr/>
        </p:nvSpPr>
        <p:spPr>
          <a:xfrm>
            <a:off x="2167830" y="5921376"/>
            <a:ext cx="5240544" cy="766060"/>
          </a:xfrm>
          <a:custGeom>
            <a:avLst/>
            <a:gdLst/>
            <a:ahLst/>
            <a:cxnLst/>
            <a:rect l="l" t="t" r="r" b="b"/>
            <a:pathLst>
              <a:path w="5240544" h="766060">
                <a:moveTo>
                  <a:pt x="0" y="0"/>
                </a:moveTo>
                <a:lnTo>
                  <a:pt x="5240544" y="0"/>
                </a:lnTo>
                <a:lnTo>
                  <a:pt x="5240544" y="766060"/>
                </a:lnTo>
                <a:lnTo>
                  <a:pt x="0" y="766060"/>
                </a:lnTo>
                <a:lnTo>
                  <a:pt x="0" y="0"/>
                </a:lnTo>
                <a:close/>
              </a:path>
            </a:pathLst>
          </a:custGeom>
          <a:blipFill>
            <a:blip r:embed="rId11"/>
            <a:stretch>
              <a:fillRect/>
            </a:stretch>
          </a:blipFill>
        </p:spPr>
      </p:sp>
      <p:sp>
        <p:nvSpPr>
          <p:cNvPr id="14" name="Freeform 14"/>
          <p:cNvSpPr/>
          <p:nvPr/>
        </p:nvSpPr>
        <p:spPr>
          <a:xfrm>
            <a:off x="2167830" y="6935086"/>
            <a:ext cx="5465946" cy="758680"/>
          </a:xfrm>
          <a:custGeom>
            <a:avLst/>
            <a:gdLst/>
            <a:ahLst/>
            <a:cxnLst/>
            <a:rect l="l" t="t" r="r" b="b"/>
            <a:pathLst>
              <a:path w="5465946" h="758680">
                <a:moveTo>
                  <a:pt x="0" y="0"/>
                </a:moveTo>
                <a:lnTo>
                  <a:pt x="5465946" y="0"/>
                </a:lnTo>
                <a:lnTo>
                  <a:pt x="5465946" y="758680"/>
                </a:lnTo>
                <a:lnTo>
                  <a:pt x="0" y="758680"/>
                </a:lnTo>
                <a:lnTo>
                  <a:pt x="0" y="0"/>
                </a:lnTo>
                <a:close/>
              </a:path>
            </a:pathLst>
          </a:custGeom>
          <a:blipFill>
            <a:blip r:embed="rId12"/>
            <a:stretch>
              <a:fillRect/>
            </a:stretch>
          </a:blipFill>
        </p:spPr>
      </p:sp>
      <p:sp>
        <p:nvSpPr>
          <p:cNvPr id="15" name="Freeform 15"/>
          <p:cNvSpPr/>
          <p:nvPr/>
        </p:nvSpPr>
        <p:spPr>
          <a:xfrm>
            <a:off x="9594667" y="3836833"/>
            <a:ext cx="460480" cy="547405"/>
          </a:xfrm>
          <a:custGeom>
            <a:avLst/>
            <a:gdLst/>
            <a:ahLst/>
            <a:cxnLst/>
            <a:rect l="l" t="t" r="r" b="b"/>
            <a:pathLst>
              <a:path w="460480" h="547405">
                <a:moveTo>
                  <a:pt x="0" y="0"/>
                </a:moveTo>
                <a:lnTo>
                  <a:pt x="460480" y="0"/>
                </a:lnTo>
                <a:lnTo>
                  <a:pt x="460480" y="547405"/>
                </a:lnTo>
                <a:lnTo>
                  <a:pt x="0" y="547405"/>
                </a:lnTo>
                <a:lnTo>
                  <a:pt x="0" y="0"/>
                </a:lnTo>
                <a:close/>
              </a:path>
            </a:pathLst>
          </a:custGeom>
          <a:blipFill>
            <a:blip r:embed="rId11"/>
            <a:stretch>
              <a:fillRect t="-4179" r="-747218"/>
            </a:stretch>
          </a:blipFill>
        </p:spPr>
      </p:sp>
      <p:sp>
        <p:nvSpPr>
          <p:cNvPr id="16" name="Freeform 16"/>
          <p:cNvSpPr/>
          <p:nvPr/>
        </p:nvSpPr>
        <p:spPr>
          <a:xfrm>
            <a:off x="10990117" y="4516377"/>
            <a:ext cx="545311" cy="541424"/>
          </a:xfrm>
          <a:custGeom>
            <a:avLst/>
            <a:gdLst/>
            <a:ahLst/>
            <a:cxnLst/>
            <a:rect l="l" t="t" r="r" b="b"/>
            <a:pathLst>
              <a:path w="545311" h="541424">
                <a:moveTo>
                  <a:pt x="0" y="0"/>
                </a:moveTo>
                <a:lnTo>
                  <a:pt x="545311" y="0"/>
                </a:lnTo>
                <a:lnTo>
                  <a:pt x="545311" y="541424"/>
                </a:lnTo>
                <a:lnTo>
                  <a:pt x="0" y="541424"/>
                </a:lnTo>
                <a:lnTo>
                  <a:pt x="0" y="0"/>
                </a:lnTo>
                <a:close/>
              </a:path>
            </a:pathLst>
          </a:custGeom>
          <a:blipFill>
            <a:blip r:embed="rId11"/>
            <a:stretch>
              <a:fillRect l="-472206" t="-24405" r="-317310" b="-6556"/>
            </a:stretch>
          </a:blipFill>
        </p:spPr>
      </p:sp>
      <p:sp>
        <p:nvSpPr>
          <p:cNvPr id="17" name="Freeform 17"/>
          <p:cNvSpPr/>
          <p:nvPr/>
        </p:nvSpPr>
        <p:spPr>
          <a:xfrm>
            <a:off x="15329954" y="3449387"/>
            <a:ext cx="460480" cy="547405"/>
          </a:xfrm>
          <a:custGeom>
            <a:avLst/>
            <a:gdLst/>
            <a:ahLst/>
            <a:cxnLst/>
            <a:rect l="l" t="t" r="r" b="b"/>
            <a:pathLst>
              <a:path w="460480" h="547405">
                <a:moveTo>
                  <a:pt x="0" y="0"/>
                </a:moveTo>
                <a:lnTo>
                  <a:pt x="460480" y="0"/>
                </a:lnTo>
                <a:lnTo>
                  <a:pt x="460480" y="547405"/>
                </a:lnTo>
                <a:lnTo>
                  <a:pt x="0" y="547405"/>
                </a:lnTo>
                <a:lnTo>
                  <a:pt x="0" y="0"/>
                </a:lnTo>
                <a:close/>
              </a:path>
            </a:pathLst>
          </a:custGeom>
          <a:blipFill>
            <a:blip r:embed="rId11"/>
            <a:stretch>
              <a:fillRect t="-4179" r="-747218"/>
            </a:stretch>
          </a:blipFill>
        </p:spPr>
      </p:sp>
      <p:sp>
        <p:nvSpPr>
          <p:cNvPr id="18" name="Freeform 18"/>
          <p:cNvSpPr/>
          <p:nvPr/>
        </p:nvSpPr>
        <p:spPr>
          <a:xfrm>
            <a:off x="10102164" y="6367963"/>
            <a:ext cx="1974272" cy="638946"/>
          </a:xfrm>
          <a:custGeom>
            <a:avLst/>
            <a:gdLst/>
            <a:ahLst/>
            <a:cxnLst/>
            <a:rect l="l" t="t" r="r" b="b"/>
            <a:pathLst>
              <a:path w="1974272" h="638946">
                <a:moveTo>
                  <a:pt x="0" y="0"/>
                </a:moveTo>
                <a:lnTo>
                  <a:pt x="1974272" y="0"/>
                </a:lnTo>
                <a:lnTo>
                  <a:pt x="1974272" y="638946"/>
                </a:lnTo>
                <a:lnTo>
                  <a:pt x="0" y="63894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9" name="Freeform 19"/>
          <p:cNvSpPr/>
          <p:nvPr/>
        </p:nvSpPr>
        <p:spPr>
          <a:xfrm>
            <a:off x="10289294" y="6373705"/>
            <a:ext cx="514910" cy="587433"/>
          </a:xfrm>
          <a:custGeom>
            <a:avLst/>
            <a:gdLst/>
            <a:ahLst/>
            <a:cxnLst/>
            <a:rect l="l" t="t" r="r" b="b"/>
            <a:pathLst>
              <a:path w="514910" h="587433">
                <a:moveTo>
                  <a:pt x="0" y="0"/>
                </a:moveTo>
                <a:lnTo>
                  <a:pt x="514910" y="0"/>
                </a:lnTo>
                <a:lnTo>
                  <a:pt x="514910" y="587433"/>
                </a:lnTo>
                <a:lnTo>
                  <a:pt x="0" y="587433"/>
                </a:lnTo>
                <a:lnTo>
                  <a:pt x="0" y="0"/>
                </a:lnTo>
                <a:close/>
              </a:path>
            </a:pathLst>
          </a:custGeom>
          <a:blipFill>
            <a:blip r:embed="rId15"/>
            <a:stretch>
              <a:fillRect l="-18653" t="-16411" r="-919735" b="-16640"/>
            </a:stretch>
          </a:blipFill>
        </p:spPr>
      </p:sp>
      <p:sp>
        <p:nvSpPr>
          <p:cNvPr id="20" name="Freeform 20"/>
          <p:cNvSpPr/>
          <p:nvPr/>
        </p:nvSpPr>
        <p:spPr>
          <a:xfrm>
            <a:off x="7440038" y="7974373"/>
            <a:ext cx="4885489" cy="1581122"/>
          </a:xfrm>
          <a:custGeom>
            <a:avLst/>
            <a:gdLst/>
            <a:ahLst/>
            <a:cxnLst/>
            <a:rect l="l" t="t" r="r" b="b"/>
            <a:pathLst>
              <a:path w="4885489" h="1581122">
                <a:moveTo>
                  <a:pt x="0" y="0"/>
                </a:moveTo>
                <a:lnTo>
                  <a:pt x="4885489" y="0"/>
                </a:lnTo>
                <a:lnTo>
                  <a:pt x="4885489" y="1581122"/>
                </a:lnTo>
                <a:lnTo>
                  <a:pt x="0" y="158112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21" name="Freeform 21"/>
          <p:cNvSpPr/>
          <p:nvPr/>
        </p:nvSpPr>
        <p:spPr>
          <a:xfrm>
            <a:off x="400145" y="1924874"/>
            <a:ext cx="714282" cy="442855"/>
          </a:xfrm>
          <a:custGeom>
            <a:avLst/>
            <a:gdLst/>
            <a:ahLst/>
            <a:cxnLst/>
            <a:rect l="l" t="t" r="r" b="b"/>
            <a:pathLst>
              <a:path w="714282" h="442855">
                <a:moveTo>
                  <a:pt x="0" y="0"/>
                </a:moveTo>
                <a:lnTo>
                  <a:pt x="714283" y="0"/>
                </a:lnTo>
                <a:lnTo>
                  <a:pt x="714283" y="442855"/>
                </a:lnTo>
                <a:lnTo>
                  <a:pt x="0" y="442855"/>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22" name="TextBox 22"/>
          <p:cNvSpPr txBox="1"/>
          <p:nvPr/>
        </p:nvSpPr>
        <p:spPr>
          <a:xfrm>
            <a:off x="7928728" y="7783873"/>
            <a:ext cx="3908108" cy="1764327"/>
          </a:xfrm>
          <a:prstGeom prst="rect">
            <a:avLst/>
          </a:prstGeom>
        </p:spPr>
        <p:txBody>
          <a:bodyPr lIns="0" tIns="0" rIns="0" bIns="0" rtlCol="0" anchor="t">
            <a:spAutoFit/>
          </a:bodyPr>
          <a:lstStyle/>
          <a:p>
            <a:pPr algn="ctr">
              <a:lnSpc>
                <a:spcPts val="6703"/>
              </a:lnSpc>
              <a:spcBef>
                <a:spcPct val="0"/>
              </a:spcBef>
            </a:pPr>
            <a:r>
              <a:rPr lang="en-US" sz="4788">
                <a:solidFill>
                  <a:srgbClr val="DE251B"/>
                </a:solidFill>
                <a:latin typeface="Times New Roman Bold"/>
                <a:ea typeface="Times New Roman Bold"/>
                <a:cs typeface="Times New Roman Bold"/>
                <a:sym typeface="Times New Roman Bold"/>
              </a:rPr>
              <a:t>sin i = n2 sin r</a:t>
            </a:r>
          </a:p>
          <a:p>
            <a:pPr algn="ctr">
              <a:lnSpc>
                <a:spcPts val="6703"/>
              </a:lnSpc>
              <a:spcBef>
                <a:spcPct val="0"/>
              </a:spcBef>
            </a:pPr>
            <a:r>
              <a:rPr lang="en-US" sz="4788">
                <a:solidFill>
                  <a:srgbClr val="DE251B"/>
                </a:solidFill>
                <a:latin typeface="Times New Roman Bold"/>
                <a:ea typeface="Times New Roman Bold"/>
                <a:cs typeface="Times New Roman Bold"/>
                <a:sym typeface="Times New Roman Bold"/>
              </a:rPr>
              <a:t>sin i’ = n2 sin r’</a:t>
            </a:r>
          </a:p>
        </p:txBody>
      </p:sp>
      <p:sp>
        <p:nvSpPr>
          <p:cNvPr id="23" name="TextBox 23"/>
          <p:cNvSpPr txBox="1"/>
          <p:nvPr/>
        </p:nvSpPr>
        <p:spPr>
          <a:xfrm>
            <a:off x="1611854" y="876300"/>
            <a:ext cx="5031820" cy="755652"/>
          </a:xfrm>
          <a:prstGeom prst="rect">
            <a:avLst/>
          </a:prstGeom>
        </p:spPr>
        <p:txBody>
          <a:bodyPr lIns="0" tIns="0" rIns="0" bIns="0" rtlCol="0" anchor="t">
            <a:spAutoFit/>
          </a:bodyPr>
          <a:lstStyle/>
          <a:p>
            <a:pPr algn="ctr">
              <a:lnSpc>
                <a:spcPts val="5599"/>
              </a:lnSpc>
              <a:spcBef>
                <a:spcPct val="0"/>
              </a:spcBef>
            </a:pPr>
            <a:r>
              <a:rPr lang="en-US" sz="3999" u="sng">
                <a:solidFill>
                  <a:srgbClr val="FFDE59"/>
                </a:solidFill>
                <a:latin typeface="Times New Roman Bold Italics"/>
                <a:ea typeface="Times New Roman Bold Italics"/>
                <a:cs typeface="Times New Roman Bold Italics"/>
                <a:sym typeface="Times New Roman Bold Italics"/>
              </a:rPr>
              <a:t>Les relations du prisme:</a:t>
            </a:r>
          </a:p>
        </p:txBody>
      </p:sp>
      <p:sp>
        <p:nvSpPr>
          <p:cNvPr id="24" name="TextBox 24"/>
          <p:cNvSpPr txBox="1"/>
          <p:nvPr/>
        </p:nvSpPr>
        <p:spPr>
          <a:xfrm>
            <a:off x="1232248" y="1860136"/>
            <a:ext cx="4973497" cy="663576"/>
          </a:xfrm>
          <a:prstGeom prst="rect">
            <a:avLst/>
          </a:prstGeom>
        </p:spPr>
        <p:txBody>
          <a:bodyPr lIns="0" tIns="0" rIns="0" bIns="0" rtlCol="0" anchor="t">
            <a:spAutoFit/>
          </a:bodyPr>
          <a:lstStyle/>
          <a:p>
            <a:pPr algn="l">
              <a:lnSpc>
                <a:spcPts val="4899"/>
              </a:lnSpc>
              <a:spcBef>
                <a:spcPct val="0"/>
              </a:spcBef>
            </a:pPr>
            <a:r>
              <a:rPr lang="en-US" sz="3499">
                <a:solidFill>
                  <a:srgbClr val="FFFFFF"/>
                </a:solidFill>
                <a:latin typeface="Times New Roman Bold"/>
                <a:ea typeface="Times New Roman Bold"/>
                <a:cs typeface="Times New Roman Bold"/>
                <a:sym typeface="Times New Roman Bold"/>
              </a:rPr>
              <a:t>Dans le triangle EFG on a  </a:t>
            </a:r>
          </a:p>
        </p:txBody>
      </p:sp>
      <p:sp>
        <p:nvSpPr>
          <p:cNvPr id="25" name="TextBox 25"/>
          <p:cNvSpPr txBox="1"/>
          <p:nvPr/>
        </p:nvSpPr>
        <p:spPr>
          <a:xfrm>
            <a:off x="11599219" y="895350"/>
            <a:ext cx="477218" cy="630556"/>
          </a:xfrm>
          <a:prstGeom prst="rect">
            <a:avLst/>
          </a:prstGeom>
        </p:spPr>
        <p:txBody>
          <a:bodyPr lIns="0" tIns="0" rIns="0" bIns="0" rtlCol="0" anchor="t">
            <a:spAutoFit/>
          </a:bodyPr>
          <a:lstStyle/>
          <a:p>
            <a:pPr algn="l">
              <a:lnSpc>
                <a:spcPts val="4619"/>
              </a:lnSpc>
              <a:spcBef>
                <a:spcPct val="0"/>
              </a:spcBef>
            </a:pPr>
            <a:r>
              <a:rPr lang="en-US" sz="3299">
                <a:solidFill>
                  <a:srgbClr val="FF2271"/>
                </a:solidFill>
                <a:latin typeface="Times New Roman Bold"/>
                <a:ea typeface="Times New Roman Bold"/>
                <a:cs typeface="Times New Roman Bold"/>
                <a:sym typeface="Times New Roman Bold"/>
              </a:rPr>
              <a:t>E</a:t>
            </a:r>
          </a:p>
        </p:txBody>
      </p:sp>
      <p:sp>
        <p:nvSpPr>
          <p:cNvPr id="26" name="TextBox 26"/>
          <p:cNvSpPr txBox="1"/>
          <p:nvPr/>
        </p:nvSpPr>
        <p:spPr>
          <a:xfrm>
            <a:off x="13308212" y="2595327"/>
            <a:ext cx="477218" cy="630556"/>
          </a:xfrm>
          <a:prstGeom prst="rect">
            <a:avLst/>
          </a:prstGeom>
        </p:spPr>
        <p:txBody>
          <a:bodyPr lIns="0" tIns="0" rIns="0" bIns="0" rtlCol="0" anchor="t">
            <a:spAutoFit/>
          </a:bodyPr>
          <a:lstStyle/>
          <a:p>
            <a:pPr algn="l">
              <a:lnSpc>
                <a:spcPts val="4619"/>
              </a:lnSpc>
              <a:spcBef>
                <a:spcPct val="0"/>
              </a:spcBef>
            </a:pPr>
            <a:r>
              <a:rPr lang="en-US" sz="3299">
                <a:solidFill>
                  <a:srgbClr val="FF2271"/>
                </a:solidFill>
                <a:latin typeface="Times New Roman Bold"/>
                <a:ea typeface="Times New Roman Bold"/>
                <a:cs typeface="Times New Roman Bold"/>
                <a:sym typeface="Times New Roman Bold"/>
              </a:rPr>
              <a:t>F</a:t>
            </a:r>
          </a:p>
        </p:txBody>
      </p:sp>
      <p:sp>
        <p:nvSpPr>
          <p:cNvPr id="27" name="TextBox 27"/>
          <p:cNvSpPr txBox="1"/>
          <p:nvPr/>
        </p:nvSpPr>
        <p:spPr>
          <a:xfrm>
            <a:off x="10640696" y="3092533"/>
            <a:ext cx="477218" cy="630556"/>
          </a:xfrm>
          <a:prstGeom prst="rect">
            <a:avLst/>
          </a:prstGeom>
        </p:spPr>
        <p:txBody>
          <a:bodyPr lIns="0" tIns="0" rIns="0" bIns="0" rtlCol="0" anchor="t">
            <a:spAutoFit/>
          </a:bodyPr>
          <a:lstStyle/>
          <a:p>
            <a:pPr algn="l">
              <a:lnSpc>
                <a:spcPts val="4619"/>
              </a:lnSpc>
              <a:spcBef>
                <a:spcPct val="0"/>
              </a:spcBef>
            </a:pPr>
            <a:r>
              <a:rPr lang="en-US" sz="3299">
                <a:solidFill>
                  <a:srgbClr val="FF2271"/>
                </a:solidFill>
                <a:latin typeface="Times New Roman Bold"/>
                <a:ea typeface="Times New Roman Bold"/>
                <a:cs typeface="Times New Roman Bold"/>
                <a:sym typeface="Times New Roman Bold"/>
              </a:rPr>
              <a:t>G</a:t>
            </a:r>
          </a:p>
        </p:txBody>
      </p:sp>
      <p:sp>
        <p:nvSpPr>
          <p:cNvPr id="28" name="TextBox 28"/>
          <p:cNvSpPr txBox="1"/>
          <p:nvPr/>
        </p:nvSpPr>
        <p:spPr>
          <a:xfrm>
            <a:off x="3408548" y="4079715"/>
            <a:ext cx="1169151"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alors</a:t>
            </a:r>
          </a:p>
        </p:txBody>
      </p:sp>
      <p:sp>
        <p:nvSpPr>
          <p:cNvPr id="29" name="TextBox 29"/>
          <p:cNvSpPr txBox="1"/>
          <p:nvPr/>
        </p:nvSpPr>
        <p:spPr>
          <a:xfrm>
            <a:off x="1074523" y="5010150"/>
            <a:ext cx="7006352" cy="663576"/>
          </a:xfrm>
          <a:prstGeom prst="rect">
            <a:avLst/>
          </a:prstGeom>
        </p:spPr>
        <p:txBody>
          <a:bodyPr lIns="0" tIns="0" rIns="0" bIns="0" rtlCol="0" anchor="t">
            <a:spAutoFit/>
          </a:bodyPr>
          <a:lstStyle/>
          <a:p>
            <a:pPr algn="ctr">
              <a:lnSpc>
                <a:spcPts val="4899"/>
              </a:lnSpc>
              <a:spcBef>
                <a:spcPct val="0"/>
              </a:spcBef>
            </a:pPr>
            <a:r>
              <a:rPr lang="en-US" sz="3499">
                <a:solidFill>
                  <a:srgbClr val="FFFFFF"/>
                </a:solidFill>
                <a:latin typeface="Times New Roman Bold"/>
                <a:ea typeface="Times New Roman Bold"/>
                <a:cs typeface="Times New Roman Bold"/>
                <a:sym typeface="Times New Roman Bold"/>
              </a:rPr>
              <a:t>D'après la deuxième loi de Descartes :</a:t>
            </a:r>
          </a:p>
        </p:txBody>
      </p:sp>
      <p:sp>
        <p:nvSpPr>
          <p:cNvPr id="30" name="TextBox 30"/>
          <p:cNvSpPr txBox="1"/>
          <p:nvPr/>
        </p:nvSpPr>
        <p:spPr>
          <a:xfrm>
            <a:off x="8395009" y="6288973"/>
            <a:ext cx="903684" cy="663576"/>
          </a:xfrm>
          <a:prstGeom prst="rect">
            <a:avLst/>
          </a:prstGeom>
        </p:spPr>
        <p:txBody>
          <a:bodyPr lIns="0" tIns="0" rIns="0" bIns="0" rtlCol="0" anchor="t">
            <a:spAutoFit/>
          </a:bodyPr>
          <a:lstStyle/>
          <a:p>
            <a:pPr algn="ctr">
              <a:lnSpc>
                <a:spcPts val="4899"/>
              </a:lnSpc>
              <a:spcBef>
                <a:spcPct val="0"/>
              </a:spcBef>
            </a:pPr>
            <a:r>
              <a:rPr lang="en-US" sz="3499">
                <a:solidFill>
                  <a:srgbClr val="FFFFFF"/>
                </a:solidFill>
                <a:latin typeface="Times New Roman Bold"/>
                <a:ea typeface="Times New Roman Bold"/>
                <a:cs typeface="Times New Roman Bold"/>
                <a:sym typeface="Times New Roman Bold"/>
              </a:rPr>
              <a:t>Avec</a:t>
            </a:r>
          </a:p>
        </p:txBody>
      </p:sp>
      <p:sp>
        <p:nvSpPr>
          <p:cNvPr id="31" name="TextBox 31"/>
          <p:cNvSpPr txBox="1"/>
          <p:nvPr/>
        </p:nvSpPr>
        <p:spPr>
          <a:xfrm>
            <a:off x="10823135" y="6278512"/>
            <a:ext cx="719852" cy="755652"/>
          </a:xfrm>
          <a:prstGeom prst="rect">
            <a:avLst/>
          </a:prstGeom>
        </p:spPr>
        <p:txBody>
          <a:bodyPr lIns="0" tIns="0" rIns="0" bIns="0" rtlCol="0" anchor="t">
            <a:spAutoFit/>
          </a:bodyPr>
          <a:lstStyle/>
          <a:p>
            <a:pPr algn="ctr">
              <a:lnSpc>
                <a:spcPts val="5599"/>
              </a:lnSpc>
              <a:spcBef>
                <a:spcPct val="0"/>
              </a:spcBef>
            </a:pPr>
            <a:r>
              <a:rPr lang="en-US" sz="3999">
                <a:solidFill>
                  <a:srgbClr val="DE251B"/>
                </a:solidFill>
                <a:latin typeface="Times New Roman Bold"/>
                <a:ea typeface="Times New Roman Bold"/>
                <a:cs typeface="Times New Roman Bold"/>
                <a:sym typeface="Times New Roman Bold"/>
              </a:rPr>
              <a:t>= 1</a:t>
            </a:r>
          </a:p>
        </p:txBody>
      </p:sp>
      <p:sp>
        <p:nvSpPr>
          <p:cNvPr id="32" name="TextBox 32"/>
          <p:cNvSpPr txBox="1"/>
          <p:nvPr/>
        </p:nvSpPr>
        <p:spPr>
          <a:xfrm>
            <a:off x="12481696" y="6271510"/>
            <a:ext cx="1703784" cy="663576"/>
          </a:xfrm>
          <a:prstGeom prst="rect">
            <a:avLst/>
          </a:prstGeom>
        </p:spPr>
        <p:txBody>
          <a:bodyPr lIns="0" tIns="0" rIns="0" bIns="0" rtlCol="0" anchor="t">
            <a:spAutoFit/>
          </a:bodyPr>
          <a:lstStyle/>
          <a:p>
            <a:pPr algn="ctr">
              <a:lnSpc>
                <a:spcPts val="4899"/>
              </a:lnSpc>
              <a:spcBef>
                <a:spcPct val="0"/>
              </a:spcBef>
            </a:pPr>
            <a:r>
              <a:rPr lang="en-US" sz="3499">
                <a:solidFill>
                  <a:srgbClr val="FFFFFF"/>
                </a:solidFill>
                <a:latin typeface="Times New Roman Bold"/>
                <a:ea typeface="Times New Roman Bold"/>
                <a:cs typeface="Times New Roman Bold"/>
                <a:sym typeface="Times New Roman Bold"/>
              </a:rPr>
              <a:t>pour l’air</a:t>
            </a:r>
          </a:p>
        </p:txBody>
      </p:sp>
      <p:sp>
        <p:nvSpPr>
          <p:cNvPr id="33" name="Freeform 33"/>
          <p:cNvSpPr/>
          <p:nvPr/>
        </p:nvSpPr>
        <p:spPr>
          <a:xfrm>
            <a:off x="199630" y="5230871"/>
            <a:ext cx="714282" cy="442855"/>
          </a:xfrm>
          <a:custGeom>
            <a:avLst/>
            <a:gdLst/>
            <a:ahLst/>
            <a:cxnLst/>
            <a:rect l="l" t="t" r="r" b="b"/>
            <a:pathLst>
              <a:path w="714282" h="442855">
                <a:moveTo>
                  <a:pt x="0" y="0"/>
                </a:moveTo>
                <a:lnTo>
                  <a:pt x="714283" y="0"/>
                </a:lnTo>
                <a:lnTo>
                  <a:pt x="714283" y="442855"/>
                </a:lnTo>
                <a:lnTo>
                  <a:pt x="0" y="442855"/>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34" name="TextBox 34"/>
          <p:cNvSpPr txBox="1"/>
          <p:nvPr/>
        </p:nvSpPr>
        <p:spPr>
          <a:xfrm>
            <a:off x="5578889" y="8358176"/>
            <a:ext cx="1004530" cy="663576"/>
          </a:xfrm>
          <a:prstGeom prst="rect">
            <a:avLst/>
          </a:prstGeom>
        </p:spPr>
        <p:txBody>
          <a:bodyPr lIns="0" tIns="0" rIns="0" bIns="0" rtlCol="0" anchor="t">
            <a:spAutoFit/>
          </a:bodyPr>
          <a:lstStyle/>
          <a:p>
            <a:pPr algn="ctr">
              <a:lnSpc>
                <a:spcPts val="4899"/>
              </a:lnSpc>
              <a:spcBef>
                <a:spcPct val="0"/>
              </a:spcBef>
            </a:pPr>
            <a:r>
              <a:rPr lang="en-US" sz="3499">
                <a:solidFill>
                  <a:srgbClr val="FFFFFF"/>
                </a:solidFill>
                <a:latin typeface="Times New Roman Bold"/>
                <a:ea typeface="Times New Roman Bold"/>
                <a:cs typeface="Times New Roman Bold"/>
                <a:sym typeface="Times New Roman Bold"/>
              </a:rPr>
              <a:t>Alors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99478" y="7314514"/>
            <a:ext cx="1658445" cy="2884251"/>
          </a:xfrm>
          <a:custGeom>
            <a:avLst/>
            <a:gdLst/>
            <a:ahLst/>
            <a:cxnLst/>
            <a:rect l="l" t="t" r="r" b="b"/>
            <a:pathLst>
              <a:path w="1658445" h="2884251">
                <a:moveTo>
                  <a:pt x="1658444" y="0"/>
                </a:moveTo>
                <a:lnTo>
                  <a:pt x="0" y="0"/>
                </a:lnTo>
                <a:lnTo>
                  <a:pt x="0" y="2884251"/>
                </a:lnTo>
                <a:lnTo>
                  <a:pt x="1658444" y="2884251"/>
                </a:lnTo>
                <a:lnTo>
                  <a:pt x="165844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4010" y="-3104433"/>
            <a:ext cx="5527716" cy="5563047"/>
          </a:xfrm>
          <a:custGeom>
            <a:avLst/>
            <a:gdLst/>
            <a:ahLst/>
            <a:cxnLst/>
            <a:rect l="l" t="t" r="r" b="b"/>
            <a:pathLst>
              <a:path w="5527716" h="5563047">
                <a:moveTo>
                  <a:pt x="0" y="0"/>
                </a:moveTo>
                <a:lnTo>
                  <a:pt x="5527715" y="0"/>
                </a:lnTo>
                <a:lnTo>
                  <a:pt x="5527715" y="5563047"/>
                </a:lnTo>
                <a:lnTo>
                  <a:pt x="0" y="55630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41679" y="192764"/>
            <a:ext cx="1144467" cy="994588"/>
          </a:xfrm>
          <a:custGeom>
            <a:avLst/>
            <a:gdLst/>
            <a:ahLst/>
            <a:cxnLst/>
            <a:rect l="l" t="t" r="r" b="b"/>
            <a:pathLst>
              <a:path w="1144467" h="994588">
                <a:moveTo>
                  <a:pt x="0" y="0"/>
                </a:moveTo>
                <a:lnTo>
                  <a:pt x="1144467" y="0"/>
                </a:lnTo>
                <a:lnTo>
                  <a:pt x="1144467" y="994589"/>
                </a:lnTo>
                <a:lnTo>
                  <a:pt x="0" y="994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9298694" y="1023735"/>
            <a:ext cx="6857483" cy="4119765"/>
          </a:xfrm>
          <a:custGeom>
            <a:avLst/>
            <a:gdLst/>
            <a:ahLst/>
            <a:cxnLst/>
            <a:rect l="l" t="t" r="r" b="b"/>
            <a:pathLst>
              <a:path w="6857483" h="4119765">
                <a:moveTo>
                  <a:pt x="0" y="0"/>
                </a:moveTo>
                <a:lnTo>
                  <a:pt x="6857483" y="0"/>
                </a:lnTo>
                <a:lnTo>
                  <a:pt x="6857483" y="4119765"/>
                </a:lnTo>
                <a:lnTo>
                  <a:pt x="0" y="4119765"/>
                </a:lnTo>
                <a:lnTo>
                  <a:pt x="0" y="0"/>
                </a:lnTo>
                <a:close/>
              </a:path>
            </a:pathLst>
          </a:custGeom>
          <a:blipFill>
            <a:blip r:embed="rId8"/>
            <a:stretch>
              <a:fillRect/>
            </a:stretch>
          </a:blipFill>
        </p:spPr>
      </p:sp>
      <p:sp>
        <p:nvSpPr>
          <p:cNvPr id="11" name="Freeform 11"/>
          <p:cNvSpPr/>
          <p:nvPr/>
        </p:nvSpPr>
        <p:spPr>
          <a:xfrm>
            <a:off x="9594667" y="3836833"/>
            <a:ext cx="460480" cy="547405"/>
          </a:xfrm>
          <a:custGeom>
            <a:avLst/>
            <a:gdLst/>
            <a:ahLst/>
            <a:cxnLst/>
            <a:rect l="l" t="t" r="r" b="b"/>
            <a:pathLst>
              <a:path w="460480" h="547405">
                <a:moveTo>
                  <a:pt x="0" y="0"/>
                </a:moveTo>
                <a:lnTo>
                  <a:pt x="460480" y="0"/>
                </a:lnTo>
                <a:lnTo>
                  <a:pt x="460480" y="547405"/>
                </a:lnTo>
                <a:lnTo>
                  <a:pt x="0" y="547405"/>
                </a:lnTo>
                <a:lnTo>
                  <a:pt x="0" y="0"/>
                </a:lnTo>
                <a:close/>
              </a:path>
            </a:pathLst>
          </a:custGeom>
          <a:blipFill>
            <a:blip r:embed="rId9"/>
            <a:stretch>
              <a:fillRect t="-4179" r="-747218"/>
            </a:stretch>
          </a:blipFill>
        </p:spPr>
      </p:sp>
      <p:sp>
        <p:nvSpPr>
          <p:cNvPr id="12" name="Freeform 12"/>
          <p:cNvSpPr/>
          <p:nvPr/>
        </p:nvSpPr>
        <p:spPr>
          <a:xfrm>
            <a:off x="10990117" y="4516377"/>
            <a:ext cx="545311" cy="541424"/>
          </a:xfrm>
          <a:custGeom>
            <a:avLst/>
            <a:gdLst/>
            <a:ahLst/>
            <a:cxnLst/>
            <a:rect l="l" t="t" r="r" b="b"/>
            <a:pathLst>
              <a:path w="545311" h="541424">
                <a:moveTo>
                  <a:pt x="0" y="0"/>
                </a:moveTo>
                <a:lnTo>
                  <a:pt x="545311" y="0"/>
                </a:lnTo>
                <a:lnTo>
                  <a:pt x="545311" y="541424"/>
                </a:lnTo>
                <a:lnTo>
                  <a:pt x="0" y="541424"/>
                </a:lnTo>
                <a:lnTo>
                  <a:pt x="0" y="0"/>
                </a:lnTo>
                <a:close/>
              </a:path>
            </a:pathLst>
          </a:custGeom>
          <a:blipFill>
            <a:blip r:embed="rId9"/>
            <a:stretch>
              <a:fillRect l="-472206" t="-24405" r="-317310" b="-6556"/>
            </a:stretch>
          </a:blipFill>
        </p:spPr>
      </p:sp>
      <p:sp>
        <p:nvSpPr>
          <p:cNvPr id="13" name="Freeform 13"/>
          <p:cNvSpPr/>
          <p:nvPr/>
        </p:nvSpPr>
        <p:spPr>
          <a:xfrm>
            <a:off x="15329954" y="3449387"/>
            <a:ext cx="460480" cy="547405"/>
          </a:xfrm>
          <a:custGeom>
            <a:avLst/>
            <a:gdLst/>
            <a:ahLst/>
            <a:cxnLst/>
            <a:rect l="l" t="t" r="r" b="b"/>
            <a:pathLst>
              <a:path w="460480" h="547405">
                <a:moveTo>
                  <a:pt x="0" y="0"/>
                </a:moveTo>
                <a:lnTo>
                  <a:pt x="460480" y="0"/>
                </a:lnTo>
                <a:lnTo>
                  <a:pt x="460480" y="547405"/>
                </a:lnTo>
                <a:lnTo>
                  <a:pt x="0" y="547405"/>
                </a:lnTo>
                <a:lnTo>
                  <a:pt x="0" y="0"/>
                </a:lnTo>
                <a:close/>
              </a:path>
            </a:pathLst>
          </a:custGeom>
          <a:blipFill>
            <a:blip r:embed="rId9"/>
            <a:stretch>
              <a:fillRect t="-4179" r="-747218"/>
            </a:stretch>
          </a:blipFill>
        </p:spPr>
      </p:sp>
      <p:sp>
        <p:nvSpPr>
          <p:cNvPr id="14" name="Freeform 14"/>
          <p:cNvSpPr/>
          <p:nvPr/>
        </p:nvSpPr>
        <p:spPr>
          <a:xfrm>
            <a:off x="3375676" y="2224551"/>
            <a:ext cx="2952405" cy="602532"/>
          </a:xfrm>
          <a:custGeom>
            <a:avLst/>
            <a:gdLst/>
            <a:ahLst/>
            <a:cxnLst/>
            <a:rect l="l" t="t" r="r" b="b"/>
            <a:pathLst>
              <a:path w="2952405" h="602532">
                <a:moveTo>
                  <a:pt x="0" y="0"/>
                </a:moveTo>
                <a:lnTo>
                  <a:pt x="2952405" y="0"/>
                </a:lnTo>
                <a:lnTo>
                  <a:pt x="2952405" y="602532"/>
                </a:lnTo>
                <a:lnTo>
                  <a:pt x="0" y="602532"/>
                </a:lnTo>
                <a:lnTo>
                  <a:pt x="0" y="0"/>
                </a:lnTo>
                <a:close/>
              </a:path>
            </a:pathLst>
          </a:custGeom>
          <a:blipFill>
            <a:blip r:embed="rId10"/>
            <a:stretch>
              <a:fillRect/>
            </a:stretch>
          </a:blipFill>
        </p:spPr>
      </p:sp>
      <p:sp>
        <p:nvSpPr>
          <p:cNvPr id="15" name="Freeform 15"/>
          <p:cNvSpPr/>
          <p:nvPr/>
        </p:nvSpPr>
        <p:spPr>
          <a:xfrm>
            <a:off x="2807751" y="2196438"/>
            <a:ext cx="567925" cy="658757"/>
          </a:xfrm>
          <a:custGeom>
            <a:avLst/>
            <a:gdLst/>
            <a:ahLst/>
            <a:cxnLst/>
            <a:rect l="l" t="t" r="r" b="b"/>
            <a:pathLst>
              <a:path w="567925" h="658757">
                <a:moveTo>
                  <a:pt x="0" y="0"/>
                </a:moveTo>
                <a:lnTo>
                  <a:pt x="567925" y="0"/>
                </a:lnTo>
                <a:lnTo>
                  <a:pt x="567925" y="658757"/>
                </a:lnTo>
                <a:lnTo>
                  <a:pt x="0" y="658757"/>
                </a:lnTo>
                <a:lnTo>
                  <a:pt x="0" y="0"/>
                </a:lnTo>
                <a:close/>
              </a:path>
            </a:pathLst>
          </a:custGeom>
          <a:blipFill>
            <a:blip r:embed="rId11"/>
            <a:stretch>
              <a:fillRect t="-7910" r="-471232" b="-13565"/>
            </a:stretch>
          </a:blipFill>
        </p:spPr>
      </p:sp>
      <p:sp>
        <p:nvSpPr>
          <p:cNvPr id="16" name="Freeform 16"/>
          <p:cNvSpPr/>
          <p:nvPr/>
        </p:nvSpPr>
        <p:spPr>
          <a:xfrm>
            <a:off x="5234149" y="3035855"/>
            <a:ext cx="2925287" cy="660549"/>
          </a:xfrm>
          <a:custGeom>
            <a:avLst/>
            <a:gdLst/>
            <a:ahLst/>
            <a:cxnLst/>
            <a:rect l="l" t="t" r="r" b="b"/>
            <a:pathLst>
              <a:path w="2925287" h="660549">
                <a:moveTo>
                  <a:pt x="0" y="0"/>
                </a:moveTo>
                <a:lnTo>
                  <a:pt x="2925286" y="0"/>
                </a:lnTo>
                <a:lnTo>
                  <a:pt x="2925286" y="660549"/>
                </a:lnTo>
                <a:lnTo>
                  <a:pt x="0" y="660549"/>
                </a:lnTo>
                <a:lnTo>
                  <a:pt x="0" y="0"/>
                </a:lnTo>
                <a:close/>
              </a:path>
            </a:pathLst>
          </a:custGeom>
          <a:blipFill>
            <a:blip r:embed="rId12"/>
            <a:stretch>
              <a:fillRect/>
            </a:stretch>
          </a:blipFill>
        </p:spPr>
      </p:sp>
      <p:sp>
        <p:nvSpPr>
          <p:cNvPr id="17" name="Freeform 17"/>
          <p:cNvSpPr/>
          <p:nvPr/>
        </p:nvSpPr>
        <p:spPr>
          <a:xfrm>
            <a:off x="4610045" y="6033570"/>
            <a:ext cx="5682479" cy="3573569"/>
          </a:xfrm>
          <a:custGeom>
            <a:avLst/>
            <a:gdLst/>
            <a:ahLst/>
            <a:cxnLst/>
            <a:rect l="l" t="t" r="r" b="b"/>
            <a:pathLst>
              <a:path w="5682479" h="3573569">
                <a:moveTo>
                  <a:pt x="0" y="0"/>
                </a:moveTo>
                <a:lnTo>
                  <a:pt x="5682479" y="0"/>
                </a:lnTo>
                <a:lnTo>
                  <a:pt x="5682479" y="3573570"/>
                </a:lnTo>
                <a:lnTo>
                  <a:pt x="0" y="357357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8" name="TextBox 18"/>
          <p:cNvSpPr txBox="1"/>
          <p:nvPr/>
        </p:nvSpPr>
        <p:spPr>
          <a:xfrm>
            <a:off x="11599219" y="895350"/>
            <a:ext cx="477218" cy="630556"/>
          </a:xfrm>
          <a:prstGeom prst="rect">
            <a:avLst/>
          </a:prstGeom>
        </p:spPr>
        <p:txBody>
          <a:bodyPr lIns="0" tIns="0" rIns="0" bIns="0" rtlCol="0" anchor="t">
            <a:spAutoFit/>
          </a:bodyPr>
          <a:lstStyle/>
          <a:p>
            <a:pPr algn="l">
              <a:lnSpc>
                <a:spcPts val="4619"/>
              </a:lnSpc>
              <a:spcBef>
                <a:spcPct val="0"/>
              </a:spcBef>
            </a:pPr>
            <a:r>
              <a:rPr lang="en-US" sz="3299">
                <a:solidFill>
                  <a:srgbClr val="FF2271"/>
                </a:solidFill>
                <a:latin typeface="Times New Roman Bold"/>
                <a:ea typeface="Times New Roman Bold"/>
                <a:cs typeface="Times New Roman Bold"/>
                <a:sym typeface="Times New Roman Bold"/>
              </a:rPr>
              <a:t>E</a:t>
            </a:r>
          </a:p>
        </p:txBody>
      </p:sp>
      <p:sp>
        <p:nvSpPr>
          <p:cNvPr id="19" name="TextBox 19"/>
          <p:cNvSpPr txBox="1"/>
          <p:nvPr/>
        </p:nvSpPr>
        <p:spPr>
          <a:xfrm>
            <a:off x="13308212" y="2595327"/>
            <a:ext cx="477218" cy="630556"/>
          </a:xfrm>
          <a:prstGeom prst="rect">
            <a:avLst/>
          </a:prstGeom>
        </p:spPr>
        <p:txBody>
          <a:bodyPr lIns="0" tIns="0" rIns="0" bIns="0" rtlCol="0" anchor="t">
            <a:spAutoFit/>
          </a:bodyPr>
          <a:lstStyle/>
          <a:p>
            <a:pPr algn="l">
              <a:lnSpc>
                <a:spcPts val="4619"/>
              </a:lnSpc>
              <a:spcBef>
                <a:spcPct val="0"/>
              </a:spcBef>
            </a:pPr>
            <a:r>
              <a:rPr lang="en-US" sz="3299">
                <a:solidFill>
                  <a:srgbClr val="FF2271"/>
                </a:solidFill>
                <a:latin typeface="Times New Roman Bold"/>
                <a:ea typeface="Times New Roman Bold"/>
                <a:cs typeface="Times New Roman Bold"/>
                <a:sym typeface="Times New Roman Bold"/>
              </a:rPr>
              <a:t>F</a:t>
            </a:r>
          </a:p>
        </p:txBody>
      </p:sp>
      <p:sp>
        <p:nvSpPr>
          <p:cNvPr id="20" name="TextBox 20"/>
          <p:cNvSpPr txBox="1"/>
          <p:nvPr/>
        </p:nvSpPr>
        <p:spPr>
          <a:xfrm>
            <a:off x="10640696" y="3092533"/>
            <a:ext cx="477218" cy="630556"/>
          </a:xfrm>
          <a:prstGeom prst="rect">
            <a:avLst/>
          </a:prstGeom>
        </p:spPr>
        <p:txBody>
          <a:bodyPr lIns="0" tIns="0" rIns="0" bIns="0" rtlCol="0" anchor="t">
            <a:spAutoFit/>
          </a:bodyPr>
          <a:lstStyle/>
          <a:p>
            <a:pPr algn="l">
              <a:lnSpc>
                <a:spcPts val="4619"/>
              </a:lnSpc>
              <a:spcBef>
                <a:spcPct val="0"/>
              </a:spcBef>
            </a:pPr>
            <a:r>
              <a:rPr lang="en-US" sz="3299">
                <a:solidFill>
                  <a:srgbClr val="FF2271"/>
                </a:solidFill>
                <a:latin typeface="Times New Roman Bold"/>
                <a:ea typeface="Times New Roman Bold"/>
                <a:cs typeface="Times New Roman Bold"/>
                <a:sym typeface="Times New Roman Bold"/>
              </a:rPr>
              <a:t>G</a:t>
            </a:r>
          </a:p>
        </p:txBody>
      </p:sp>
      <p:sp>
        <p:nvSpPr>
          <p:cNvPr id="21" name="TextBox 21"/>
          <p:cNvSpPr txBox="1"/>
          <p:nvPr/>
        </p:nvSpPr>
        <p:spPr>
          <a:xfrm>
            <a:off x="1713377" y="1363981"/>
            <a:ext cx="4849654" cy="781687"/>
          </a:xfrm>
          <a:prstGeom prst="rect">
            <a:avLst/>
          </a:prstGeom>
        </p:spPr>
        <p:txBody>
          <a:bodyPr lIns="0" tIns="0" rIns="0" bIns="0" rtlCol="0" anchor="t">
            <a:spAutoFit/>
          </a:bodyPr>
          <a:lstStyle/>
          <a:p>
            <a:pPr algn="ctr">
              <a:lnSpc>
                <a:spcPts val="5739"/>
              </a:lnSpc>
              <a:spcBef>
                <a:spcPct val="0"/>
              </a:spcBef>
            </a:pPr>
            <a:r>
              <a:rPr lang="en-US" sz="4099" u="sng">
                <a:solidFill>
                  <a:srgbClr val="FFFFFF"/>
                </a:solidFill>
                <a:latin typeface="Times New Roman Bold Italics"/>
                <a:ea typeface="Times New Roman Bold Italics"/>
                <a:cs typeface="Times New Roman Bold Italics"/>
                <a:sym typeface="Times New Roman Bold Italics"/>
              </a:rPr>
              <a:t>La déviation totale D</a:t>
            </a:r>
            <a:r>
              <a:rPr lang="en-US" sz="4099">
                <a:solidFill>
                  <a:srgbClr val="FF2271"/>
                </a:solidFill>
                <a:latin typeface="Times New Roman Bold"/>
                <a:ea typeface="Times New Roman Bold"/>
                <a:cs typeface="Times New Roman Bold"/>
                <a:sym typeface="Times New Roman Bold"/>
              </a:rPr>
              <a:t>  </a:t>
            </a:r>
          </a:p>
        </p:txBody>
      </p:sp>
      <p:sp>
        <p:nvSpPr>
          <p:cNvPr id="22" name="TextBox 22"/>
          <p:cNvSpPr txBox="1"/>
          <p:nvPr/>
        </p:nvSpPr>
        <p:spPr>
          <a:xfrm>
            <a:off x="3842705" y="2914717"/>
            <a:ext cx="1009174" cy="781687"/>
          </a:xfrm>
          <a:prstGeom prst="rect">
            <a:avLst/>
          </a:prstGeom>
        </p:spPr>
        <p:txBody>
          <a:bodyPr lIns="0" tIns="0" rIns="0" bIns="0" rtlCol="0" anchor="t">
            <a:spAutoFit/>
          </a:bodyPr>
          <a:lstStyle/>
          <a:p>
            <a:pPr algn="ctr">
              <a:lnSpc>
                <a:spcPts val="5739"/>
              </a:lnSpc>
              <a:spcBef>
                <a:spcPct val="0"/>
              </a:spcBef>
            </a:pPr>
            <a:r>
              <a:rPr lang="en-US" sz="4099">
                <a:solidFill>
                  <a:srgbClr val="FFFFFF"/>
                </a:solidFill>
                <a:latin typeface="Times New Roman Bold Italics"/>
                <a:ea typeface="Times New Roman Bold Italics"/>
                <a:cs typeface="Times New Roman Bold Italics"/>
                <a:sym typeface="Times New Roman Bold Italics"/>
              </a:rPr>
              <a:t>donc</a:t>
            </a:r>
          </a:p>
        </p:txBody>
      </p:sp>
      <p:sp>
        <p:nvSpPr>
          <p:cNvPr id="23" name="TextBox 23"/>
          <p:cNvSpPr txBox="1"/>
          <p:nvPr/>
        </p:nvSpPr>
        <p:spPr>
          <a:xfrm>
            <a:off x="1486146" y="5343959"/>
            <a:ext cx="10912750" cy="689611"/>
          </a:xfrm>
          <a:prstGeom prst="rect">
            <a:avLst/>
          </a:prstGeom>
        </p:spPr>
        <p:txBody>
          <a:bodyPr lIns="0" tIns="0" rIns="0" bIns="0" rtlCol="0" anchor="t">
            <a:spAutoFit/>
          </a:bodyPr>
          <a:lstStyle/>
          <a:p>
            <a:pPr algn="l">
              <a:lnSpc>
                <a:spcPts val="5039"/>
              </a:lnSpc>
              <a:spcBef>
                <a:spcPct val="0"/>
              </a:spcBef>
            </a:pPr>
            <a:r>
              <a:rPr lang="en-US" sz="3599">
                <a:solidFill>
                  <a:srgbClr val="FFFFFF"/>
                </a:solidFill>
                <a:latin typeface="Times New Roman Bold"/>
                <a:ea typeface="Times New Roman Bold"/>
                <a:cs typeface="Times New Roman Bold"/>
                <a:sym typeface="Times New Roman Bold"/>
              </a:rPr>
              <a:t>Le prisme est caractérisé par les relations suivantes :</a:t>
            </a:r>
          </a:p>
        </p:txBody>
      </p:sp>
      <p:sp>
        <p:nvSpPr>
          <p:cNvPr id="24" name="TextBox 24"/>
          <p:cNvSpPr txBox="1"/>
          <p:nvPr/>
        </p:nvSpPr>
        <p:spPr>
          <a:xfrm>
            <a:off x="5683819" y="6309054"/>
            <a:ext cx="3010614" cy="2870202"/>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Times New Roman Bold"/>
                <a:ea typeface="Times New Roman Bold"/>
                <a:cs typeface="Times New Roman Bold"/>
                <a:sym typeface="Times New Roman Bold"/>
              </a:rPr>
              <a:t>sin i = n sin r</a:t>
            </a:r>
          </a:p>
          <a:p>
            <a:pPr algn="ctr">
              <a:lnSpc>
                <a:spcPts val="5599"/>
              </a:lnSpc>
              <a:spcBef>
                <a:spcPct val="0"/>
              </a:spcBef>
            </a:pPr>
            <a:r>
              <a:rPr lang="en-US" sz="3999">
                <a:solidFill>
                  <a:srgbClr val="000000"/>
                </a:solidFill>
                <a:latin typeface="Times New Roman Bold"/>
                <a:ea typeface="Times New Roman Bold"/>
                <a:cs typeface="Times New Roman Bold"/>
                <a:sym typeface="Times New Roman Bold"/>
              </a:rPr>
              <a:t>sin i’ = n sin r’</a:t>
            </a:r>
          </a:p>
          <a:p>
            <a:pPr algn="ctr">
              <a:lnSpc>
                <a:spcPts val="5599"/>
              </a:lnSpc>
              <a:spcBef>
                <a:spcPct val="0"/>
              </a:spcBef>
            </a:pPr>
            <a:r>
              <a:rPr lang="en-US" sz="3999">
                <a:solidFill>
                  <a:srgbClr val="000000"/>
                </a:solidFill>
                <a:latin typeface="Times New Roman Bold"/>
                <a:ea typeface="Times New Roman Bold"/>
                <a:cs typeface="Times New Roman Bold"/>
                <a:sym typeface="Times New Roman Bold"/>
              </a:rPr>
              <a:t>A = r + r’</a:t>
            </a:r>
          </a:p>
          <a:p>
            <a:pPr algn="ctr">
              <a:lnSpc>
                <a:spcPts val="5599"/>
              </a:lnSpc>
              <a:spcBef>
                <a:spcPct val="0"/>
              </a:spcBef>
            </a:pPr>
            <a:r>
              <a:rPr lang="en-US" sz="3999">
                <a:solidFill>
                  <a:srgbClr val="000000"/>
                </a:solidFill>
                <a:latin typeface="Times New Roman Bold"/>
                <a:ea typeface="Times New Roman Bold"/>
                <a:cs typeface="Times New Roman Bold"/>
                <a:sym typeface="Times New Roman Bold"/>
              </a:rPr>
              <a:t>D = i + i’ – 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729</Words>
  <Application>Microsoft Office PowerPoint</Application>
  <PresentationFormat>Personnalisé</PresentationFormat>
  <Paragraphs>82</Paragraphs>
  <Slides>11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Times New Roman</vt:lpstr>
      <vt:lpstr>Calibri</vt:lpstr>
      <vt:lpstr>Times New Roman Bold Italics</vt:lpstr>
      <vt:lpstr>Times New Roman Bold</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3</dc:title>
  <dc:creator>hp</dc:creator>
  <cp:lastModifiedBy>hp</cp:lastModifiedBy>
  <cp:revision>2</cp:revision>
  <dcterms:created xsi:type="dcterms:W3CDTF">2006-08-16T00:00:00Z</dcterms:created>
  <dcterms:modified xsi:type="dcterms:W3CDTF">2024-07-12T19:03:57Z</dcterms:modified>
  <dc:identifier>DAGKvhDPU0Q</dc:identifier>
</cp:coreProperties>
</file>