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Gagalin" panose="020B0604020202020204" charset="0"/>
      <p:regular r:id="rId12"/>
    </p:embeddedFont>
    <p:embeddedFont>
      <p:font typeface="Montserrat Bold" panose="020B0604020202020204" charset="0"/>
      <p:regular r:id="rId13"/>
    </p:embeddedFont>
    <p:embeddedFont>
      <p:font typeface="Open Sans Bold" panose="020B0604020202020204" charset="0"/>
      <p:regular r:id="rId14"/>
    </p:embeddedFont>
    <p:embeddedFont>
      <p:font typeface="Times New Roman Bold" panose="020B0604020202020204" charset="0"/>
      <p:regular r:id="rId15"/>
    </p:embeddedFont>
    <p:embeddedFont>
      <p:font typeface="Times New Roman Bold Italic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3.jpeg"/><Relationship Id="rId4" Type="http://schemas.openxmlformats.org/officeDocument/2006/relationships/image" Target="../media/image4.sv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gif"/><Relationship Id="rId18" Type="http://schemas.openxmlformats.org/officeDocument/2006/relationships/image" Target="../media/image2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8.gif"/><Relationship Id="rId17" Type="http://schemas.openxmlformats.org/officeDocument/2006/relationships/image" Target="../media/image23.png"/><Relationship Id="rId2" Type="http://schemas.openxmlformats.org/officeDocument/2006/relationships/image" Target="../media/image3.png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7.svg"/><Relationship Id="rId5" Type="http://schemas.openxmlformats.org/officeDocument/2006/relationships/image" Target="../media/image6.sv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15.sv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0.svg"/><Relationship Id="rId5" Type="http://schemas.openxmlformats.org/officeDocument/2006/relationships/image" Target="../media/image6.svg"/><Relationship Id="rId10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5.jpeg"/><Relationship Id="rId17" Type="http://schemas.openxmlformats.org/officeDocument/2006/relationships/image" Target="../media/image40.svg"/><Relationship Id="rId2" Type="http://schemas.openxmlformats.org/officeDocument/2006/relationships/image" Target="../media/image3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4.jpeg"/><Relationship Id="rId5" Type="http://schemas.openxmlformats.org/officeDocument/2006/relationships/image" Target="../media/image6.svg"/><Relationship Id="rId15" Type="http://schemas.openxmlformats.org/officeDocument/2006/relationships/image" Target="../media/image38.svg"/><Relationship Id="rId10" Type="http://schemas.openxmlformats.org/officeDocument/2006/relationships/image" Target="../media/image33.jpeg"/><Relationship Id="rId4" Type="http://schemas.openxmlformats.org/officeDocument/2006/relationships/image" Target="../media/image5.png"/><Relationship Id="rId9" Type="http://schemas.openxmlformats.org/officeDocument/2006/relationships/image" Target="../media/image32.sv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43.svg"/><Relationship Id="rId4" Type="http://schemas.openxmlformats.org/officeDocument/2006/relationships/image" Target="../media/image5.pn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46.svg"/><Relationship Id="rId4" Type="http://schemas.openxmlformats.org/officeDocument/2006/relationships/image" Target="../media/image5.pn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sv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10" Type="http://schemas.openxmlformats.org/officeDocument/2006/relationships/image" Target="../media/image40.svg"/><Relationship Id="rId4" Type="http://schemas.openxmlformats.org/officeDocument/2006/relationships/image" Target="../media/image47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5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7200" y="-114300"/>
            <a:ext cx="18745200" cy="10401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6459" r="-364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635112" y="8173697"/>
            <a:ext cx="1493520" cy="835652"/>
            <a:chOff x="0" y="0"/>
            <a:chExt cx="3963231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63232" cy="2217502"/>
            </a:xfrm>
            <a:custGeom>
              <a:avLst/>
              <a:gdLst/>
              <a:ahLst/>
              <a:cxnLst/>
              <a:rect l="l" t="t" r="r" b="b"/>
              <a:pathLst>
                <a:path w="3963232" h="2217502">
                  <a:moveTo>
                    <a:pt x="3838771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38771" y="0"/>
                  </a:lnTo>
                  <a:cubicBezTo>
                    <a:pt x="3907351" y="0"/>
                    <a:pt x="3963232" y="55880"/>
                    <a:pt x="3963232" y="124460"/>
                  </a:cubicBezTo>
                  <a:lnTo>
                    <a:pt x="3963232" y="2093042"/>
                  </a:lnTo>
                  <a:cubicBezTo>
                    <a:pt x="3963232" y="2161622"/>
                    <a:pt x="3907351" y="2217502"/>
                    <a:pt x="3838771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766128" y="856771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491470" y="2580432"/>
            <a:ext cx="7730916" cy="4058731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275210" y="6966755"/>
            <a:ext cx="2868790" cy="2868790"/>
          </a:xfrm>
          <a:custGeom>
            <a:avLst/>
            <a:gdLst/>
            <a:ahLst/>
            <a:cxnLst/>
            <a:rect l="l" t="t" r="r" b="b"/>
            <a:pathLst>
              <a:path w="2868790" h="2868790">
                <a:moveTo>
                  <a:pt x="0" y="0"/>
                </a:moveTo>
                <a:lnTo>
                  <a:pt x="2868790" y="0"/>
                </a:lnTo>
                <a:lnTo>
                  <a:pt x="2868790" y="2868791"/>
                </a:lnTo>
                <a:lnTo>
                  <a:pt x="0" y="28687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167869" y="329621"/>
            <a:ext cx="7618753" cy="1940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5869"/>
              </a:lnSpc>
              <a:spcBef>
                <a:spcPct val="0"/>
              </a:spcBef>
            </a:pPr>
            <a:r>
              <a:rPr lang="en-US" sz="11335" u="sng" dirty="0" err="1">
                <a:solidFill>
                  <a:srgbClr val="85D0FF"/>
                </a:solidFill>
                <a:latin typeface="Times New Roman Bold Italics"/>
              </a:rPr>
              <a:t>Chapitre</a:t>
            </a:r>
            <a:r>
              <a:rPr lang="en-US" sz="11335" u="sng" dirty="0">
                <a:solidFill>
                  <a:srgbClr val="85D0FF"/>
                </a:solidFill>
                <a:latin typeface="Times New Roman Bold Italics"/>
              </a:rPr>
              <a:t> 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91470" y="2706633"/>
            <a:ext cx="7452805" cy="380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9"/>
              </a:lnSpc>
              <a:spcBef>
                <a:spcPct val="0"/>
              </a:spcBef>
            </a:pPr>
            <a:r>
              <a:rPr lang="en-US" sz="6978">
                <a:solidFill>
                  <a:srgbClr val="FF914D"/>
                </a:solidFill>
                <a:latin typeface="Times New Roman Bold"/>
              </a:rPr>
              <a:t>Oxydation de quelques métaux dans l'air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35112" y="8370562"/>
            <a:ext cx="1493520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6489" y="280685"/>
            <a:ext cx="3351446" cy="3225796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6330" r="-363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13658" y="7734804"/>
            <a:ext cx="4677122" cy="4707017"/>
          </a:xfrm>
          <a:custGeom>
            <a:avLst/>
            <a:gdLst/>
            <a:ahLst/>
            <a:cxnLst/>
            <a:rect l="l" t="t" r="r" b="b"/>
            <a:pathLst>
              <a:path w="4677122" h="4707017">
                <a:moveTo>
                  <a:pt x="0" y="0"/>
                </a:moveTo>
                <a:lnTo>
                  <a:pt x="4677122" y="0"/>
                </a:lnTo>
                <a:lnTo>
                  <a:pt x="4677122" y="4707016"/>
                </a:lnTo>
                <a:lnTo>
                  <a:pt x="0" y="47070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1041684" y="8030909"/>
            <a:ext cx="1493310" cy="2597061"/>
          </a:xfrm>
          <a:custGeom>
            <a:avLst/>
            <a:gdLst/>
            <a:ahLst/>
            <a:cxnLst/>
            <a:rect l="l" t="t" r="r" b="b"/>
            <a:pathLst>
              <a:path w="1493310" h="2597061">
                <a:moveTo>
                  <a:pt x="1493311" y="0"/>
                </a:moveTo>
                <a:lnTo>
                  <a:pt x="0" y="0"/>
                </a:lnTo>
                <a:lnTo>
                  <a:pt x="0" y="2597061"/>
                </a:lnTo>
                <a:lnTo>
                  <a:pt x="1493311" y="2597061"/>
                </a:lnTo>
                <a:lnTo>
                  <a:pt x="149331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436" y="-96699"/>
            <a:ext cx="2128852" cy="1850060"/>
          </a:xfrm>
          <a:custGeom>
            <a:avLst/>
            <a:gdLst/>
            <a:ahLst/>
            <a:cxnLst/>
            <a:rect l="l" t="t" r="r" b="b"/>
            <a:pathLst>
              <a:path w="2128852" h="1850060">
                <a:moveTo>
                  <a:pt x="0" y="0"/>
                </a:moveTo>
                <a:lnTo>
                  <a:pt x="2128852" y="0"/>
                </a:lnTo>
                <a:lnTo>
                  <a:pt x="2128852" y="1850060"/>
                </a:lnTo>
                <a:lnTo>
                  <a:pt x="0" y="1850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651326" y="828331"/>
            <a:ext cx="8922894" cy="1434388"/>
            <a:chOff x="0" y="0"/>
            <a:chExt cx="2350063" cy="3777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50063" cy="377781"/>
            </a:xfrm>
            <a:custGeom>
              <a:avLst/>
              <a:gdLst/>
              <a:ahLst/>
              <a:cxnLst/>
              <a:rect l="l" t="t" r="r" b="b"/>
              <a:pathLst>
                <a:path w="2350063" h="377781">
                  <a:moveTo>
                    <a:pt x="86765" y="0"/>
                  </a:moveTo>
                  <a:lnTo>
                    <a:pt x="2263298" y="0"/>
                  </a:lnTo>
                  <a:cubicBezTo>
                    <a:pt x="2311217" y="0"/>
                    <a:pt x="2350063" y="38846"/>
                    <a:pt x="2350063" y="86765"/>
                  </a:cubicBezTo>
                  <a:lnTo>
                    <a:pt x="2350063" y="291017"/>
                  </a:lnTo>
                  <a:cubicBezTo>
                    <a:pt x="2350063" y="314028"/>
                    <a:pt x="2340921" y="336097"/>
                    <a:pt x="2324650" y="352369"/>
                  </a:cubicBezTo>
                  <a:cubicBezTo>
                    <a:pt x="2308378" y="368640"/>
                    <a:pt x="2286309" y="377781"/>
                    <a:pt x="2263298" y="377781"/>
                  </a:cubicBezTo>
                  <a:lnTo>
                    <a:pt x="86765" y="377781"/>
                  </a:lnTo>
                  <a:cubicBezTo>
                    <a:pt x="63753" y="377781"/>
                    <a:pt x="41684" y="368640"/>
                    <a:pt x="25413" y="352369"/>
                  </a:cubicBezTo>
                  <a:cubicBezTo>
                    <a:pt x="9141" y="336097"/>
                    <a:pt x="0" y="314028"/>
                    <a:pt x="0" y="291017"/>
                  </a:cubicBezTo>
                  <a:lnTo>
                    <a:pt x="0" y="86765"/>
                  </a:lnTo>
                  <a:cubicBezTo>
                    <a:pt x="0" y="63753"/>
                    <a:pt x="9141" y="41684"/>
                    <a:pt x="25413" y="25413"/>
                  </a:cubicBezTo>
                  <a:cubicBezTo>
                    <a:pt x="41684" y="9141"/>
                    <a:pt x="63753" y="0"/>
                    <a:pt x="86765" y="0"/>
                  </a:cubicBezTo>
                  <a:close/>
                </a:path>
              </a:pathLst>
            </a:custGeom>
            <a:solidFill>
              <a:srgbClr val="CB8E7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350063" cy="444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39"/>
                </a:lnSpc>
              </a:pPr>
              <a:r>
                <a:rPr lang="en-US" sz="3599" spc="-71">
                  <a:solidFill>
                    <a:srgbClr val="000000"/>
                  </a:solidFill>
                  <a:latin typeface="Montserrat Bold"/>
                </a:rPr>
                <a:t>Que se passe-t-il lorsque du fer est abandonné dans l'air humide?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0169" y="2743961"/>
            <a:ext cx="10176238" cy="1910357"/>
            <a:chOff x="0" y="0"/>
            <a:chExt cx="2680161" cy="5031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80161" cy="503139"/>
            </a:xfrm>
            <a:custGeom>
              <a:avLst/>
              <a:gdLst/>
              <a:ahLst/>
              <a:cxnLst/>
              <a:rect l="l" t="t" r="r" b="b"/>
              <a:pathLst>
                <a:path w="2680161" h="503139">
                  <a:moveTo>
                    <a:pt x="57820" y="0"/>
                  </a:moveTo>
                  <a:lnTo>
                    <a:pt x="2622342" y="0"/>
                  </a:lnTo>
                  <a:cubicBezTo>
                    <a:pt x="2637677" y="0"/>
                    <a:pt x="2652383" y="6092"/>
                    <a:pt x="2663226" y="16935"/>
                  </a:cubicBezTo>
                  <a:cubicBezTo>
                    <a:pt x="2674070" y="27778"/>
                    <a:pt x="2680161" y="42485"/>
                    <a:pt x="2680161" y="57820"/>
                  </a:cubicBezTo>
                  <a:lnTo>
                    <a:pt x="2680161" y="445320"/>
                  </a:lnTo>
                  <a:cubicBezTo>
                    <a:pt x="2680161" y="477253"/>
                    <a:pt x="2654275" y="503139"/>
                    <a:pt x="2622342" y="503139"/>
                  </a:cubicBezTo>
                  <a:lnTo>
                    <a:pt x="57820" y="503139"/>
                  </a:lnTo>
                  <a:cubicBezTo>
                    <a:pt x="25887" y="503139"/>
                    <a:pt x="0" y="477253"/>
                    <a:pt x="0" y="445320"/>
                  </a:cubicBezTo>
                  <a:lnTo>
                    <a:pt x="0" y="57820"/>
                  </a:lnTo>
                  <a:cubicBezTo>
                    <a:pt x="0" y="25887"/>
                    <a:pt x="25887" y="0"/>
                    <a:pt x="5782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2680161" cy="5698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</a:pPr>
              <a:r>
                <a:rPr lang="en-US" sz="3699" spc="92">
                  <a:solidFill>
                    <a:srgbClr val="000000"/>
                  </a:solidFill>
                  <a:latin typeface="Gagalin"/>
                </a:rPr>
                <a:t>Quels sont les facteurs qui favorisent l'attaque du fer dans l'air?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5024865"/>
            <a:ext cx="9781797" cy="1536458"/>
            <a:chOff x="0" y="0"/>
            <a:chExt cx="2576276" cy="4046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76276" cy="404664"/>
            </a:xfrm>
            <a:custGeom>
              <a:avLst/>
              <a:gdLst/>
              <a:ahLst/>
              <a:cxnLst/>
              <a:rect l="l" t="t" r="r" b="b"/>
              <a:pathLst>
                <a:path w="2576276" h="404664">
                  <a:moveTo>
                    <a:pt x="60151" y="0"/>
                  </a:moveTo>
                  <a:lnTo>
                    <a:pt x="2516125" y="0"/>
                  </a:lnTo>
                  <a:cubicBezTo>
                    <a:pt x="2532078" y="0"/>
                    <a:pt x="2547377" y="6337"/>
                    <a:pt x="2558658" y="17618"/>
                  </a:cubicBezTo>
                  <a:cubicBezTo>
                    <a:pt x="2569938" y="28898"/>
                    <a:pt x="2576276" y="44198"/>
                    <a:pt x="2576276" y="60151"/>
                  </a:cubicBezTo>
                  <a:lnTo>
                    <a:pt x="2576276" y="344513"/>
                  </a:lnTo>
                  <a:cubicBezTo>
                    <a:pt x="2576276" y="360466"/>
                    <a:pt x="2569938" y="375766"/>
                    <a:pt x="2558658" y="387046"/>
                  </a:cubicBezTo>
                  <a:cubicBezTo>
                    <a:pt x="2547377" y="398327"/>
                    <a:pt x="2532078" y="404664"/>
                    <a:pt x="2516125" y="404664"/>
                  </a:cubicBezTo>
                  <a:lnTo>
                    <a:pt x="60151" y="404664"/>
                  </a:lnTo>
                  <a:cubicBezTo>
                    <a:pt x="44198" y="404664"/>
                    <a:pt x="28898" y="398327"/>
                    <a:pt x="17618" y="387046"/>
                  </a:cubicBezTo>
                  <a:cubicBezTo>
                    <a:pt x="6337" y="375766"/>
                    <a:pt x="0" y="360466"/>
                    <a:pt x="0" y="344513"/>
                  </a:cubicBezTo>
                  <a:lnTo>
                    <a:pt x="0" y="60151"/>
                  </a:lnTo>
                  <a:cubicBezTo>
                    <a:pt x="0" y="44198"/>
                    <a:pt x="6337" y="28898"/>
                    <a:pt x="17618" y="17618"/>
                  </a:cubicBezTo>
                  <a:cubicBezTo>
                    <a:pt x="28898" y="6337"/>
                    <a:pt x="44198" y="0"/>
                    <a:pt x="60151" y="0"/>
                  </a:cubicBezTo>
                  <a:close/>
                </a:path>
              </a:pathLst>
            </a:custGeom>
            <a:solidFill>
              <a:srgbClr val="CB8E7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2576276" cy="480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59"/>
                </a:lnSpc>
              </a:pPr>
              <a:r>
                <a:rPr lang="en-US" sz="3899" spc="97">
                  <a:solidFill>
                    <a:srgbClr val="000000"/>
                  </a:solidFill>
                  <a:latin typeface="Montserrat Bold"/>
                </a:rPr>
                <a:t>Comment protéger le fer contre la corrosion?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764386" y="7302381"/>
            <a:ext cx="8962911" cy="1910357"/>
            <a:chOff x="0" y="0"/>
            <a:chExt cx="2451180" cy="52244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51180" cy="522445"/>
            </a:xfrm>
            <a:custGeom>
              <a:avLst/>
              <a:gdLst/>
              <a:ahLst/>
              <a:cxnLst/>
              <a:rect l="l" t="t" r="r" b="b"/>
              <a:pathLst>
                <a:path w="2451180" h="522445">
                  <a:moveTo>
                    <a:pt x="39734" y="0"/>
                  </a:moveTo>
                  <a:lnTo>
                    <a:pt x="2411446" y="0"/>
                  </a:lnTo>
                  <a:cubicBezTo>
                    <a:pt x="2421985" y="0"/>
                    <a:pt x="2432091" y="4186"/>
                    <a:pt x="2439542" y="11638"/>
                  </a:cubicBezTo>
                  <a:cubicBezTo>
                    <a:pt x="2446994" y="19089"/>
                    <a:pt x="2451180" y="29196"/>
                    <a:pt x="2451180" y="39734"/>
                  </a:cubicBezTo>
                  <a:lnTo>
                    <a:pt x="2451180" y="482712"/>
                  </a:lnTo>
                  <a:cubicBezTo>
                    <a:pt x="2451180" y="493250"/>
                    <a:pt x="2446994" y="503356"/>
                    <a:pt x="2439542" y="510807"/>
                  </a:cubicBezTo>
                  <a:cubicBezTo>
                    <a:pt x="2432091" y="518259"/>
                    <a:pt x="2421985" y="522445"/>
                    <a:pt x="2411446" y="522445"/>
                  </a:cubicBezTo>
                  <a:lnTo>
                    <a:pt x="39734" y="522445"/>
                  </a:lnTo>
                  <a:cubicBezTo>
                    <a:pt x="29196" y="522445"/>
                    <a:pt x="19089" y="518259"/>
                    <a:pt x="11638" y="510807"/>
                  </a:cubicBezTo>
                  <a:cubicBezTo>
                    <a:pt x="4186" y="503356"/>
                    <a:pt x="0" y="493250"/>
                    <a:pt x="0" y="482712"/>
                  </a:cubicBezTo>
                  <a:lnTo>
                    <a:pt x="0" y="39734"/>
                  </a:lnTo>
                  <a:cubicBezTo>
                    <a:pt x="0" y="29196"/>
                    <a:pt x="4186" y="19089"/>
                    <a:pt x="11638" y="11638"/>
                  </a:cubicBezTo>
                  <a:cubicBezTo>
                    <a:pt x="19089" y="4186"/>
                    <a:pt x="29196" y="0"/>
                    <a:pt x="3973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2451180" cy="5891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</a:pPr>
              <a:r>
                <a:rPr lang="en-US" sz="3699">
                  <a:solidFill>
                    <a:srgbClr val="000000"/>
                  </a:solidFill>
                  <a:latin typeface="Gagalin"/>
                  <a:ea typeface="Gagalin"/>
                </a:rPr>
                <a:t>Que se passe-t-il lor﻿squ'une lame d'aluminium est abandonnée dans l'air?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636489" y="6549906"/>
            <a:ext cx="3351446" cy="3073396"/>
            <a:chOff x="30480" y="591820"/>
            <a:chExt cx="12736830" cy="1168012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736830" cy="11708089"/>
            </a:xfrm>
            <a:custGeom>
              <a:avLst/>
              <a:gdLst/>
              <a:ahLst/>
              <a:cxnLst/>
              <a:rect l="l" t="t" r="r" b="b"/>
              <a:pathLst>
                <a:path w="12736830" h="11708089">
                  <a:moveTo>
                    <a:pt x="11925300" y="4097190"/>
                  </a:moveTo>
                  <a:cubicBezTo>
                    <a:pt x="10819130" y="2048660"/>
                    <a:pt x="8590280" y="544830"/>
                    <a:pt x="6215380" y="297180"/>
                  </a:cubicBezTo>
                  <a:cubicBezTo>
                    <a:pt x="4277360" y="0"/>
                    <a:pt x="3002280" y="897950"/>
                    <a:pt x="1960880" y="2095850"/>
                  </a:cubicBezTo>
                  <a:cubicBezTo>
                    <a:pt x="919480" y="3293750"/>
                    <a:pt x="365760" y="4820770"/>
                    <a:pt x="142240" y="6361100"/>
                  </a:cubicBezTo>
                  <a:cubicBezTo>
                    <a:pt x="24130" y="7174219"/>
                    <a:pt x="0" y="8036950"/>
                    <a:pt x="361950" y="8782310"/>
                  </a:cubicBezTo>
                  <a:cubicBezTo>
                    <a:pt x="820420" y="9727319"/>
                    <a:pt x="1822450" y="10328689"/>
                    <a:pt x="2842260" y="10702579"/>
                  </a:cubicBezTo>
                  <a:cubicBezTo>
                    <a:pt x="5585460" y="11708089"/>
                    <a:pt x="8953501" y="11318469"/>
                    <a:pt x="11088370" y="9392150"/>
                  </a:cubicBezTo>
                  <a:cubicBezTo>
                    <a:pt x="11756390" y="8789569"/>
                    <a:pt x="12303760" y="8034530"/>
                    <a:pt x="12499340" y="7177850"/>
                  </a:cubicBezTo>
                  <a:cubicBezTo>
                    <a:pt x="12736830" y="6138460"/>
                    <a:pt x="12435840" y="5043410"/>
                    <a:pt x="11925300" y="4097190"/>
                  </a:cubicBezTo>
                  <a:close/>
                </a:path>
              </a:pathLst>
            </a:custGeom>
            <a:blipFill>
              <a:blip r:embed="rId9"/>
              <a:stretch>
                <a:fillRect l="-9941" r="-9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312212" y="3148744"/>
            <a:ext cx="3898397" cy="3752241"/>
            <a:chOff x="30480" y="591820"/>
            <a:chExt cx="12736830" cy="1225931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0"/>
              <a:stretch>
                <a:fillRect t="-22396" b="-2239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92220" y="7577594"/>
            <a:ext cx="4826124" cy="4856971"/>
          </a:xfrm>
          <a:custGeom>
            <a:avLst/>
            <a:gdLst/>
            <a:ahLst/>
            <a:cxnLst/>
            <a:rect l="l" t="t" r="r" b="b"/>
            <a:pathLst>
              <a:path w="4826124" h="4856971">
                <a:moveTo>
                  <a:pt x="0" y="0"/>
                </a:moveTo>
                <a:lnTo>
                  <a:pt x="4826124" y="0"/>
                </a:lnTo>
                <a:lnTo>
                  <a:pt x="4826124" y="4856971"/>
                </a:lnTo>
                <a:lnTo>
                  <a:pt x="0" y="48569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13295" y="7934027"/>
            <a:ext cx="1522914" cy="2648546"/>
          </a:xfrm>
          <a:custGeom>
            <a:avLst/>
            <a:gdLst/>
            <a:ahLst/>
            <a:cxnLst/>
            <a:rect l="l" t="t" r="r" b="b"/>
            <a:pathLst>
              <a:path w="1522914" h="2648546">
                <a:moveTo>
                  <a:pt x="1522914" y="0"/>
                </a:moveTo>
                <a:lnTo>
                  <a:pt x="0" y="0"/>
                </a:lnTo>
                <a:lnTo>
                  <a:pt x="0" y="2648546"/>
                </a:lnTo>
                <a:lnTo>
                  <a:pt x="1522914" y="2648546"/>
                </a:lnTo>
                <a:lnTo>
                  <a:pt x="15229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551057" y="3545726"/>
            <a:ext cx="1326166" cy="3745156"/>
          </a:xfrm>
          <a:custGeom>
            <a:avLst/>
            <a:gdLst/>
            <a:ahLst/>
            <a:cxnLst/>
            <a:rect l="l" t="t" r="r" b="b"/>
            <a:pathLst>
              <a:path w="1326166" h="3745156">
                <a:moveTo>
                  <a:pt x="0" y="0"/>
                </a:moveTo>
                <a:lnTo>
                  <a:pt x="1326166" y="0"/>
                </a:lnTo>
                <a:lnTo>
                  <a:pt x="1326166" y="3745155"/>
                </a:lnTo>
                <a:lnTo>
                  <a:pt x="0" y="37451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652723" y="3258214"/>
            <a:ext cx="1419310" cy="4008198"/>
          </a:xfrm>
          <a:custGeom>
            <a:avLst/>
            <a:gdLst/>
            <a:ahLst/>
            <a:cxnLst/>
            <a:rect l="l" t="t" r="r" b="b"/>
            <a:pathLst>
              <a:path w="1419310" h="4008198">
                <a:moveTo>
                  <a:pt x="0" y="0"/>
                </a:moveTo>
                <a:lnTo>
                  <a:pt x="1419310" y="0"/>
                </a:lnTo>
                <a:lnTo>
                  <a:pt x="1419310" y="4008198"/>
                </a:lnTo>
                <a:lnTo>
                  <a:pt x="0" y="40081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263181" y="3389735"/>
            <a:ext cx="1381403" cy="3901146"/>
          </a:xfrm>
          <a:custGeom>
            <a:avLst/>
            <a:gdLst/>
            <a:ahLst/>
            <a:cxnLst/>
            <a:rect l="l" t="t" r="r" b="b"/>
            <a:pathLst>
              <a:path w="1381403" h="3901146">
                <a:moveTo>
                  <a:pt x="0" y="0"/>
                </a:moveTo>
                <a:lnTo>
                  <a:pt x="1381403" y="0"/>
                </a:lnTo>
                <a:lnTo>
                  <a:pt x="1381403" y="3901146"/>
                </a:lnTo>
                <a:lnTo>
                  <a:pt x="0" y="39011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3434631" y="6365835"/>
            <a:ext cx="576228" cy="25930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flipH="1">
            <a:off x="7461142" y="4776105"/>
            <a:ext cx="1054369" cy="78550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1487415" y="5214688"/>
            <a:ext cx="185113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566">
                <a:solidFill>
                  <a:srgbClr val="33B1FF"/>
                </a:solidFill>
                <a:latin typeface="Times New Roman Bold"/>
              </a:rPr>
              <a:t>eau salée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566">
                <a:solidFill>
                  <a:srgbClr val="33B1FF"/>
                </a:solidFill>
                <a:latin typeface="Times New Roman Bold"/>
              </a:rPr>
              <a:t>+air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flipH="1">
            <a:off x="11099271" y="4898248"/>
            <a:ext cx="1054369" cy="78550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flipH="1">
            <a:off x="13902873" y="4640801"/>
            <a:ext cx="1054369" cy="78550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3572147" y="3945773"/>
            <a:ext cx="576228" cy="259303"/>
          </a:xfrm>
          <a:prstGeom prst="rect">
            <a:avLst/>
          </a:prstGeom>
        </p:spPr>
      </p:pic>
      <p:sp>
        <p:nvSpPr>
          <p:cNvPr id="19" name="Freeform 19"/>
          <p:cNvSpPr/>
          <p:nvPr/>
        </p:nvSpPr>
        <p:spPr>
          <a:xfrm>
            <a:off x="4184467" y="3604646"/>
            <a:ext cx="849006" cy="3807201"/>
          </a:xfrm>
          <a:custGeom>
            <a:avLst/>
            <a:gdLst/>
            <a:ahLst/>
            <a:cxnLst/>
            <a:rect l="l" t="t" r="r" b="b"/>
            <a:pathLst>
              <a:path w="849006" h="3807201">
                <a:moveTo>
                  <a:pt x="0" y="0"/>
                </a:moveTo>
                <a:lnTo>
                  <a:pt x="849006" y="0"/>
                </a:lnTo>
                <a:lnTo>
                  <a:pt x="849006" y="3807201"/>
                </a:lnTo>
                <a:lnTo>
                  <a:pt x="0" y="38072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29797" t="-114814" r="-993616" b="-232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flipH="1">
            <a:off x="6848707" y="6159577"/>
            <a:ext cx="1027341" cy="931121"/>
          </a:xfrm>
          <a:custGeom>
            <a:avLst/>
            <a:gdLst/>
            <a:ahLst/>
            <a:cxnLst/>
            <a:rect l="l" t="t" r="r" b="b"/>
            <a:pathLst>
              <a:path w="1027341" h="931121">
                <a:moveTo>
                  <a:pt x="1027341" y="0"/>
                </a:moveTo>
                <a:lnTo>
                  <a:pt x="0" y="0"/>
                </a:lnTo>
                <a:lnTo>
                  <a:pt x="0" y="931121"/>
                </a:lnTo>
                <a:lnTo>
                  <a:pt x="1027341" y="931121"/>
                </a:lnTo>
                <a:lnTo>
                  <a:pt x="1027341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5306438" y="1393728"/>
            <a:ext cx="4622422" cy="100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  <a:spcBef>
                <a:spcPct val="0"/>
              </a:spcBef>
            </a:pPr>
            <a:r>
              <a:rPr lang="en-US" sz="5300" u="sng">
                <a:solidFill>
                  <a:srgbClr val="B6F61A"/>
                </a:solidFill>
                <a:latin typeface="Times New Roman Bold"/>
              </a:rPr>
              <a:t>1- Expérience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57227" y="285788"/>
            <a:ext cx="12791062" cy="1136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9"/>
              </a:lnSpc>
              <a:spcBef>
                <a:spcPct val="0"/>
              </a:spcBef>
            </a:pPr>
            <a:r>
              <a:rPr lang="en-US" sz="5899" u="sng">
                <a:solidFill>
                  <a:srgbClr val="EFAF27"/>
                </a:solidFill>
                <a:latin typeface="Times New Roman Bold Italics"/>
              </a:rPr>
              <a:t> I - L’oxydation de fer dans l’air humide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48375" y="7500952"/>
            <a:ext cx="1090626" cy="58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06">
                <a:solidFill>
                  <a:srgbClr val="FFFF99"/>
                </a:solidFill>
                <a:latin typeface="Times New Roman Bold"/>
              </a:rPr>
              <a:t>tube 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022846" y="7500952"/>
            <a:ext cx="1120194" cy="58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06">
                <a:solidFill>
                  <a:srgbClr val="FFFF99"/>
                </a:solidFill>
                <a:latin typeface="Times New Roman Bold"/>
              </a:rPr>
              <a:t>tube 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53958" y="7500952"/>
            <a:ext cx="1090626" cy="58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06">
                <a:solidFill>
                  <a:srgbClr val="FFFF99"/>
                </a:solidFill>
                <a:latin typeface="Times New Roman Bold"/>
              </a:rPr>
              <a:t>tube 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86598" y="7500952"/>
            <a:ext cx="1090626" cy="58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06">
                <a:solidFill>
                  <a:srgbClr val="FFFF99"/>
                </a:solidFill>
                <a:latin typeface="Times New Roman Bold"/>
              </a:rPr>
              <a:t>tube 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31307" y="3810200"/>
            <a:ext cx="689025" cy="473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7"/>
              </a:lnSpc>
              <a:spcBef>
                <a:spcPct val="0"/>
              </a:spcBef>
            </a:pPr>
            <a:r>
              <a:rPr lang="en-US" sz="2739">
                <a:solidFill>
                  <a:srgbClr val="189EFF"/>
                </a:solidFill>
                <a:latin typeface="Times New Roman Bold"/>
              </a:rPr>
              <a:t>huile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86298" y="6212629"/>
            <a:ext cx="541015" cy="50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4"/>
              </a:lnSpc>
              <a:spcBef>
                <a:spcPct val="0"/>
              </a:spcBef>
            </a:pPr>
            <a:r>
              <a:rPr lang="en-US" sz="2962">
                <a:solidFill>
                  <a:srgbClr val="189EFF"/>
                </a:solidFill>
                <a:latin typeface="Times New Roman Bold"/>
              </a:rPr>
              <a:t>eau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072033" y="5189295"/>
            <a:ext cx="1435648" cy="494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2888">
                <a:solidFill>
                  <a:srgbClr val="33B1FF"/>
                </a:solidFill>
                <a:latin typeface="Times New Roman Bold"/>
              </a:rPr>
              <a:t>eau +air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957242" y="5140976"/>
            <a:ext cx="1153775" cy="58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06">
                <a:solidFill>
                  <a:srgbClr val="85D0FF"/>
                </a:solidFill>
                <a:latin typeface="Times New Roman Bold"/>
              </a:rPr>
              <a:t>air sec</a:t>
            </a:r>
          </a:p>
        </p:txBody>
      </p:sp>
      <p:sp>
        <p:nvSpPr>
          <p:cNvPr id="31" name="Freeform 31"/>
          <p:cNvSpPr/>
          <p:nvPr/>
        </p:nvSpPr>
        <p:spPr>
          <a:xfrm flipH="1">
            <a:off x="10460181" y="6134106"/>
            <a:ext cx="1027341" cy="931121"/>
          </a:xfrm>
          <a:custGeom>
            <a:avLst/>
            <a:gdLst/>
            <a:ahLst/>
            <a:cxnLst/>
            <a:rect l="l" t="t" r="r" b="b"/>
            <a:pathLst>
              <a:path w="1027341" h="931121">
                <a:moveTo>
                  <a:pt x="1027341" y="0"/>
                </a:moveTo>
                <a:lnTo>
                  <a:pt x="0" y="0"/>
                </a:lnTo>
                <a:lnTo>
                  <a:pt x="0" y="931121"/>
                </a:lnTo>
                <a:lnTo>
                  <a:pt x="1027341" y="931121"/>
                </a:lnTo>
                <a:lnTo>
                  <a:pt x="102734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 flipH="1">
            <a:off x="13700470" y="6043363"/>
            <a:ext cx="1027341" cy="931121"/>
          </a:xfrm>
          <a:custGeom>
            <a:avLst/>
            <a:gdLst/>
            <a:ahLst/>
            <a:cxnLst/>
            <a:rect l="l" t="t" r="r" b="b"/>
            <a:pathLst>
              <a:path w="1027341" h="931121">
                <a:moveTo>
                  <a:pt x="1027341" y="0"/>
                </a:moveTo>
                <a:lnTo>
                  <a:pt x="0" y="0"/>
                </a:lnTo>
                <a:lnTo>
                  <a:pt x="0" y="931121"/>
                </a:lnTo>
                <a:lnTo>
                  <a:pt x="1027341" y="931121"/>
                </a:lnTo>
                <a:lnTo>
                  <a:pt x="1027341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35068" y="7688452"/>
            <a:ext cx="4993727" cy="5025645"/>
          </a:xfrm>
          <a:custGeom>
            <a:avLst/>
            <a:gdLst/>
            <a:ahLst/>
            <a:cxnLst/>
            <a:rect l="l" t="t" r="r" b="b"/>
            <a:pathLst>
              <a:path w="4993727" h="5025645">
                <a:moveTo>
                  <a:pt x="0" y="0"/>
                </a:moveTo>
                <a:lnTo>
                  <a:pt x="4993727" y="0"/>
                </a:lnTo>
                <a:lnTo>
                  <a:pt x="4993727" y="5025646"/>
                </a:lnTo>
                <a:lnTo>
                  <a:pt x="0" y="50256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25786" y="8212529"/>
            <a:ext cx="1529411" cy="2659845"/>
          </a:xfrm>
          <a:custGeom>
            <a:avLst/>
            <a:gdLst/>
            <a:ahLst/>
            <a:cxnLst/>
            <a:rect l="l" t="t" r="r" b="b"/>
            <a:pathLst>
              <a:path w="1529411" h="2659845">
                <a:moveTo>
                  <a:pt x="1529411" y="0"/>
                </a:moveTo>
                <a:lnTo>
                  <a:pt x="0" y="0"/>
                </a:lnTo>
                <a:lnTo>
                  <a:pt x="0" y="2659844"/>
                </a:lnTo>
                <a:lnTo>
                  <a:pt x="1529411" y="2659844"/>
                </a:lnTo>
                <a:lnTo>
                  <a:pt x="15294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0" y="82880"/>
            <a:ext cx="1980982" cy="1721555"/>
          </a:xfrm>
          <a:custGeom>
            <a:avLst/>
            <a:gdLst/>
            <a:ahLst/>
            <a:cxnLst/>
            <a:rect l="l" t="t" r="r" b="b"/>
            <a:pathLst>
              <a:path w="1980982" h="1721555">
                <a:moveTo>
                  <a:pt x="0" y="0"/>
                </a:moveTo>
                <a:lnTo>
                  <a:pt x="1980982" y="0"/>
                </a:lnTo>
                <a:lnTo>
                  <a:pt x="1980982" y="1721555"/>
                </a:lnTo>
                <a:lnTo>
                  <a:pt x="0" y="1721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83811" y="4858280"/>
            <a:ext cx="734759" cy="570441"/>
          </a:xfrm>
          <a:custGeom>
            <a:avLst/>
            <a:gdLst/>
            <a:ahLst/>
            <a:cxnLst/>
            <a:rect l="l" t="t" r="r" b="b"/>
            <a:pathLst>
              <a:path w="734759" h="570441">
                <a:moveTo>
                  <a:pt x="0" y="0"/>
                </a:moveTo>
                <a:lnTo>
                  <a:pt x="734760" y="0"/>
                </a:lnTo>
                <a:lnTo>
                  <a:pt x="734760" y="570440"/>
                </a:lnTo>
                <a:lnTo>
                  <a:pt x="0" y="570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212136" y="1677815"/>
            <a:ext cx="556618" cy="391719"/>
          </a:xfrm>
          <a:custGeom>
            <a:avLst/>
            <a:gdLst/>
            <a:ahLst/>
            <a:cxnLst/>
            <a:rect l="l" t="t" r="r" b="b"/>
            <a:pathLst>
              <a:path w="556618" h="391719">
                <a:moveTo>
                  <a:pt x="0" y="0"/>
                </a:moveTo>
                <a:lnTo>
                  <a:pt x="556618" y="0"/>
                </a:lnTo>
                <a:lnTo>
                  <a:pt x="556618" y="391718"/>
                </a:lnTo>
                <a:lnTo>
                  <a:pt x="0" y="3917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10997" y="2420361"/>
            <a:ext cx="556618" cy="391719"/>
          </a:xfrm>
          <a:custGeom>
            <a:avLst/>
            <a:gdLst/>
            <a:ahLst/>
            <a:cxnLst/>
            <a:rect l="l" t="t" r="r" b="b"/>
            <a:pathLst>
              <a:path w="556618" h="391719">
                <a:moveTo>
                  <a:pt x="0" y="0"/>
                </a:moveTo>
                <a:lnTo>
                  <a:pt x="556618" y="0"/>
                </a:lnTo>
                <a:lnTo>
                  <a:pt x="556618" y="391719"/>
                </a:lnTo>
                <a:lnTo>
                  <a:pt x="0" y="3917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212136" y="3447612"/>
            <a:ext cx="556618" cy="391719"/>
          </a:xfrm>
          <a:custGeom>
            <a:avLst/>
            <a:gdLst/>
            <a:ahLst/>
            <a:cxnLst/>
            <a:rect l="l" t="t" r="r" b="b"/>
            <a:pathLst>
              <a:path w="556618" h="391719">
                <a:moveTo>
                  <a:pt x="0" y="0"/>
                </a:moveTo>
                <a:lnTo>
                  <a:pt x="556618" y="0"/>
                </a:lnTo>
                <a:lnTo>
                  <a:pt x="556618" y="391718"/>
                </a:lnTo>
                <a:lnTo>
                  <a:pt x="0" y="3917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420332" y="287337"/>
            <a:ext cx="12471951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u="sng">
                <a:solidFill>
                  <a:srgbClr val="B6F61A"/>
                </a:solidFill>
                <a:latin typeface="Times New Roman Bold"/>
              </a:rPr>
              <a:t>2 - Observation et interprétation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9908" y="1534940"/>
            <a:ext cx="1040720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Il y a formation de rouille </a:t>
            </a:r>
            <a:r>
              <a:rPr lang="ar-EG" sz="3599">
                <a:solidFill>
                  <a:srgbClr val="FFFFFF"/>
                </a:solidFill>
                <a:cs typeface="Times New Roman Bold"/>
                <a:rtl/>
              </a:rPr>
              <a:t>الصدأ</a:t>
            </a:r>
            <a:r>
              <a:rPr lang="en-US" sz="3599">
                <a:solidFill>
                  <a:srgbClr val="FFFFFF"/>
                </a:solidFill>
                <a:latin typeface="Times New Roman Bold"/>
              </a:rPr>
              <a:t> dans les tubes 2 et 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9908" y="2277486"/>
            <a:ext cx="14162650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La quantité de rouille est plus importante dans le tube 3 que dans le  tube 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99908" y="3227228"/>
            <a:ext cx="14867668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Il n’y a pas de rouille dans les deux tubes 1 et 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18805" y="4659789"/>
            <a:ext cx="15675004" cy="142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On constate donc que la formation de rouille n’est possible que si le fer est en contact avec de l’air et de l’eau (ou plus simplement avec de l’air humide).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683902" y="-280422"/>
            <a:ext cx="1142929" cy="1987703"/>
          </a:xfrm>
          <a:custGeom>
            <a:avLst/>
            <a:gdLst/>
            <a:ahLst/>
            <a:cxnLst/>
            <a:rect l="l" t="t" r="r" b="b"/>
            <a:pathLst>
              <a:path w="1142929" h="1987703">
                <a:moveTo>
                  <a:pt x="1142929" y="0"/>
                </a:moveTo>
                <a:lnTo>
                  <a:pt x="0" y="0"/>
                </a:lnTo>
                <a:lnTo>
                  <a:pt x="0" y="1987703"/>
                </a:lnTo>
                <a:lnTo>
                  <a:pt x="1142929" y="1987703"/>
                </a:lnTo>
                <a:lnTo>
                  <a:pt x="11429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5427676" y="7236513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3999" y="0"/>
                </a:lnTo>
                <a:lnTo>
                  <a:pt x="4163999" y="4190615"/>
                </a:lnTo>
                <a:lnTo>
                  <a:pt x="0" y="419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5540733" y="7630865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2"/>
                </a:lnTo>
                <a:lnTo>
                  <a:pt x="0" y="14660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35068" y="7688452"/>
            <a:ext cx="4993727" cy="5025645"/>
          </a:xfrm>
          <a:custGeom>
            <a:avLst/>
            <a:gdLst/>
            <a:ahLst/>
            <a:cxnLst/>
            <a:rect l="l" t="t" r="r" b="b"/>
            <a:pathLst>
              <a:path w="4993727" h="5025645">
                <a:moveTo>
                  <a:pt x="0" y="0"/>
                </a:moveTo>
                <a:lnTo>
                  <a:pt x="4993727" y="0"/>
                </a:lnTo>
                <a:lnTo>
                  <a:pt x="4993727" y="5025646"/>
                </a:lnTo>
                <a:lnTo>
                  <a:pt x="0" y="50256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25786" y="8212529"/>
            <a:ext cx="1529411" cy="2659845"/>
          </a:xfrm>
          <a:custGeom>
            <a:avLst/>
            <a:gdLst/>
            <a:ahLst/>
            <a:cxnLst/>
            <a:rect l="l" t="t" r="r" b="b"/>
            <a:pathLst>
              <a:path w="1529411" h="2659845">
                <a:moveTo>
                  <a:pt x="1529411" y="0"/>
                </a:moveTo>
                <a:lnTo>
                  <a:pt x="0" y="0"/>
                </a:lnTo>
                <a:lnTo>
                  <a:pt x="0" y="2659844"/>
                </a:lnTo>
                <a:lnTo>
                  <a:pt x="1529411" y="2659844"/>
                </a:lnTo>
                <a:lnTo>
                  <a:pt x="15294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0" y="82880"/>
            <a:ext cx="1558603" cy="1354490"/>
          </a:xfrm>
          <a:custGeom>
            <a:avLst/>
            <a:gdLst/>
            <a:ahLst/>
            <a:cxnLst/>
            <a:rect l="l" t="t" r="r" b="b"/>
            <a:pathLst>
              <a:path w="1558603" h="1354490">
                <a:moveTo>
                  <a:pt x="0" y="0"/>
                </a:moveTo>
                <a:lnTo>
                  <a:pt x="1558603" y="0"/>
                </a:lnTo>
                <a:lnTo>
                  <a:pt x="1558603" y="1354490"/>
                </a:lnTo>
                <a:lnTo>
                  <a:pt x="0" y="1354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286464" y="5048768"/>
            <a:ext cx="11432699" cy="1027234"/>
            <a:chOff x="0" y="0"/>
            <a:chExt cx="3011081" cy="2705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11081" cy="270547"/>
            </a:xfrm>
            <a:custGeom>
              <a:avLst/>
              <a:gdLst/>
              <a:ahLst/>
              <a:cxnLst/>
              <a:rect l="l" t="t" r="r" b="b"/>
              <a:pathLst>
                <a:path w="3011081" h="270547">
                  <a:moveTo>
                    <a:pt x="0" y="0"/>
                  </a:moveTo>
                  <a:lnTo>
                    <a:pt x="3011081" y="0"/>
                  </a:lnTo>
                  <a:lnTo>
                    <a:pt x="3011081" y="270547"/>
                  </a:lnTo>
                  <a:lnTo>
                    <a:pt x="0" y="270547"/>
                  </a:lnTo>
                  <a:close/>
                </a:path>
              </a:pathLst>
            </a:custGeom>
            <a:solidFill>
              <a:srgbClr val="9ACD4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011081" cy="308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427333" y="5322950"/>
            <a:ext cx="1475037" cy="439829"/>
          </a:xfrm>
          <a:custGeom>
            <a:avLst/>
            <a:gdLst/>
            <a:ahLst/>
            <a:cxnLst/>
            <a:rect l="l" t="t" r="r" b="b"/>
            <a:pathLst>
              <a:path w="1475037" h="439829">
                <a:moveTo>
                  <a:pt x="0" y="0"/>
                </a:moveTo>
                <a:lnTo>
                  <a:pt x="1475037" y="0"/>
                </a:lnTo>
                <a:lnTo>
                  <a:pt x="1475037" y="439829"/>
                </a:lnTo>
                <a:lnTo>
                  <a:pt x="0" y="439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549609" y="5762779"/>
            <a:ext cx="936770" cy="93677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45238" r="-452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307392" y="5811530"/>
            <a:ext cx="936770" cy="936770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168905" y="5811530"/>
            <a:ext cx="936770" cy="93677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3609" r="-360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016312" y="8084288"/>
            <a:ext cx="9834535" cy="1383821"/>
          </a:xfrm>
          <a:custGeom>
            <a:avLst/>
            <a:gdLst/>
            <a:ahLst/>
            <a:cxnLst/>
            <a:rect l="l" t="t" r="r" b="b"/>
            <a:pathLst>
              <a:path w="9834535" h="1383821">
                <a:moveTo>
                  <a:pt x="0" y="0"/>
                </a:moveTo>
                <a:lnTo>
                  <a:pt x="9834535" y="0"/>
                </a:lnTo>
                <a:lnTo>
                  <a:pt x="9834535" y="1383821"/>
                </a:lnTo>
                <a:lnTo>
                  <a:pt x="0" y="13838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245977" b="-537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2304358" y="4258128"/>
            <a:ext cx="620776" cy="481948"/>
          </a:xfrm>
          <a:custGeom>
            <a:avLst/>
            <a:gdLst/>
            <a:ahLst/>
            <a:cxnLst/>
            <a:rect l="l" t="t" r="r" b="b"/>
            <a:pathLst>
              <a:path w="620776" h="481948">
                <a:moveTo>
                  <a:pt x="0" y="0"/>
                </a:moveTo>
                <a:lnTo>
                  <a:pt x="620776" y="0"/>
                </a:lnTo>
                <a:lnTo>
                  <a:pt x="620776" y="481948"/>
                </a:lnTo>
                <a:lnTo>
                  <a:pt x="0" y="4819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663977" y="2615018"/>
            <a:ext cx="1522304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Le principal constituant de la rouille est l’oxyde de fer III (également appelé oxyde ferrique), de formule chimique Fe2O3.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52302" y="7143587"/>
            <a:ext cx="7785271" cy="58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3464">
                <a:solidFill>
                  <a:srgbClr val="FFFFFF"/>
                </a:solidFill>
                <a:latin typeface="Montserrat Bold"/>
              </a:rPr>
              <a:t>L’équation de la réaction s’écrit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42607" y="41067"/>
            <a:ext cx="3559763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  <a:spcBef>
                <a:spcPct val="0"/>
              </a:spcBef>
            </a:pPr>
            <a:r>
              <a:rPr lang="en-US" sz="6499" u="sng">
                <a:solidFill>
                  <a:srgbClr val="B6F61A"/>
                </a:solidFill>
                <a:latin typeface="Times New Roman Bold"/>
              </a:rPr>
              <a:t>conlusion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63977" y="1320569"/>
            <a:ext cx="15223041" cy="1327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Au contact de l’air humide, le fer se transforme en rouille. Cette transformation est une </a:t>
            </a:r>
            <a:r>
              <a:rPr lang="en-US" sz="3599">
                <a:solidFill>
                  <a:srgbClr val="85D0FF"/>
                </a:solidFill>
                <a:latin typeface="Times New Roman Bold"/>
              </a:rPr>
              <a:t>réaction chimique lente</a:t>
            </a:r>
            <a:r>
              <a:rPr lang="en-US" sz="3599">
                <a:solidFill>
                  <a:srgbClr val="FFFFFF"/>
                </a:solidFill>
                <a:latin typeface="Times New Roman Bold"/>
              </a:rPr>
              <a:t> entre le dioxygène de l’air et le fer.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14746" y="4194346"/>
            <a:ext cx="7327892" cy="545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</a:pPr>
            <a:r>
              <a:rPr lang="en-US" sz="3264">
                <a:solidFill>
                  <a:srgbClr val="FFFFFF"/>
                </a:solidFill>
                <a:latin typeface="Montserrat Bold"/>
              </a:rPr>
              <a:t>Le bilan  de la réaction s’écrit 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31747" y="5217049"/>
            <a:ext cx="2787975" cy="545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</a:pPr>
            <a:r>
              <a:rPr lang="en-US" sz="3264">
                <a:solidFill>
                  <a:srgbClr val="000000"/>
                </a:solidFill>
                <a:latin typeface="Montserrat Bold"/>
              </a:rPr>
              <a:t>le fer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87522" y="5217049"/>
            <a:ext cx="2787975" cy="545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</a:pPr>
            <a:r>
              <a:rPr lang="en-US" sz="3264">
                <a:solidFill>
                  <a:srgbClr val="000000"/>
                </a:solidFill>
                <a:latin typeface="Montserrat Bold"/>
              </a:rPr>
              <a:t>dioxygene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235310" y="5265800"/>
            <a:ext cx="3329187" cy="545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</a:pPr>
            <a:r>
              <a:rPr lang="en-US" sz="3264">
                <a:solidFill>
                  <a:srgbClr val="000000"/>
                </a:solidFill>
                <a:latin typeface="Montserrat Bold"/>
              </a:rPr>
              <a:t>oxyde de fer III</a:t>
            </a:r>
          </a:p>
        </p:txBody>
      </p:sp>
      <p:sp>
        <p:nvSpPr>
          <p:cNvPr id="30" name="Freeform 30"/>
          <p:cNvSpPr/>
          <p:nvPr/>
        </p:nvSpPr>
        <p:spPr>
          <a:xfrm>
            <a:off x="2304358" y="7389891"/>
            <a:ext cx="620776" cy="481948"/>
          </a:xfrm>
          <a:custGeom>
            <a:avLst/>
            <a:gdLst/>
            <a:ahLst/>
            <a:cxnLst/>
            <a:rect l="l" t="t" r="r" b="b"/>
            <a:pathLst>
              <a:path w="620776" h="481948">
                <a:moveTo>
                  <a:pt x="0" y="0"/>
                </a:moveTo>
                <a:lnTo>
                  <a:pt x="620776" y="0"/>
                </a:lnTo>
                <a:lnTo>
                  <a:pt x="620776" y="481948"/>
                </a:lnTo>
                <a:lnTo>
                  <a:pt x="0" y="4819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5425694" y="5322950"/>
            <a:ext cx="531896" cy="541746"/>
          </a:xfrm>
          <a:custGeom>
            <a:avLst/>
            <a:gdLst/>
            <a:ahLst/>
            <a:cxnLst/>
            <a:rect l="l" t="t" r="r" b="b"/>
            <a:pathLst>
              <a:path w="531896" h="541746">
                <a:moveTo>
                  <a:pt x="0" y="0"/>
                </a:moveTo>
                <a:lnTo>
                  <a:pt x="531897" y="0"/>
                </a:lnTo>
                <a:lnTo>
                  <a:pt x="531897" y="541746"/>
                </a:lnTo>
                <a:lnTo>
                  <a:pt x="0" y="5417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682809" y="-280307"/>
            <a:ext cx="1144282" cy="1990055"/>
          </a:xfrm>
          <a:custGeom>
            <a:avLst/>
            <a:gdLst/>
            <a:ahLst/>
            <a:cxnLst/>
            <a:rect l="l" t="t" r="r" b="b"/>
            <a:pathLst>
              <a:path w="1144282" h="1990055">
                <a:moveTo>
                  <a:pt x="1144282" y="0"/>
                </a:moveTo>
                <a:lnTo>
                  <a:pt x="0" y="0"/>
                </a:lnTo>
                <a:lnTo>
                  <a:pt x="0" y="1990055"/>
                </a:lnTo>
                <a:lnTo>
                  <a:pt x="1144282" y="1990055"/>
                </a:lnTo>
                <a:lnTo>
                  <a:pt x="114428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09473" y="7410887"/>
            <a:ext cx="4977935" cy="5009752"/>
          </a:xfrm>
          <a:custGeom>
            <a:avLst/>
            <a:gdLst/>
            <a:ahLst/>
            <a:cxnLst/>
            <a:rect l="l" t="t" r="r" b="b"/>
            <a:pathLst>
              <a:path w="4977935" h="5009752">
                <a:moveTo>
                  <a:pt x="0" y="0"/>
                </a:moveTo>
                <a:lnTo>
                  <a:pt x="4977935" y="0"/>
                </a:lnTo>
                <a:lnTo>
                  <a:pt x="4977935" y="5009752"/>
                </a:lnTo>
                <a:lnTo>
                  <a:pt x="0" y="5009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32769" y="8657224"/>
            <a:ext cx="893452" cy="1553829"/>
          </a:xfrm>
          <a:custGeom>
            <a:avLst/>
            <a:gdLst/>
            <a:ahLst/>
            <a:cxnLst/>
            <a:rect l="l" t="t" r="r" b="b"/>
            <a:pathLst>
              <a:path w="893452" h="1553829">
                <a:moveTo>
                  <a:pt x="893451" y="0"/>
                </a:moveTo>
                <a:lnTo>
                  <a:pt x="0" y="0"/>
                </a:lnTo>
                <a:lnTo>
                  <a:pt x="0" y="1553829"/>
                </a:lnTo>
                <a:lnTo>
                  <a:pt x="893451" y="1553829"/>
                </a:lnTo>
                <a:lnTo>
                  <a:pt x="8934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7436" y="0"/>
            <a:ext cx="2079323" cy="1807017"/>
          </a:xfrm>
          <a:custGeom>
            <a:avLst/>
            <a:gdLst/>
            <a:ahLst/>
            <a:cxnLst/>
            <a:rect l="l" t="t" r="r" b="b"/>
            <a:pathLst>
              <a:path w="2079323" h="1807017">
                <a:moveTo>
                  <a:pt x="0" y="0"/>
                </a:moveTo>
                <a:lnTo>
                  <a:pt x="2079323" y="0"/>
                </a:lnTo>
                <a:lnTo>
                  <a:pt x="2079323" y="1807017"/>
                </a:lnTo>
                <a:lnTo>
                  <a:pt x="0" y="18070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134201" y="335261"/>
            <a:ext cx="4593583" cy="1146482"/>
          </a:xfrm>
          <a:custGeom>
            <a:avLst/>
            <a:gdLst/>
            <a:ahLst/>
            <a:cxnLst/>
            <a:rect l="l" t="t" r="r" b="b"/>
            <a:pathLst>
              <a:path w="4593583" h="1146482">
                <a:moveTo>
                  <a:pt x="0" y="0"/>
                </a:moveTo>
                <a:lnTo>
                  <a:pt x="4593584" y="0"/>
                </a:lnTo>
                <a:lnTo>
                  <a:pt x="4593584" y="1146482"/>
                </a:lnTo>
                <a:lnTo>
                  <a:pt x="0" y="11464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88338" y="6740193"/>
            <a:ext cx="680571" cy="341136"/>
          </a:xfrm>
          <a:custGeom>
            <a:avLst/>
            <a:gdLst/>
            <a:ahLst/>
            <a:cxnLst/>
            <a:rect l="l" t="t" r="r" b="b"/>
            <a:pathLst>
              <a:path w="680571" h="341136">
                <a:moveTo>
                  <a:pt x="0" y="0"/>
                </a:moveTo>
                <a:lnTo>
                  <a:pt x="680571" y="0"/>
                </a:lnTo>
                <a:lnTo>
                  <a:pt x="680571" y="341136"/>
                </a:lnTo>
                <a:lnTo>
                  <a:pt x="0" y="3411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433161" y="3580636"/>
            <a:ext cx="11042419" cy="933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0"/>
              </a:lnSpc>
              <a:spcBef>
                <a:spcPct val="0"/>
              </a:spcBef>
            </a:pPr>
            <a:r>
              <a:rPr lang="en-US" sz="4857" u="sng">
                <a:solidFill>
                  <a:srgbClr val="FECC69"/>
                </a:solidFill>
                <a:latin typeface="Times New Roman Bold"/>
              </a:rPr>
              <a:t>Protection du fer contre la corrosion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58998" y="1526062"/>
            <a:ext cx="13274561" cy="196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La rouille, de couleur brun-rouge, est un composé poreux, la réaction se propage en profondeur et se poursuit alors jusqu’à la disparition totale du fer : il s’agit d’une </a:t>
            </a:r>
            <a:r>
              <a:rPr lang="en-US" sz="3599">
                <a:solidFill>
                  <a:srgbClr val="00B0F0"/>
                </a:solidFill>
                <a:latin typeface="Times New Roman Bold"/>
              </a:rPr>
              <a:t>corrosion du fer.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22352" y="334503"/>
            <a:ext cx="2660419" cy="937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0"/>
              </a:lnSpc>
              <a:spcBef>
                <a:spcPct val="0"/>
              </a:spcBef>
            </a:pPr>
            <a:r>
              <a:rPr lang="en-US" sz="4857" u="sng">
                <a:solidFill>
                  <a:srgbClr val="E35225"/>
                </a:solidFill>
                <a:latin typeface="Times New Roman Bold"/>
              </a:rPr>
              <a:t>La rouille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88338" y="4619833"/>
            <a:ext cx="16215881" cy="3880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Times New Roman Bold"/>
              </a:rPr>
              <a:t>La protection du fer contre la corrosion nécessite son isolement de l’eau et de l’air (l’air humide) :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599">
                <a:solidFill>
                  <a:srgbClr val="FFFFFF"/>
                </a:solidFill>
                <a:latin typeface="Times New Roman Bold"/>
              </a:rPr>
              <a:t> Les techniques les plus couramment utilisées afin d’empêcher la rouille du fer sont :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Times New Roman"/>
              </a:rPr>
              <a:t>        </a:t>
            </a:r>
            <a:r>
              <a:rPr lang="en-US" sz="3599">
                <a:solidFill>
                  <a:srgbClr val="A9E3D7"/>
                </a:solidFill>
                <a:latin typeface="Times New Roman Bold"/>
              </a:rPr>
              <a:t>La peinture</a:t>
            </a:r>
          </a:p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Times New Roman"/>
              </a:rPr>
              <a:t>        </a:t>
            </a:r>
            <a:r>
              <a:rPr lang="en-US" sz="3599">
                <a:solidFill>
                  <a:srgbClr val="A9E3D7"/>
                </a:solidFill>
                <a:latin typeface="Times New Roman Bold"/>
              </a:rPr>
              <a:t>Le revêtement</a:t>
            </a:r>
            <a:r>
              <a:rPr lang="en-US" sz="3599">
                <a:solidFill>
                  <a:srgbClr val="FFFFFF"/>
                </a:solidFill>
                <a:latin typeface="Times New Roman Bold"/>
              </a:rPr>
              <a:t> par un couche fine d’une substance métallique qui empêche l’eau et l’air d’atteindre le métal du fer comme le zinc, l’étain, le nickel,...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455072" y="7365033"/>
            <a:ext cx="680571" cy="341136"/>
          </a:xfrm>
          <a:custGeom>
            <a:avLst/>
            <a:gdLst/>
            <a:ahLst/>
            <a:cxnLst/>
            <a:rect l="l" t="t" r="r" b="b"/>
            <a:pathLst>
              <a:path w="680571" h="341136">
                <a:moveTo>
                  <a:pt x="0" y="0"/>
                </a:moveTo>
                <a:lnTo>
                  <a:pt x="680571" y="0"/>
                </a:lnTo>
                <a:lnTo>
                  <a:pt x="680571" y="341136"/>
                </a:lnTo>
                <a:lnTo>
                  <a:pt x="0" y="3411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034552" y="7963099"/>
            <a:ext cx="1530484" cy="2661711"/>
          </a:xfrm>
          <a:custGeom>
            <a:avLst/>
            <a:gdLst/>
            <a:ahLst/>
            <a:cxnLst/>
            <a:rect l="l" t="t" r="r" b="b"/>
            <a:pathLst>
              <a:path w="1530484" h="2661711">
                <a:moveTo>
                  <a:pt x="1530484" y="0"/>
                </a:moveTo>
                <a:lnTo>
                  <a:pt x="0" y="0"/>
                </a:lnTo>
                <a:lnTo>
                  <a:pt x="0" y="2661712"/>
                </a:lnTo>
                <a:lnTo>
                  <a:pt x="1530484" y="2661712"/>
                </a:lnTo>
                <a:lnTo>
                  <a:pt x="15304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271372" y="2728677"/>
            <a:ext cx="14987928" cy="3890906"/>
          </a:xfrm>
          <a:custGeom>
            <a:avLst/>
            <a:gdLst/>
            <a:ahLst/>
            <a:cxnLst/>
            <a:rect l="l" t="t" r="r" b="b"/>
            <a:pathLst>
              <a:path w="14987928" h="3890906">
                <a:moveTo>
                  <a:pt x="0" y="0"/>
                </a:moveTo>
                <a:lnTo>
                  <a:pt x="14987928" y="0"/>
                </a:lnTo>
                <a:lnTo>
                  <a:pt x="14987928" y="3890906"/>
                </a:lnTo>
                <a:lnTo>
                  <a:pt x="0" y="38909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085" t="-4097" r="-24959" b="-415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H="1" flipV="1">
            <a:off x="3175373" y="5924350"/>
            <a:ext cx="612800" cy="1158214"/>
          </a:xfrm>
          <a:custGeom>
            <a:avLst/>
            <a:gdLst/>
            <a:ahLst/>
            <a:cxnLst/>
            <a:rect l="l" t="t" r="r" b="b"/>
            <a:pathLst>
              <a:path w="612800" h="1158214">
                <a:moveTo>
                  <a:pt x="612800" y="1158214"/>
                </a:moveTo>
                <a:lnTo>
                  <a:pt x="0" y="1158214"/>
                </a:lnTo>
                <a:lnTo>
                  <a:pt x="0" y="0"/>
                </a:lnTo>
                <a:lnTo>
                  <a:pt x="612800" y="0"/>
                </a:lnTo>
                <a:lnTo>
                  <a:pt x="612800" y="1158214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5131332" y="341630"/>
            <a:ext cx="10428862" cy="1136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9"/>
              </a:lnSpc>
              <a:spcBef>
                <a:spcPct val="0"/>
              </a:spcBef>
            </a:pPr>
            <a:r>
              <a:rPr lang="en-US" sz="5899" u="sng">
                <a:solidFill>
                  <a:srgbClr val="FAA93A"/>
                </a:solidFill>
                <a:latin typeface="Times New Roman Bold Italics"/>
              </a:rPr>
              <a:t>II. oxydation d’aluminium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68197" y="7118541"/>
            <a:ext cx="398398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  <a:spcBef>
                <a:spcPct val="0"/>
              </a:spcBef>
            </a:pPr>
            <a:r>
              <a:rPr lang="en-US" sz="3764">
                <a:solidFill>
                  <a:srgbClr val="FFFFFF"/>
                </a:solidFill>
                <a:latin typeface="Times New Roman Bold"/>
              </a:rPr>
              <a:t>plaque d’aluminium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13041" y="7230936"/>
            <a:ext cx="5063579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  <a:spcBef>
                <a:spcPct val="0"/>
              </a:spcBef>
            </a:pPr>
            <a:r>
              <a:rPr lang="en-US" sz="4600">
                <a:solidFill>
                  <a:srgbClr val="FFFFFF"/>
                </a:solidFill>
                <a:latin typeface="Times New Roman Bold"/>
              </a:rPr>
              <a:t>couche blanche (gris)</a:t>
            </a:r>
          </a:p>
        </p:txBody>
      </p:sp>
      <p:sp>
        <p:nvSpPr>
          <p:cNvPr id="15" name="Freeform 15"/>
          <p:cNvSpPr/>
          <p:nvPr/>
        </p:nvSpPr>
        <p:spPr>
          <a:xfrm flipH="1" flipV="1">
            <a:off x="15428333" y="6167972"/>
            <a:ext cx="612800" cy="1158214"/>
          </a:xfrm>
          <a:custGeom>
            <a:avLst/>
            <a:gdLst/>
            <a:ahLst/>
            <a:cxnLst/>
            <a:rect l="l" t="t" r="r" b="b"/>
            <a:pathLst>
              <a:path w="612800" h="1158214">
                <a:moveTo>
                  <a:pt x="612800" y="1158214"/>
                </a:moveTo>
                <a:lnTo>
                  <a:pt x="0" y="1158214"/>
                </a:lnTo>
                <a:lnTo>
                  <a:pt x="0" y="0"/>
                </a:lnTo>
                <a:lnTo>
                  <a:pt x="612800" y="0"/>
                </a:lnTo>
                <a:lnTo>
                  <a:pt x="612800" y="1158214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6633692" y="1498503"/>
            <a:ext cx="47179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 u="sng">
                <a:solidFill>
                  <a:srgbClr val="A5E800"/>
                </a:solidFill>
                <a:latin typeface="Times New Roman Bold Italics"/>
              </a:rPr>
              <a:t>1 - expérience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034552" y="7963099"/>
            <a:ext cx="1530484" cy="2661711"/>
          </a:xfrm>
          <a:custGeom>
            <a:avLst/>
            <a:gdLst/>
            <a:ahLst/>
            <a:cxnLst/>
            <a:rect l="l" t="t" r="r" b="b"/>
            <a:pathLst>
              <a:path w="1530484" h="2661711">
                <a:moveTo>
                  <a:pt x="1530484" y="0"/>
                </a:moveTo>
                <a:lnTo>
                  <a:pt x="0" y="0"/>
                </a:lnTo>
                <a:lnTo>
                  <a:pt x="0" y="2661712"/>
                </a:lnTo>
                <a:lnTo>
                  <a:pt x="1530484" y="2661712"/>
                </a:lnTo>
                <a:lnTo>
                  <a:pt x="15304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483776" cy="1289462"/>
          </a:xfrm>
          <a:custGeom>
            <a:avLst/>
            <a:gdLst/>
            <a:ahLst/>
            <a:cxnLst/>
            <a:rect l="l" t="t" r="r" b="b"/>
            <a:pathLst>
              <a:path w="1483776" h="1289462">
                <a:moveTo>
                  <a:pt x="0" y="0"/>
                </a:moveTo>
                <a:lnTo>
                  <a:pt x="1483776" y="0"/>
                </a:lnTo>
                <a:lnTo>
                  <a:pt x="1483776" y="1289462"/>
                </a:lnTo>
                <a:lnTo>
                  <a:pt x="0" y="12894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102423" y="538163"/>
            <a:ext cx="970424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 u="sng">
                <a:solidFill>
                  <a:srgbClr val="A5E800"/>
                </a:solidFill>
                <a:latin typeface="Times New Roman Bold Italics"/>
              </a:rPr>
              <a:t>2 - Observation et interprétation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90400" y="1567326"/>
            <a:ext cx="1436707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  <a:spcBef>
                <a:spcPct val="0"/>
              </a:spcBef>
            </a:pPr>
            <a:r>
              <a:rPr lang="en-US" sz="3764">
                <a:solidFill>
                  <a:srgbClr val="FFFFFF"/>
                </a:solidFill>
                <a:latin typeface="Times New Roman Bold"/>
              </a:rPr>
              <a:t>L’aluminium s'est recouvert d’une fine couche blanche (gris) d’oxyde d’aluminium appelé </a:t>
            </a:r>
            <a:r>
              <a:rPr lang="en-US" sz="3764">
                <a:solidFill>
                  <a:srgbClr val="FFFF99"/>
                </a:solidFill>
                <a:latin typeface="Times New Roman Bold"/>
              </a:rPr>
              <a:t>oxyde aluminium</a:t>
            </a:r>
            <a:r>
              <a:rPr lang="en-US" sz="3764">
                <a:solidFill>
                  <a:srgbClr val="FFFFFF"/>
                </a:solidFill>
                <a:latin typeface="Times New Roman Bold"/>
              </a:rPr>
              <a:t> ou alumine de formule </a:t>
            </a:r>
            <a:r>
              <a:rPr lang="en-US" sz="3764">
                <a:solidFill>
                  <a:srgbClr val="FFDC5D"/>
                </a:solidFill>
                <a:latin typeface="Times New Roman Bold"/>
              </a:rPr>
              <a:t>Al₂O₃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21163" y="2828725"/>
            <a:ext cx="1448899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7"/>
              </a:lnSpc>
              <a:spcBef>
                <a:spcPct val="0"/>
              </a:spcBef>
            </a:pPr>
            <a:r>
              <a:rPr lang="en-US" sz="3764">
                <a:solidFill>
                  <a:srgbClr val="FFFFFF"/>
                </a:solidFill>
                <a:latin typeface="Times New Roman Bold"/>
              </a:rPr>
              <a:t> la corrosion ne progresse pas en profondeur pour détruire le métal : cet oxyde protège le métal</a:t>
            </a:r>
          </a:p>
        </p:txBody>
      </p:sp>
      <p:sp>
        <p:nvSpPr>
          <p:cNvPr id="13" name="Freeform 13"/>
          <p:cNvSpPr/>
          <p:nvPr/>
        </p:nvSpPr>
        <p:spPr>
          <a:xfrm>
            <a:off x="3420332" y="4570259"/>
            <a:ext cx="4593583" cy="1146482"/>
          </a:xfrm>
          <a:custGeom>
            <a:avLst/>
            <a:gdLst/>
            <a:ahLst/>
            <a:cxnLst/>
            <a:rect l="l" t="t" r="r" b="b"/>
            <a:pathLst>
              <a:path w="4593583" h="1146482">
                <a:moveTo>
                  <a:pt x="0" y="0"/>
                </a:moveTo>
                <a:lnTo>
                  <a:pt x="4593583" y="0"/>
                </a:lnTo>
                <a:lnTo>
                  <a:pt x="4593583" y="1146482"/>
                </a:lnTo>
                <a:lnTo>
                  <a:pt x="0" y="11464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5072872" y="4574494"/>
            <a:ext cx="2660419" cy="937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0"/>
              </a:lnSpc>
              <a:spcBef>
                <a:spcPct val="0"/>
              </a:spcBef>
            </a:pPr>
            <a:r>
              <a:rPr lang="en-US" sz="4857" u="sng">
                <a:solidFill>
                  <a:srgbClr val="E35225"/>
                </a:solidFill>
                <a:latin typeface="Times New Roman Bold"/>
              </a:rPr>
              <a:t>l’alumine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89892" y="5869141"/>
            <a:ext cx="14151537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7"/>
              </a:lnSpc>
              <a:spcBef>
                <a:spcPct val="0"/>
              </a:spcBef>
            </a:pPr>
            <a:r>
              <a:rPr lang="en-US" sz="4106">
                <a:solidFill>
                  <a:srgbClr val="FFFFFF"/>
                </a:solidFill>
                <a:latin typeface="Times New Roman Bold"/>
              </a:rPr>
              <a:t>L’alumine est une couche qui n’est pas poreuse (impreméable à l’eau et l’air) permet de proteget l’alumium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17443" y="4826897"/>
            <a:ext cx="14550963" cy="996754"/>
            <a:chOff x="0" y="0"/>
            <a:chExt cx="3832352" cy="2625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32353" cy="262520"/>
            </a:xfrm>
            <a:custGeom>
              <a:avLst/>
              <a:gdLst/>
              <a:ahLst/>
              <a:cxnLst/>
              <a:rect l="l" t="t" r="r" b="b"/>
              <a:pathLst>
                <a:path w="3832353" h="262520">
                  <a:moveTo>
                    <a:pt x="0" y="0"/>
                  </a:moveTo>
                  <a:lnTo>
                    <a:pt x="3832353" y="0"/>
                  </a:lnTo>
                  <a:lnTo>
                    <a:pt x="3832353" y="262520"/>
                  </a:lnTo>
                  <a:lnTo>
                    <a:pt x="0" y="262520"/>
                  </a:lnTo>
                  <a:close/>
                </a:path>
              </a:pathLst>
            </a:custGeom>
            <a:solidFill>
              <a:srgbClr val="9ACD4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832352" cy="300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30589" y="5123883"/>
            <a:ext cx="1475037" cy="439829"/>
          </a:xfrm>
          <a:custGeom>
            <a:avLst/>
            <a:gdLst/>
            <a:ahLst/>
            <a:cxnLst/>
            <a:rect l="l" t="t" r="r" b="b"/>
            <a:pathLst>
              <a:path w="1475037" h="439829">
                <a:moveTo>
                  <a:pt x="0" y="0"/>
                </a:moveTo>
                <a:lnTo>
                  <a:pt x="1475037" y="0"/>
                </a:lnTo>
                <a:lnTo>
                  <a:pt x="1475037" y="439829"/>
                </a:lnTo>
                <a:lnTo>
                  <a:pt x="0" y="4398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417443" y="7266637"/>
            <a:ext cx="12054061" cy="887095"/>
          </a:xfrm>
          <a:custGeom>
            <a:avLst/>
            <a:gdLst/>
            <a:ahLst/>
            <a:cxnLst/>
            <a:rect l="l" t="t" r="r" b="b"/>
            <a:pathLst>
              <a:path w="12054061" h="887095">
                <a:moveTo>
                  <a:pt x="0" y="0"/>
                </a:moveTo>
                <a:lnTo>
                  <a:pt x="12054060" y="0"/>
                </a:lnTo>
                <a:lnTo>
                  <a:pt x="12054060" y="887096"/>
                </a:lnTo>
                <a:lnTo>
                  <a:pt x="0" y="887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696" t="-1099999" r="-22965" b="-15219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480614" y="531812"/>
            <a:ext cx="5872100" cy="1387951"/>
          </a:xfrm>
          <a:custGeom>
            <a:avLst/>
            <a:gdLst/>
            <a:ahLst/>
            <a:cxnLst/>
            <a:rect l="l" t="t" r="r" b="b"/>
            <a:pathLst>
              <a:path w="5872100" h="1387951">
                <a:moveTo>
                  <a:pt x="0" y="0"/>
                </a:moveTo>
                <a:lnTo>
                  <a:pt x="5872100" y="0"/>
                </a:lnTo>
                <a:lnTo>
                  <a:pt x="5872100" y="1387951"/>
                </a:lnTo>
                <a:lnTo>
                  <a:pt x="0" y="1387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138509" y="5734358"/>
            <a:ext cx="4149491" cy="4473844"/>
          </a:xfrm>
          <a:custGeom>
            <a:avLst/>
            <a:gdLst/>
            <a:ahLst/>
            <a:cxnLst/>
            <a:rect l="l" t="t" r="r" b="b"/>
            <a:pathLst>
              <a:path w="4149491" h="4473844">
                <a:moveTo>
                  <a:pt x="0" y="0"/>
                </a:moveTo>
                <a:lnTo>
                  <a:pt x="4149491" y="0"/>
                </a:lnTo>
                <a:lnTo>
                  <a:pt x="4149491" y="4473845"/>
                </a:lnTo>
                <a:lnTo>
                  <a:pt x="0" y="44738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54459" y="3960122"/>
            <a:ext cx="1206497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7"/>
              </a:lnSpc>
              <a:spcBef>
                <a:spcPct val="0"/>
              </a:spcBef>
            </a:pPr>
            <a:r>
              <a:rPr lang="en-US" sz="5023">
                <a:solidFill>
                  <a:srgbClr val="FFFFFF"/>
                </a:solidFill>
                <a:latin typeface="Times New Roman Bold"/>
              </a:rPr>
              <a:t>Le bilan de la réaction s’écrit 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90494" y="2322512"/>
            <a:ext cx="15743047" cy="162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87"/>
              </a:lnSpc>
              <a:spcBef>
                <a:spcPct val="0"/>
              </a:spcBef>
            </a:pPr>
            <a:r>
              <a:rPr lang="en-US" sz="4191">
                <a:solidFill>
                  <a:srgbClr val="33B1FF"/>
                </a:solidFill>
                <a:latin typeface="Times New Roman Bold"/>
              </a:rPr>
              <a:t>L’aluminium</a:t>
            </a:r>
            <a:r>
              <a:rPr lang="en-US" sz="4191">
                <a:solidFill>
                  <a:srgbClr val="FFFFFF"/>
                </a:solidFill>
                <a:latin typeface="Times New Roman Bold"/>
              </a:rPr>
              <a:t> réagit aves le </a:t>
            </a:r>
            <a:r>
              <a:rPr lang="en-US" sz="4191">
                <a:solidFill>
                  <a:srgbClr val="2BCCCA"/>
                </a:solidFill>
                <a:latin typeface="Times New Roman Bold"/>
              </a:rPr>
              <a:t>dioxygéne</a:t>
            </a:r>
            <a:r>
              <a:rPr lang="en-US" sz="4191">
                <a:solidFill>
                  <a:srgbClr val="FFFFFF"/>
                </a:solidFill>
                <a:latin typeface="Times New Roman Bold"/>
              </a:rPr>
              <a:t> de l’air en produisant </a:t>
            </a:r>
            <a:r>
              <a:rPr lang="en-US" sz="4191">
                <a:solidFill>
                  <a:srgbClr val="33B1FF"/>
                </a:solidFill>
                <a:latin typeface="Times New Roman Bold"/>
              </a:rPr>
              <a:t>l’oxyde</a:t>
            </a:r>
            <a:r>
              <a:rPr lang="en-US" sz="4191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191">
                <a:solidFill>
                  <a:srgbClr val="33B1FF"/>
                </a:solidFill>
                <a:latin typeface="Times New Roman Bold"/>
              </a:rPr>
              <a:t>d’aluminium </a:t>
            </a:r>
            <a:r>
              <a:rPr lang="en-US" sz="4191">
                <a:solidFill>
                  <a:srgbClr val="FFFFFF"/>
                </a:solidFill>
                <a:latin typeface="Times New Roman Bold"/>
              </a:rPr>
              <a:t>ou </a:t>
            </a:r>
            <a:r>
              <a:rPr lang="en-US" sz="4191">
                <a:solidFill>
                  <a:srgbClr val="2BCCCA"/>
                </a:solidFill>
                <a:latin typeface="Times New Roman Bold"/>
              </a:rPr>
              <a:t>l’alumine Al₂O₃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93546" y="4839008"/>
            <a:ext cx="3128098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0"/>
              </a:lnSpc>
              <a:spcBef>
                <a:spcPct val="0"/>
              </a:spcBef>
            </a:pPr>
            <a:r>
              <a:rPr lang="en-US" sz="5200">
                <a:solidFill>
                  <a:srgbClr val="0000CC"/>
                </a:solidFill>
                <a:latin typeface="Times New Roman Bold"/>
              </a:rPr>
              <a:t>aluminium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87527" y="4884031"/>
            <a:ext cx="2787975" cy="68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0"/>
              </a:lnSpc>
            </a:pPr>
            <a:r>
              <a:rPr lang="en-US" sz="3964">
                <a:solidFill>
                  <a:srgbClr val="0000CC"/>
                </a:solidFill>
                <a:latin typeface="Montserrat Bold"/>
              </a:rPr>
              <a:t>dioxygene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98009" y="4973034"/>
            <a:ext cx="5170398" cy="63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0"/>
              </a:lnSpc>
            </a:pPr>
            <a:r>
              <a:rPr lang="en-US" sz="3764">
                <a:solidFill>
                  <a:srgbClr val="0000CC"/>
                </a:solidFill>
                <a:latin typeface="Montserrat Bold"/>
              </a:rPr>
              <a:t>oxyde d’aluminium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32325" y="5928426"/>
            <a:ext cx="9665683" cy="957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0"/>
              </a:lnSpc>
            </a:pPr>
            <a:r>
              <a:rPr lang="en-US" sz="5064">
                <a:solidFill>
                  <a:srgbClr val="FFFFFF"/>
                </a:solidFill>
                <a:latin typeface="Times New Roman Bold"/>
              </a:rPr>
              <a:t>L’équation  de la réaction s’écrit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80355" y="597138"/>
            <a:ext cx="3672618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7"/>
              </a:lnSpc>
              <a:spcBef>
                <a:spcPct val="0"/>
              </a:spcBef>
            </a:pPr>
            <a:r>
              <a:rPr lang="en-US" sz="6523">
                <a:solidFill>
                  <a:srgbClr val="8C52FF"/>
                </a:solidFill>
                <a:latin typeface="Times New Roman Bold"/>
              </a:rPr>
              <a:t>conlusion</a:t>
            </a:r>
          </a:p>
        </p:txBody>
      </p:sp>
      <p:sp>
        <p:nvSpPr>
          <p:cNvPr id="16" name="Freeform 16"/>
          <p:cNvSpPr/>
          <p:nvPr/>
        </p:nvSpPr>
        <p:spPr>
          <a:xfrm flipH="1">
            <a:off x="57580" y="5734358"/>
            <a:ext cx="4149491" cy="4473844"/>
          </a:xfrm>
          <a:custGeom>
            <a:avLst/>
            <a:gdLst/>
            <a:ahLst/>
            <a:cxnLst/>
            <a:rect l="l" t="t" r="r" b="b"/>
            <a:pathLst>
              <a:path w="4149491" h="4473844">
                <a:moveTo>
                  <a:pt x="4149491" y="0"/>
                </a:moveTo>
                <a:lnTo>
                  <a:pt x="0" y="0"/>
                </a:lnTo>
                <a:lnTo>
                  <a:pt x="0" y="4473845"/>
                </a:lnTo>
                <a:lnTo>
                  <a:pt x="4149491" y="4473845"/>
                </a:lnTo>
                <a:lnTo>
                  <a:pt x="4149491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flipV="1">
            <a:off x="14031829" y="0"/>
            <a:ext cx="4149491" cy="4473844"/>
          </a:xfrm>
          <a:custGeom>
            <a:avLst/>
            <a:gdLst/>
            <a:ahLst/>
            <a:cxnLst/>
            <a:rect l="l" t="t" r="r" b="b"/>
            <a:pathLst>
              <a:path w="4149491" h="4473844">
                <a:moveTo>
                  <a:pt x="0" y="4473844"/>
                </a:moveTo>
                <a:lnTo>
                  <a:pt x="4149491" y="4473844"/>
                </a:lnTo>
                <a:lnTo>
                  <a:pt x="4149491" y="0"/>
                </a:lnTo>
                <a:lnTo>
                  <a:pt x="0" y="0"/>
                </a:lnTo>
                <a:lnTo>
                  <a:pt x="0" y="4473844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flipH="1" flipV="1">
            <a:off x="57580" y="0"/>
            <a:ext cx="4149491" cy="4473844"/>
          </a:xfrm>
          <a:custGeom>
            <a:avLst/>
            <a:gdLst/>
            <a:ahLst/>
            <a:cxnLst/>
            <a:rect l="l" t="t" r="r" b="b"/>
            <a:pathLst>
              <a:path w="4149491" h="4473844">
                <a:moveTo>
                  <a:pt x="4149491" y="4473844"/>
                </a:moveTo>
                <a:lnTo>
                  <a:pt x="0" y="4473844"/>
                </a:lnTo>
                <a:lnTo>
                  <a:pt x="0" y="0"/>
                </a:lnTo>
                <a:lnTo>
                  <a:pt x="4149491" y="0"/>
                </a:lnTo>
                <a:lnTo>
                  <a:pt x="4149491" y="4473844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860356" y="5123883"/>
            <a:ext cx="531896" cy="541746"/>
          </a:xfrm>
          <a:custGeom>
            <a:avLst/>
            <a:gdLst/>
            <a:ahLst/>
            <a:cxnLst/>
            <a:rect l="l" t="t" r="r" b="b"/>
            <a:pathLst>
              <a:path w="531896" h="541746">
                <a:moveTo>
                  <a:pt x="0" y="0"/>
                </a:moveTo>
                <a:lnTo>
                  <a:pt x="531896" y="0"/>
                </a:lnTo>
                <a:lnTo>
                  <a:pt x="531896" y="541747"/>
                </a:lnTo>
                <a:lnTo>
                  <a:pt x="0" y="5417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034552" y="7963099"/>
            <a:ext cx="1530484" cy="2661711"/>
          </a:xfrm>
          <a:custGeom>
            <a:avLst/>
            <a:gdLst/>
            <a:ahLst/>
            <a:cxnLst/>
            <a:rect l="l" t="t" r="r" b="b"/>
            <a:pathLst>
              <a:path w="1530484" h="2661711">
                <a:moveTo>
                  <a:pt x="1530484" y="0"/>
                </a:moveTo>
                <a:lnTo>
                  <a:pt x="0" y="0"/>
                </a:lnTo>
                <a:lnTo>
                  <a:pt x="0" y="2661712"/>
                </a:lnTo>
                <a:lnTo>
                  <a:pt x="1530484" y="2661712"/>
                </a:lnTo>
                <a:lnTo>
                  <a:pt x="15304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483776" cy="1289462"/>
          </a:xfrm>
          <a:custGeom>
            <a:avLst/>
            <a:gdLst/>
            <a:ahLst/>
            <a:cxnLst/>
            <a:rect l="l" t="t" r="r" b="b"/>
            <a:pathLst>
              <a:path w="1483776" h="1289462">
                <a:moveTo>
                  <a:pt x="0" y="0"/>
                </a:moveTo>
                <a:lnTo>
                  <a:pt x="1483776" y="0"/>
                </a:lnTo>
                <a:lnTo>
                  <a:pt x="1483776" y="1289462"/>
                </a:lnTo>
                <a:lnTo>
                  <a:pt x="0" y="12894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206337" y="275644"/>
            <a:ext cx="4364008" cy="1491697"/>
          </a:xfrm>
          <a:custGeom>
            <a:avLst/>
            <a:gdLst/>
            <a:ahLst/>
            <a:cxnLst/>
            <a:rect l="l" t="t" r="r" b="b"/>
            <a:pathLst>
              <a:path w="4364008" h="1491697">
                <a:moveTo>
                  <a:pt x="0" y="0"/>
                </a:moveTo>
                <a:lnTo>
                  <a:pt x="4364008" y="0"/>
                </a:lnTo>
                <a:lnTo>
                  <a:pt x="4364008" y="1491697"/>
                </a:lnTo>
                <a:lnTo>
                  <a:pt x="0" y="14916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206337" y="442913"/>
            <a:ext cx="4060299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9"/>
              </a:lnSpc>
              <a:spcBef>
                <a:spcPct val="0"/>
              </a:spcBef>
            </a:pPr>
            <a:r>
              <a:rPr lang="en-US" sz="6099" u="sng">
                <a:solidFill>
                  <a:srgbClr val="231F20"/>
                </a:solidFill>
                <a:latin typeface="Times New Roman Bold Italics"/>
              </a:rPr>
              <a:t>Exercice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24258" y="1691141"/>
            <a:ext cx="14880259" cy="667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Le fer intervient dans la composition de différents objets très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utilisés dans la vie courante comme les portes et les fenêtres en fer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en raison de sa rigidité mais il s’expose à la corrosion dans l’air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humide à cause de la rouille constituée essentiellement du corps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composé de formule chimique Fe2O3 .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1. Donner le nom du corps composé de formule chimique Fe2O3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2. Ecrire l’équation chimique bilan de cette réaction.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3. Expliquer pourquoi, il est conseillé de protéger le fer dans les régions humides.</a:t>
            </a:r>
          </a:p>
          <a:p>
            <a:pPr algn="l">
              <a:lnSpc>
                <a:spcPts val="4757"/>
              </a:lnSpc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4. Citer deux techniques utilisées pour la protection contre la</a:t>
            </a:r>
          </a:p>
          <a:p>
            <a:pPr algn="l">
              <a:lnSpc>
                <a:spcPts val="4757"/>
              </a:lnSpc>
              <a:spcBef>
                <a:spcPct val="0"/>
              </a:spcBef>
            </a:pPr>
            <a:r>
              <a:rPr lang="en-US" sz="3964">
                <a:solidFill>
                  <a:srgbClr val="FFFFFF"/>
                </a:solidFill>
                <a:latin typeface="Times New Roman Bold"/>
              </a:rPr>
              <a:t>corrosion du fer.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569</Words>
  <Application>Microsoft Office PowerPoint</Application>
  <PresentationFormat>Custom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Times New Roman Bold</vt:lpstr>
      <vt:lpstr>Arial</vt:lpstr>
      <vt:lpstr>Montserrat Bold</vt:lpstr>
      <vt:lpstr>Gagalin</vt:lpstr>
      <vt:lpstr>Calibri</vt:lpstr>
      <vt:lpstr>Times New Roman</vt:lpstr>
      <vt:lpstr>Times New Roman Bold Italics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Oxydation de quelques métaux dans l'air</dc:title>
  <dc:creator>PC</dc:creator>
  <cp:lastModifiedBy>AIT ELZAAR SAID</cp:lastModifiedBy>
  <cp:revision>2</cp:revision>
  <dcterms:created xsi:type="dcterms:W3CDTF">2006-08-16T00:00:00Z</dcterms:created>
  <dcterms:modified xsi:type="dcterms:W3CDTF">2024-06-11T12:16:18Z</dcterms:modified>
  <dc:identifier>DAFwVaJoH1Y</dc:identifier>
</cp:coreProperties>
</file>