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Open Sans Bold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Times New Roman" panose="02020603050405020304" pitchFamily="18" charset="0"/>
      <p:regular r:id="rId24"/>
    </p:embeddedFont>
    <p:embeddedFont>
      <p:font typeface="Poppins Bold Italics" panose="020B0604020202020204" charset="0"/>
      <p:regular r:id="rId25"/>
    </p:embeddedFont>
    <p:embeddedFont>
      <p:font typeface="Times New Roman Bold" panose="020B0604020202020204" charset="0"/>
      <p:regular r:id="rId26"/>
    </p:embeddedFont>
    <p:embeddedFont>
      <p:font typeface="Times New Roman Bold Italics" panose="020B0604020202020204" charset="0"/>
      <p:regular r:id="rId27"/>
    </p:embeddedFont>
    <p:embeddedFont>
      <p:font typeface="Open Sans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gif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.png"/><Relationship Id="rId3" Type="http://schemas.openxmlformats.org/officeDocument/2006/relationships/image" Target="../media/image15.svg"/><Relationship Id="rId7" Type="http://schemas.openxmlformats.org/officeDocument/2006/relationships/image" Target="../media/image6.svg"/><Relationship Id="rId12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7.svg"/><Relationship Id="rId5" Type="http://schemas.openxmlformats.org/officeDocument/2006/relationships/image" Target="../media/image4.sv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svg"/><Relationship Id="rId7" Type="http://schemas.openxmlformats.org/officeDocument/2006/relationships/image" Target="../media/image6.svg"/><Relationship Id="rId12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2.png"/><Relationship Id="rId5" Type="http://schemas.openxmlformats.org/officeDocument/2006/relationships/image" Target="../media/image4.sv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18" Type="http://schemas.openxmlformats.org/officeDocument/2006/relationships/image" Target="../media/image23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8.png"/><Relationship Id="rId17" Type="http://schemas.openxmlformats.org/officeDocument/2006/relationships/image" Target="../media/image22.jpeg"/><Relationship Id="rId2" Type="http://schemas.openxmlformats.org/officeDocument/2006/relationships/image" Target="../media/image3.png"/><Relationship Id="rId16" Type="http://schemas.openxmlformats.org/officeDocument/2006/relationships/image" Target="../media/image21.jpeg"/><Relationship Id="rId20" Type="http://schemas.openxmlformats.org/officeDocument/2006/relationships/image" Target="../media/image3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5.svg"/><Relationship Id="rId5" Type="http://schemas.openxmlformats.org/officeDocument/2006/relationships/image" Target="../media/image6.svg"/><Relationship Id="rId15" Type="http://schemas.openxmlformats.org/officeDocument/2006/relationships/image" Target="../media/image29.svg"/><Relationship Id="rId10" Type="http://schemas.openxmlformats.org/officeDocument/2006/relationships/image" Target="../media/image17.png"/><Relationship Id="rId19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23.sv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8.png"/><Relationship Id="rId17" Type="http://schemas.openxmlformats.org/officeDocument/2006/relationships/image" Target="../media/image43.svg"/><Relationship Id="rId2" Type="http://schemas.openxmlformats.org/officeDocument/2006/relationships/image" Target="../media/image3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7.png"/><Relationship Id="rId5" Type="http://schemas.openxmlformats.org/officeDocument/2006/relationships/image" Target="../media/image6.svg"/><Relationship Id="rId15" Type="http://schemas.openxmlformats.org/officeDocument/2006/relationships/image" Target="../media/image18.pn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openxmlformats.org/officeDocument/2006/relationships/image" Target="../media/image36.svg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6.svg"/><Relationship Id="rId15" Type="http://schemas.openxmlformats.org/officeDocument/2006/relationships/image" Target="../media/image29.svg"/><Relationship Id="rId10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25.sv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5.png"/><Relationship Id="rId18" Type="http://schemas.openxmlformats.org/officeDocument/2006/relationships/image" Target="../media/image3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4.svg"/><Relationship Id="rId17" Type="http://schemas.openxmlformats.org/officeDocument/2006/relationships/image" Target="../media/image51.svg"/><Relationship Id="rId2" Type="http://schemas.openxmlformats.org/officeDocument/2006/relationships/image" Target="../media/image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4.png"/><Relationship Id="rId5" Type="http://schemas.openxmlformats.org/officeDocument/2006/relationships/image" Target="../media/image6.svg"/><Relationship Id="rId15" Type="http://schemas.openxmlformats.org/officeDocument/2006/relationships/image" Target="../media/image49.svg"/><Relationship Id="rId10" Type="http://schemas.openxmlformats.org/officeDocument/2006/relationships/image" Target="../media/image34.png"/><Relationship Id="rId19" Type="http://schemas.openxmlformats.org/officeDocument/2006/relationships/image" Target="../media/image39.png"/><Relationship Id="rId4" Type="http://schemas.openxmlformats.org/officeDocument/2006/relationships/image" Target="../media/image4.png"/><Relationship Id="rId9" Type="http://schemas.openxmlformats.org/officeDocument/2006/relationships/image" Target="../media/image25.svg"/><Relationship Id="rId1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25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4.svg"/><Relationship Id="rId5" Type="http://schemas.openxmlformats.org/officeDocument/2006/relationships/image" Target="../media/image6.svg"/><Relationship Id="rId15" Type="http://schemas.openxmlformats.org/officeDocument/2006/relationships/image" Target="../media/image45.png"/><Relationship Id="rId10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43.png"/><Relationship Id="rId1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8.png"/><Relationship Id="rId18" Type="http://schemas.openxmlformats.org/officeDocument/2006/relationships/image" Target="../media/image51.png"/><Relationship Id="rId3" Type="http://schemas.openxmlformats.org/officeDocument/2006/relationships/image" Target="../media/image4.svg"/><Relationship Id="rId21" Type="http://schemas.openxmlformats.org/officeDocument/2006/relationships/image" Target="../media/image54.png"/><Relationship Id="rId7" Type="http://schemas.openxmlformats.org/officeDocument/2006/relationships/image" Target="../media/image61.svg"/><Relationship Id="rId12" Type="http://schemas.openxmlformats.org/officeDocument/2006/relationships/image" Target="../media/image47.png"/><Relationship Id="rId17" Type="http://schemas.openxmlformats.org/officeDocument/2006/relationships/image" Target="../media/image50.png"/><Relationship Id="rId2" Type="http://schemas.openxmlformats.org/officeDocument/2006/relationships/image" Target="../media/image3.png"/><Relationship Id="rId16" Type="http://schemas.openxmlformats.org/officeDocument/2006/relationships/image" Target="../media/image34.sv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25.svg"/><Relationship Id="rId5" Type="http://schemas.openxmlformats.org/officeDocument/2006/relationships/image" Target="../media/image6.svg"/><Relationship Id="rId15" Type="http://schemas.openxmlformats.org/officeDocument/2006/relationships/image" Target="../media/image24.png"/><Relationship Id="rId23" Type="http://schemas.openxmlformats.org/officeDocument/2006/relationships/image" Target="../media/image56.png"/><Relationship Id="rId10" Type="http://schemas.openxmlformats.org/officeDocument/2006/relationships/image" Target="../media/image17.png"/><Relationship Id="rId19" Type="http://schemas.openxmlformats.org/officeDocument/2006/relationships/image" Target="../media/image52.png"/><Relationship Id="rId4" Type="http://schemas.openxmlformats.org/officeDocument/2006/relationships/image" Target="../media/image4.png"/><Relationship Id="rId9" Type="http://schemas.openxmlformats.org/officeDocument/2006/relationships/image" Target="../media/image8.svg"/><Relationship Id="rId14" Type="http://schemas.openxmlformats.org/officeDocument/2006/relationships/image" Target="../media/image49.png"/><Relationship Id="rId22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7.png"/><Relationship Id="rId5" Type="http://schemas.openxmlformats.org/officeDocument/2006/relationships/image" Target="../media/image6.svg"/><Relationship Id="rId10" Type="http://schemas.openxmlformats.org/officeDocument/2006/relationships/image" Target="../media/image12.sv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5.svg"/><Relationship Id="rId18" Type="http://schemas.openxmlformats.org/officeDocument/2006/relationships/image" Target="../media/image6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17" Type="http://schemas.openxmlformats.org/officeDocument/2006/relationships/image" Target="../media/image60.png"/><Relationship Id="rId2" Type="http://schemas.openxmlformats.org/officeDocument/2006/relationships/image" Target="../media/image3.png"/><Relationship Id="rId16" Type="http://schemas.openxmlformats.org/officeDocument/2006/relationships/image" Target="../media/image75.sv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8.png"/><Relationship Id="rId5" Type="http://schemas.openxmlformats.org/officeDocument/2006/relationships/image" Target="../media/image6.svg"/><Relationship Id="rId15" Type="http://schemas.openxmlformats.org/officeDocument/2006/relationships/image" Target="../media/image59.png"/><Relationship Id="rId10" Type="http://schemas.openxmlformats.org/officeDocument/2006/relationships/image" Target="../media/image57.png"/><Relationship Id="rId19" Type="http://schemas.openxmlformats.org/officeDocument/2006/relationships/image" Target="../media/image62.png"/><Relationship Id="rId4" Type="http://schemas.openxmlformats.org/officeDocument/2006/relationships/image" Target="../media/image4.png"/><Relationship Id="rId9" Type="http://schemas.openxmlformats.org/officeDocument/2006/relationships/image" Target="../media/image34.svg"/><Relationship Id="rId1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64.png"/><Relationship Id="rId5" Type="http://schemas.openxmlformats.org/officeDocument/2006/relationships/image" Target="../media/image6.svg"/><Relationship Id="rId10" Type="http://schemas.openxmlformats.org/officeDocument/2006/relationships/image" Target="../media/image33.png"/><Relationship Id="rId4" Type="http://schemas.openxmlformats.org/officeDocument/2006/relationships/image" Target="../media/image4.png"/><Relationship Id="rId9" Type="http://schemas.openxmlformats.org/officeDocument/2006/relationships/image" Target="../media/image25.svg"/><Relationship Id="rId14" Type="http://schemas.openxmlformats.org/officeDocument/2006/relationships/image" Target="../media/image3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2.svg"/><Relationship Id="rId5" Type="http://schemas.openxmlformats.org/officeDocument/2006/relationships/image" Target="../media/image6.svg"/><Relationship Id="rId10" Type="http://schemas.openxmlformats.org/officeDocument/2006/relationships/image" Target="../media/image65.png"/><Relationship Id="rId4" Type="http://schemas.openxmlformats.org/officeDocument/2006/relationships/image" Target="../media/image4.png"/><Relationship Id="rId9" Type="http://schemas.openxmlformats.org/officeDocument/2006/relationships/image" Target="../media/image2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84.svg"/><Relationship Id="rId18" Type="http://schemas.openxmlformats.org/officeDocument/2006/relationships/image" Target="../media/image71.png"/><Relationship Id="rId3" Type="http://schemas.openxmlformats.org/officeDocument/2006/relationships/image" Target="../media/image4.svg"/><Relationship Id="rId21" Type="http://schemas.openxmlformats.org/officeDocument/2006/relationships/image" Target="../media/image74.png"/><Relationship Id="rId7" Type="http://schemas.openxmlformats.org/officeDocument/2006/relationships/image" Target="../media/image8.svg"/><Relationship Id="rId12" Type="http://schemas.openxmlformats.org/officeDocument/2006/relationships/image" Target="../media/image66.png"/><Relationship Id="rId17" Type="http://schemas.openxmlformats.org/officeDocument/2006/relationships/image" Target="../media/image70.png"/><Relationship Id="rId2" Type="http://schemas.openxmlformats.org/officeDocument/2006/relationships/image" Target="../media/image3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68.png"/><Relationship Id="rId10" Type="http://schemas.openxmlformats.org/officeDocument/2006/relationships/image" Target="../media/image8.png"/><Relationship Id="rId19" Type="http://schemas.openxmlformats.org/officeDocument/2006/relationships/image" Target="../media/image72.png"/><Relationship Id="rId4" Type="http://schemas.openxmlformats.org/officeDocument/2006/relationships/image" Target="../media/image4.png"/><Relationship Id="rId9" Type="http://schemas.openxmlformats.org/officeDocument/2006/relationships/image" Target="../media/image25.svg"/><Relationship Id="rId1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78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12" Type="http://schemas.openxmlformats.org/officeDocument/2006/relationships/image" Target="../media/image77.png"/><Relationship Id="rId17" Type="http://schemas.openxmlformats.org/officeDocument/2006/relationships/image" Target="../media/image17.svg"/><Relationship Id="rId2" Type="http://schemas.openxmlformats.org/officeDocument/2006/relationships/image" Target="../media/image4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6.png"/><Relationship Id="rId5" Type="http://schemas.openxmlformats.org/officeDocument/2006/relationships/image" Target="../media/image4.svg"/><Relationship Id="rId15" Type="http://schemas.openxmlformats.org/officeDocument/2006/relationships/image" Target="../media/image34.svg"/><Relationship Id="rId10" Type="http://schemas.openxmlformats.org/officeDocument/2006/relationships/image" Target="../media/image75.png"/><Relationship Id="rId4" Type="http://schemas.openxmlformats.org/officeDocument/2006/relationships/image" Target="../media/image3.png"/><Relationship Id="rId9" Type="http://schemas.openxmlformats.org/officeDocument/2006/relationships/image" Target="../media/image25.sv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63032" r="-6303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287020" y="8120484"/>
            <a:ext cx="1220554" cy="835652"/>
            <a:chOff x="0" y="0"/>
            <a:chExt cx="3238883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38884" cy="2217502"/>
            </a:xfrm>
            <a:custGeom>
              <a:avLst/>
              <a:gdLst/>
              <a:ahLst/>
              <a:cxnLst/>
              <a:rect l="l" t="t" r="r" b="b"/>
              <a:pathLst>
                <a:path w="3238884" h="2217502">
                  <a:moveTo>
                    <a:pt x="3114423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114423" y="0"/>
                  </a:lnTo>
                  <a:cubicBezTo>
                    <a:pt x="3183003" y="0"/>
                    <a:pt x="3238884" y="55880"/>
                    <a:pt x="3238884" y="124460"/>
                  </a:cubicBezTo>
                  <a:lnTo>
                    <a:pt x="3238884" y="2093042"/>
                  </a:lnTo>
                  <a:cubicBezTo>
                    <a:pt x="3238884" y="2161622"/>
                    <a:pt x="3183003" y="2217502"/>
                    <a:pt x="3114423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094154" y="8538310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6" name="Group 16"/>
          <p:cNvGrpSpPr/>
          <p:nvPr/>
        </p:nvGrpSpPr>
        <p:grpSpPr>
          <a:xfrm>
            <a:off x="5590138" y="6577220"/>
            <a:ext cx="3369851" cy="3369851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rcRect t="152" b="152"/>
          <a:stretch>
            <a:fillRect/>
          </a:stretch>
        </p:blipFill>
        <p:spPr>
          <a:xfrm>
            <a:off x="1569186" y="2973333"/>
            <a:ext cx="6653838" cy="3493265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2287020" y="695325"/>
            <a:ext cx="5218170" cy="1631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50"/>
              </a:lnSpc>
              <a:spcBef>
                <a:spcPct val="0"/>
              </a:spcBef>
            </a:pPr>
            <a:r>
              <a:rPr lang="en-US" sz="8536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Chapitre 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23362" y="3375921"/>
            <a:ext cx="6411202" cy="2369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9"/>
              </a:lnSpc>
              <a:spcBef>
                <a:spcPct val="0"/>
              </a:spcBef>
            </a:pPr>
            <a:r>
              <a:rPr lang="en-US" sz="6478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Oscillation libre dans RLC en série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87020" y="8317350"/>
            <a:ext cx="997285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705215" y="-184274"/>
            <a:ext cx="5218170" cy="138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70"/>
              </a:lnSpc>
              <a:spcBef>
                <a:spcPct val="0"/>
              </a:spcBef>
            </a:pPr>
            <a:r>
              <a:rPr lang="en-US" sz="7336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Electricite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85152" y="7645889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435652" y="7923305"/>
            <a:ext cx="1506558" cy="2620100"/>
          </a:xfrm>
          <a:custGeom>
            <a:avLst/>
            <a:gdLst/>
            <a:ahLst/>
            <a:cxnLst/>
            <a:rect l="l" t="t" r="r" b="b"/>
            <a:pathLst>
              <a:path w="1506558" h="2620100">
                <a:moveTo>
                  <a:pt x="1506558" y="0"/>
                </a:moveTo>
                <a:lnTo>
                  <a:pt x="0" y="0"/>
                </a:lnTo>
                <a:lnTo>
                  <a:pt x="0" y="2620101"/>
                </a:lnTo>
                <a:lnTo>
                  <a:pt x="1506558" y="2620101"/>
                </a:lnTo>
                <a:lnTo>
                  <a:pt x="15065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510736" cy="1312892"/>
          </a:xfrm>
          <a:custGeom>
            <a:avLst/>
            <a:gdLst/>
            <a:ahLst/>
            <a:cxnLst/>
            <a:rect l="l" t="t" r="r" b="b"/>
            <a:pathLst>
              <a:path w="1510736" h="1312892">
                <a:moveTo>
                  <a:pt x="0" y="0"/>
                </a:moveTo>
                <a:lnTo>
                  <a:pt x="1510736" y="0"/>
                </a:lnTo>
                <a:lnTo>
                  <a:pt x="1510736" y="1312892"/>
                </a:lnTo>
                <a:lnTo>
                  <a:pt x="0" y="13128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28997" y="1208177"/>
            <a:ext cx="3313647" cy="640111"/>
          </a:xfrm>
          <a:custGeom>
            <a:avLst/>
            <a:gdLst/>
            <a:ahLst/>
            <a:cxnLst/>
            <a:rect l="l" t="t" r="r" b="b"/>
            <a:pathLst>
              <a:path w="3313647" h="640111">
                <a:moveTo>
                  <a:pt x="0" y="0"/>
                </a:moveTo>
                <a:lnTo>
                  <a:pt x="3313648" y="0"/>
                </a:lnTo>
                <a:lnTo>
                  <a:pt x="3313648" y="640111"/>
                </a:lnTo>
                <a:lnTo>
                  <a:pt x="0" y="6401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r="-8469" b="-119089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956645" y="3835177"/>
            <a:ext cx="5577338" cy="4161684"/>
          </a:xfrm>
          <a:custGeom>
            <a:avLst/>
            <a:gdLst/>
            <a:ahLst/>
            <a:cxnLst/>
            <a:rect l="l" t="t" r="r" b="b"/>
            <a:pathLst>
              <a:path w="5577338" h="4161684">
                <a:moveTo>
                  <a:pt x="0" y="0"/>
                </a:moveTo>
                <a:lnTo>
                  <a:pt x="5577338" y="0"/>
                </a:lnTo>
                <a:lnTo>
                  <a:pt x="5577338" y="4161683"/>
                </a:lnTo>
                <a:lnTo>
                  <a:pt x="0" y="416168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078596" y="91204"/>
            <a:ext cx="4878048" cy="90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DE59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Introduction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57734" y="1172885"/>
            <a:ext cx="14701269" cy="166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 </a:t>
            </a:r>
            <a:r>
              <a:rPr lang="en-US" sz="3199">
                <a:solidFill>
                  <a:srgbClr val="251A0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Dipôle LC</a:t>
            </a:r>
            <a:r>
              <a:rPr lang="en-US" sz="3199">
                <a:solidFill>
                  <a:srgbClr val="251A0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 : </a:t>
            </a:r>
            <a:r>
              <a:rPr lang="en-US" sz="31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association série d’un condensateur chargé de capacité C et de charge initiale q0 et d’une bobine d’inductance L et de résistance interne r négligeable.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57734" y="2790666"/>
            <a:ext cx="13040915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 - Décharge d’un condensateur dans une bobine.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98693" y="3568540"/>
            <a:ext cx="6287904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1 - Etude expérimentale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5676" y="4399199"/>
            <a:ext cx="591048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réalise le montage ci-contre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26784" y="5085805"/>
            <a:ext cx="8837875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charger le condensateur par le générateur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26419" y="8351785"/>
            <a:ext cx="1171807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condensateur se décharge dans un dipôle RL où R = r + r'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26419" y="5772411"/>
            <a:ext cx="7240157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Placer L’interrupteur (K) en position 1,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55368" y="6476627"/>
            <a:ext cx="9580707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Lorsque la charge aux bornes du condensateur atteint la tension Uc = 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68212" y="7685668"/>
            <a:ext cx="779644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Basculer L’interrupteur (K) en position 2.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964071" y="8865501"/>
            <a:ext cx="12888594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voie Y1 est reliée à l’oscilloscope à mémoire, branché aux bornes du condensateur pour suivre l’évolution de la tension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86568" y="4158624"/>
            <a:ext cx="4398404" cy="3511824"/>
          </a:xfrm>
          <a:custGeom>
            <a:avLst/>
            <a:gdLst/>
            <a:ahLst/>
            <a:cxnLst/>
            <a:rect l="l" t="t" r="r" b="b"/>
            <a:pathLst>
              <a:path w="4398404" h="3511824">
                <a:moveTo>
                  <a:pt x="0" y="0"/>
                </a:moveTo>
                <a:lnTo>
                  <a:pt x="4398404" y="0"/>
                </a:lnTo>
                <a:lnTo>
                  <a:pt x="4398404" y="3511823"/>
                </a:lnTo>
                <a:lnTo>
                  <a:pt x="0" y="3511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41220" t="-765" r="-123749"/>
            </a:stretch>
          </a:blipFill>
        </p:spPr>
      </p:sp>
      <p:sp>
        <p:nvSpPr>
          <p:cNvPr id="3" name="Freeform 3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0090965">
            <a:off x="-1885152" y="7645889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32697" flipH="1">
            <a:off x="-435652" y="7923305"/>
            <a:ext cx="1506558" cy="2620100"/>
          </a:xfrm>
          <a:custGeom>
            <a:avLst/>
            <a:gdLst/>
            <a:ahLst/>
            <a:cxnLst/>
            <a:rect l="l" t="t" r="r" b="b"/>
            <a:pathLst>
              <a:path w="1506558" h="2620100">
                <a:moveTo>
                  <a:pt x="1506558" y="0"/>
                </a:moveTo>
                <a:lnTo>
                  <a:pt x="0" y="0"/>
                </a:lnTo>
                <a:lnTo>
                  <a:pt x="0" y="2620101"/>
                </a:lnTo>
                <a:lnTo>
                  <a:pt x="1506558" y="2620101"/>
                </a:lnTo>
                <a:lnTo>
                  <a:pt x="150655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0"/>
            <a:ext cx="1510736" cy="1312892"/>
          </a:xfrm>
          <a:custGeom>
            <a:avLst/>
            <a:gdLst/>
            <a:ahLst/>
            <a:cxnLst/>
            <a:rect l="l" t="t" r="r" b="b"/>
            <a:pathLst>
              <a:path w="1510736" h="1312892">
                <a:moveTo>
                  <a:pt x="0" y="0"/>
                </a:moveTo>
                <a:lnTo>
                  <a:pt x="1510736" y="0"/>
                </a:lnTo>
                <a:lnTo>
                  <a:pt x="1510736" y="1312892"/>
                </a:lnTo>
                <a:lnTo>
                  <a:pt x="0" y="13128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59766" y="1614886"/>
            <a:ext cx="350970" cy="502691"/>
          </a:xfrm>
          <a:custGeom>
            <a:avLst/>
            <a:gdLst/>
            <a:ahLst/>
            <a:cxnLst/>
            <a:rect l="l" t="t" r="r" b="b"/>
            <a:pathLst>
              <a:path w="350970" h="502691">
                <a:moveTo>
                  <a:pt x="0" y="0"/>
                </a:moveTo>
                <a:lnTo>
                  <a:pt x="350970" y="0"/>
                </a:lnTo>
                <a:lnTo>
                  <a:pt x="350970" y="502691"/>
                </a:lnTo>
                <a:lnTo>
                  <a:pt x="0" y="5026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677257" y="6861260"/>
            <a:ext cx="1388086" cy="783460"/>
          </a:xfrm>
          <a:custGeom>
            <a:avLst/>
            <a:gdLst/>
            <a:ahLst/>
            <a:cxnLst/>
            <a:rect l="l" t="t" r="r" b="b"/>
            <a:pathLst>
              <a:path w="1388086" h="783460">
                <a:moveTo>
                  <a:pt x="0" y="0"/>
                </a:moveTo>
                <a:lnTo>
                  <a:pt x="1388086" y="0"/>
                </a:lnTo>
                <a:lnTo>
                  <a:pt x="1388086" y="783460"/>
                </a:lnTo>
                <a:lnTo>
                  <a:pt x="0" y="78346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1378" b="-11378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957083" y="4343275"/>
            <a:ext cx="1475939" cy="783460"/>
          </a:xfrm>
          <a:custGeom>
            <a:avLst/>
            <a:gdLst/>
            <a:ahLst/>
            <a:cxnLst/>
            <a:rect l="l" t="t" r="r" b="b"/>
            <a:pathLst>
              <a:path w="1475939" h="783460">
                <a:moveTo>
                  <a:pt x="0" y="0"/>
                </a:moveTo>
                <a:lnTo>
                  <a:pt x="1475939" y="0"/>
                </a:lnTo>
                <a:lnTo>
                  <a:pt x="1475939" y="783460"/>
                </a:lnTo>
                <a:lnTo>
                  <a:pt x="0" y="78346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5262" b="-1526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686021" y="4351932"/>
            <a:ext cx="4199497" cy="3292787"/>
          </a:xfrm>
          <a:custGeom>
            <a:avLst/>
            <a:gdLst/>
            <a:ahLst/>
            <a:cxnLst/>
            <a:rect l="l" t="t" r="r" b="b"/>
            <a:pathLst>
              <a:path w="4199497" h="3292787">
                <a:moveTo>
                  <a:pt x="0" y="0"/>
                </a:moveTo>
                <a:lnTo>
                  <a:pt x="4199497" y="0"/>
                </a:lnTo>
                <a:lnTo>
                  <a:pt x="4199497" y="3292788"/>
                </a:lnTo>
                <a:lnTo>
                  <a:pt x="0" y="329278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724726" y="504825"/>
            <a:ext cx="7683526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Observations et interprétations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29823" y="1481536"/>
            <a:ext cx="15932734" cy="184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La tension Uc subit des oscillations libres amorties dont la valeur maximale décroît et intervient à intervalles de temps égaux.On dit que le régime des oscillations est pseudo-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périodique.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66036" y="3541553"/>
            <a:ext cx="6400454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2 - Régimes d’oscillations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90648" y="4276726"/>
            <a:ext cx="7683526" cy="1666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- Régime périodique:</a:t>
            </a:r>
          </a:p>
          <a:p>
            <a:pPr algn="l">
              <a:lnSpc>
                <a:spcPts val="6300"/>
              </a:lnSpc>
              <a:spcBef>
                <a:spcPct val="0"/>
              </a:spcBef>
            </a:pPr>
            <a:endParaRPr lang="en-US" sz="4500">
              <a:solidFill>
                <a:srgbClr val="FFDE59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597443" y="5057775"/>
            <a:ext cx="10350244" cy="3047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La résistance est nulle, les oscillations sont périodiques. Le circuit LC est alors le siège d’oscillations propres non amorties. 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Le régime est alors périodique la période To des oscillations est appelée </a:t>
            </a:r>
            <a:r>
              <a:rPr lang="en-US" sz="3399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période propre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03040" y="1074334"/>
            <a:ext cx="5053137" cy="3314903"/>
          </a:xfrm>
          <a:custGeom>
            <a:avLst/>
            <a:gdLst/>
            <a:ahLst/>
            <a:cxnLst/>
            <a:rect l="l" t="t" r="r" b="b"/>
            <a:pathLst>
              <a:path w="5053137" h="3314903">
                <a:moveTo>
                  <a:pt x="0" y="0"/>
                </a:moveTo>
                <a:lnTo>
                  <a:pt x="5053137" y="0"/>
                </a:lnTo>
                <a:lnTo>
                  <a:pt x="5053137" y="3314903"/>
                </a:lnTo>
                <a:lnTo>
                  <a:pt x="0" y="3314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5605" t="-397" r="-101303"/>
            </a:stretch>
          </a:blipFill>
        </p:spPr>
      </p:sp>
      <p:sp>
        <p:nvSpPr>
          <p:cNvPr id="3" name="Freeform 3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0090965">
            <a:off x="-1885152" y="7645889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32697" flipH="1">
            <a:off x="-435652" y="7923305"/>
            <a:ext cx="1506558" cy="2620100"/>
          </a:xfrm>
          <a:custGeom>
            <a:avLst/>
            <a:gdLst/>
            <a:ahLst/>
            <a:cxnLst/>
            <a:rect l="l" t="t" r="r" b="b"/>
            <a:pathLst>
              <a:path w="1506558" h="2620100">
                <a:moveTo>
                  <a:pt x="1506558" y="0"/>
                </a:moveTo>
                <a:lnTo>
                  <a:pt x="0" y="0"/>
                </a:lnTo>
                <a:lnTo>
                  <a:pt x="0" y="2620101"/>
                </a:lnTo>
                <a:lnTo>
                  <a:pt x="1506558" y="2620101"/>
                </a:lnTo>
                <a:lnTo>
                  <a:pt x="150655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0"/>
            <a:ext cx="1510736" cy="1312892"/>
          </a:xfrm>
          <a:custGeom>
            <a:avLst/>
            <a:gdLst/>
            <a:ahLst/>
            <a:cxnLst/>
            <a:rect l="l" t="t" r="r" b="b"/>
            <a:pathLst>
              <a:path w="1510736" h="1312892">
                <a:moveTo>
                  <a:pt x="0" y="0"/>
                </a:moveTo>
                <a:lnTo>
                  <a:pt x="1510736" y="0"/>
                </a:lnTo>
                <a:lnTo>
                  <a:pt x="1510736" y="1312892"/>
                </a:lnTo>
                <a:lnTo>
                  <a:pt x="0" y="13128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335422" y="929982"/>
            <a:ext cx="4755692" cy="3603607"/>
          </a:xfrm>
          <a:custGeom>
            <a:avLst/>
            <a:gdLst/>
            <a:ahLst/>
            <a:cxnLst/>
            <a:rect l="l" t="t" r="r" b="b"/>
            <a:pathLst>
              <a:path w="4755692" h="3603607">
                <a:moveTo>
                  <a:pt x="0" y="0"/>
                </a:moveTo>
                <a:lnTo>
                  <a:pt x="4755691" y="0"/>
                </a:lnTo>
                <a:lnTo>
                  <a:pt x="4755691" y="3603607"/>
                </a:lnTo>
                <a:lnTo>
                  <a:pt x="0" y="36036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827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175546" y="1580635"/>
            <a:ext cx="1189781" cy="736821"/>
          </a:xfrm>
          <a:custGeom>
            <a:avLst/>
            <a:gdLst/>
            <a:ahLst/>
            <a:cxnLst/>
            <a:rect l="l" t="t" r="r" b="b"/>
            <a:pathLst>
              <a:path w="1189781" h="736821">
                <a:moveTo>
                  <a:pt x="0" y="0"/>
                </a:moveTo>
                <a:lnTo>
                  <a:pt x="1189782" y="0"/>
                </a:lnTo>
                <a:lnTo>
                  <a:pt x="1189782" y="736821"/>
                </a:lnTo>
                <a:lnTo>
                  <a:pt x="0" y="7368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939" b="-5939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629609" y="2966680"/>
            <a:ext cx="1189781" cy="736821"/>
          </a:xfrm>
          <a:custGeom>
            <a:avLst/>
            <a:gdLst/>
            <a:ahLst/>
            <a:cxnLst/>
            <a:rect l="l" t="t" r="r" b="b"/>
            <a:pathLst>
              <a:path w="1189781" h="736821">
                <a:moveTo>
                  <a:pt x="0" y="0"/>
                </a:moveTo>
                <a:lnTo>
                  <a:pt x="1189781" y="0"/>
                </a:lnTo>
                <a:lnTo>
                  <a:pt x="1189781" y="736821"/>
                </a:lnTo>
                <a:lnTo>
                  <a:pt x="0" y="7368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939" b="-5939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841071" y="5143500"/>
            <a:ext cx="5696527" cy="3736973"/>
          </a:xfrm>
          <a:custGeom>
            <a:avLst/>
            <a:gdLst/>
            <a:ahLst/>
            <a:cxnLst/>
            <a:rect l="l" t="t" r="r" b="b"/>
            <a:pathLst>
              <a:path w="5696527" h="3736973">
                <a:moveTo>
                  <a:pt x="0" y="0"/>
                </a:moveTo>
                <a:lnTo>
                  <a:pt x="5696527" y="0"/>
                </a:lnTo>
                <a:lnTo>
                  <a:pt x="5696527" y="3736973"/>
                </a:lnTo>
                <a:lnTo>
                  <a:pt x="0" y="37369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5605" t="-397" r="-101303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103040" y="5357444"/>
            <a:ext cx="5537891" cy="3018650"/>
          </a:xfrm>
          <a:custGeom>
            <a:avLst/>
            <a:gdLst/>
            <a:ahLst/>
            <a:cxnLst/>
            <a:rect l="l" t="t" r="r" b="b"/>
            <a:pathLst>
              <a:path w="5537891" h="3018650">
                <a:moveTo>
                  <a:pt x="0" y="0"/>
                </a:moveTo>
                <a:lnTo>
                  <a:pt x="5537891" y="0"/>
                </a:lnTo>
                <a:lnTo>
                  <a:pt x="5537891" y="3018650"/>
                </a:lnTo>
                <a:lnTo>
                  <a:pt x="0" y="30186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794046" y="1780719"/>
            <a:ext cx="7683526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b-  Régime pseudo-périodique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53729" y="2713218"/>
            <a:ext cx="9075380" cy="184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R est faible, l’amplitude des oscillations n’est pas constante mais décroît : les oscillations s’amortissent. Le régime est dit </a:t>
            </a:r>
            <a:r>
              <a:rPr lang="en-US" sz="3399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pseudo-périodique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94046" y="5488595"/>
            <a:ext cx="7683526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c -  Régime pseudo-périodique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597952" y="6644422"/>
            <a:ext cx="7331157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 est élevée, il n’y a plus d’oscillations.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régime est dit apériodique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85152" y="7645889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435652" y="7923305"/>
            <a:ext cx="1506558" cy="2620100"/>
          </a:xfrm>
          <a:custGeom>
            <a:avLst/>
            <a:gdLst/>
            <a:ahLst/>
            <a:cxnLst/>
            <a:rect l="l" t="t" r="r" b="b"/>
            <a:pathLst>
              <a:path w="1506558" h="2620100">
                <a:moveTo>
                  <a:pt x="1506558" y="0"/>
                </a:moveTo>
                <a:lnTo>
                  <a:pt x="0" y="0"/>
                </a:lnTo>
                <a:lnTo>
                  <a:pt x="0" y="2620101"/>
                </a:lnTo>
                <a:lnTo>
                  <a:pt x="1506558" y="2620101"/>
                </a:lnTo>
                <a:lnTo>
                  <a:pt x="15065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510736" cy="1312892"/>
          </a:xfrm>
          <a:custGeom>
            <a:avLst/>
            <a:gdLst/>
            <a:ahLst/>
            <a:cxnLst/>
            <a:rect l="l" t="t" r="r" b="b"/>
            <a:pathLst>
              <a:path w="1510736" h="1312892">
                <a:moveTo>
                  <a:pt x="0" y="0"/>
                </a:moveTo>
                <a:lnTo>
                  <a:pt x="1510736" y="0"/>
                </a:lnTo>
                <a:lnTo>
                  <a:pt x="1510736" y="1312892"/>
                </a:lnTo>
                <a:lnTo>
                  <a:pt x="0" y="13128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513039" y="-28964"/>
            <a:ext cx="11712823" cy="1666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3 - Equation différentielle la tension aux bornes du condensateur d’un circuit (R,L,C) série</a:t>
            </a:r>
          </a:p>
        </p:txBody>
      </p:sp>
      <p:sp>
        <p:nvSpPr>
          <p:cNvPr id="11" name="Freeform 11"/>
          <p:cNvSpPr/>
          <p:nvPr/>
        </p:nvSpPr>
        <p:spPr>
          <a:xfrm>
            <a:off x="2043003" y="3522602"/>
            <a:ext cx="378287" cy="306756"/>
          </a:xfrm>
          <a:custGeom>
            <a:avLst/>
            <a:gdLst/>
            <a:ahLst/>
            <a:cxnLst/>
            <a:rect l="l" t="t" r="r" b="b"/>
            <a:pathLst>
              <a:path w="378287" h="306756">
                <a:moveTo>
                  <a:pt x="0" y="0"/>
                </a:moveTo>
                <a:lnTo>
                  <a:pt x="378287" y="0"/>
                </a:lnTo>
                <a:lnTo>
                  <a:pt x="378287" y="306756"/>
                </a:lnTo>
                <a:lnTo>
                  <a:pt x="0" y="3067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10736" y="6862493"/>
            <a:ext cx="403961" cy="327576"/>
          </a:xfrm>
          <a:custGeom>
            <a:avLst/>
            <a:gdLst/>
            <a:ahLst/>
            <a:cxnLst/>
            <a:rect l="l" t="t" r="r" b="b"/>
            <a:pathLst>
              <a:path w="403961" h="327576">
                <a:moveTo>
                  <a:pt x="0" y="0"/>
                </a:moveTo>
                <a:lnTo>
                  <a:pt x="403961" y="0"/>
                </a:lnTo>
                <a:lnTo>
                  <a:pt x="403961" y="327576"/>
                </a:lnTo>
                <a:lnTo>
                  <a:pt x="0" y="3275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130983" y="7926472"/>
            <a:ext cx="711173" cy="440927"/>
          </a:xfrm>
          <a:custGeom>
            <a:avLst/>
            <a:gdLst/>
            <a:ahLst/>
            <a:cxnLst/>
            <a:rect l="l" t="t" r="r" b="b"/>
            <a:pathLst>
              <a:path w="711173" h="440927">
                <a:moveTo>
                  <a:pt x="0" y="0"/>
                </a:moveTo>
                <a:lnTo>
                  <a:pt x="711174" y="0"/>
                </a:lnTo>
                <a:lnTo>
                  <a:pt x="711174" y="440927"/>
                </a:lnTo>
                <a:lnTo>
                  <a:pt x="0" y="44092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55235" y="5904829"/>
            <a:ext cx="568949" cy="424578"/>
          </a:xfrm>
          <a:custGeom>
            <a:avLst/>
            <a:gdLst/>
            <a:ahLst/>
            <a:cxnLst/>
            <a:rect l="l" t="t" r="r" b="b"/>
            <a:pathLst>
              <a:path w="568949" h="424578">
                <a:moveTo>
                  <a:pt x="0" y="0"/>
                </a:moveTo>
                <a:lnTo>
                  <a:pt x="568949" y="0"/>
                </a:lnTo>
                <a:lnTo>
                  <a:pt x="568949" y="424578"/>
                </a:lnTo>
                <a:lnTo>
                  <a:pt x="0" y="42457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145880" y="1637910"/>
            <a:ext cx="3424535" cy="624915"/>
          </a:xfrm>
          <a:custGeom>
            <a:avLst/>
            <a:gdLst/>
            <a:ahLst/>
            <a:cxnLst/>
            <a:rect l="l" t="t" r="r" b="b"/>
            <a:pathLst>
              <a:path w="3424535" h="624915">
                <a:moveTo>
                  <a:pt x="0" y="0"/>
                </a:moveTo>
                <a:lnTo>
                  <a:pt x="3424535" y="0"/>
                </a:lnTo>
                <a:lnTo>
                  <a:pt x="3424535" y="624915"/>
                </a:lnTo>
                <a:lnTo>
                  <a:pt x="0" y="62491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50521" t="-6482" r="-41480" b="-877693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05206" y="1789119"/>
            <a:ext cx="520157" cy="322497"/>
          </a:xfrm>
          <a:custGeom>
            <a:avLst/>
            <a:gdLst/>
            <a:ahLst/>
            <a:cxnLst/>
            <a:rect l="l" t="t" r="r" b="b"/>
            <a:pathLst>
              <a:path w="520157" h="322497">
                <a:moveTo>
                  <a:pt x="0" y="0"/>
                </a:moveTo>
                <a:lnTo>
                  <a:pt x="520157" y="0"/>
                </a:lnTo>
                <a:lnTo>
                  <a:pt x="520157" y="322497"/>
                </a:lnTo>
                <a:lnTo>
                  <a:pt x="0" y="3224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126738" y="5159064"/>
            <a:ext cx="576644" cy="306609"/>
          </a:xfrm>
          <a:custGeom>
            <a:avLst/>
            <a:gdLst/>
            <a:ahLst/>
            <a:cxnLst/>
            <a:rect l="l" t="t" r="r" b="b"/>
            <a:pathLst>
              <a:path w="576644" h="306609">
                <a:moveTo>
                  <a:pt x="0" y="0"/>
                </a:moveTo>
                <a:lnTo>
                  <a:pt x="576644" y="0"/>
                </a:lnTo>
                <a:lnTo>
                  <a:pt x="576644" y="306608"/>
                </a:lnTo>
                <a:lnTo>
                  <a:pt x="0" y="30660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152670" y="6423569"/>
            <a:ext cx="4815047" cy="1122877"/>
          </a:xfrm>
          <a:custGeom>
            <a:avLst/>
            <a:gdLst/>
            <a:ahLst/>
            <a:cxnLst/>
            <a:rect l="l" t="t" r="r" b="b"/>
            <a:pathLst>
              <a:path w="4815047" h="1122877">
                <a:moveTo>
                  <a:pt x="0" y="0"/>
                </a:moveTo>
                <a:lnTo>
                  <a:pt x="4815047" y="0"/>
                </a:lnTo>
                <a:lnTo>
                  <a:pt x="4815047" y="1122877"/>
                </a:lnTo>
                <a:lnTo>
                  <a:pt x="0" y="112287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253932" t="-649367" r="-80429" b="-1886816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298656" y="1800472"/>
            <a:ext cx="5322800" cy="3280720"/>
          </a:xfrm>
          <a:custGeom>
            <a:avLst/>
            <a:gdLst/>
            <a:ahLst/>
            <a:cxnLst/>
            <a:rect l="l" t="t" r="r" b="b"/>
            <a:pathLst>
              <a:path w="5322800" h="3280720">
                <a:moveTo>
                  <a:pt x="0" y="0"/>
                </a:moveTo>
                <a:lnTo>
                  <a:pt x="5322800" y="0"/>
                </a:lnTo>
                <a:lnTo>
                  <a:pt x="5322800" y="3280719"/>
                </a:lnTo>
                <a:lnTo>
                  <a:pt x="0" y="328071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114940" t="-33650" r="-116593" b="-627647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2768438" y="2398025"/>
            <a:ext cx="4080824" cy="1029740"/>
          </a:xfrm>
          <a:custGeom>
            <a:avLst/>
            <a:gdLst/>
            <a:ahLst/>
            <a:cxnLst/>
            <a:rect l="l" t="t" r="r" b="b"/>
            <a:pathLst>
              <a:path w="4080824" h="1029740">
                <a:moveTo>
                  <a:pt x="0" y="0"/>
                </a:moveTo>
                <a:lnTo>
                  <a:pt x="4080823" y="0"/>
                </a:lnTo>
                <a:lnTo>
                  <a:pt x="4080823" y="1029740"/>
                </a:lnTo>
                <a:lnTo>
                  <a:pt x="0" y="102974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326399" t="-471078" r="-66253" b="-2192149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966829" y="2511511"/>
            <a:ext cx="4027796" cy="993872"/>
          </a:xfrm>
          <a:custGeom>
            <a:avLst/>
            <a:gdLst/>
            <a:ahLst/>
            <a:cxnLst/>
            <a:rect l="l" t="t" r="r" b="b"/>
            <a:pathLst>
              <a:path w="4027796" h="993872">
                <a:moveTo>
                  <a:pt x="0" y="0"/>
                </a:moveTo>
                <a:lnTo>
                  <a:pt x="4027796" y="0"/>
                </a:lnTo>
                <a:lnTo>
                  <a:pt x="4027796" y="993871"/>
                </a:lnTo>
                <a:lnTo>
                  <a:pt x="0" y="99387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37566" t="-600717" r="-360230" b="-2154537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2656987" y="3973659"/>
            <a:ext cx="4697725" cy="949799"/>
          </a:xfrm>
          <a:custGeom>
            <a:avLst/>
            <a:gdLst/>
            <a:ahLst/>
            <a:cxnLst/>
            <a:rect l="l" t="t" r="r" b="b"/>
            <a:pathLst>
              <a:path w="4697725" h="949799">
                <a:moveTo>
                  <a:pt x="0" y="0"/>
                </a:moveTo>
                <a:lnTo>
                  <a:pt x="4697726" y="0"/>
                </a:lnTo>
                <a:lnTo>
                  <a:pt x="4697726" y="949799"/>
                </a:lnTo>
                <a:lnTo>
                  <a:pt x="0" y="94979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60391" t="-607294" r="-151317" b="-217475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748384" y="3793541"/>
            <a:ext cx="2298571" cy="1041563"/>
          </a:xfrm>
          <a:custGeom>
            <a:avLst/>
            <a:gdLst/>
            <a:ahLst/>
            <a:cxnLst/>
            <a:rect l="l" t="t" r="r" b="b"/>
            <a:pathLst>
              <a:path w="2298571" h="1041563">
                <a:moveTo>
                  <a:pt x="0" y="0"/>
                </a:moveTo>
                <a:lnTo>
                  <a:pt x="2298571" y="0"/>
                </a:lnTo>
                <a:lnTo>
                  <a:pt x="2298571" y="1041563"/>
                </a:lnTo>
                <a:lnTo>
                  <a:pt x="0" y="104156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618940" t="-552103" r="-131786" b="-2005058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3320602" y="5576305"/>
            <a:ext cx="5427782" cy="1055542"/>
          </a:xfrm>
          <a:custGeom>
            <a:avLst/>
            <a:gdLst/>
            <a:ahLst/>
            <a:cxnLst/>
            <a:rect l="l" t="t" r="r" b="b"/>
            <a:pathLst>
              <a:path w="5427782" h="1055542">
                <a:moveTo>
                  <a:pt x="0" y="0"/>
                </a:moveTo>
                <a:lnTo>
                  <a:pt x="5427782" y="0"/>
                </a:lnTo>
                <a:lnTo>
                  <a:pt x="5427782" y="1055542"/>
                </a:lnTo>
                <a:lnTo>
                  <a:pt x="0" y="105554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9993" t="-617007" r="-217742" b="-1813756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7696429" y="4197182"/>
            <a:ext cx="674173" cy="405152"/>
          </a:xfrm>
          <a:custGeom>
            <a:avLst/>
            <a:gdLst/>
            <a:ahLst/>
            <a:cxnLst/>
            <a:rect l="l" t="t" r="r" b="b"/>
            <a:pathLst>
              <a:path w="674173" h="405152">
                <a:moveTo>
                  <a:pt x="0" y="0"/>
                </a:moveTo>
                <a:lnTo>
                  <a:pt x="674173" y="0"/>
                </a:lnTo>
                <a:lnTo>
                  <a:pt x="674173" y="405152"/>
                </a:lnTo>
                <a:lnTo>
                  <a:pt x="0" y="40515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7125837" y="2836995"/>
            <a:ext cx="570592" cy="342904"/>
          </a:xfrm>
          <a:custGeom>
            <a:avLst/>
            <a:gdLst/>
            <a:ahLst/>
            <a:cxnLst/>
            <a:rect l="l" t="t" r="r" b="b"/>
            <a:pathLst>
              <a:path w="570592" h="342904">
                <a:moveTo>
                  <a:pt x="0" y="0"/>
                </a:moveTo>
                <a:lnTo>
                  <a:pt x="570592" y="0"/>
                </a:lnTo>
                <a:lnTo>
                  <a:pt x="570592" y="342904"/>
                </a:lnTo>
                <a:lnTo>
                  <a:pt x="0" y="34290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665284" y="5709655"/>
            <a:ext cx="94865" cy="294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4"/>
              </a:lnSpc>
            </a:pPr>
            <a:r>
              <a:rPr lang="en-US" sz="292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145552" y="1667122"/>
            <a:ext cx="5780139" cy="63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3"/>
              </a:lnSpc>
              <a:spcBef>
                <a:spcPct val="0"/>
              </a:spcBef>
            </a:pPr>
            <a:r>
              <a:rPr lang="en-US" sz="3288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En appliquant la loi de la maille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633125" y="3381557"/>
            <a:ext cx="4716336" cy="564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9"/>
              </a:lnSpc>
              <a:spcBef>
                <a:spcPct val="0"/>
              </a:spcBef>
            </a:pPr>
            <a:r>
              <a:rPr lang="en-US" sz="3035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L'expression de l'intensité :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842157" y="4947841"/>
            <a:ext cx="10927962" cy="63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3"/>
              </a:lnSpc>
              <a:spcBef>
                <a:spcPct val="0"/>
              </a:spcBef>
            </a:pPr>
            <a:r>
              <a:rPr lang="en-US" sz="3288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obtient une équation différentielle du second ordre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994438" y="6620688"/>
            <a:ext cx="8542576" cy="604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3"/>
              </a:lnSpc>
              <a:spcBef>
                <a:spcPct val="0"/>
              </a:spcBef>
            </a:pPr>
            <a:r>
              <a:rPr lang="en-US" sz="3188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En divisant le tout par LC , et on pose Rt = R+ r ,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613213" y="6594365"/>
            <a:ext cx="1908573" cy="63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3"/>
              </a:lnSpc>
              <a:spcBef>
                <a:spcPct val="0"/>
              </a:spcBef>
            </a:pPr>
            <a:r>
              <a:rPr lang="en-US" sz="3288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obtient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633125" y="7890434"/>
            <a:ext cx="12993715" cy="1282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3"/>
              </a:lnSpc>
              <a:spcBef>
                <a:spcPct val="0"/>
              </a:spcBef>
            </a:pPr>
            <a:r>
              <a:rPr lang="en-US" sz="3488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C'est l'équation différentielle que vérifie la tension aux bornes du condensateur dans un circuit RLC en série.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85152" y="7645889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435652" y="7923305"/>
            <a:ext cx="1506558" cy="2620100"/>
          </a:xfrm>
          <a:custGeom>
            <a:avLst/>
            <a:gdLst/>
            <a:ahLst/>
            <a:cxnLst/>
            <a:rect l="l" t="t" r="r" b="b"/>
            <a:pathLst>
              <a:path w="1506558" h="2620100">
                <a:moveTo>
                  <a:pt x="1506558" y="0"/>
                </a:moveTo>
                <a:lnTo>
                  <a:pt x="0" y="0"/>
                </a:lnTo>
                <a:lnTo>
                  <a:pt x="0" y="2620101"/>
                </a:lnTo>
                <a:lnTo>
                  <a:pt x="1506558" y="2620101"/>
                </a:lnTo>
                <a:lnTo>
                  <a:pt x="15065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711318" y="-5481444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510736" cy="1312892"/>
          </a:xfrm>
          <a:custGeom>
            <a:avLst/>
            <a:gdLst/>
            <a:ahLst/>
            <a:cxnLst/>
            <a:rect l="l" t="t" r="r" b="b"/>
            <a:pathLst>
              <a:path w="1510736" h="1312892">
                <a:moveTo>
                  <a:pt x="0" y="0"/>
                </a:moveTo>
                <a:lnTo>
                  <a:pt x="1510736" y="0"/>
                </a:lnTo>
                <a:lnTo>
                  <a:pt x="1510736" y="1312892"/>
                </a:lnTo>
                <a:lnTo>
                  <a:pt x="0" y="13128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597734" y="1883771"/>
            <a:ext cx="5303342" cy="3306724"/>
          </a:xfrm>
          <a:custGeom>
            <a:avLst/>
            <a:gdLst/>
            <a:ahLst/>
            <a:cxnLst/>
            <a:rect l="l" t="t" r="r" b="b"/>
            <a:pathLst>
              <a:path w="5303342" h="3306724">
                <a:moveTo>
                  <a:pt x="0" y="0"/>
                </a:moveTo>
                <a:lnTo>
                  <a:pt x="5303343" y="0"/>
                </a:lnTo>
                <a:lnTo>
                  <a:pt x="5303343" y="3306724"/>
                </a:lnTo>
                <a:lnTo>
                  <a:pt x="0" y="33067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105857" b="-247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714000" y="2209085"/>
            <a:ext cx="5015805" cy="2656097"/>
          </a:xfrm>
          <a:custGeom>
            <a:avLst/>
            <a:gdLst/>
            <a:ahLst/>
            <a:cxnLst/>
            <a:rect l="l" t="t" r="r" b="b"/>
            <a:pathLst>
              <a:path w="5015805" h="2656097">
                <a:moveTo>
                  <a:pt x="0" y="0"/>
                </a:moveTo>
                <a:lnTo>
                  <a:pt x="5015805" y="0"/>
                </a:lnTo>
                <a:lnTo>
                  <a:pt x="5015805" y="2656096"/>
                </a:lnTo>
                <a:lnTo>
                  <a:pt x="0" y="265609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325037" y="2572867"/>
            <a:ext cx="3803850" cy="1923416"/>
          </a:xfrm>
          <a:custGeom>
            <a:avLst/>
            <a:gdLst/>
            <a:ahLst/>
            <a:cxnLst/>
            <a:rect l="l" t="t" r="r" b="b"/>
            <a:pathLst>
              <a:path w="3803850" h="1923416">
                <a:moveTo>
                  <a:pt x="0" y="0"/>
                </a:moveTo>
                <a:lnTo>
                  <a:pt x="3803850" y="0"/>
                </a:lnTo>
                <a:lnTo>
                  <a:pt x="3803850" y="1923416"/>
                </a:lnTo>
                <a:lnTo>
                  <a:pt x="0" y="192341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750314" y="3910496"/>
            <a:ext cx="2259196" cy="592065"/>
          </a:xfrm>
          <a:custGeom>
            <a:avLst/>
            <a:gdLst/>
            <a:ahLst/>
            <a:cxnLst/>
            <a:rect l="l" t="t" r="r" b="b"/>
            <a:pathLst>
              <a:path w="2259196" h="592065">
                <a:moveTo>
                  <a:pt x="0" y="0"/>
                </a:moveTo>
                <a:lnTo>
                  <a:pt x="2259196" y="0"/>
                </a:lnTo>
                <a:lnTo>
                  <a:pt x="2259196" y="592065"/>
                </a:lnTo>
                <a:lnTo>
                  <a:pt x="0" y="5920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284612" y="4831173"/>
            <a:ext cx="1951179" cy="1029789"/>
          </a:xfrm>
          <a:custGeom>
            <a:avLst/>
            <a:gdLst/>
            <a:ahLst/>
            <a:cxnLst/>
            <a:rect l="l" t="t" r="r" b="b"/>
            <a:pathLst>
              <a:path w="1951179" h="1029789">
                <a:moveTo>
                  <a:pt x="0" y="0"/>
                </a:moveTo>
                <a:lnTo>
                  <a:pt x="1951180" y="0"/>
                </a:lnTo>
                <a:lnTo>
                  <a:pt x="1951180" y="1029790"/>
                </a:lnTo>
                <a:lnTo>
                  <a:pt x="0" y="102979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71196" t="-76113" r="-112686" b="-518336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777852" y="4888909"/>
            <a:ext cx="2901621" cy="999447"/>
          </a:xfrm>
          <a:custGeom>
            <a:avLst/>
            <a:gdLst/>
            <a:ahLst/>
            <a:cxnLst/>
            <a:rect l="l" t="t" r="r" b="b"/>
            <a:pathLst>
              <a:path w="2901621" h="999447">
                <a:moveTo>
                  <a:pt x="0" y="0"/>
                </a:moveTo>
                <a:lnTo>
                  <a:pt x="2901621" y="0"/>
                </a:lnTo>
                <a:lnTo>
                  <a:pt x="2901621" y="999447"/>
                </a:lnTo>
                <a:lnTo>
                  <a:pt x="0" y="99944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20545" t="-228784" r="-66560" b="-522477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4015695" y="6637834"/>
            <a:ext cx="2337290" cy="1035508"/>
          </a:xfrm>
          <a:custGeom>
            <a:avLst/>
            <a:gdLst/>
            <a:ahLst/>
            <a:cxnLst/>
            <a:rect l="l" t="t" r="r" b="b"/>
            <a:pathLst>
              <a:path w="2337290" h="1035508">
                <a:moveTo>
                  <a:pt x="0" y="0"/>
                </a:moveTo>
                <a:lnTo>
                  <a:pt x="2337290" y="0"/>
                </a:lnTo>
                <a:lnTo>
                  <a:pt x="2337290" y="1035509"/>
                </a:lnTo>
                <a:lnTo>
                  <a:pt x="0" y="103550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1780" t="-271056" r="-258865" b="-313913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521899" y="8082522"/>
            <a:ext cx="3779317" cy="1270632"/>
          </a:xfrm>
          <a:custGeom>
            <a:avLst/>
            <a:gdLst/>
            <a:ahLst/>
            <a:cxnLst/>
            <a:rect l="l" t="t" r="r" b="b"/>
            <a:pathLst>
              <a:path w="3779317" h="1270632">
                <a:moveTo>
                  <a:pt x="0" y="0"/>
                </a:moveTo>
                <a:lnTo>
                  <a:pt x="3779317" y="0"/>
                </a:lnTo>
                <a:lnTo>
                  <a:pt x="3779317" y="1270632"/>
                </a:lnTo>
                <a:lnTo>
                  <a:pt x="0" y="127063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51885" t="-477966" r="-59680" b="-123966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2230461" y="8051208"/>
            <a:ext cx="3329733" cy="1182148"/>
          </a:xfrm>
          <a:custGeom>
            <a:avLst/>
            <a:gdLst/>
            <a:ahLst/>
            <a:cxnLst/>
            <a:rect l="l" t="t" r="r" b="b"/>
            <a:pathLst>
              <a:path w="3329733" h="1182148">
                <a:moveTo>
                  <a:pt x="0" y="0"/>
                </a:moveTo>
                <a:lnTo>
                  <a:pt x="3329733" y="0"/>
                </a:lnTo>
                <a:lnTo>
                  <a:pt x="3329733" y="1182147"/>
                </a:lnTo>
                <a:lnTo>
                  <a:pt x="0" y="118214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49768" t="-555601" r="-57523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48063" y="4947480"/>
            <a:ext cx="525346" cy="392040"/>
          </a:xfrm>
          <a:custGeom>
            <a:avLst/>
            <a:gdLst/>
            <a:ahLst/>
            <a:cxnLst/>
            <a:rect l="l" t="t" r="r" b="b"/>
            <a:pathLst>
              <a:path w="525346" h="392040">
                <a:moveTo>
                  <a:pt x="0" y="0"/>
                </a:moveTo>
                <a:lnTo>
                  <a:pt x="525346" y="0"/>
                </a:lnTo>
                <a:lnTo>
                  <a:pt x="525346" y="392040"/>
                </a:lnTo>
                <a:lnTo>
                  <a:pt x="0" y="39204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96814" y="6427751"/>
            <a:ext cx="606648" cy="470980"/>
          </a:xfrm>
          <a:custGeom>
            <a:avLst/>
            <a:gdLst/>
            <a:ahLst/>
            <a:cxnLst/>
            <a:rect l="l" t="t" r="r" b="b"/>
            <a:pathLst>
              <a:path w="606648" h="470980">
                <a:moveTo>
                  <a:pt x="0" y="0"/>
                </a:moveTo>
                <a:lnTo>
                  <a:pt x="606648" y="0"/>
                </a:lnTo>
                <a:lnTo>
                  <a:pt x="606648" y="470979"/>
                </a:lnTo>
                <a:lnTo>
                  <a:pt x="0" y="47097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2731678" y="743441"/>
            <a:ext cx="10077930" cy="824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 - Etude de l’oscillateur non amorti (L,C)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247206" y="1509729"/>
            <a:ext cx="6234445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1 - L’équation différentielle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01477" y="2439517"/>
            <a:ext cx="8869319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On considère le circuit LC série suivant, où le condensateur est initialement chargé. (R=0)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18365" y="3869782"/>
            <a:ext cx="713194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D’après la loi d’additivité des tensions 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95467" y="4933926"/>
            <a:ext cx="1189145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59429" y="4998424"/>
            <a:ext cx="594573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489417" y="6615813"/>
            <a:ext cx="1189145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Donc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777852" y="6765380"/>
            <a:ext cx="989275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 l’équation différentielle d’un circuit (L,C) est.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501241" y="8376494"/>
            <a:ext cx="4403062" cy="604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5"/>
              </a:lnSpc>
              <a:spcBef>
                <a:spcPct val="0"/>
              </a:spcBef>
            </a:pPr>
            <a:r>
              <a:rPr lang="en-US" sz="3196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En divisant le tout par LC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85152" y="7645889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435652" y="7923305"/>
            <a:ext cx="1506558" cy="2620100"/>
          </a:xfrm>
          <a:custGeom>
            <a:avLst/>
            <a:gdLst/>
            <a:ahLst/>
            <a:cxnLst/>
            <a:rect l="l" t="t" r="r" b="b"/>
            <a:pathLst>
              <a:path w="1506558" h="2620100">
                <a:moveTo>
                  <a:pt x="1506558" y="0"/>
                </a:moveTo>
                <a:lnTo>
                  <a:pt x="0" y="0"/>
                </a:lnTo>
                <a:lnTo>
                  <a:pt x="0" y="2620101"/>
                </a:lnTo>
                <a:lnTo>
                  <a:pt x="1506558" y="2620101"/>
                </a:lnTo>
                <a:lnTo>
                  <a:pt x="15065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510736" cy="1312892"/>
          </a:xfrm>
          <a:custGeom>
            <a:avLst/>
            <a:gdLst/>
            <a:ahLst/>
            <a:cxnLst/>
            <a:rect l="l" t="t" r="r" b="b"/>
            <a:pathLst>
              <a:path w="1510736" h="1312892">
                <a:moveTo>
                  <a:pt x="0" y="0"/>
                </a:moveTo>
                <a:lnTo>
                  <a:pt x="1510736" y="0"/>
                </a:lnTo>
                <a:lnTo>
                  <a:pt x="1510736" y="1312892"/>
                </a:lnTo>
                <a:lnTo>
                  <a:pt x="0" y="13128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575978" y="1028700"/>
            <a:ext cx="531886" cy="329770"/>
          </a:xfrm>
          <a:custGeom>
            <a:avLst/>
            <a:gdLst/>
            <a:ahLst/>
            <a:cxnLst/>
            <a:rect l="l" t="t" r="r" b="b"/>
            <a:pathLst>
              <a:path w="531886" h="329770">
                <a:moveTo>
                  <a:pt x="0" y="0"/>
                </a:moveTo>
                <a:lnTo>
                  <a:pt x="531887" y="0"/>
                </a:lnTo>
                <a:lnTo>
                  <a:pt x="531887" y="329770"/>
                </a:lnTo>
                <a:lnTo>
                  <a:pt x="0" y="3297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766247" y="1641414"/>
            <a:ext cx="4791904" cy="1156666"/>
          </a:xfrm>
          <a:custGeom>
            <a:avLst/>
            <a:gdLst/>
            <a:ahLst/>
            <a:cxnLst/>
            <a:rect l="l" t="t" r="r" b="b"/>
            <a:pathLst>
              <a:path w="4791904" h="1156666">
                <a:moveTo>
                  <a:pt x="0" y="0"/>
                </a:moveTo>
                <a:lnTo>
                  <a:pt x="4791904" y="0"/>
                </a:lnTo>
                <a:lnTo>
                  <a:pt x="4791904" y="1156666"/>
                </a:lnTo>
                <a:lnTo>
                  <a:pt x="0" y="11566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872355" y="3083830"/>
            <a:ext cx="1640565" cy="640111"/>
          </a:xfrm>
          <a:custGeom>
            <a:avLst/>
            <a:gdLst/>
            <a:ahLst/>
            <a:cxnLst/>
            <a:rect l="l" t="t" r="r" b="b"/>
            <a:pathLst>
              <a:path w="1640565" h="640111">
                <a:moveTo>
                  <a:pt x="0" y="0"/>
                </a:moveTo>
                <a:lnTo>
                  <a:pt x="1640564" y="0"/>
                </a:lnTo>
                <a:lnTo>
                  <a:pt x="1640564" y="640111"/>
                </a:lnTo>
                <a:lnTo>
                  <a:pt x="0" y="6401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939885" y="3871681"/>
            <a:ext cx="1640565" cy="640111"/>
          </a:xfrm>
          <a:custGeom>
            <a:avLst/>
            <a:gdLst/>
            <a:ahLst/>
            <a:cxnLst/>
            <a:rect l="l" t="t" r="r" b="b"/>
            <a:pathLst>
              <a:path w="1640565" h="640111">
                <a:moveTo>
                  <a:pt x="0" y="0"/>
                </a:moveTo>
                <a:lnTo>
                  <a:pt x="1640565" y="0"/>
                </a:lnTo>
                <a:lnTo>
                  <a:pt x="1640565" y="640112"/>
                </a:lnTo>
                <a:lnTo>
                  <a:pt x="0" y="6401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917375" y="4569493"/>
            <a:ext cx="1640565" cy="640111"/>
          </a:xfrm>
          <a:custGeom>
            <a:avLst/>
            <a:gdLst/>
            <a:ahLst/>
            <a:cxnLst/>
            <a:rect l="l" t="t" r="r" b="b"/>
            <a:pathLst>
              <a:path w="1640565" h="640111">
                <a:moveTo>
                  <a:pt x="0" y="0"/>
                </a:moveTo>
                <a:lnTo>
                  <a:pt x="1640565" y="0"/>
                </a:lnTo>
                <a:lnTo>
                  <a:pt x="1640565" y="640111"/>
                </a:lnTo>
                <a:lnTo>
                  <a:pt x="0" y="6401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649088" y="5362004"/>
            <a:ext cx="3862723" cy="552885"/>
          </a:xfrm>
          <a:custGeom>
            <a:avLst/>
            <a:gdLst/>
            <a:ahLst/>
            <a:cxnLst/>
            <a:rect l="l" t="t" r="r" b="b"/>
            <a:pathLst>
              <a:path w="3862723" h="552885">
                <a:moveTo>
                  <a:pt x="0" y="0"/>
                </a:moveTo>
                <a:lnTo>
                  <a:pt x="3862723" y="0"/>
                </a:lnTo>
                <a:lnTo>
                  <a:pt x="3862723" y="552885"/>
                </a:lnTo>
                <a:lnTo>
                  <a:pt x="0" y="5528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t="-173777" r="-432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107865" y="8500319"/>
            <a:ext cx="5533272" cy="828527"/>
          </a:xfrm>
          <a:custGeom>
            <a:avLst/>
            <a:gdLst/>
            <a:ahLst/>
            <a:cxnLst/>
            <a:rect l="l" t="t" r="r" b="b"/>
            <a:pathLst>
              <a:path w="5533272" h="828527">
                <a:moveTo>
                  <a:pt x="0" y="0"/>
                </a:moveTo>
                <a:lnTo>
                  <a:pt x="5533272" y="0"/>
                </a:lnTo>
                <a:lnTo>
                  <a:pt x="5533272" y="828527"/>
                </a:lnTo>
                <a:lnTo>
                  <a:pt x="0" y="82852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301548" y="8500319"/>
            <a:ext cx="5533272" cy="828527"/>
          </a:xfrm>
          <a:custGeom>
            <a:avLst/>
            <a:gdLst/>
            <a:ahLst/>
            <a:cxnLst/>
            <a:rect l="l" t="t" r="r" b="b"/>
            <a:pathLst>
              <a:path w="5533272" h="828527">
                <a:moveTo>
                  <a:pt x="0" y="0"/>
                </a:moveTo>
                <a:lnTo>
                  <a:pt x="5533273" y="0"/>
                </a:lnTo>
                <a:lnTo>
                  <a:pt x="5533273" y="828527"/>
                </a:lnTo>
                <a:lnTo>
                  <a:pt x="0" y="82852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20200" y="6918430"/>
            <a:ext cx="673846" cy="358292"/>
          </a:xfrm>
          <a:custGeom>
            <a:avLst/>
            <a:gdLst/>
            <a:ahLst/>
            <a:cxnLst/>
            <a:rect l="l" t="t" r="r" b="b"/>
            <a:pathLst>
              <a:path w="673846" h="358292">
                <a:moveTo>
                  <a:pt x="0" y="0"/>
                </a:moveTo>
                <a:lnTo>
                  <a:pt x="673846" y="0"/>
                </a:lnTo>
                <a:lnTo>
                  <a:pt x="673846" y="358292"/>
                </a:lnTo>
                <a:lnTo>
                  <a:pt x="0" y="3582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878687" y="59538"/>
            <a:ext cx="10061151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2 - Solution de l'équation différentielle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00456" y="760174"/>
            <a:ext cx="11097813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mathématiquement sa solution s’écrit de la forme suivante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467852" y="1515379"/>
            <a:ext cx="7080067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Avec Um, T0 et φ sont trois constantes à déterminer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65056" y="3027401"/>
            <a:ext cx="9421111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Um</a:t>
            </a: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:  Amplitudes de la tension Uc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601033" y="3738602"/>
            <a:ext cx="13848604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φ</a:t>
            </a: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: la phase à l’instant t=0, elle s’exprime en radian  (rad)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27936" y="4435517"/>
            <a:ext cx="13848604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T0</a:t>
            </a: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: la période propre des oscillations ,elle s’exprime en seconde (s)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527936" y="5213394"/>
            <a:ext cx="8086034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(2π/t0) t+ φ ) </a:t>
            </a: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: La phase à l’instant (t)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860369" y="5933939"/>
            <a:ext cx="4457466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3 - Expression de T0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98525" y="6699113"/>
            <a:ext cx="14320532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Montrons que la solution proposée est bien solution de l’équation différentielle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692637" y="7429364"/>
            <a:ext cx="4663725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Rappel  mathématique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356362" y="7457939"/>
            <a:ext cx="6306958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derivé d’une fonction composée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266727" y="8586289"/>
            <a:ext cx="5051107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(cos Uc)’ = – sin (Uc) x Uc’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650382" y="8586289"/>
            <a:ext cx="4835605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6071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</a:t>
            </a: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sin Uc)’ =  cos (Uc) x  Uc’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7146508" y="909598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234530" y="7631692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435652" y="7923305"/>
            <a:ext cx="1506558" cy="2620100"/>
          </a:xfrm>
          <a:custGeom>
            <a:avLst/>
            <a:gdLst/>
            <a:ahLst/>
            <a:cxnLst/>
            <a:rect l="l" t="t" r="r" b="b"/>
            <a:pathLst>
              <a:path w="1506558" h="2620100">
                <a:moveTo>
                  <a:pt x="1506558" y="0"/>
                </a:moveTo>
                <a:lnTo>
                  <a:pt x="0" y="0"/>
                </a:lnTo>
                <a:lnTo>
                  <a:pt x="0" y="2620101"/>
                </a:lnTo>
                <a:lnTo>
                  <a:pt x="1506558" y="2620101"/>
                </a:lnTo>
                <a:lnTo>
                  <a:pt x="15065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510736" cy="1312892"/>
          </a:xfrm>
          <a:custGeom>
            <a:avLst/>
            <a:gdLst/>
            <a:ahLst/>
            <a:cxnLst/>
            <a:rect l="l" t="t" r="r" b="b"/>
            <a:pathLst>
              <a:path w="1510736" h="1312892">
                <a:moveTo>
                  <a:pt x="0" y="0"/>
                </a:moveTo>
                <a:lnTo>
                  <a:pt x="1510736" y="0"/>
                </a:lnTo>
                <a:lnTo>
                  <a:pt x="1510736" y="1312892"/>
                </a:lnTo>
                <a:lnTo>
                  <a:pt x="0" y="13128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575978" y="1028700"/>
            <a:ext cx="531886" cy="329770"/>
          </a:xfrm>
          <a:custGeom>
            <a:avLst/>
            <a:gdLst/>
            <a:ahLst/>
            <a:cxnLst/>
            <a:rect l="l" t="t" r="r" b="b"/>
            <a:pathLst>
              <a:path w="531886" h="329770">
                <a:moveTo>
                  <a:pt x="0" y="0"/>
                </a:moveTo>
                <a:lnTo>
                  <a:pt x="531887" y="0"/>
                </a:lnTo>
                <a:lnTo>
                  <a:pt x="531887" y="329770"/>
                </a:lnTo>
                <a:lnTo>
                  <a:pt x="0" y="3297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024500" y="752691"/>
            <a:ext cx="3616637" cy="830487"/>
          </a:xfrm>
          <a:custGeom>
            <a:avLst/>
            <a:gdLst/>
            <a:ahLst/>
            <a:cxnLst/>
            <a:rect l="l" t="t" r="r" b="b"/>
            <a:pathLst>
              <a:path w="3616637" h="830487">
                <a:moveTo>
                  <a:pt x="0" y="0"/>
                </a:moveTo>
                <a:lnTo>
                  <a:pt x="3616637" y="0"/>
                </a:lnTo>
                <a:lnTo>
                  <a:pt x="3616637" y="830488"/>
                </a:lnTo>
                <a:lnTo>
                  <a:pt x="0" y="8304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7908" t="-3362" r="-91233" b="-678189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118653" y="618301"/>
            <a:ext cx="4367333" cy="943560"/>
          </a:xfrm>
          <a:custGeom>
            <a:avLst/>
            <a:gdLst/>
            <a:ahLst/>
            <a:cxnLst/>
            <a:rect l="l" t="t" r="r" b="b"/>
            <a:pathLst>
              <a:path w="4367333" h="943560">
                <a:moveTo>
                  <a:pt x="0" y="0"/>
                </a:moveTo>
                <a:lnTo>
                  <a:pt x="4367334" y="0"/>
                </a:lnTo>
                <a:lnTo>
                  <a:pt x="4367334" y="943560"/>
                </a:lnTo>
                <a:lnTo>
                  <a:pt x="0" y="94356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1001" t="-110648" r="-69949" b="-481583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118653" y="1741215"/>
            <a:ext cx="4886828" cy="987462"/>
          </a:xfrm>
          <a:custGeom>
            <a:avLst/>
            <a:gdLst/>
            <a:ahLst/>
            <a:cxnLst/>
            <a:rect l="l" t="t" r="r" b="b"/>
            <a:pathLst>
              <a:path w="4886828" h="987462">
                <a:moveTo>
                  <a:pt x="0" y="0"/>
                </a:moveTo>
                <a:lnTo>
                  <a:pt x="4886828" y="0"/>
                </a:lnTo>
                <a:lnTo>
                  <a:pt x="4886828" y="987462"/>
                </a:lnTo>
                <a:lnTo>
                  <a:pt x="0" y="9874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2859" t="-201775" r="-49383" b="-319458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022137" y="928472"/>
            <a:ext cx="715517" cy="429998"/>
          </a:xfrm>
          <a:custGeom>
            <a:avLst/>
            <a:gdLst/>
            <a:ahLst/>
            <a:cxnLst/>
            <a:rect l="l" t="t" r="r" b="b"/>
            <a:pathLst>
              <a:path w="715517" h="429998">
                <a:moveTo>
                  <a:pt x="0" y="0"/>
                </a:moveTo>
                <a:lnTo>
                  <a:pt x="715516" y="0"/>
                </a:lnTo>
                <a:lnTo>
                  <a:pt x="715516" y="429998"/>
                </a:lnTo>
                <a:lnTo>
                  <a:pt x="0" y="4299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132504" y="2051443"/>
            <a:ext cx="715517" cy="429998"/>
          </a:xfrm>
          <a:custGeom>
            <a:avLst/>
            <a:gdLst/>
            <a:ahLst/>
            <a:cxnLst/>
            <a:rect l="l" t="t" r="r" b="b"/>
            <a:pathLst>
              <a:path w="715517" h="429998">
                <a:moveTo>
                  <a:pt x="0" y="0"/>
                </a:moveTo>
                <a:lnTo>
                  <a:pt x="715517" y="0"/>
                </a:lnTo>
                <a:lnTo>
                  <a:pt x="715517" y="429998"/>
                </a:lnTo>
                <a:lnTo>
                  <a:pt x="0" y="4299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108079" y="2909652"/>
            <a:ext cx="10388483" cy="901878"/>
          </a:xfrm>
          <a:custGeom>
            <a:avLst/>
            <a:gdLst/>
            <a:ahLst/>
            <a:cxnLst/>
            <a:rect l="l" t="t" r="r" b="b"/>
            <a:pathLst>
              <a:path w="10388483" h="901878">
                <a:moveTo>
                  <a:pt x="0" y="0"/>
                </a:moveTo>
                <a:lnTo>
                  <a:pt x="10388482" y="0"/>
                </a:lnTo>
                <a:lnTo>
                  <a:pt x="10388482" y="901878"/>
                </a:lnTo>
                <a:lnTo>
                  <a:pt x="0" y="9018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89" t="-546404" r="-24920" b="-248072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165033" y="3969936"/>
            <a:ext cx="2476104" cy="1238052"/>
          </a:xfrm>
          <a:custGeom>
            <a:avLst/>
            <a:gdLst/>
            <a:ahLst/>
            <a:cxnLst/>
            <a:rect l="l" t="t" r="r" b="b"/>
            <a:pathLst>
              <a:path w="2476104" h="1238052">
                <a:moveTo>
                  <a:pt x="0" y="0"/>
                </a:moveTo>
                <a:lnTo>
                  <a:pt x="2476104" y="0"/>
                </a:lnTo>
                <a:lnTo>
                  <a:pt x="2476104" y="1238052"/>
                </a:lnTo>
                <a:lnTo>
                  <a:pt x="0" y="12380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065" t="-764419" r="-609781" b="-26700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314662" y="4138761"/>
            <a:ext cx="3444036" cy="900402"/>
          </a:xfrm>
          <a:custGeom>
            <a:avLst/>
            <a:gdLst/>
            <a:ahLst/>
            <a:cxnLst/>
            <a:rect l="l" t="t" r="r" b="b"/>
            <a:pathLst>
              <a:path w="3444036" h="900402">
                <a:moveTo>
                  <a:pt x="0" y="0"/>
                </a:moveTo>
                <a:lnTo>
                  <a:pt x="3444036" y="0"/>
                </a:lnTo>
                <a:lnTo>
                  <a:pt x="3444036" y="900402"/>
                </a:lnTo>
                <a:lnTo>
                  <a:pt x="0" y="90040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10527" t="-1074150" r="-305571" b="-51139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379895" y="4323849"/>
            <a:ext cx="715517" cy="429998"/>
          </a:xfrm>
          <a:custGeom>
            <a:avLst/>
            <a:gdLst/>
            <a:ahLst/>
            <a:cxnLst/>
            <a:rect l="l" t="t" r="r" b="b"/>
            <a:pathLst>
              <a:path w="715517" h="429998">
                <a:moveTo>
                  <a:pt x="0" y="0"/>
                </a:moveTo>
                <a:lnTo>
                  <a:pt x="715517" y="0"/>
                </a:lnTo>
                <a:lnTo>
                  <a:pt x="715517" y="429998"/>
                </a:lnTo>
                <a:lnTo>
                  <a:pt x="0" y="4299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3420332" y="795122"/>
            <a:ext cx="1221764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01540" y="2971640"/>
            <a:ext cx="6059348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L'équation différentielle s'écrit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24991" y="4190499"/>
            <a:ext cx="2199018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 donc</a:t>
            </a:r>
          </a:p>
        </p:txBody>
      </p:sp>
      <p:sp>
        <p:nvSpPr>
          <p:cNvPr id="23" name="Freeform 23"/>
          <p:cNvSpPr/>
          <p:nvPr/>
        </p:nvSpPr>
        <p:spPr>
          <a:xfrm>
            <a:off x="2021722" y="5824488"/>
            <a:ext cx="15124786" cy="3846975"/>
          </a:xfrm>
          <a:custGeom>
            <a:avLst/>
            <a:gdLst/>
            <a:ahLst/>
            <a:cxnLst/>
            <a:rect l="l" t="t" r="r" b="b"/>
            <a:pathLst>
              <a:path w="15124786" h="3846975">
                <a:moveTo>
                  <a:pt x="0" y="0"/>
                </a:moveTo>
                <a:lnTo>
                  <a:pt x="15124786" y="0"/>
                </a:lnTo>
                <a:lnTo>
                  <a:pt x="15124786" y="3846975"/>
                </a:lnTo>
                <a:lnTo>
                  <a:pt x="0" y="384697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 b="-19377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8357384" y="5207988"/>
            <a:ext cx="2693758" cy="930571"/>
          </a:xfrm>
          <a:custGeom>
            <a:avLst/>
            <a:gdLst/>
            <a:ahLst/>
            <a:cxnLst/>
            <a:rect l="l" t="t" r="r" b="b"/>
            <a:pathLst>
              <a:path w="2693758" h="930571">
                <a:moveTo>
                  <a:pt x="0" y="0"/>
                </a:moveTo>
                <a:lnTo>
                  <a:pt x="2693759" y="0"/>
                </a:lnTo>
                <a:lnTo>
                  <a:pt x="2693759" y="930571"/>
                </a:lnTo>
                <a:lnTo>
                  <a:pt x="0" y="93057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8510840" y="5150838"/>
            <a:ext cx="2386846" cy="781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Conclusion</a:t>
            </a:r>
          </a:p>
        </p:txBody>
      </p:sp>
      <p:sp>
        <p:nvSpPr>
          <p:cNvPr id="26" name="Freeform 26"/>
          <p:cNvSpPr/>
          <p:nvPr/>
        </p:nvSpPr>
        <p:spPr>
          <a:xfrm>
            <a:off x="5234463" y="6328576"/>
            <a:ext cx="8142194" cy="838492"/>
          </a:xfrm>
          <a:custGeom>
            <a:avLst/>
            <a:gdLst/>
            <a:ahLst/>
            <a:cxnLst/>
            <a:rect l="l" t="t" r="r" b="b"/>
            <a:pathLst>
              <a:path w="8142194" h="838492">
                <a:moveTo>
                  <a:pt x="0" y="0"/>
                </a:moveTo>
                <a:lnTo>
                  <a:pt x="8142194" y="0"/>
                </a:lnTo>
                <a:lnTo>
                  <a:pt x="8142194" y="838492"/>
                </a:lnTo>
                <a:lnTo>
                  <a:pt x="0" y="83849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3795757" y="7039669"/>
            <a:ext cx="2772033" cy="1112344"/>
          </a:xfrm>
          <a:custGeom>
            <a:avLst/>
            <a:gdLst/>
            <a:ahLst/>
            <a:cxnLst/>
            <a:rect l="l" t="t" r="r" b="b"/>
            <a:pathLst>
              <a:path w="2772033" h="1112344">
                <a:moveTo>
                  <a:pt x="0" y="0"/>
                </a:moveTo>
                <a:lnTo>
                  <a:pt x="2772033" y="0"/>
                </a:lnTo>
                <a:lnTo>
                  <a:pt x="2772033" y="1112345"/>
                </a:lnTo>
                <a:lnTo>
                  <a:pt x="0" y="111234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3103543" y="6602001"/>
            <a:ext cx="206894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fonction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813298" y="7212864"/>
            <a:ext cx="9920776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 solution de l’équation différentielle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840343" y="7905015"/>
            <a:ext cx="12893731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T0 période propre des oscillations ne dépend que de L et C . </a:t>
            </a:r>
            <a:r>
              <a:rPr lang="en-US" sz="3499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350203" y="8518410"/>
            <a:ext cx="11910715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Son unité dans le système international est le seconde (s) 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7146508" y="909598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234530" y="7631692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306711" y="8366412"/>
            <a:ext cx="1421133" cy="2471535"/>
          </a:xfrm>
          <a:custGeom>
            <a:avLst/>
            <a:gdLst/>
            <a:ahLst/>
            <a:cxnLst/>
            <a:rect l="l" t="t" r="r" b="b"/>
            <a:pathLst>
              <a:path w="1421133" h="2471535">
                <a:moveTo>
                  <a:pt x="1421133" y="0"/>
                </a:moveTo>
                <a:lnTo>
                  <a:pt x="0" y="0"/>
                </a:lnTo>
                <a:lnTo>
                  <a:pt x="0" y="2471536"/>
                </a:lnTo>
                <a:lnTo>
                  <a:pt x="1421133" y="2471536"/>
                </a:lnTo>
                <a:lnTo>
                  <a:pt x="142113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441520" cy="1252740"/>
          </a:xfrm>
          <a:custGeom>
            <a:avLst/>
            <a:gdLst/>
            <a:ahLst/>
            <a:cxnLst/>
            <a:rect l="l" t="t" r="r" b="b"/>
            <a:pathLst>
              <a:path w="1441520" h="1252740">
                <a:moveTo>
                  <a:pt x="0" y="0"/>
                </a:moveTo>
                <a:lnTo>
                  <a:pt x="1441520" y="0"/>
                </a:lnTo>
                <a:lnTo>
                  <a:pt x="1441520" y="1252740"/>
                </a:lnTo>
                <a:lnTo>
                  <a:pt x="0" y="12527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41520" y="1423750"/>
            <a:ext cx="15404960" cy="4494470"/>
          </a:xfrm>
          <a:custGeom>
            <a:avLst/>
            <a:gdLst/>
            <a:ahLst/>
            <a:cxnLst/>
            <a:rect l="l" t="t" r="r" b="b"/>
            <a:pathLst>
              <a:path w="15404960" h="4494470">
                <a:moveTo>
                  <a:pt x="0" y="0"/>
                </a:moveTo>
                <a:lnTo>
                  <a:pt x="15404960" y="0"/>
                </a:lnTo>
                <a:lnTo>
                  <a:pt x="15404960" y="4494471"/>
                </a:lnTo>
                <a:lnTo>
                  <a:pt x="0" y="44944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436" t="-14975" r="-37081" b="-561834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144976" y="263526"/>
            <a:ext cx="12415218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4 - Vérification de l’unité de T0 par analyse dimensionnelle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19872" y="6175396"/>
            <a:ext cx="734744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période propre dont l’expression est :</a:t>
            </a:r>
          </a:p>
        </p:txBody>
      </p:sp>
      <p:sp>
        <p:nvSpPr>
          <p:cNvPr id="13" name="Freeform 13"/>
          <p:cNvSpPr/>
          <p:nvPr/>
        </p:nvSpPr>
        <p:spPr>
          <a:xfrm>
            <a:off x="11102553" y="6213017"/>
            <a:ext cx="2700947" cy="706130"/>
          </a:xfrm>
          <a:custGeom>
            <a:avLst/>
            <a:gdLst/>
            <a:ahLst/>
            <a:cxnLst/>
            <a:rect l="l" t="t" r="r" b="b"/>
            <a:pathLst>
              <a:path w="2700947" h="706130">
                <a:moveTo>
                  <a:pt x="0" y="0"/>
                </a:moveTo>
                <a:lnTo>
                  <a:pt x="2700947" y="0"/>
                </a:lnTo>
                <a:lnTo>
                  <a:pt x="2700947" y="706130"/>
                </a:lnTo>
                <a:lnTo>
                  <a:pt x="0" y="7061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10527" t="-1074150" r="-305571" b="-51139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764412" y="7061344"/>
            <a:ext cx="1187195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bien la dimension d’un temps et s’exprime en seconde.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7146508" y="909598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234530" y="7631692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306711" y="8366412"/>
            <a:ext cx="1421133" cy="2471535"/>
          </a:xfrm>
          <a:custGeom>
            <a:avLst/>
            <a:gdLst/>
            <a:ahLst/>
            <a:cxnLst/>
            <a:rect l="l" t="t" r="r" b="b"/>
            <a:pathLst>
              <a:path w="1421133" h="2471535">
                <a:moveTo>
                  <a:pt x="1421133" y="0"/>
                </a:moveTo>
                <a:lnTo>
                  <a:pt x="0" y="0"/>
                </a:lnTo>
                <a:lnTo>
                  <a:pt x="0" y="2471536"/>
                </a:lnTo>
                <a:lnTo>
                  <a:pt x="1421133" y="2471536"/>
                </a:lnTo>
                <a:lnTo>
                  <a:pt x="142113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441520" cy="1252740"/>
          </a:xfrm>
          <a:custGeom>
            <a:avLst/>
            <a:gdLst/>
            <a:ahLst/>
            <a:cxnLst/>
            <a:rect l="l" t="t" r="r" b="b"/>
            <a:pathLst>
              <a:path w="1441520" h="1252740">
                <a:moveTo>
                  <a:pt x="0" y="0"/>
                </a:moveTo>
                <a:lnTo>
                  <a:pt x="1441520" y="0"/>
                </a:lnTo>
                <a:lnTo>
                  <a:pt x="1441520" y="1252740"/>
                </a:lnTo>
                <a:lnTo>
                  <a:pt x="0" y="12527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563019" y="2685611"/>
            <a:ext cx="2674385" cy="1116949"/>
          </a:xfrm>
          <a:custGeom>
            <a:avLst/>
            <a:gdLst/>
            <a:ahLst/>
            <a:cxnLst/>
            <a:rect l="l" t="t" r="r" b="b"/>
            <a:pathLst>
              <a:path w="2674385" h="1116949">
                <a:moveTo>
                  <a:pt x="0" y="0"/>
                </a:moveTo>
                <a:lnTo>
                  <a:pt x="2674385" y="0"/>
                </a:lnTo>
                <a:lnTo>
                  <a:pt x="2674385" y="1116949"/>
                </a:lnTo>
                <a:lnTo>
                  <a:pt x="0" y="11169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380092" y="2719593"/>
            <a:ext cx="4042965" cy="1048986"/>
          </a:xfrm>
          <a:custGeom>
            <a:avLst/>
            <a:gdLst/>
            <a:ahLst/>
            <a:cxnLst/>
            <a:rect l="l" t="t" r="r" b="b"/>
            <a:pathLst>
              <a:path w="4042965" h="1048986">
                <a:moveTo>
                  <a:pt x="0" y="0"/>
                </a:moveTo>
                <a:lnTo>
                  <a:pt x="4042965" y="0"/>
                </a:lnTo>
                <a:lnTo>
                  <a:pt x="4042965" y="1048985"/>
                </a:lnTo>
                <a:lnTo>
                  <a:pt x="0" y="10489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887526" y="2926305"/>
            <a:ext cx="715517" cy="429998"/>
          </a:xfrm>
          <a:custGeom>
            <a:avLst/>
            <a:gdLst/>
            <a:ahLst/>
            <a:cxnLst/>
            <a:rect l="l" t="t" r="r" b="b"/>
            <a:pathLst>
              <a:path w="715517" h="429998">
                <a:moveTo>
                  <a:pt x="0" y="0"/>
                </a:moveTo>
                <a:lnTo>
                  <a:pt x="715516" y="0"/>
                </a:lnTo>
                <a:lnTo>
                  <a:pt x="715516" y="429998"/>
                </a:lnTo>
                <a:lnTo>
                  <a:pt x="0" y="4299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61785" y="4171034"/>
            <a:ext cx="469547" cy="291119"/>
          </a:xfrm>
          <a:custGeom>
            <a:avLst/>
            <a:gdLst/>
            <a:ahLst/>
            <a:cxnLst/>
            <a:rect l="l" t="t" r="r" b="b"/>
            <a:pathLst>
              <a:path w="469547" h="291119">
                <a:moveTo>
                  <a:pt x="0" y="0"/>
                </a:moveTo>
                <a:lnTo>
                  <a:pt x="469547" y="0"/>
                </a:lnTo>
                <a:lnTo>
                  <a:pt x="469547" y="291119"/>
                </a:lnTo>
                <a:lnTo>
                  <a:pt x="0" y="29111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008872" y="5313836"/>
            <a:ext cx="6457065" cy="855381"/>
          </a:xfrm>
          <a:custGeom>
            <a:avLst/>
            <a:gdLst/>
            <a:ahLst/>
            <a:cxnLst/>
            <a:rect l="l" t="t" r="r" b="b"/>
            <a:pathLst>
              <a:path w="6457065" h="855381">
                <a:moveTo>
                  <a:pt x="0" y="0"/>
                </a:moveTo>
                <a:lnTo>
                  <a:pt x="6457065" y="0"/>
                </a:lnTo>
                <a:lnTo>
                  <a:pt x="6457065" y="855382"/>
                </a:lnTo>
                <a:lnTo>
                  <a:pt x="0" y="85538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20926" b="-287383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997998" y="6426393"/>
            <a:ext cx="3376506" cy="652791"/>
          </a:xfrm>
          <a:custGeom>
            <a:avLst/>
            <a:gdLst/>
            <a:ahLst/>
            <a:cxnLst/>
            <a:rect l="l" t="t" r="r" b="b"/>
            <a:pathLst>
              <a:path w="3376506" h="652791">
                <a:moveTo>
                  <a:pt x="0" y="0"/>
                </a:moveTo>
                <a:lnTo>
                  <a:pt x="3376506" y="0"/>
                </a:lnTo>
                <a:lnTo>
                  <a:pt x="3376506" y="652791"/>
                </a:lnTo>
                <a:lnTo>
                  <a:pt x="0" y="65279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47955" t="-186302" r="-43279" b="-248723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603042" y="6341095"/>
            <a:ext cx="3950677" cy="842436"/>
          </a:xfrm>
          <a:custGeom>
            <a:avLst/>
            <a:gdLst/>
            <a:ahLst/>
            <a:cxnLst/>
            <a:rect l="l" t="t" r="r" b="b"/>
            <a:pathLst>
              <a:path w="3950677" h="842436">
                <a:moveTo>
                  <a:pt x="0" y="0"/>
                </a:moveTo>
                <a:lnTo>
                  <a:pt x="3950678" y="0"/>
                </a:lnTo>
                <a:lnTo>
                  <a:pt x="3950678" y="842436"/>
                </a:lnTo>
                <a:lnTo>
                  <a:pt x="0" y="84243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30730" t="-236748" r="-32711" b="-77835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4732172" y="7432815"/>
            <a:ext cx="3601606" cy="499656"/>
          </a:xfrm>
          <a:custGeom>
            <a:avLst/>
            <a:gdLst/>
            <a:ahLst/>
            <a:cxnLst/>
            <a:rect l="l" t="t" r="r" b="b"/>
            <a:pathLst>
              <a:path w="3601606" h="499656">
                <a:moveTo>
                  <a:pt x="0" y="0"/>
                </a:moveTo>
                <a:lnTo>
                  <a:pt x="3601607" y="0"/>
                </a:lnTo>
                <a:lnTo>
                  <a:pt x="3601607" y="499656"/>
                </a:lnTo>
                <a:lnTo>
                  <a:pt x="0" y="49965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8606" t="-715012" r="-101296" b="-3371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312274" y="7468895"/>
            <a:ext cx="3241446" cy="571252"/>
          </a:xfrm>
          <a:custGeom>
            <a:avLst/>
            <a:gdLst/>
            <a:ahLst/>
            <a:cxnLst/>
            <a:rect l="l" t="t" r="r" b="b"/>
            <a:pathLst>
              <a:path w="3241446" h="571252">
                <a:moveTo>
                  <a:pt x="0" y="0"/>
                </a:moveTo>
                <a:lnTo>
                  <a:pt x="3241446" y="0"/>
                </a:lnTo>
                <a:lnTo>
                  <a:pt x="3241446" y="571252"/>
                </a:lnTo>
                <a:lnTo>
                  <a:pt x="0" y="5712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78044" t="-779044" r="-10342" b="-6073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645432" y="361162"/>
            <a:ext cx="9353852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5 - Détermination des constantes Um et 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66601" y="1290400"/>
            <a:ext cx="639081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Utilisation des conditions initiales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81741" y="1939177"/>
            <a:ext cx="1294123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0" lvl="1" indent="-367025" algn="l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à l’instant t = 0, le condensateur est chargé donc Uc(0) = 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16169" y="2853878"/>
            <a:ext cx="134584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07770" y="3926385"/>
            <a:ext cx="15109037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L’intensité est nulle : i(0) = 0 la bobine n’est traversée par aucun courant électrique.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07770" y="4573451"/>
            <a:ext cx="895696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étudie donc la « décharge » du condensateur 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747411" y="5352793"/>
            <a:ext cx="134584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62036" y="6432117"/>
            <a:ext cx="281560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à l’instant t = 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570328" y="7285405"/>
            <a:ext cx="134584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852361" y="7393081"/>
            <a:ext cx="134584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D'où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826524" y="8002047"/>
            <a:ext cx="14122003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Par conséquent  Expression de la tension aux bornes du condensateur s’écrit :</a:t>
            </a:r>
          </a:p>
        </p:txBody>
      </p:sp>
      <p:sp>
        <p:nvSpPr>
          <p:cNvPr id="30" name="Freeform 30"/>
          <p:cNvSpPr/>
          <p:nvPr/>
        </p:nvSpPr>
        <p:spPr>
          <a:xfrm>
            <a:off x="6624850" y="8759608"/>
            <a:ext cx="4387424" cy="1236456"/>
          </a:xfrm>
          <a:custGeom>
            <a:avLst/>
            <a:gdLst/>
            <a:ahLst/>
            <a:cxnLst/>
            <a:rect l="l" t="t" r="r" b="b"/>
            <a:pathLst>
              <a:path w="4387424" h="1236456">
                <a:moveTo>
                  <a:pt x="0" y="0"/>
                </a:moveTo>
                <a:lnTo>
                  <a:pt x="4387424" y="0"/>
                </a:lnTo>
                <a:lnTo>
                  <a:pt x="4387424" y="1236456"/>
                </a:lnTo>
                <a:lnTo>
                  <a:pt x="0" y="123645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2245" t="-6438" r="-6331" b="-114360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692978" y="6736558"/>
            <a:ext cx="5548402" cy="3002215"/>
          </a:xfrm>
          <a:custGeom>
            <a:avLst/>
            <a:gdLst/>
            <a:ahLst/>
            <a:cxnLst/>
            <a:rect l="l" t="t" r="r" b="b"/>
            <a:pathLst>
              <a:path w="5548402" h="3002215">
                <a:moveTo>
                  <a:pt x="0" y="0"/>
                </a:moveTo>
                <a:lnTo>
                  <a:pt x="5548402" y="0"/>
                </a:lnTo>
                <a:lnTo>
                  <a:pt x="5548402" y="3002214"/>
                </a:lnTo>
                <a:lnTo>
                  <a:pt x="0" y="30022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l="-85397" b="-4036"/>
            </a:stretch>
          </a:blipFill>
        </p:spPr>
      </p:sp>
      <p:sp>
        <p:nvSpPr>
          <p:cNvPr id="5" name="Freeform 5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7146508" y="909598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0090965">
            <a:off x="-2234530" y="7631692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32697" flipH="1">
            <a:off x="-306711" y="8366412"/>
            <a:ext cx="1421133" cy="2471535"/>
          </a:xfrm>
          <a:custGeom>
            <a:avLst/>
            <a:gdLst/>
            <a:ahLst/>
            <a:cxnLst/>
            <a:rect l="l" t="t" r="r" b="b"/>
            <a:pathLst>
              <a:path w="1421133" h="2471535">
                <a:moveTo>
                  <a:pt x="1421133" y="0"/>
                </a:moveTo>
                <a:lnTo>
                  <a:pt x="0" y="0"/>
                </a:lnTo>
                <a:lnTo>
                  <a:pt x="0" y="2471536"/>
                </a:lnTo>
                <a:lnTo>
                  <a:pt x="1421133" y="2471536"/>
                </a:lnTo>
                <a:lnTo>
                  <a:pt x="142113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339161">
            <a:off x="-3042200" y="-3106211"/>
            <a:ext cx="5211793" cy="5245105"/>
          </a:xfrm>
          <a:custGeom>
            <a:avLst/>
            <a:gdLst/>
            <a:ahLst/>
            <a:cxnLst/>
            <a:rect l="l" t="t" r="r" b="b"/>
            <a:pathLst>
              <a:path w="5211793" h="5245105">
                <a:moveTo>
                  <a:pt x="0" y="0"/>
                </a:moveTo>
                <a:lnTo>
                  <a:pt x="5211794" y="0"/>
                </a:lnTo>
                <a:lnTo>
                  <a:pt x="5211794" y="5245105"/>
                </a:lnTo>
                <a:lnTo>
                  <a:pt x="0" y="524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0"/>
            <a:ext cx="1441520" cy="1252740"/>
          </a:xfrm>
          <a:custGeom>
            <a:avLst/>
            <a:gdLst/>
            <a:ahLst/>
            <a:cxnLst/>
            <a:rect l="l" t="t" r="r" b="b"/>
            <a:pathLst>
              <a:path w="1441520" h="1252740">
                <a:moveTo>
                  <a:pt x="0" y="0"/>
                </a:moveTo>
                <a:lnTo>
                  <a:pt x="1441520" y="0"/>
                </a:lnTo>
                <a:lnTo>
                  <a:pt x="1441520" y="1252740"/>
                </a:lnTo>
                <a:lnTo>
                  <a:pt x="0" y="12527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686529" y="401263"/>
            <a:ext cx="469547" cy="291119"/>
          </a:xfrm>
          <a:custGeom>
            <a:avLst/>
            <a:gdLst/>
            <a:ahLst/>
            <a:cxnLst/>
            <a:rect l="l" t="t" r="r" b="b"/>
            <a:pathLst>
              <a:path w="469547" h="291119">
                <a:moveTo>
                  <a:pt x="0" y="0"/>
                </a:moveTo>
                <a:lnTo>
                  <a:pt x="469547" y="0"/>
                </a:lnTo>
                <a:lnTo>
                  <a:pt x="469547" y="291120"/>
                </a:lnTo>
                <a:lnTo>
                  <a:pt x="0" y="2911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374541" y="2975181"/>
            <a:ext cx="4306536" cy="1023467"/>
          </a:xfrm>
          <a:custGeom>
            <a:avLst/>
            <a:gdLst/>
            <a:ahLst/>
            <a:cxnLst/>
            <a:rect l="l" t="t" r="r" b="b"/>
            <a:pathLst>
              <a:path w="4306536" h="1023467">
                <a:moveTo>
                  <a:pt x="0" y="0"/>
                </a:moveTo>
                <a:lnTo>
                  <a:pt x="4306536" y="0"/>
                </a:lnTo>
                <a:lnTo>
                  <a:pt x="4306536" y="1023467"/>
                </a:lnTo>
                <a:lnTo>
                  <a:pt x="0" y="10234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257434" y="3102957"/>
            <a:ext cx="2379684" cy="698656"/>
          </a:xfrm>
          <a:custGeom>
            <a:avLst/>
            <a:gdLst/>
            <a:ahLst/>
            <a:cxnLst/>
            <a:rect l="l" t="t" r="r" b="b"/>
            <a:pathLst>
              <a:path w="2379684" h="698656">
                <a:moveTo>
                  <a:pt x="0" y="0"/>
                </a:moveTo>
                <a:lnTo>
                  <a:pt x="2379684" y="0"/>
                </a:lnTo>
                <a:lnTo>
                  <a:pt x="2379684" y="698656"/>
                </a:lnTo>
                <a:lnTo>
                  <a:pt x="0" y="69865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6357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564798" y="3027691"/>
            <a:ext cx="3804761" cy="963706"/>
          </a:xfrm>
          <a:custGeom>
            <a:avLst/>
            <a:gdLst/>
            <a:ahLst/>
            <a:cxnLst/>
            <a:rect l="l" t="t" r="r" b="b"/>
            <a:pathLst>
              <a:path w="3804761" h="963706">
                <a:moveTo>
                  <a:pt x="0" y="0"/>
                </a:moveTo>
                <a:lnTo>
                  <a:pt x="3804761" y="0"/>
                </a:lnTo>
                <a:lnTo>
                  <a:pt x="3804761" y="963706"/>
                </a:lnTo>
                <a:lnTo>
                  <a:pt x="0" y="96370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216797" y="3252686"/>
            <a:ext cx="766976" cy="460923"/>
          </a:xfrm>
          <a:custGeom>
            <a:avLst/>
            <a:gdLst/>
            <a:ahLst/>
            <a:cxnLst/>
            <a:rect l="l" t="t" r="r" b="b"/>
            <a:pathLst>
              <a:path w="766976" h="460923">
                <a:moveTo>
                  <a:pt x="0" y="0"/>
                </a:moveTo>
                <a:lnTo>
                  <a:pt x="766976" y="0"/>
                </a:lnTo>
                <a:lnTo>
                  <a:pt x="766976" y="460923"/>
                </a:lnTo>
                <a:lnTo>
                  <a:pt x="0" y="46092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047461" y="5176434"/>
            <a:ext cx="1480348" cy="853534"/>
          </a:xfrm>
          <a:custGeom>
            <a:avLst/>
            <a:gdLst/>
            <a:ahLst/>
            <a:cxnLst/>
            <a:rect l="l" t="t" r="r" b="b"/>
            <a:pathLst>
              <a:path w="1480348" h="853534">
                <a:moveTo>
                  <a:pt x="0" y="0"/>
                </a:moveTo>
                <a:lnTo>
                  <a:pt x="1480348" y="0"/>
                </a:lnTo>
                <a:lnTo>
                  <a:pt x="1480348" y="853534"/>
                </a:lnTo>
                <a:lnTo>
                  <a:pt x="0" y="85353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772911" y="5131489"/>
            <a:ext cx="4245299" cy="939333"/>
          </a:xfrm>
          <a:custGeom>
            <a:avLst/>
            <a:gdLst/>
            <a:ahLst/>
            <a:cxnLst/>
            <a:rect l="l" t="t" r="r" b="b"/>
            <a:pathLst>
              <a:path w="4245299" h="939333">
                <a:moveTo>
                  <a:pt x="0" y="0"/>
                </a:moveTo>
                <a:lnTo>
                  <a:pt x="4245299" y="0"/>
                </a:lnTo>
                <a:lnTo>
                  <a:pt x="4245299" y="939334"/>
                </a:lnTo>
                <a:lnTo>
                  <a:pt x="0" y="93933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767810" y="5372739"/>
            <a:ext cx="766976" cy="460923"/>
          </a:xfrm>
          <a:custGeom>
            <a:avLst/>
            <a:gdLst/>
            <a:ahLst/>
            <a:cxnLst/>
            <a:rect l="l" t="t" r="r" b="b"/>
            <a:pathLst>
              <a:path w="766976" h="460923">
                <a:moveTo>
                  <a:pt x="0" y="0"/>
                </a:moveTo>
                <a:lnTo>
                  <a:pt x="766976" y="0"/>
                </a:lnTo>
                <a:lnTo>
                  <a:pt x="766976" y="460924"/>
                </a:lnTo>
                <a:lnTo>
                  <a:pt x="0" y="46092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1454922" y="5270941"/>
            <a:ext cx="3279542" cy="856016"/>
          </a:xfrm>
          <a:custGeom>
            <a:avLst/>
            <a:gdLst/>
            <a:ahLst/>
            <a:cxnLst/>
            <a:rect l="l" t="t" r="r" b="b"/>
            <a:pathLst>
              <a:path w="3279542" h="856016">
                <a:moveTo>
                  <a:pt x="0" y="0"/>
                </a:moveTo>
                <a:lnTo>
                  <a:pt x="3279542" y="0"/>
                </a:lnTo>
                <a:lnTo>
                  <a:pt x="3279542" y="856017"/>
                </a:lnTo>
                <a:lnTo>
                  <a:pt x="0" y="85601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449821" y="5468488"/>
            <a:ext cx="766976" cy="460923"/>
          </a:xfrm>
          <a:custGeom>
            <a:avLst/>
            <a:gdLst/>
            <a:ahLst/>
            <a:cxnLst/>
            <a:rect l="l" t="t" r="r" b="b"/>
            <a:pathLst>
              <a:path w="766976" h="460923">
                <a:moveTo>
                  <a:pt x="0" y="0"/>
                </a:moveTo>
                <a:lnTo>
                  <a:pt x="766976" y="0"/>
                </a:lnTo>
                <a:lnTo>
                  <a:pt x="766976" y="460923"/>
                </a:lnTo>
                <a:lnTo>
                  <a:pt x="0" y="46092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716436" y="5176434"/>
            <a:ext cx="1985784" cy="945042"/>
          </a:xfrm>
          <a:custGeom>
            <a:avLst/>
            <a:gdLst/>
            <a:ahLst/>
            <a:cxnLst/>
            <a:rect l="l" t="t" r="r" b="b"/>
            <a:pathLst>
              <a:path w="1985784" h="945042">
                <a:moveTo>
                  <a:pt x="0" y="0"/>
                </a:moveTo>
                <a:lnTo>
                  <a:pt x="1985784" y="0"/>
                </a:lnTo>
                <a:lnTo>
                  <a:pt x="1985784" y="945043"/>
                </a:lnTo>
                <a:lnTo>
                  <a:pt x="0" y="945043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52379" b="-2402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1983773" y="6917648"/>
            <a:ext cx="4840883" cy="2655923"/>
          </a:xfrm>
          <a:custGeom>
            <a:avLst/>
            <a:gdLst/>
            <a:ahLst/>
            <a:cxnLst/>
            <a:rect l="l" t="t" r="r" b="b"/>
            <a:pathLst>
              <a:path w="4840883" h="2655923">
                <a:moveTo>
                  <a:pt x="0" y="0"/>
                </a:moveTo>
                <a:lnTo>
                  <a:pt x="4840883" y="0"/>
                </a:lnTo>
                <a:lnTo>
                  <a:pt x="4840883" y="2655923"/>
                </a:lnTo>
                <a:lnTo>
                  <a:pt x="0" y="265592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3992265" y="7777181"/>
            <a:ext cx="3766520" cy="920967"/>
          </a:xfrm>
          <a:custGeom>
            <a:avLst/>
            <a:gdLst/>
            <a:ahLst/>
            <a:cxnLst/>
            <a:rect l="l" t="t" r="r" b="b"/>
            <a:pathLst>
              <a:path w="3766520" h="920967">
                <a:moveTo>
                  <a:pt x="0" y="0"/>
                </a:moveTo>
                <a:lnTo>
                  <a:pt x="3766520" y="0"/>
                </a:lnTo>
                <a:lnTo>
                  <a:pt x="3766520" y="920967"/>
                </a:lnTo>
                <a:lnTo>
                  <a:pt x="0" y="92096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3992265" y="8866856"/>
            <a:ext cx="3775054" cy="998150"/>
          </a:xfrm>
          <a:custGeom>
            <a:avLst/>
            <a:gdLst/>
            <a:ahLst/>
            <a:cxnLst/>
            <a:rect l="l" t="t" r="r" b="b"/>
            <a:pathLst>
              <a:path w="3775054" h="998150">
                <a:moveTo>
                  <a:pt x="0" y="0"/>
                </a:moveTo>
                <a:lnTo>
                  <a:pt x="3775054" y="0"/>
                </a:lnTo>
                <a:lnTo>
                  <a:pt x="3775054" y="998150"/>
                </a:lnTo>
                <a:lnTo>
                  <a:pt x="0" y="99815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4734464" y="5335138"/>
            <a:ext cx="134584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3154547"/>
            <a:ext cx="134584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911594" y="3119336"/>
            <a:ext cx="134584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921303" y="155367"/>
            <a:ext cx="13470852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La tension aux bornes du condensateur est une tension alternative sinusoïdale d’amplitude E et de période : T0  c’est un  régime périodique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779200" y="4208198"/>
            <a:ext cx="9002880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 - L’expression de l’intensité i du courant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01620" y="5220178"/>
            <a:ext cx="134584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428228" y="1403145"/>
            <a:ext cx="9353852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6 - Évolution de la charge q et de l’intensité i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779200" y="2181542"/>
            <a:ext cx="551117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- L’expression dela charge q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969840" y="6366098"/>
            <a:ext cx="959495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 - Représentation de Uc et i en fonction de t 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833055" y="7022689"/>
            <a:ext cx="5751459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considére que φ = 0, donc </a:t>
            </a:r>
          </a:p>
        </p:txBody>
      </p:sp>
      <p:sp>
        <p:nvSpPr>
          <p:cNvPr id="35" name="Freeform 35"/>
          <p:cNvSpPr/>
          <p:nvPr/>
        </p:nvSpPr>
        <p:spPr>
          <a:xfrm>
            <a:off x="1232073" y="7196902"/>
            <a:ext cx="469547" cy="291119"/>
          </a:xfrm>
          <a:custGeom>
            <a:avLst/>
            <a:gdLst/>
            <a:ahLst/>
            <a:cxnLst/>
            <a:rect l="l" t="t" r="r" b="b"/>
            <a:pathLst>
              <a:path w="469547" h="291119">
                <a:moveTo>
                  <a:pt x="0" y="0"/>
                </a:moveTo>
                <a:lnTo>
                  <a:pt x="469547" y="0"/>
                </a:lnTo>
                <a:lnTo>
                  <a:pt x="469547" y="291119"/>
                </a:lnTo>
                <a:lnTo>
                  <a:pt x="0" y="2911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7146508" y="909598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234530" y="7631692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306711" y="8366412"/>
            <a:ext cx="1421133" cy="2471535"/>
          </a:xfrm>
          <a:custGeom>
            <a:avLst/>
            <a:gdLst/>
            <a:ahLst/>
            <a:cxnLst/>
            <a:rect l="l" t="t" r="r" b="b"/>
            <a:pathLst>
              <a:path w="1421133" h="2471535">
                <a:moveTo>
                  <a:pt x="1421133" y="0"/>
                </a:moveTo>
                <a:lnTo>
                  <a:pt x="0" y="0"/>
                </a:lnTo>
                <a:lnTo>
                  <a:pt x="0" y="2471536"/>
                </a:lnTo>
                <a:lnTo>
                  <a:pt x="1421133" y="2471536"/>
                </a:lnTo>
                <a:lnTo>
                  <a:pt x="142113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2200" y="-3106211"/>
            <a:ext cx="5211793" cy="5245105"/>
          </a:xfrm>
          <a:custGeom>
            <a:avLst/>
            <a:gdLst/>
            <a:ahLst/>
            <a:cxnLst/>
            <a:rect l="l" t="t" r="r" b="b"/>
            <a:pathLst>
              <a:path w="5211793" h="5245105">
                <a:moveTo>
                  <a:pt x="0" y="0"/>
                </a:moveTo>
                <a:lnTo>
                  <a:pt x="5211794" y="0"/>
                </a:lnTo>
                <a:lnTo>
                  <a:pt x="5211794" y="5245105"/>
                </a:lnTo>
                <a:lnTo>
                  <a:pt x="0" y="524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441520" cy="1252740"/>
          </a:xfrm>
          <a:custGeom>
            <a:avLst/>
            <a:gdLst/>
            <a:ahLst/>
            <a:cxnLst/>
            <a:rect l="l" t="t" r="r" b="b"/>
            <a:pathLst>
              <a:path w="1441520" h="1252740">
                <a:moveTo>
                  <a:pt x="0" y="0"/>
                </a:moveTo>
                <a:lnTo>
                  <a:pt x="1441520" y="0"/>
                </a:lnTo>
                <a:lnTo>
                  <a:pt x="1441520" y="1252740"/>
                </a:lnTo>
                <a:lnTo>
                  <a:pt x="0" y="12527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089542" y="1724058"/>
            <a:ext cx="4363222" cy="653329"/>
          </a:xfrm>
          <a:custGeom>
            <a:avLst/>
            <a:gdLst/>
            <a:ahLst/>
            <a:cxnLst/>
            <a:rect l="l" t="t" r="r" b="b"/>
            <a:pathLst>
              <a:path w="4363222" h="653329">
                <a:moveTo>
                  <a:pt x="0" y="0"/>
                </a:moveTo>
                <a:lnTo>
                  <a:pt x="4363222" y="0"/>
                </a:lnTo>
                <a:lnTo>
                  <a:pt x="4363222" y="653329"/>
                </a:lnTo>
                <a:lnTo>
                  <a:pt x="0" y="6533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373185" y="2539289"/>
            <a:ext cx="1640565" cy="640111"/>
          </a:xfrm>
          <a:custGeom>
            <a:avLst/>
            <a:gdLst/>
            <a:ahLst/>
            <a:cxnLst/>
            <a:rect l="l" t="t" r="r" b="b"/>
            <a:pathLst>
              <a:path w="1640565" h="640111">
                <a:moveTo>
                  <a:pt x="0" y="0"/>
                </a:moveTo>
                <a:lnTo>
                  <a:pt x="1640565" y="0"/>
                </a:lnTo>
                <a:lnTo>
                  <a:pt x="1640565" y="640111"/>
                </a:lnTo>
                <a:lnTo>
                  <a:pt x="0" y="64011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350675" y="3282120"/>
            <a:ext cx="1640565" cy="640111"/>
          </a:xfrm>
          <a:custGeom>
            <a:avLst/>
            <a:gdLst/>
            <a:ahLst/>
            <a:cxnLst/>
            <a:rect l="l" t="t" r="r" b="b"/>
            <a:pathLst>
              <a:path w="1640565" h="640111">
                <a:moveTo>
                  <a:pt x="0" y="0"/>
                </a:moveTo>
                <a:lnTo>
                  <a:pt x="1640565" y="0"/>
                </a:lnTo>
                <a:lnTo>
                  <a:pt x="1640565" y="640111"/>
                </a:lnTo>
                <a:lnTo>
                  <a:pt x="0" y="64011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328165" y="4024951"/>
            <a:ext cx="1640565" cy="640111"/>
          </a:xfrm>
          <a:custGeom>
            <a:avLst/>
            <a:gdLst/>
            <a:ahLst/>
            <a:cxnLst/>
            <a:rect l="l" t="t" r="r" b="b"/>
            <a:pathLst>
              <a:path w="1640565" h="640111">
                <a:moveTo>
                  <a:pt x="0" y="0"/>
                </a:moveTo>
                <a:lnTo>
                  <a:pt x="1640565" y="0"/>
                </a:lnTo>
                <a:lnTo>
                  <a:pt x="1640565" y="640112"/>
                </a:lnTo>
                <a:lnTo>
                  <a:pt x="0" y="6401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192058" y="4665063"/>
            <a:ext cx="2811651" cy="786053"/>
          </a:xfrm>
          <a:custGeom>
            <a:avLst/>
            <a:gdLst/>
            <a:ahLst/>
            <a:cxnLst/>
            <a:rect l="l" t="t" r="r" b="b"/>
            <a:pathLst>
              <a:path w="2811651" h="786053">
                <a:moveTo>
                  <a:pt x="0" y="0"/>
                </a:moveTo>
                <a:lnTo>
                  <a:pt x="2811651" y="0"/>
                </a:lnTo>
                <a:lnTo>
                  <a:pt x="2811651" y="786053"/>
                </a:lnTo>
                <a:lnTo>
                  <a:pt x="0" y="78605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97546" t="-13921" r="-178561" b="-820996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196972" y="4665063"/>
            <a:ext cx="2734312" cy="868938"/>
          </a:xfrm>
          <a:custGeom>
            <a:avLst/>
            <a:gdLst/>
            <a:ahLst/>
            <a:cxnLst/>
            <a:rect l="l" t="t" r="r" b="b"/>
            <a:pathLst>
              <a:path w="2734312" h="868938">
                <a:moveTo>
                  <a:pt x="0" y="0"/>
                </a:moveTo>
                <a:lnTo>
                  <a:pt x="2734312" y="0"/>
                </a:lnTo>
                <a:lnTo>
                  <a:pt x="2734312" y="868938"/>
                </a:lnTo>
                <a:lnTo>
                  <a:pt x="0" y="86893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38824" t="-4729" r="-41372" b="-726685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891445" y="5784491"/>
            <a:ext cx="4234583" cy="826871"/>
          </a:xfrm>
          <a:custGeom>
            <a:avLst/>
            <a:gdLst/>
            <a:ahLst/>
            <a:cxnLst/>
            <a:rect l="l" t="t" r="r" b="b"/>
            <a:pathLst>
              <a:path w="4234583" h="826871">
                <a:moveTo>
                  <a:pt x="0" y="0"/>
                </a:moveTo>
                <a:lnTo>
                  <a:pt x="4234583" y="0"/>
                </a:lnTo>
                <a:lnTo>
                  <a:pt x="4234583" y="826871"/>
                </a:lnTo>
                <a:lnTo>
                  <a:pt x="0" y="8268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7114" t="-113773" r="-39856" b="-522828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891445" y="6866739"/>
            <a:ext cx="8978266" cy="892367"/>
          </a:xfrm>
          <a:custGeom>
            <a:avLst/>
            <a:gdLst/>
            <a:ahLst/>
            <a:cxnLst/>
            <a:rect l="l" t="t" r="r" b="b"/>
            <a:pathLst>
              <a:path w="8978266" h="892367">
                <a:moveTo>
                  <a:pt x="0" y="0"/>
                </a:moveTo>
                <a:lnTo>
                  <a:pt x="8978266" y="0"/>
                </a:lnTo>
                <a:lnTo>
                  <a:pt x="8978266" y="892367"/>
                </a:lnTo>
                <a:lnTo>
                  <a:pt x="0" y="8923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251100" r="-12146" b="-433023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076159" y="8044856"/>
            <a:ext cx="8782237" cy="1873494"/>
          </a:xfrm>
          <a:custGeom>
            <a:avLst/>
            <a:gdLst/>
            <a:ahLst/>
            <a:cxnLst/>
            <a:rect l="l" t="t" r="r" b="b"/>
            <a:pathLst>
              <a:path w="8782237" h="1873494">
                <a:moveTo>
                  <a:pt x="0" y="0"/>
                </a:moveTo>
                <a:lnTo>
                  <a:pt x="8782237" y="0"/>
                </a:lnTo>
                <a:lnTo>
                  <a:pt x="8782237" y="1873494"/>
                </a:lnTo>
                <a:lnTo>
                  <a:pt x="0" y="187349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835" t="-179515" b="-48969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969840" y="6979695"/>
            <a:ext cx="715517" cy="429998"/>
          </a:xfrm>
          <a:custGeom>
            <a:avLst/>
            <a:gdLst/>
            <a:ahLst/>
            <a:cxnLst/>
            <a:rect l="l" t="t" r="r" b="b"/>
            <a:pathLst>
              <a:path w="715517" h="429998">
                <a:moveTo>
                  <a:pt x="0" y="0"/>
                </a:moveTo>
                <a:lnTo>
                  <a:pt x="715517" y="0"/>
                </a:lnTo>
                <a:lnTo>
                  <a:pt x="715517" y="429998"/>
                </a:lnTo>
                <a:lnTo>
                  <a:pt x="0" y="42999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124524" y="1652260"/>
            <a:ext cx="8518643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Dans un circuit LC, l’énergie totale du circuit 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646192" y="4667881"/>
            <a:ext cx="134584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134774" y="-38343"/>
            <a:ext cx="13179415" cy="824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III - Etude des échanges d’énergies dans un circuit RLC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733721" y="1621145"/>
            <a:ext cx="2934414" cy="873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  = Ec + 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922152" y="2513957"/>
            <a:ext cx="12936957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Ec</a:t>
            </a: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: l’énergie électrique stockée dans le condensateur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922152" y="3196583"/>
            <a:ext cx="8840130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</a:t>
            </a: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 : l’énergie emmagasinée dans la bobine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922152" y="3879209"/>
            <a:ext cx="4629855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</a:t>
            </a: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: l’énergie total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460080" y="4753292"/>
            <a:ext cx="581034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012437" y="7959131"/>
            <a:ext cx="134584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134774" y="5807718"/>
            <a:ext cx="134584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Donc</a:t>
            </a:r>
          </a:p>
        </p:txBody>
      </p:sp>
      <p:sp>
        <p:nvSpPr>
          <p:cNvPr id="30" name="Freeform 30"/>
          <p:cNvSpPr/>
          <p:nvPr/>
        </p:nvSpPr>
        <p:spPr>
          <a:xfrm>
            <a:off x="3891445" y="9095984"/>
            <a:ext cx="715517" cy="429998"/>
          </a:xfrm>
          <a:custGeom>
            <a:avLst/>
            <a:gdLst/>
            <a:ahLst/>
            <a:cxnLst/>
            <a:rect l="l" t="t" r="r" b="b"/>
            <a:pathLst>
              <a:path w="715517" h="429998">
                <a:moveTo>
                  <a:pt x="0" y="0"/>
                </a:moveTo>
                <a:lnTo>
                  <a:pt x="715517" y="0"/>
                </a:lnTo>
                <a:lnTo>
                  <a:pt x="715517" y="429998"/>
                </a:lnTo>
                <a:lnTo>
                  <a:pt x="0" y="42999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2271601" y="801361"/>
            <a:ext cx="7930957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1 - L’énergie d’un circuit (L,C) série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122259" y="2020129"/>
            <a:ext cx="441868" cy="474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3"/>
              </a:lnSpc>
              <a:spcBef>
                <a:spcPct val="0"/>
              </a:spcBef>
            </a:pPr>
            <a:r>
              <a:rPr lang="en-US" sz="249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668135" y="2020129"/>
            <a:ext cx="441868" cy="474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3"/>
              </a:lnSpc>
              <a:spcBef>
                <a:spcPct val="0"/>
              </a:spcBef>
            </a:pPr>
            <a:r>
              <a:rPr lang="en-US" sz="249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249204" y="3506926"/>
            <a:ext cx="441868" cy="474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3"/>
              </a:lnSpc>
              <a:spcBef>
                <a:spcPct val="0"/>
              </a:spcBef>
            </a:pPr>
            <a:r>
              <a:rPr lang="en-US" sz="249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249204" y="4196932"/>
            <a:ext cx="441868" cy="474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3"/>
              </a:lnSpc>
              <a:spcBef>
                <a:spcPct val="0"/>
              </a:spcBef>
            </a:pPr>
            <a:r>
              <a:rPr lang="en-US" sz="249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7146508" y="909598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234530" y="7631692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306711" y="8366412"/>
            <a:ext cx="1421133" cy="2471535"/>
          </a:xfrm>
          <a:custGeom>
            <a:avLst/>
            <a:gdLst/>
            <a:ahLst/>
            <a:cxnLst/>
            <a:rect l="l" t="t" r="r" b="b"/>
            <a:pathLst>
              <a:path w="1421133" h="2471535">
                <a:moveTo>
                  <a:pt x="1421133" y="0"/>
                </a:moveTo>
                <a:lnTo>
                  <a:pt x="0" y="0"/>
                </a:lnTo>
                <a:lnTo>
                  <a:pt x="0" y="2471536"/>
                </a:lnTo>
                <a:lnTo>
                  <a:pt x="1421133" y="2471536"/>
                </a:lnTo>
                <a:lnTo>
                  <a:pt x="142113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612608" y="-2886096"/>
            <a:ext cx="5211793" cy="5245105"/>
          </a:xfrm>
          <a:custGeom>
            <a:avLst/>
            <a:gdLst/>
            <a:ahLst/>
            <a:cxnLst/>
            <a:rect l="l" t="t" r="r" b="b"/>
            <a:pathLst>
              <a:path w="5211793" h="5245105">
                <a:moveTo>
                  <a:pt x="0" y="0"/>
                </a:moveTo>
                <a:lnTo>
                  <a:pt x="5211793" y="0"/>
                </a:lnTo>
                <a:lnTo>
                  <a:pt x="5211793" y="5245105"/>
                </a:lnTo>
                <a:lnTo>
                  <a:pt x="0" y="524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441520" cy="1252740"/>
          </a:xfrm>
          <a:custGeom>
            <a:avLst/>
            <a:gdLst/>
            <a:ahLst/>
            <a:cxnLst/>
            <a:rect l="l" t="t" r="r" b="b"/>
            <a:pathLst>
              <a:path w="1441520" h="1252740">
                <a:moveTo>
                  <a:pt x="0" y="0"/>
                </a:moveTo>
                <a:lnTo>
                  <a:pt x="1441520" y="0"/>
                </a:lnTo>
                <a:lnTo>
                  <a:pt x="1441520" y="1252740"/>
                </a:lnTo>
                <a:lnTo>
                  <a:pt x="0" y="12527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573151" y="5514231"/>
            <a:ext cx="715517" cy="429998"/>
          </a:xfrm>
          <a:custGeom>
            <a:avLst/>
            <a:gdLst/>
            <a:ahLst/>
            <a:cxnLst/>
            <a:rect l="l" t="t" r="r" b="b"/>
            <a:pathLst>
              <a:path w="715517" h="429998">
                <a:moveTo>
                  <a:pt x="0" y="0"/>
                </a:moveTo>
                <a:lnTo>
                  <a:pt x="715517" y="0"/>
                </a:lnTo>
                <a:lnTo>
                  <a:pt x="715517" y="429998"/>
                </a:lnTo>
                <a:lnTo>
                  <a:pt x="0" y="4299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767634" y="626370"/>
            <a:ext cx="3611034" cy="983552"/>
          </a:xfrm>
          <a:custGeom>
            <a:avLst/>
            <a:gdLst/>
            <a:ahLst/>
            <a:cxnLst/>
            <a:rect l="l" t="t" r="r" b="b"/>
            <a:pathLst>
              <a:path w="3611034" h="983552">
                <a:moveTo>
                  <a:pt x="0" y="0"/>
                </a:moveTo>
                <a:lnTo>
                  <a:pt x="3611034" y="0"/>
                </a:lnTo>
                <a:lnTo>
                  <a:pt x="3611034" y="983552"/>
                </a:lnTo>
                <a:lnTo>
                  <a:pt x="0" y="9835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9896" t="-792444" r="-20988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880408" y="550407"/>
            <a:ext cx="1952709" cy="1135478"/>
          </a:xfrm>
          <a:custGeom>
            <a:avLst/>
            <a:gdLst/>
            <a:ahLst/>
            <a:cxnLst/>
            <a:rect l="l" t="t" r="r" b="b"/>
            <a:pathLst>
              <a:path w="1952709" h="1135478">
                <a:moveTo>
                  <a:pt x="0" y="0"/>
                </a:moveTo>
                <a:lnTo>
                  <a:pt x="1952710" y="0"/>
                </a:lnTo>
                <a:lnTo>
                  <a:pt x="1952710" y="1135478"/>
                </a:lnTo>
                <a:lnTo>
                  <a:pt x="0" y="11354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338262" t="-703900" r="-234392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946031" y="1939785"/>
            <a:ext cx="583810" cy="361962"/>
          </a:xfrm>
          <a:custGeom>
            <a:avLst/>
            <a:gdLst/>
            <a:ahLst/>
            <a:cxnLst/>
            <a:rect l="l" t="t" r="r" b="b"/>
            <a:pathLst>
              <a:path w="583810" h="361962">
                <a:moveTo>
                  <a:pt x="0" y="0"/>
                </a:moveTo>
                <a:lnTo>
                  <a:pt x="583810" y="0"/>
                </a:lnTo>
                <a:lnTo>
                  <a:pt x="583810" y="361962"/>
                </a:lnTo>
                <a:lnTo>
                  <a:pt x="0" y="36196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131594" y="2388354"/>
            <a:ext cx="7361642" cy="882783"/>
          </a:xfrm>
          <a:custGeom>
            <a:avLst/>
            <a:gdLst/>
            <a:ahLst/>
            <a:cxnLst/>
            <a:rect l="l" t="t" r="r" b="b"/>
            <a:pathLst>
              <a:path w="7361642" h="882783">
                <a:moveTo>
                  <a:pt x="0" y="0"/>
                </a:moveTo>
                <a:lnTo>
                  <a:pt x="7361642" y="0"/>
                </a:lnTo>
                <a:lnTo>
                  <a:pt x="7361642" y="882784"/>
                </a:lnTo>
                <a:lnTo>
                  <a:pt x="0" y="88278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24866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238616" y="4812168"/>
            <a:ext cx="5071063" cy="3588039"/>
          </a:xfrm>
          <a:custGeom>
            <a:avLst/>
            <a:gdLst/>
            <a:ahLst/>
            <a:cxnLst/>
            <a:rect l="l" t="t" r="r" b="b"/>
            <a:pathLst>
              <a:path w="5071063" h="3588039">
                <a:moveTo>
                  <a:pt x="0" y="0"/>
                </a:moveTo>
                <a:lnTo>
                  <a:pt x="5071064" y="0"/>
                </a:lnTo>
                <a:lnTo>
                  <a:pt x="5071064" y="3588039"/>
                </a:lnTo>
                <a:lnTo>
                  <a:pt x="0" y="358803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l="-139545" b="-2797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607436" y="5279328"/>
            <a:ext cx="2026035" cy="1067148"/>
          </a:xfrm>
          <a:custGeom>
            <a:avLst/>
            <a:gdLst/>
            <a:ahLst/>
            <a:cxnLst/>
            <a:rect l="l" t="t" r="r" b="b"/>
            <a:pathLst>
              <a:path w="2026035" h="1067148">
                <a:moveTo>
                  <a:pt x="0" y="0"/>
                </a:moveTo>
                <a:lnTo>
                  <a:pt x="2026035" y="0"/>
                </a:lnTo>
                <a:lnTo>
                  <a:pt x="2026035" y="1067148"/>
                </a:lnTo>
                <a:lnTo>
                  <a:pt x="0" y="106714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969840" y="5322190"/>
            <a:ext cx="4234583" cy="826871"/>
          </a:xfrm>
          <a:custGeom>
            <a:avLst/>
            <a:gdLst/>
            <a:ahLst/>
            <a:cxnLst/>
            <a:rect l="l" t="t" r="r" b="b"/>
            <a:pathLst>
              <a:path w="4234583" h="826871">
                <a:moveTo>
                  <a:pt x="0" y="0"/>
                </a:moveTo>
                <a:lnTo>
                  <a:pt x="4234583" y="0"/>
                </a:lnTo>
                <a:lnTo>
                  <a:pt x="4234583" y="826871"/>
                </a:lnTo>
                <a:lnTo>
                  <a:pt x="0" y="8268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7114" t="-113773" r="-39856" b="-522828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2294386" y="5143500"/>
            <a:ext cx="5022421" cy="3117365"/>
          </a:xfrm>
          <a:custGeom>
            <a:avLst/>
            <a:gdLst/>
            <a:ahLst/>
            <a:cxnLst/>
            <a:rect l="l" t="t" r="r" b="b"/>
            <a:pathLst>
              <a:path w="5022421" h="3117365">
                <a:moveTo>
                  <a:pt x="0" y="0"/>
                </a:moveTo>
                <a:lnTo>
                  <a:pt x="5022421" y="0"/>
                </a:lnTo>
                <a:lnTo>
                  <a:pt x="5022421" y="3117365"/>
                </a:lnTo>
                <a:lnTo>
                  <a:pt x="0" y="311736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6126" t="-94141" r="-133367" b="-31961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8792384" y="7275163"/>
            <a:ext cx="1944718" cy="1125044"/>
          </a:xfrm>
          <a:custGeom>
            <a:avLst/>
            <a:gdLst/>
            <a:ahLst/>
            <a:cxnLst/>
            <a:rect l="l" t="t" r="r" b="b"/>
            <a:pathLst>
              <a:path w="1944718" h="1125044">
                <a:moveTo>
                  <a:pt x="0" y="0"/>
                </a:moveTo>
                <a:lnTo>
                  <a:pt x="1944719" y="0"/>
                </a:lnTo>
                <a:lnTo>
                  <a:pt x="1944719" y="1125044"/>
                </a:lnTo>
                <a:lnTo>
                  <a:pt x="0" y="112504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2969840" y="7408513"/>
            <a:ext cx="4234583" cy="826871"/>
          </a:xfrm>
          <a:custGeom>
            <a:avLst/>
            <a:gdLst/>
            <a:ahLst/>
            <a:cxnLst/>
            <a:rect l="l" t="t" r="r" b="b"/>
            <a:pathLst>
              <a:path w="4234583" h="826871">
                <a:moveTo>
                  <a:pt x="0" y="0"/>
                </a:moveTo>
                <a:lnTo>
                  <a:pt x="4234583" y="0"/>
                </a:lnTo>
                <a:lnTo>
                  <a:pt x="4234583" y="826872"/>
                </a:lnTo>
                <a:lnTo>
                  <a:pt x="0" y="8268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7114" t="-113773" r="-39856" b="-522828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638718" y="7443440"/>
            <a:ext cx="715517" cy="429998"/>
          </a:xfrm>
          <a:custGeom>
            <a:avLst/>
            <a:gdLst/>
            <a:ahLst/>
            <a:cxnLst/>
            <a:rect l="l" t="t" r="r" b="b"/>
            <a:pathLst>
              <a:path w="715517" h="429998">
                <a:moveTo>
                  <a:pt x="0" y="0"/>
                </a:moveTo>
                <a:lnTo>
                  <a:pt x="715516" y="0"/>
                </a:lnTo>
                <a:lnTo>
                  <a:pt x="715516" y="429998"/>
                </a:lnTo>
                <a:lnTo>
                  <a:pt x="0" y="4299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573151" y="8657382"/>
            <a:ext cx="5745472" cy="1266272"/>
          </a:xfrm>
          <a:custGeom>
            <a:avLst/>
            <a:gdLst/>
            <a:ahLst/>
            <a:cxnLst/>
            <a:rect l="l" t="t" r="r" b="b"/>
            <a:pathLst>
              <a:path w="5745472" h="1266272">
                <a:moveTo>
                  <a:pt x="0" y="0"/>
                </a:moveTo>
                <a:lnTo>
                  <a:pt x="5745472" y="0"/>
                </a:lnTo>
                <a:lnTo>
                  <a:pt x="5745472" y="1266272"/>
                </a:lnTo>
                <a:lnTo>
                  <a:pt x="0" y="126627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3298009" y="719683"/>
            <a:ext cx="2013242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 puisque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016843" y="681561"/>
            <a:ext cx="1225390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654397" y="1722303"/>
            <a:ext cx="14662410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Dans un circuit LC, l’énergie totale du circuit est constante au cours du temps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71907" y="2302377"/>
            <a:ext cx="6559387" cy="873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 = Ec + El = constante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41520" y="3394963"/>
            <a:ext cx="14662410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L’énergie totale se conserve car l’énergie n’est pas dissipée (pas d’effet joule),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237936" y="4401439"/>
            <a:ext cx="6529961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Lorsque Uc = Um , nous avons i=0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242764" y="6427438"/>
            <a:ext cx="6529961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Lorsque Uc=0 , nous avons i = Im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902215" y="5807043"/>
            <a:ext cx="483571" cy="420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136883" y="7840495"/>
            <a:ext cx="483571" cy="420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311251" y="8883085"/>
            <a:ext cx="1408640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d'où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30909" y="9349132"/>
            <a:ext cx="483571" cy="420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313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7146508" y="909598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234530" y="7631692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306711" y="8366412"/>
            <a:ext cx="1421133" cy="2471535"/>
          </a:xfrm>
          <a:custGeom>
            <a:avLst/>
            <a:gdLst/>
            <a:ahLst/>
            <a:cxnLst/>
            <a:rect l="l" t="t" r="r" b="b"/>
            <a:pathLst>
              <a:path w="1421133" h="2471535">
                <a:moveTo>
                  <a:pt x="1421133" y="0"/>
                </a:moveTo>
                <a:lnTo>
                  <a:pt x="0" y="0"/>
                </a:lnTo>
                <a:lnTo>
                  <a:pt x="0" y="2471536"/>
                </a:lnTo>
                <a:lnTo>
                  <a:pt x="1421133" y="2471536"/>
                </a:lnTo>
                <a:lnTo>
                  <a:pt x="142113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612608" y="-2886096"/>
            <a:ext cx="5211793" cy="5245105"/>
          </a:xfrm>
          <a:custGeom>
            <a:avLst/>
            <a:gdLst/>
            <a:ahLst/>
            <a:cxnLst/>
            <a:rect l="l" t="t" r="r" b="b"/>
            <a:pathLst>
              <a:path w="5211793" h="5245105">
                <a:moveTo>
                  <a:pt x="0" y="0"/>
                </a:moveTo>
                <a:lnTo>
                  <a:pt x="5211793" y="0"/>
                </a:lnTo>
                <a:lnTo>
                  <a:pt x="5211793" y="5245105"/>
                </a:lnTo>
                <a:lnTo>
                  <a:pt x="0" y="524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441520" cy="1252740"/>
          </a:xfrm>
          <a:custGeom>
            <a:avLst/>
            <a:gdLst/>
            <a:ahLst/>
            <a:cxnLst/>
            <a:rect l="l" t="t" r="r" b="b"/>
            <a:pathLst>
              <a:path w="1441520" h="1252740">
                <a:moveTo>
                  <a:pt x="0" y="0"/>
                </a:moveTo>
                <a:lnTo>
                  <a:pt x="1441520" y="0"/>
                </a:lnTo>
                <a:lnTo>
                  <a:pt x="1441520" y="1252740"/>
                </a:lnTo>
                <a:lnTo>
                  <a:pt x="0" y="12527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41520" y="1507882"/>
            <a:ext cx="583810" cy="361962"/>
          </a:xfrm>
          <a:custGeom>
            <a:avLst/>
            <a:gdLst/>
            <a:ahLst/>
            <a:cxnLst/>
            <a:rect l="l" t="t" r="r" b="b"/>
            <a:pathLst>
              <a:path w="583810" h="361962">
                <a:moveTo>
                  <a:pt x="0" y="0"/>
                </a:moveTo>
                <a:lnTo>
                  <a:pt x="583810" y="0"/>
                </a:lnTo>
                <a:lnTo>
                  <a:pt x="583810" y="361962"/>
                </a:lnTo>
                <a:lnTo>
                  <a:pt x="0" y="3619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342814" y="1252740"/>
            <a:ext cx="4948408" cy="740952"/>
          </a:xfrm>
          <a:custGeom>
            <a:avLst/>
            <a:gdLst/>
            <a:ahLst/>
            <a:cxnLst/>
            <a:rect l="l" t="t" r="r" b="b"/>
            <a:pathLst>
              <a:path w="4948408" h="740952">
                <a:moveTo>
                  <a:pt x="0" y="0"/>
                </a:moveTo>
                <a:lnTo>
                  <a:pt x="4948408" y="0"/>
                </a:lnTo>
                <a:lnTo>
                  <a:pt x="4948408" y="740952"/>
                </a:lnTo>
                <a:lnTo>
                  <a:pt x="0" y="740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426285" y="2100878"/>
            <a:ext cx="8729892" cy="3264104"/>
          </a:xfrm>
          <a:custGeom>
            <a:avLst/>
            <a:gdLst/>
            <a:ahLst/>
            <a:cxnLst/>
            <a:rect l="l" t="t" r="r" b="b"/>
            <a:pathLst>
              <a:path w="8729892" h="3264104">
                <a:moveTo>
                  <a:pt x="0" y="0"/>
                </a:moveTo>
                <a:lnTo>
                  <a:pt x="8729892" y="0"/>
                </a:lnTo>
                <a:lnTo>
                  <a:pt x="8729892" y="3264104"/>
                </a:lnTo>
                <a:lnTo>
                  <a:pt x="0" y="3264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61641" r="-10907" b="-6597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248854" y="2034102"/>
            <a:ext cx="4234583" cy="826871"/>
          </a:xfrm>
          <a:custGeom>
            <a:avLst/>
            <a:gdLst/>
            <a:ahLst/>
            <a:cxnLst/>
            <a:rect l="l" t="t" r="r" b="b"/>
            <a:pathLst>
              <a:path w="4234583" h="826871">
                <a:moveTo>
                  <a:pt x="0" y="0"/>
                </a:moveTo>
                <a:lnTo>
                  <a:pt x="4234582" y="0"/>
                </a:lnTo>
                <a:lnTo>
                  <a:pt x="4234582" y="826871"/>
                </a:lnTo>
                <a:lnTo>
                  <a:pt x="0" y="82687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67114" t="-113773" r="-39856" b="-522828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597102" y="2298679"/>
            <a:ext cx="715517" cy="429998"/>
          </a:xfrm>
          <a:custGeom>
            <a:avLst/>
            <a:gdLst/>
            <a:ahLst/>
            <a:cxnLst/>
            <a:rect l="l" t="t" r="r" b="b"/>
            <a:pathLst>
              <a:path w="715517" h="429998">
                <a:moveTo>
                  <a:pt x="0" y="0"/>
                </a:moveTo>
                <a:lnTo>
                  <a:pt x="715517" y="0"/>
                </a:lnTo>
                <a:lnTo>
                  <a:pt x="715517" y="429998"/>
                </a:lnTo>
                <a:lnTo>
                  <a:pt x="0" y="4299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262719" y="1290400"/>
            <a:ext cx="7858301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Dans un circuit RLC, l’énergie totale est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67959" y="162820"/>
            <a:ext cx="9554585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2 - L’énergie d’un circuit (R,L,C) série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126260" y="1166965"/>
            <a:ext cx="3037790" cy="855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0"/>
              </a:lnSpc>
              <a:spcBef>
                <a:spcPct val="0"/>
              </a:spcBef>
            </a:pPr>
            <a:r>
              <a:rPr lang="en-US" sz="4536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   = Ec + 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92817" y="1559325"/>
            <a:ext cx="441868" cy="474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3"/>
              </a:lnSpc>
              <a:spcBef>
                <a:spcPct val="0"/>
              </a:spcBef>
            </a:pPr>
            <a:r>
              <a:rPr lang="en-US" sz="249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164050" y="1585244"/>
            <a:ext cx="441868" cy="474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3"/>
              </a:lnSpc>
              <a:spcBef>
                <a:spcPct val="0"/>
              </a:spcBef>
            </a:pPr>
            <a:r>
              <a:rPr lang="en-US" sz="249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</a:t>
            </a:r>
          </a:p>
        </p:txBody>
      </p:sp>
      <p:sp>
        <p:nvSpPr>
          <p:cNvPr id="20" name="Freeform 20"/>
          <p:cNvSpPr/>
          <p:nvPr/>
        </p:nvSpPr>
        <p:spPr>
          <a:xfrm>
            <a:off x="4114084" y="5821751"/>
            <a:ext cx="3633048" cy="759853"/>
          </a:xfrm>
          <a:custGeom>
            <a:avLst/>
            <a:gdLst/>
            <a:ahLst/>
            <a:cxnLst/>
            <a:rect l="l" t="t" r="r" b="b"/>
            <a:pathLst>
              <a:path w="3633048" h="759853">
                <a:moveTo>
                  <a:pt x="0" y="0"/>
                </a:moveTo>
                <a:lnTo>
                  <a:pt x="3633049" y="0"/>
                </a:lnTo>
                <a:lnTo>
                  <a:pt x="3633049" y="759854"/>
                </a:lnTo>
                <a:lnTo>
                  <a:pt x="0" y="75985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35837" t="-791052" r="-154511" b="-174230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720062" y="5730845"/>
            <a:ext cx="4187378" cy="850760"/>
          </a:xfrm>
          <a:custGeom>
            <a:avLst/>
            <a:gdLst/>
            <a:ahLst/>
            <a:cxnLst/>
            <a:rect l="l" t="t" r="r" b="b"/>
            <a:pathLst>
              <a:path w="4187378" h="850760">
                <a:moveTo>
                  <a:pt x="0" y="0"/>
                </a:moveTo>
                <a:lnTo>
                  <a:pt x="4187378" y="0"/>
                </a:lnTo>
                <a:lnTo>
                  <a:pt x="4187378" y="850760"/>
                </a:lnTo>
                <a:lnTo>
                  <a:pt x="0" y="85076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51583" t="-778167" r="-25872" b="-169764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796558" y="5836768"/>
            <a:ext cx="1895497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 puisque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969840" y="7061344"/>
            <a:ext cx="1462530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24" name="Freeform 24"/>
          <p:cNvSpPr/>
          <p:nvPr/>
        </p:nvSpPr>
        <p:spPr>
          <a:xfrm>
            <a:off x="5082131" y="6848305"/>
            <a:ext cx="9668796" cy="933069"/>
          </a:xfrm>
          <a:custGeom>
            <a:avLst/>
            <a:gdLst/>
            <a:ahLst/>
            <a:cxnLst/>
            <a:rect l="l" t="t" r="r" b="b"/>
            <a:pathLst>
              <a:path w="9668796" h="933069">
                <a:moveTo>
                  <a:pt x="0" y="0"/>
                </a:moveTo>
                <a:lnTo>
                  <a:pt x="9668796" y="0"/>
                </a:lnTo>
                <a:lnTo>
                  <a:pt x="9668796" y="933069"/>
                </a:lnTo>
                <a:lnTo>
                  <a:pt x="0" y="9330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697359" r="-1036" b="-6055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8375839" y="5821751"/>
            <a:ext cx="715517" cy="429998"/>
          </a:xfrm>
          <a:custGeom>
            <a:avLst/>
            <a:gdLst/>
            <a:ahLst/>
            <a:cxnLst/>
            <a:rect l="l" t="t" r="r" b="b"/>
            <a:pathLst>
              <a:path w="715517" h="429998">
                <a:moveTo>
                  <a:pt x="0" y="0"/>
                </a:moveTo>
                <a:lnTo>
                  <a:pt x="715516" y="0"/>
                </a:lnTo>
                <a:lnTo>
                  <a:pt x="715516" y="429998"/>
                </a:lnTo>
                <a:lnTo>
                  <a:pt x="0" y="4299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3267959" y="8962634"/>
            <a:ext cx="7858301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Dans un circuit RLC, l’énergie totale est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7146508" y="909598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234530" y="7631692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306711" y="8366412"/>
            <a:ext cx="1421133" cy="2471535"/>
          </a:xfrm>
          <a:custGeom>
            <a:avLst/>
            <a:gdLst/>
            <a:ahLst/>
            <a:cxnLst/>
            <a:rect l="l" t="t" r="r" b="b"/>
            <a:pathLst>
              <a:path w="1421133" h="2471535">
                <a:moveTo>
                  <a:pt x="1421133" y="0"/>
                </a:moveTo>
                <a:lnTo>
                  <a:pt x="0" y="0"/>
                </a:lnTo>
                <a:lnTo>
                  <a:pt x="0" y="2471536"/>
                </a:lnTo>
                <a:lnTo>
                  <a:pt x="1421133" y="2471536"/>
                </a:lnTo>
                <a:lnTo>
                  <a:pt x="142113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612608" y="-2886096"/>
            <a:ext cx="5211793" cy="5245105"/>
          </a:xfrm>
          <a:custGeom>
            <a:avLst/>
            <a:gdLst/>
            <a:ahLst/>
            <a:cxnLst/>
            <a:rect l="l" t="t" r="r" b="b"/>
            <a:pathLst>
              <a:path w="5211793" h="5245105">
                <a:moveTo>
                  <a:pt x="0" y="0"/>
                </a:moveTo>
                <a:lnTo>
                  <a:pt x="5211793" y="0"/>
                </a:lnTo>
                <a:lnTo>
                  <a:pt x="5211793" y="5245105"/>
                </a:lnTo>
                <a:lnTo>
                  <a:pt x="0" y="524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214134" cy="1055133"/>
          </a:xfrm>
          <a:custGeom>
            <a:avLst/>
            <a:gdLst/>
            <a:ahLst/>
            <a:cxnLst/>
            <a:rect l="l" t="t" r="r" b="b"/>
            <a:pathLst>
              <a:path w="1214134" h="1055133">
                <a:moveTo>
                  <a:pt x="0" y="0"/>
                </a:moveTo>
                <a:lnTo>
                  <a:pt x="1214134" y="0"/>
                </a:lnTo>
                <a:lnTo>
                  <a:pt x="1214134" y="1055133"/>
                </a:lnTo>
                <a:lnTo>
                  <a:pt x="0" y="10551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14134" y="523087"/>
            <a:ext cx="583810" cy="361962"/>
          </a:xfrm>
          <a:custGeom>
            <a:avLst/>
            <a:gdLst/>
            <a:ahLst/>
            <a:cxnLst/>
            <a:rect l="l" t="t" r="r" b="b"/>
            <a:pathLst>
              <a:path w="583810" h="361962">
                <a:moveTo>
                  <a:pt x="0" y="0"/>
                </a:moveTo>
                <a:lnTo>
                  <a:pt x="583810" y="0"/>
                </a:lnTo>
                <a:lnTo>
                  <a:pt x="583810" y="361962"/>
                </a:lnTo>
                <a:lnTo>
                  <a:pt x="0" y="3619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594122" y="130176"/>
            <a:ext cx="4196235" cy="2969053"/>
          </a:xfrm>
          <a:custGeom>
            <a:avLst/>
            <a:gdLst/>
            <a:ahLst/>
            <a:cxnLst/>
            <a:rect l="l" t="t" r="r" b="b"/>
            <a:pathLst>
              <a:path w="4196235" h="2969053">
                <a:moveTo>
                  <a:pt x="0" y="0"/>
                </a:moveTo>
                <a:lnTo>
                  <a:pt x="4196235" y="0"/>
                </a:lnTo>
                <a:lnTo>
                  <a:pt x="4196235" y="2969052"/>
                </a:lnTo>
                <a:lnTo>
                  <a:pt x="0" y="296905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l="-139545" b="-2797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594122" y="413014"/>
            <a:ext cx="4187477" cy="2403376"/>
          </a:xfrm>
          <a:custGeom>
            <a:avLst/>
            <a:gdLst/>
            <a:ahLst/>
            <a:cxnLst/>
            <a:rect l="l" t="t" r="r" b="b"/>
            <a:pathLst>
              <a:path w="4187477" h="2403376">
                <a:moveTo>
                  <a:pt x="0" y="0"/>
                </a:moveTo>
                <a:lnTo>
                  <a:pt x="4187477" y="0"/>
                </a:lnTo>
                <a:lnTo>
                  <a:pt x="4187477" y="2403376"/>
                </a:lnTo>
                <a:lnTo>
                  <a:pt x="0" y="240337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19288" t="-92622" r="-12003" b="-34057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506039" y="389737"/>
            <a:ext cx="10088083" cy="2520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Dans un circuit RLC, au cours de l’échange énergétique entre le condensateur et la bobine, il y a perte énergétique par effet Joule dans la résistance de puissance R×i²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97944" y="2927778"/>
            <a:ext cx="6641609" cy="824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IV-Entretien des oscillations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638155"/>
            <a:ext cx="16419450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Pour le circuit (R,L,C) série, l’amplitude des oscillations décroît à cause d’une dissipation d’énergie par effet Joule dans le conducteur ohmique.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4797032"/>
            <a:ext cx="16419450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Il est possible d’entretenir les oscillations pour obtenir une amplitude constante des oscillations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5955908"/>
            <a:ext cx="17055733" cy="314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Donc Il faut ajouter un dispositif électronique au le circuit (R,L,C) pour qu’il devienne équivalent à un circuit LC .Ce dispositif d’entretien des oscillations possède une alimentation propre appelé </a:t>
            </a:r>
            <a:r>
              <a:rPr lang="en-US" sz="3499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résistance négative</a:t>
            </a: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possible de fournir au circuit à chaque instant une énergie équivalente à l’énergie dissipée par effet joule. L’énergie totale du circuit reste alors constante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7146508" y="909598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234530" y="7631692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306711" y="8366412"/>
            <a:ext cx="1421133" cy="2471535"/>
          </a:xfrm>
          <a:custGeom>
            <a:avLst/>
            <a:gdLst/>
            <a:ahLst/>
            <a:cxnLst/>
            <a:rect l="l" t="t" r="r" b="b"/>
            <a:pathLst>
              <a:path w="1421133" h="2471535">
                <a:moveTo>
                  <a:pt x="1421133" y="0"/>
                </a:moveTo>
                <a:lnTo>
                  <a:pt x="0" y="0"/>
                </a:lnTo>
                <a:lnTo>
                  <a:pt x="0" y="2471536"/>
                </a:lnTo>
                <a:lnTo>
                  <a:pt x="1421133" y="2471536"/>
                </a:lnTo>
                <a:lnTo>
                  <a:pt x="142113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612608" y="-2886096"/>
            <a:ext cx="5211793" cy="5245105"/>
          </a:xfrm>
          <a:custGeom>
            <a:avLst/>
            <a:gdLst/>
            <a:ahLst/>
            <a:cxnLst/>
            <a:rect l="l" t="t" r="r" b="b"/>
            <a:pathLst>
              <a:path w="5211793" h="5245105">
                <a:moveTo>
                  <a:pt x="0" y="0"/>
                </a:moveTo>
                <a:lnTo>
                  <a:pt x="5211793" y="0"/>
                </a:lnTo>
                <a:lnTo>
                  <a:pt x="5211793" y="5245105"/>
                </a:lnTo>
                <a:lnTo>
                  <a:pt x="0" y="524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214134" cy="1055133"/>
          </a:xfrm>
          <a:custGeom>
            <a:avLst/>
            <a:gdLst/>
            <a:ahLst/>
            <a:cxnLst/>
            <a:rect l="l" t="t" r="r" b="b"/>
            <a:pathLst>
              <a:path w="1214134" h="1055133">
                <a:moveTo>
                  <a:pt x="0" y="0"/>
                </a:moveTo>
                <a:lnTo>
                  <a:pt x="1214134" y="0"/>
                </a:lnTo>
                <a:lnTo>
                  <a:pt x="1214134" y="1055133"/>
                </a:lnTo>
                <a:lnTo>
                  <a:pt x="0" y="10551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30325" y="1242769"/>
            <a:ext cx="583810" cy="361962"/>
          </a:xfrm>
          <a:custGeom>
            <a:avLst/>
            <a:gdLst/>
            <a:ahLst/>
            <a:cxnLst/>
            <a:rect l="l" t="t" r="r" b="b"/>
            <a:pathLst>
              <a:path w="583810" h="361962">
                <a:moveTo>
                  <a:pt x="0" y="0"/>
                </a:moveTo>
                <a:lnTo>
                  <a:pt x="583809" y="0"/>
                </a:lnTo>
                <a:lnTo>
                  <a:pt x="583809" y="361962"/>
                </a:lnTo>
                <a:lnTo>
                  <a:pt x="0" y="3619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140065" y="1788575"/>
            <a:ext cx="3195299" cy="669311"/>
          </a:xfrm>
          <a:custGeom>
            <a:avLst/>
            <a:gdLst/>
            <a:ahLst/>
            <a:cxnLst/>
            <a:rect l="l" t="t" r="r" b="b"/>
            <a:pathLst>
              <a:path w="3195299" h="669311">
                <a:moveTo>
                  <a:pt x="0" y="0"/>
                </a:moveTo>
                <a:lnTo>
                  <a:pt x="3195299" y="0"/>
                </a:lnTo>
                <a:lnTo>
                  <a:pt x="3195299" y="669312"/>
                </a:lnTo>
                <a:lnTo>
                  <a:pt x="0" y="6693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t="-89503" r="-1735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551811" y="2948604"/>
            <a:ext cx="4061878" cy="5496518"/>
          </a:xfrm>
          <a:custGeom>
            <a:avLst/>
            <a:gdLst/>
            <a:ahLst/>
            <a:cxnLst/>
            <a:rect l="l" t="t" r="r" b="b"/>
            <a:pathLst>
              <a:path w="4061878" h="5496518">
                <a:moveTo>
                  <a:pt x="0" y="0"/>
                </a:moveTo>
                <a:lnTo>
                  <a:pt x="4061878" y="0"/>
                </a:lnTo>
                <a:lnTo>
                  <a:pt x="4061878" y="5496518"/>
                </a:lnTo>
                <a:lnTo>
                  <a:pt x="0" y="54965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l="-32759" t="-153" r="-31358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870929" y="2918581"/>
            <a:ext cx="6961922" cy="5556565"/>
          </a:xfrm>
          <a:custGeom>
            <a:avLst/>
            <a:gdLst/>
            <a:ahLst/>
            <a:cxnLst/>
            <a:rect l="l" t="t" r="r" b="b"/>
            <a:pathLst>
              <a:path w="6961922" h="5556565">
                <a:moveTo>
                  <a:pt x="0" y="0"/>
                </a:moveTo>
                <a:lnTo>
                  <a:pt x="6961922" y="0"/>
                </a:lnTo>
                <a:lnTo>
                  <a:pt x="6961922" y="5556564"/>
                </a:lnTo>
                <a:lnTo>
                  <a:pt x="0" y="555656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551811" y="2918581"/>
            <a:ext cx="6997780" cy="5240096"/>
          </a:xfrm>
          <a:custGeom>
            <a:avLst/>
            <a:gdLst/>
            <a:ahLst/>
            <a:cxnLst/>
            <a:rect l="l" t="t" r="r" b="b"/>
            <a:pathLst>
              <a:path w="6997780" h="5240096">
                <a:moveTo>
                  <a:pt x="0" y="0"/>
                </a:moveTo>
                <a:lnTo>
                  <a:pt x="6997780" y="0"/>
                </a:lnTo>
                <a:lnTo>
                  <a:pt x="6997780" y="5240095"/>
                </a:lnTo>
                <a:lnTo>
                  <a:pt x="0" y="524009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938755" y="4247320"/>
            <a:ext cx="4838075" cy="895044"/>
          </a:xfrm>
          <a:custGeom>
            <a:avLst/>
            <a:gdLst/>
            <a:ahLst/>
            <a:cxnLst/>
            <a:rect l="l" t="t" r="r" b="b"/>
            <a:pathLst>
              <a:path w="4838075" h="895044">
                <a:moveTo>
                  <a:pt x="0" y="0"/>
                </a:moveTo>
                <a:lnTo>
                  <a:pt x="4838075" y="0"/>
                </a:lnTo>
                <a:lnTo>
                  <a:pt x="4838075" y="895044"/>
                </a:lnTo>
                <a:lnTo>
                  <a:pt x="0" y="89504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969840" y="5280281"/>
            <a:ext cx="4806990" cy="1106557"/>
          </a:xfrm>
          <a:custGeom>
            <a:avLst/>
            <a:gdLst/>
            <a:ahLst/>
            <a:cxnLst/>
            <a:rect l="l" t="t" r="r" b="b"/>
            <a:pathLst>
              <a:path w="4806990" h="1106557">
                <a:moveTo>
                  <a:pt x="0" y="0"/>
                </a:moveTo>
                <a:lnTo>
                  <a:pt x="4806990" y="0"/>
                </a:lnTo>
                <a:lnTo>
                  <a:pt x="4806990" y="1106556"/>
                </a:lnTo>
                <a:lnTo>
                  <a:pt x="0" y="110655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b="-2214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711229" y="6653537"/>
            <a:ext cx="968263" cy="851404"/>
          </a:xfrm>
          <a:custGeom>
            <a:avLst/>
            <a:gdLst/>
            <a:ahLst/>
            <a:cxnLst/>
            <a:rect l="l" t="t" r="r" b="b"/>
            <a:pathLst>
              <a:path w="968263" h="851404">
                <a:moveTo>
                  <a:pt x="0" y="0"/>
                </a:moveTo>
                <a:lnTo>
                  <a:pt x="968263" y="0"/>
                </a:lnTo>
                <a:lnTo>
                  <a:pt x="968263" y="851404"/>
                </a:lnTo>
                <a:lnTo>
                  <a:pt x="0" y="85140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019722" y="6653537"/>
            <a:ext cx="1103536" cy="880201"/>
          </a:xfrm>
          <a:custGeom>
            <a:avLst/>
            <a:gdLst/>
            <a:ahLst/>
            <a:cxnLst/>
            <a:rect l="l" t="t" r="r" b="b"/>
            <a:pathLst>
              <a:path w="1103536" h="880201">
                <a:moveTo>
                  <a:pt x="0" y="0"/>
                </a:moveTo>
                <a:lnTo>
                  <a:pt x="1103536" y="0"/>
                </a:lnTo>
                <a:lnTo>
                  <a:pt x="1103536" y="880202"/>
                </a:lnTo>
                <a:lnTo>
                  <a:pt x="0" y="88020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455088" y="7612725"/>
            <a:ext cx="4611476" cy="832396"/>
          </a:xfrm>
          <a:custGeom>
            <a:avLst/>
            <a:gdLst/>
            <a:ahLst/>
            <a:cxnLst/>
            <a:rect l="l" t="t" r="r" b="b"/>
            <a:pathLst>
              <a:path w="4611476" h="832396">
                <a:moveTo>
                  <a:pt x="0" y="0"/>
                </a:moveTo>
                <a:lnTo>
                  <a:pt x="4611475" y="0"/>
                </a:lnTo>
                <a:lnTo>
                  <a:pt x="4611475" y="832397"/>
                </a:lnTo>
                <a:lnTo>
                  <a:pt x="0" y="83239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546171" y="8674375"/>
            <a:ext cx="3275317" cy="976036"/>
          </a:xfrm>
          <a:custGeom>
            <a:avLst/>
            <a:gdLst/>
            <a:ahLst/>
            <a:cxnLst/>
            <a:rect l="l" t="t" r="r" b="b"/>
            <a:pathLst>
              <a:path w="3275317" h="976036">
                <a:moveTo>
                  <a:pt x="0" y="0"/>
                </a:moveTo>
                <a:lnTo>
                  <a:pt x="3275318" y="0"/>
                </a:lnTo>
                <a:lnTo>
                  <a:pt x="3275318" y="976036"/>
                </a:lnTo>
                <a:lnTo>
                  <a:pt x="0" y="97603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30839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864133" y="1105653"/>
            <a:ext cx="14219797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Pour cela on réalise le montage suivant dans lequel le générateur G délivre une tension proportionnelle à l’intensité du courant qu’il débite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732656" y="1724778"/>
            <a:ext cx="2088833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Ug = R  . i</a:t>
            </a: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192331" y="2037516"/>
            <a:ext cx="386490" cy="420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6852" y="2520117"/>
            <a:ext cx="9781882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générateur G est introduit dans le circuit (R,L,C).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68305" y="3317044"/>
            <a:ext cx="7205726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D’après la loi d’additivité des tensions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6680776"/>
            <a:ext cx="1553872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Notons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68544" y="6680776"/>
            <a:ext cx="817828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817296" y="7760213"/>
            <a:ext cx="1553872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D’où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180293" y="8680965"/>
            <a:ext cx="2467947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en posant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5088" y="8680965"/>
            <a:ext cx="2467947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 = r + r’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676053" y="8680965"/>
            <a:ext cx="606188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282240" y="8697521"/>
            <a:ext cx="2467947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Uc = q /C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248733" y="8697521"/>
            <a:ext cx="974210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soit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67302" flipH="1">
            <a:off x="16845043" y="-297372"/>
            <a:ext cx="943528" cy="1640918"/>
          </a:xfrm>
          <a:custGeom>
            <a:avLst/>
            <a:gdLst/>
            <a:ahLst/>
            <a:cxnLst/>
            <a:rect l="l" t="t" r="r" b="b"/>
            <a:pathLst>
              <a:path w="943528" h="1640918">
                <a:moveTo>
                  <a:pt x="943528" y="0"/>
                </a:moveTo>
                <a:lnTo>
                  <a:pt x="0" y="0"/>
                </a:lnTo>
                <a:lnTo>
                  <a:pt x="0" y="1640918"/>
                </a:lnTo>
                <a:lnTo>
                  <a:pt x="943528" y="1640918"/>
                </a:lnTo>
                <a:lnTo>
                  <a:pt x="9435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7146508" y="909598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2234530" y="7631692"/>
            <a:ext cx="4763932" cy="4794381"/>
          </a:xfrm>
          <a:custGeom>
            <a:avLst/>
            <a:gdLst/>
            <a:ahLst/>
            <a:cxnLst/>
            <a:rect l="l" t="t" r="r" b="b"/>
            <a:pathLst>
              <a:path w="4763932" h="4794381">
                <a:moveTo>
                  <a:pt x="0" y="0"/>
                </a:moveTo>
                <a:lnTo>
                  <a:pt x="4763932" y="0"/>
                </a:lnTo>
                <a:lnTo>
                  <a:pt x="4763932" y="4794381"/>
                </a:lnTo>
                <a:lnTo>
                  <a:pt x="0" y="47943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-306711" y="8366412"/>
            <a:ext cx="1421133" cy="2471535"/>
          </a:xfrm>
          <a:custGeom>
            <a:avLst/>
            <a:gdLst/>
            <a:ahLst/>
            <a:cxnLst/>
            <a:rect l="l" t="t" r="r" b="b"/>
            <a:pathLst>
              <a:path w="1421133" h="2471535">
                <a:moveTo>
                  <a:pt x="1421133" y="0"/>
                </a:moveTo>
                <a:lnTo>
                  <a:pt x="0" y="0"/>
                </a:lnTo>
                <a:lnTo>
                  <a:pt x="0" y="2471536"/>
                </a:lnTo>
                <a:lnTo>
                  <a:pt x="1421133" y="2471536"/>
                </a:lnTo>
                <a:lnTo>
                  <a:pt x="142113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612608" y="-2886096"/>
            <a:ext cx="5211793" cy="5245105"/>
          </a:xfrm>
          <a:custGeom>
            <a:avLst/>
            <a:gdLst/>
            <a:ahLst/>
            <a:cxnLst/>
            <a:rect l="l" t="t" r="r" b="b"/>
            <a:pathLst>
              <a:path w="5211793" h="5245105">
                <a:moveTo>
                  <a:pt x="0" y="0"/>
                </a:moveTo>
                <a:lnTo>
                  <a:pt x="5211793" y="0"/>
                </a:lnTo>
                <a:lnTo>
                  <a:pt x="5211793" y="5245105"/>
                </a:lnTo>
                <a:lnTo>
                  <a:pt x="0" y="52451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0"/>
            <a:ext cx="1214134" cy="1055133"/>
          </a:xfrm>
          <a:custGeom>
            <a:avLst/>
            <a:gdLst/>
            <a:ahLst/>
            <a:cxnLst/>
            <a:rect l="l" t="t" r="r" b="b"/>
            <a:pathLst>
              <a:path w="1214134" h="1055133">
                <a:moveTo>
                  <a:pt x="0" y="0"/>
                </a:moveTo>
                <a:lnTo>
                  <a:pt x="1214134" y="0"/>
                </a:lnTo>
                <a:lnTo>
                  <a:pt x="1214134" y="1055133"/>
                </a:lnTo>
                <a:lnTo>
                  <a:pt x="0" y="10551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96558" y="1028700"/>
            <a:ext cx="583810" cy="361962"/>
          </a:xfrm>
          <a:custGeom>
            <a:avLst/>
            <a:gdLst/>
            <a:ahLst/>
            <a:cxnLst/>
            <a:rect l="l" t="t" r="r" b="b"/>
            <a:pathLst>
              <a:path w="583810" h="361962">
                <a:moveTo>
                  <a:pt x="0" y="0"/>
                </a:moveTo>
                <a:lnTo>
                  <a:pt x="583810" y="0"/>
                </a:lnTo>
                <a:lnTo>
                  <a:pt x="583810" y="361962"/>
                </a:lnTo>
                <a:lnTo>
                  <a:pt x="0" y="3619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148397" y="1680258"/>
            <a:ext cx="2292738" cy="1146369"/>
          </a:xfrm>
          <a:custGeom>
            <a:avLst/>
            <a:gdLst/>
            <a:ahLst/>
            <a:cxnLst/>
            <a:rect l="l" t="t" r="r" b="b"/>
            <a:pathLst>
              <a:path w="2292738" h="1146369">
                <a:moveTo>
                  <a:pt x="0" y="0"/>
                </a:moveTo>
                <a:lnTo>
                  <a:pt x="2292738" y="0"/>
                </a:lnTo>
                <a:lnTo>
                  <a:pt x="2292738" y="1146370"/>
                </a:lnTo>
                <a:lnTo>
                  <a:pt x="0" y="11463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883751" y="1580859"/>
            <a:ext cx="2606264" cy="1345169"/>
          </a:xfrm>
          <a:custGeom>
            <a:avLst/>
            <a:gdLst/>
            <a:ahLst/>
            <a:cxnLst/>
            <a:rect l="l" t="t" r="r" b="b"/>
            <a:pathLst>
              <a:path w="2606264" h="1345169">
                <a:moveTo>
                  <a:pt x="0" y="0"/>
                </a:moveTo>
                <a:lnTo>
                  <a:pt x="2606264" y="0"/>
                </a:lnTo>
                <a:lnTo>
                  <a:pt x="2606264" y="1345168"/>
                </a:lnTo>
                <a:lnTo>
                  <a:pt x="0" y="134516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686597" y="1620442"/>
            <a:ext cx="3362818" cy="1266002"/>
          </a:xfrm>
          <a:custGeom>
            <a:avLst/>
            <a:gdLst/>
            <a:ahLst/>
            <a:cxnLst/>
            <a:rect l="l" t="t" r="r" b="b"/>
            <a:pathLst>
              <a:path w="3362818" h="1266002">
                <a:moveTo>
                  <a:pt x="0" y="0"/>
                </a:moveTo>
                <a:lnTo>
                  <a:pt x="3362818" y="0"/>
                </a:lnTo>
                <a:lnTo>
                  <a:pt x="3362818" y="1266002"/>
                </a:lnTo>
                <a:lnTo>
                  <a:pt x="0" y="12660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268671" y="1960312"/>
            <a:ext cx="945020" cy="586263"/>
          </a:xfrm>
          <a:custGeom>
            <a:avLst/>
            <a:gdLst/>
            <a:ahLst/>
            <a:cxnLst/>
            <a:rect l="l" t="t" r="r" b="b"/>
            <a:pathLst>
              <a:path w="945020" h="586263">
                <a:moveTo>
                  <a:pt x="0" y="0"/>
                </a:moveTo>
                <a:lnTo>
                  <a:pt x="945020" y="0"/>
                </a:lnTo>
                <a:lnTo>
                  <a:pt x="945020" y="586262"/>
                </a:lnTo>
                <a:lnTo>
                  <a:pt x="0" y="58626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801492" y="1974331"/>
            <a:ext cx="715517" cy="429998"/>
          </a:xfrm>
          <a:custGeom>
            <a:avLst/>
            <a:gdLst/>
            <a:ahLst/>
            <a:cxnLst/>
            <a:rect l="l" t="t" r="r" b="b"/>
            <a:pathLst>
              <a:path w="715517" h="429998">
                <a:moveTo>
                  <a:pt x="0" y="0"/>
                </a:moveTo>
                <a:lnTo>
                  <a:pt x="715517" y="0"/>
                </a:lnTo>
                <a:lnTo>
                  <a:pt x="715517" y="429998"/>
                </a:lnTo>
                <a:lnTo>
                  <a:pt x="0" y="42999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65664" y="3283516"/>
            <a:ext cx="350970" cy="502691"/>
          </a:xfrm>
          <a:custGeom>
            <a:avLst/>
            <a:gdLst/>
            <a:ahLst/>
            <a:cxnLst/>
            <a:rect l="l" t="t" r="r" b="b"/>
            <a:pathLst>
              <a:path w="350970" h="502691">
                <a:moveTo>
                  <a:pt x="0" y="0"/>
                </a:moveTo>
                <a:lnTo>
                  <a:pt x="350970" y="0"/>
                </a:lnTo>
                <a:lnTo>
                  <a:pt x="350970" y="502691"/>
                </a:lnTo>
                <a:lnTo>
                  <a:pt x="0" y="502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661545" y="760174"/>
            <a:ext cx="9803530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voit que si R  = R l'équation devient alors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87414" y="959883"/>
            <a:ext cx="428157" cy="469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91026" y="3216272"/>
            <a:ext cx="14825951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C’est l’équation différentielle d’un circuit (L,C) non amortie de période                       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3860799"/>
            <a:ext cx="15750604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Les oscillations d'un circuit (R,L,C) série peuvent être entretenues par le génerateur G qui compense les pertes d'énergie par effet Joule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44420" y="5122273"/>
            <a:ext cx="12037781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génerateur G se comporte comme une résistance négative -R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91026" y="5842999"/>
            <a:ext cx="15133497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Ce montage, constitue un générateur d'oscillations électriques dont la période T qui ne dépend que de L et C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942098" y="6081124"/>
            <a:ext cx="428157" cy="469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154043" y="5425486"/>
            <a:ext cx="428157" cy="469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0</a:t>
            </a:r>
          </a:p>
        </p:txBody>
      </p:sp>
      <p:sp>
        <p:nvSpPr>
          <p:cNvPr id="24" name="Freeform 24"/>
          <p:cNvSpPr/>
          <p:nvPr/>
        </p:nvSpPr>
        <p:spPr>
          <a:xfrm>
            <a:off x="865664" y="3994149"/>
            <a:ext cx="350970" cy="502691"/>
          </a:xfrm>
          <a:custGeom>
            <a:avLst/>
            <a:gdLst/>
            <a:ahLst/>
            <a:cxnLst/>
            <a:rect l="l" t="t" r="r" b="b"/>
            <a:pathLst>
              <a:path w="350970" h="502691">
                <a:moveTo>
                  <a:pt x="0" y="0"/>
                </a:moveTo>
                <a:lnTo>
                  <a:pt x="350970" y="0"/>
                </a:lnTo>
                <a:lnTo>
                  <a:pt x="350970" y="502691"/>
                </a:lnTo>
                <a:lnTo>
                  <a:pt x="0" y="502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865664" y="5205371"/>
            <a:ext cx="350970" cy="502691"/>
          </a:xfrm>
          <a:custGeom>
            <a:avLst/>
            <a:gdLst/>
            <a:ahLst/>
            <a:cxnLst/>
            <a:rect l="l" t="t" r="r" b="b"/>
            <a:pathLst>
              <a:path w="350970" h="502691">
                <a:moveTo>
                  <a:pt x="0" y="0"/>
                </a:moveTo>
                <a:lnTo>
                  <a:pt x="350970" y="0"/>
                </a:lnTo>
                <a:lnTo>
                  <a:pt x="350970" y="502691"/>
                </a:lnTo>
                <a:lnTo>
                  <a:pt x="0" y="502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853215" y="6048334"/>
            <a:ext cx="350970" cy="502691"/>
          </a:xfrm>
          <a:custGeom>
            <a:avLst/>
            <a:gdLst/>
            <a:ahLst/>
            <a:cxnLst/>
            <a:rect l="l" t="t" r="r" b="b"/>
            <a:pathLst>
              <a:path w="350970" h="502691">
                <a:moveTo>
                  <a:pt x="0" y="0"/>
                </a:moveTo>
                <a:lnTo>
                  <a:pt x="350970" y="0"/>
                </a:lnTo>
                <a:lnTo>
                  <a:pt x="350970" y="502691"/>
                </a:lnTo>
                <a:lnTo>
                  <a:pt x="0" y="502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1180</Words>
  <Application>Microsoft Office PowerPoint</Application>
  <PresentationFormat>Personnalisé</PresentationFormat>
  <Paragraphs>149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6" baseType="lpstr">
      <vt:lpstr>Open Sans Bold</vt:lpstr>
      <vt:lpstr>Calibri</vt:lpstr>
      <vt:lpstr>Times New Roman</vt:lpstr>
      <vt:lpstr>Poppins Bold Italics</vt:lpstr>
      <vt:lpstr>Times New Roman Bold</vt:lpstr>
      <vt:lpstr>Times New Roman Bold Italics</vt:lpstr>
      <vt:lpstr>Open Sans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3</dc:title>
  <dc:creator>hp</dc:creator>
  <cp:lastModifiedBy>hp</cp:lastModifiedBy>
  <cp:revision>2</cp:revision>
  <dcterms:created xsi:type="dcterms:W3CDTF">2006-08-16T00:00:00Z</dcterms:created>
  <dcterms:modified xsi:type="dcterms:W3CDTF">2024-07-27T12:32:11Z</dcterms:modified>
  <dc:identifier>DAGMEeIlXvQ</dc:identifier>
</cp:coreProperties>
</file>