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Times New Roman Italics" panose="020B0604020202020204" charset="0"/>
      <p:regular r:id="rId8"/>
    </p:embeddedFont>
    <p:embeddedFont>
      <p:font typeface="Times New Roman Bold Italics" panose="020B0604020202020204" charset="0"/>
      <p:regular r:id="rId9"/>
    </p:embeddedFont>
    <p:embeddedFont>
      <p:font typeface="Times New Roman Bold" panose="020B0604020202020204" charset="0"/>
      <p:regular r:id="rId10"/>
    </p:embeddedFont>
    <p:embeddedFont>
      <p:font typeface="Open Sans Bold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6.svg"/><Relationship Id="rId1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6.svg"/><Relationship Id="rId18" Type="http://schemas.openxmlformats.org/officeDocument/2006/relationships/hyperlink" Target="https://fr.wikipedia.org/wiki/Couleur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17" Type="http://schemas.openxmlformats.org/officeDocument/2006/relationships/hyperlink" Target="https://fr.wikipedia.org/wiki/Disque_(g%C3%A9om%C3%A9trie)" TargetMode="External"/><Relationship Id="rId2" Type="http://schemas.openxmlformats.org/officeDocument/2006/relationships/image" Target="../media/image3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1.svg"/><Relationship Id="rId5" Type="http://schemas.openxmlformats.org/officeDocument/2006/relationships/image" Target="../media/image6.svg"/><Relationship Id="rId15" Type="http://schemas.openxmlformats.org/officeDocument/2006/relationships/image" Target="../media/image28.svg"/><Relationship Id="rId10" Type="http://schemas.openxmlformats.org/officeDocument/2006/relationships/image" Target="../media/image14.png"/><Relationship Id="rId19" Type="http://schemas.openxmlformats.org/officeDocument/2006/relationships/hyperlink" Target="https://fr.wikipedia.org/wiki/Arc-en-ciel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1.svg"/><Relationship Id="rId5" Type="http://schemas.openxmlformats.org/officeDocument/2006/relationships/image" Target="../media/image6.svg"/><Relationship Id="rId15" Type="http://schemas.openxmlformats.org/officeDocument/2006/relationships/image" Target="../media/image33.sv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31.sv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3298" r="-632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305266" y="7806925"/>
            <a:ext cx="1653257" cy="835652"/>
            <a:chOff x="0" y="0"/>
            <a:chExt cx="4387111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87111" cy="2217502"/>
            </a:xfrm>
            <a:custGeom>
              <a:avLst/>
              <a:gdLst/>
              <a:ahLst/>
              <a:cxnLst/>
              <a:rect l="l" t="t" r="r" b="b"/>
              <a:pathLst>
                <a:path w="4387111" h="2217502">
                  <a:moveTo>
                    <a:pt x="4262651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262651" y="0"/>
                  </a:lnTo>
                  <a:cubicBezTo>
                    <a:pt x="4331231" y="0"/>
                    <a:pt x="4387111" y="55880"/>
                    <a:pt x="4387111" y="124460"/>
                  </a:cubicBezTo>
                  <a:lnTo>
                    <a:pt x="4387111" y="2093042"/>
                  </a:lnTo>
                  <a:cubicBezTo>
                    <a:pt x="4387111" y="2161622"/>
                    <a:pt x="4331231" y="2217502"/>
                    <a:pt x="4262651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295745" y="822475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738708" y="2300139"/>
            <a:ext cx="7303237" cy="3834199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219124" y="6771485"/>
            <a:ext cx="2822820" cy="282282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3958522" y="179546"/>
            <a:ext cx="8031925" cy="191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50"/>
              </a:lnSpc>
              <a:spcBef>
                <a:spcPct val="0"/>
              </a:spcBef>
            </a:pPr>
            <a:r>
              <a:rPr lang="en-US" sz="10035" u="sng">
                <a:solidFill>
                  <a:srgbClr val="5CE1E6"/>
                </a:solidFill>
                <a:latin typeface="Times New Roman Italics"/>
              </a:rPr>
              <a:t>Chapitre  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38708" y="2913556"/>
            <a:ext cx="7515321" cy="2885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6"/>
              </a:lnSpc>
            </a:pPr>
            <a:r>
              <a:rPr lang="en-US" sz="6478" u="sng">
                <a:solidFill>
                  <a:srgbClr val="FF914D"/>
                </a:solidFill>
                <a:latin typeface="Times New Roman Bold Italics"/>
              </a:rPr>
              <a:t>Lumière et couleurs : La dispersion de la lumière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05266" y="8003791"/>
            <a:ext cx="1653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65565" y="4346108"/>
            <a:ext cx="3068545" cy="2900472"/>
            <a:chOff x="30480" y="591820"/>
            <a:chExt cx="17619883" cy="166547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08198" cy="16442598"/>
            </a:xfrm>
            <a:custGeom>
              <a:avLst/>
              <a:gdLst/>
              <a:ahLst/>
              <a:cxnLst/>
              <a:rect l="l" t="t" r="r" b="b"/>
              <a:pathLst>
                <a:path w="17608198" h="16442598">
                  <a:moveTo>
                    <a:pt x="16485543" y="5590155"/>
                  </a:moveTo>
                  <a:cubicBezTo>
                    <a:pt x="14955289" y="2669139"/>
                    <a:pt x="11871941" y="544830"/>
                    <a:pt x="8586550" y="297180"/>
                  </a:cubicBezTo>
                  <a:cubicBezTo>
                    <a:pt x="5905531" y="0"/>
                    <a:pt x="4141611" y="1028333"/>
                    <a:pt x="2700958" y="2736428"/>
                  </a:cubicBezTo>
                  <a:cubicBezTo>
                    <a:pt x="1260306" y="4444523"/>
                    <a:pt x="494300" y="6621914"/>
                    <a:pt x="185087" y="8818283"/>
                  </a:cubicBezTo>
                  <a:cubicBezTo>
                    <a:pt x="24130" y="9977716"/>
                    <a:pt x="0" y="11207890"/>
                    <a:pt x="489030" y="12270704"/>
                  </a:cubicBezTo>
                  <a:cubicBezTo>
                    <a:pt x="1123268" y="13618201"/>
                    <a:pt x="2509457" y="14475699"/>
                    <a:pt x="3920242" y="15008833"/>
                  </a:cubicBezTo>
                  <a:cubicBezTo>
                    <a:pt x="7715131" y="16442598"/>
                    <a:pt x="12374413" y="15887035"/>
                    <a:pt x="15327750" y="13140280"/>
                  </a:cubicBezTo>
                  <a:cubicBezTo>
                    <a:pt x="16251876" y="12281057"/>
                    <a:pt x="17009097" y="11204439"/>
                    <a:pt x="17279658" y="9982893"/>
                  </a:cubicBezTo>
                  <a:cubicBezTo>
                    <a:pt x="17608198" y="8500818"/>
                    <a:pt x="17191814" y="6939377"/>
                    <a:pt x="16485543" y="5590155"/>
                  </a:cubicBezTo>
                  <a:close/>
                </a:path>
              </a:pathLst>
            </a:custGeom>
            <a:blipFill>
              <a:blip r:embed="rId2"/>
              <a:stretch>
                <a:fillRect l="42" t="520" r="-20445" b="-790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1783428" cy="1549873"/>
          </a:xfrm>
          <a:custGeom>
            <a:avLst/>
            <a:gdLst/>
            <a:ahLst/>
            <a:cxnLst/>
            <a:rect l="l" t="t" r="r" b="b"/>
            <a:pathLst>
              <a:path w="1783428" h="1549873">
                <a:moveTo>
                  <a:pt x="0" y="0"/>
                </a:moveTo>
                <a:lnTo>
                  <a:pt x="1783429" y="0"/>
                </a:lnTo>
                <a:lnTo>
                  <a:pt x="1783429" y="1549873"/>
                </a:lnTo>
                <a:lnTo>
                  <a:pt x="0" y="15498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704284" y="1450878"/>
            <a:ext cx="579216" cy="469691"/>
          </a:xfrm>
          <a:custGeom>
            <a:avLst/>
            <a:gdLst/>
            <a:ahLst/>
            <a:cxnLst/>
            <a:rect l="l" t="t" r="r" b="b"/>
            <a:pathLst>
              <a:path w="579216" h="469691">
                <a:moveTo>
                  <a:pt x="0" y="0"/>
                </a:moveTo>
                <a:lnTo>
                  <a:pt x="579215" y="0"/>
                </a:lnTo>
                <a:lnTo>
                  <a:pt x="579215" y="469691"/>
                </a:lnTo>
                <a:lnTo>
                  <a:pt x="0" y="4696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015650" y="4114351"/>
            <a:ext cx="7595380" cy="3274199"/>
          </a:xfrm>
          <a:custGeom>
            <a:avLst/>
            <a:gdLst/>
            <a:ahLst/>
            <a:cxnLst/>
            <a:rect l="l" t="t" r="r" b="b"/>
            <a:pathLst>
              <a:path w="7595380" h="3274199">
                <a:moveTo>
                  <a:pt x="0" y="0"/>
                </a:moveTo>
                <a:lnTo>
                  <a:pt x="7595380" y="0"/>
                </a:lnTo>
                <a:lnTo>
                  <a:pt x="7595380" y="3274199"/>
                </a:lnTo>
                <a:lnTo>
                  <a:pt x="0" y="32741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420332" y="2267375"/>
            <a:ext cx="7106542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B6F61A"/>
                </a:solidFill>
                <a:latin typeface="Times New Roman Bold"/>
              </a:rPr>
              <a:t>1 - Expérience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93892" y="277854"/>
            <a:ext cx="109927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  -  La dispersion de la lumière blanche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58168" y="1336578"/>
            <a:ext cx="10955841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 La lumière émise par une lampe incandescente ou par le Soleil est appelée lumière blanche.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57239" y="2936407"/>
            <a:ext cx="11968959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On dirige un faisceau de lumière blanche (lumière de soleil par exemple) vers la face d’un prisme.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58168" y="7636752"/>
            <a:ext cx="3506076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B6F61A"/>
                </a:solidFill>
                <a:latin typeface="Times New Roman Bold"/>
              </a:rPr>
              <a:t>2 - observation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77844" y="8309216"/>
            <a:ext cx="11282350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199"/>
              </a:lnSpc>
              <a:spcBef>
                <a:spcPct val="0"/>
              </a:spcBef>
            </a:pPr>
            <a:r>
              <a:rPr lang="ar-EG" sz="2999">
                <a:solidFill>
                  <a:srgbClr val="FFFFFF"/>
                </a:solidFill>
                <a:latin typeface="Times New Roman Bold"/>
                <a:rtl/>
              </a:rPr>
              <a:t>(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Sur l’écran, on obtient plusieurs lumières coloré (un arcs-en-ciel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62173" y="7496208"/>
            <a:ext cx="1622984" cy="2822581"/>
          </a:xfrm>
          <a:custGeom>
            <a:avLst/>
            <a:gdLst/>
            <a:ahLst/>
            <a:cxnLst/>
            <a:rect l="l" t="t" r="r" b="b"/>
            <a:pathLst>
              <a:path w="1622984" h="2822581">
                <a:moveTo>
                  <a:pt x="1622984" y="0"/>
                </a:moveTo>
                <a:lnTo>
                  <a:pt x="0" y="0"/>
                </a:lnTo>
                <a:lnTo>
                  <a:pt x="0" y="2822581"/>
                </a:lnTo>
                <a:lnTo>
                  <a:pt x="1622984" y="2822581"/>
                </a:lnTo>
                <a:lnTo>
                  <a:pt x="162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3811" y="215941"/>
            <a:ext cx="1783428" cy="1549873"/>
          </a:xfrm>
          <a:custGeom>
            <a:avLst/>
            <a:gdLst/>
            <a:ahLst/>
            <a:cxnLst/>
            <a:rect l="l" t="t" r="r" b="b"/>
            <a:pathLst>
              <a:path w="1783428" h="1549873">
                <a:moveTo>
                  <a:pt x="0" y="0"/>
                </a:moveTo>
                <a:lnTo>
                  <a:pt x="1783428" y="0"/>
                </a:lnTo>
                <a:lnTo>
                  <a:pt x="1783428" y="1549873"/>
                </a:lnTo>
                <a:lnTo>
                  <a:pt x="0" y="1549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508078" y="1216857"/>
            <a:ext cx="455617" cy="421985"/>
          </a:xfrm>
          <a:custGeom>
            <a:avLst/>
            <a:gdLst/>
            <a:ahLst/>
            <a:cxnLst/>
            <a:rect l="l" t="t" r="r" b="b"/>
            <a:pathLst>
              <a:path w="455617" h="421985">
                <a:moveTo>
                  <a:pt x="0" y="0"/>
                </a:moveTo>
                <a:lnTo>
                  <a:pt x="455618" y="0"/>
                </a:lnTo>
                <a:lnTo>
                  <a:pt x="455618" y="421985"/>
                </a:lnTo>
                <a:lnTo>
                  <a:pt x="0" y="421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35887" y="1165739"/>
            <a:ext cx="1245213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Lorsqu’un faisceau de lumière blanche passe à travers un prisme, la lumière est décomposée en plusieurs lumières de couleurs défirent.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35887" y="2718315"/>
            <a:ext cx="1245213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Les sept couleurs principales du spectre de la lumière blanche sont : violet ,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indigo, bleu , vert, jaune, orange et rouge.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508078" y="2251590"/>
            <a:ext cx="455617" cy="421985"/>
          </a:xfrm>
          <a:custGeom>
            <a:avLst/>
            <a:gdLst/>
            <a:ahLst/>
            <a:cxnLst/>
            <a:rect l="l" t="t" r="r" b="b"/>
            <a:pathLst>
              <a:path w="455617" h="421985">
                <a:moveTo>
                  <a:pt x="0" y="0"/>
                </a:moveTo>
                <a:lnTo>
                  <a:pt x="455618" y="0"/>
                </a:lnTo>
                <a:lnTo>
                  <a:pt x="455618" y="421985"/>
                </a:lnTo>
                <a:lnTo>
                  <a:pt x="0" y="421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508078" y="2832615"/>
            <a:ext cx="455617" cy="421985"/>
          </a:xfrm>
          <a:custGeom>
            <a:avLst/>
            <a:gdLst/>
            <a:ahLst/>
            <a:cxnLst/>
            <a:rect l="l" t="t" r="r" b="b"/>
            <a:pathLst>
              <a:path w="455617" h="421985">
                <a:moveTo>
                  <a:pt x="0" y="0"/>
                </a:moveTo>
                <a:lnTo>
                  <a:pt x="455618" y="0"/>
                </a:lnTo>
                <a:lnTo>
                  <a:pt x="455618" y="421986"/>
                </a:lnTo>
                <a:lnTo>
                  <a:pt x="0" y="4219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924439" y="4728091"/>
            <a:ext cx="10819370" cy="3501542"/>
          </a:xfrm>
          <a:custGeom>
            <a:avLst/>
            <a:gdLst/>
            <a:ahLst/>
            <a:cxnLst/>
            <a:rect l="l" t="t" r="r" b="b"/>
            <a:pathLst>
              <a:path w="10819370" h="3501542">
                <a:moveTo>
                  <a:pt x="0" y="0"/>
                </a:moveTo>
                <a:lnTo>
                  <a:pt x="10819371" y="0"/>
                </a:lnTo>
                <a:lnTo>
                  <a:pt x="10819371" y="3501542"/>
                </a:lnTo>
                <a:lnTo>
                  <a:pt x="0" y="3501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118459" y="6731655"/>
            <a:ext cx="9346665" cy="1253184"/>
          </a:xfrm>
          <a:custGeom>
            <a:avLst/>
            <a:gdLst/>
            <a:ahLst/>
            <a:cxnLst/>
            <a:rect l="l" t="t" r="r" b="b"/>
            <a:pathLst>
              <a:path w="9346665" h="1253184">
                <a:moveTo>
                  <a:pt x="0" y="0"/>
                </a:moveTo>
                <a:lnTo>
                  <a:pt x="9346666" y="0"/>
                </a:lnTo>
                <a:lnTo>
                  <a:pt x="9346666" y="1253184"/>
                </a:lnTo>
                <a:lnTo>
                  <a:pt x="0" y="12531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810" t="-39818" r="-16025" b="-141898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5631086" y="477718"/>
            <a:ext cx="4160706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B6F61A"/>
                </a:solidFill>
                <a:latin typeface="Times New Roman Bold Italics"/>
              </a:rPr>
              <a:t>3- Interprétation :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90423" y="4243466"/>
            <a:ext cx="3507155" cy="969250"/>
          </a:xfrm>
          <a:custGeom>
            <a:avLst/>
            <a:gdLst/>
            <a:ahLst/>
            <a:cxnLst/>
            <a:rect l="l" t="t" r="r" b="b"/>
            <a:pathLst>
              <a:path w="3507155" h="969250">
                <a:moveTo>
                  <a:pt x="0" y="0"/>
                </a:moveTo>
                <a:lnTo>
                  <a:pt x="3507154" y="0"/>
                </a:lnTo>
                <a:lnTo>
                  <a:pt x="3507154" y="969250"/>
                </a:lnTo>
                <a:lnTo>
                  <a:pt x="0" y="969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711439" y="4204216"/>
            <a:ext cx="3022897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10923" y="5301247"/>
            <a:ext cx="10877103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imes New Roman Bold"/>
                <a:sym typeface="Times New Roman Bold"/>
              </a:rPr>
              <a:t>  La lumière blanche est composée d’une infinité de lumières colorées allant du violet au rouge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08055" y="2203965"/>
            <a:ext cx="1245213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La figure colorée obtenue est appelée </a:t>
            </a:r>
            <a:r>
              <a:rPr lang="en-US" sz="2999">
                <a:solidFill>
                  <a:srgbClr val="FF914D"/>
                </a:solidFill>
                <a:latin typeface="Times New Roman Bold"/>
              </a:rPr>
              <a:t>le spectre 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de la lumière blanche.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0278" y="7497597"/>
            <a:ext cx="1719618" cy="2990641"/>
          </a:xfrm>
          <a:custGeom>
            <a:avLst/>
            <a:gdLst/>
            <a:ahLst/>
            <a:cxnLst/>
            <a:rect l="l" t="t" r="r" b="b"/>
            <a:pathLst>
              <a:path w="1719618" h="2990641">
                <a:moveTo>
                  <a:pt x="1719618" y="0"/>
                </a:moveTo>
                <a:lnTo>
                  <a:pt x="0" y="0"/>
                </a:lnTo>
                <a:lnTo>
                  <a:pt x="0" y="2990641"/>
                </a:lnTo>
                <a:lnTo>
                  <a:pt x="1719618" y="2990641"/>
                </a:lnTo>
                <a:lnTo>
                  <a:pt x="17196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783428" cy="1549873"/>
          </a:xfrm>
          <a:custGeom>
            <a:avLst/>
            <a:gdLst/>
            <a:ahLst/>
            <a:cxnLst/>
            <a:rect l="l" t="t" r="r" b="b"/>
            <a:pathLst>
              <a:path w="1783428" h="1549873">
                <a:moveTo>
                  <a:pt x="0" y="0"/>
                </a:moveTo>
                <a:lnTo>
                  <a:pt x="1783429" y="0"/>
                </a:lnTo>
                <a:lnTo>
                  <a:pt x="1783429" y="1549873"/>
                </a:lnTo>
                <a:lnTo>
                  <a:pt x="0" y="1549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04284" y="1450878"/>
            <a:ext cx="579216" cy="469691"/>
          </a:xfrm>
          <a:custGeom>
            <a:avLst/>
            <a:gdLst/>
            <a:ahLst/>
            <a:cxnLst/>
            <a:rect l="l" t="t" r="r" b="b"/>
            <a:pathLst>
              <a:path w="579216" h="469691">
                <a:moveTo>
                  <a:pt x="0" y="0"/>
                </a:moveTo>
                <a:lnTo>
                  <a:pt x="579215" y="0"/>
                </a:lnTo>
                <a:lnTo>
                  <a:pt x="579215" y="469691"/>
                </a:lnTo>
                <a:lnTo>
                  <a:pt x="0" y="4696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833830" y="3184057"/>
            <a:ext cx="7973463" cy="3526043"/>
          </a:xfrm>
          <a:custGeom>
            <a:avLst/>
            <a:gdLst/>
            <a:ahLst/>
            <a:cxnLst/>
            <a:rect l="l" t="t" r="r" b="b"/>
            <a:pathLst>
              <a:path w="7973463" h="3526043">
                <a:moveTo>
                  <a:pt x="0" y="0"/>
                </a:moveTo>
                <a:lnTo>
                  <a:pt x="7973463" y="0"/>
                </a:lnTo>
                <a:lnTo>
                  <a:pt x="7973463" y="3526043"/>
                </a:lnTo>
                <a:lnTo>
                  <a:pt x="0" y="3526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2004" y="3555531"/>
            <a:ext cx="6528706" cy="2967594"/>
          </a:xfrm>
          <a:custGeom>
            <a:avLst/>
            <a:gdLst/>
            <a:ahLst/>
            <a:cxnLst/>
            <a:rect l="l" t="t" r="r" b="b"/>
            <a:pathLst>
              <a:path w="6528706" h="2967594">
                <a:moveTo>
                  <a:pt x="0" y="0"/>
                </a:moveTo>
                <a:lnTo>
                  <a:pt x="6528707" y="0"/>
                </a:lnTo>
                <a:lnTo>
                  <a:pt x="6528707" y="2967594"/>
                </a:lnTo>
                <a:lnTo>
                  <a:pt x="0" y="29675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563078" y="2865922"/>
            <a:ext cx="7106542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>
                <a:solidFill>
                  <a:srgbClr val="B6F61A"/>
                </a:solidFill>
                <a:latin typeface="Times New Roman Bold Italics"/>
              </a:rPr>
              <a:t>1 - Expérience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93892" y="277854"/>
            <a:ext cx="109927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II- la lumière monochromatique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75917" y="1269531"/>
            <a:ext cx="11998009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Un filtre coloré permet d’obtenir une lumière colorée, il ne transmet que la lumière de sa propre couleur et absorbe les autres couleurs.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20788" y="3879960"/>
            <a:ext cx="5831138" cy="209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</a:rPr>
              <a:t>    On place un filtre coloré rouge entre une source de lumière blanche et un écran. Après, on interpose un prisme entre le filtre et l’écran.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45023" y="6531861"/>
            <a:ext cx="3506076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B6F61A"/>
                </a:solidFill>
                <a:latin typeface="Times New Roman Bold Italics"/>
              </a:rPr>
              <a:t>2 - observation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45023" y="7318625"/>
            <a:ext cx="12637259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Le filtre coloré rouge transmet la partie de la lumière qui correspond à sa couleur et absorbe les autres couleurs , et l’écran nous apparaît alors rouge.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75917" y="2364906"/>
            <a:ext cx="11998009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Exemple : un filtre Un filtre rouge laisse passer une lumière rouge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62173" y="7496208"/>
            <a:ext cx="1622984" cy="2822581"/>
          </a:xfrm>
          <a:custGeom>
            <a:avLst/>
            <a:gdLst/>
            <a:ahLst/>
            <a:cxnLst/>
            <a:rect l="l" t="t" r="r" b="b"/>
            <a:pathLst>
              <a:path w="1622984" h="2822581">
                <a:moveTo>
                  <a:pt x="1622984" y="0"/>
                </a:moveTo>
                <a:lnTo>
                  <a:pt x="0" y="0"/>
                </a:lnTo>
                <a:lnTo>
                  <a:pt x="0" y="2822581"/>
                </a:lnTo>
                <a:lnTo>
                  <a:pt x="1622984" y="2822581"/>
                </a:lnTo>
                <a:lnTo>
                  <a:pt x="162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3811" y="215941"/>
            <a:ext cx="1783428" cy="1549873"/>
          </a:xfrm>
          <a:custGeom>
            <a:avLst/>
            <a:gdLst/>
            <a:ahLst/>
            <a:cxnLst/>
            <a:rect l="l" t="t" r="r" b="b"/>
            <a:pathLst>
              <a:path w="1783428" h="1549873">
                <a:moveTo>
                  <a:pt x="0" y="0"/>
                </a:moveTo>
                <a:lnTo>
                  <a:pt x="1783428" y="0"/>
                </a:lnTo>
                <a:lnTo>
                  <a:pt x="1783428" y="1549873"/>
                </a:lnTo>
                <a:lnTo>
                  <a:pt x="0" y="1549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13275" y="973490"/>
            <a:ext cx="11953976" cy="2152616"/>
          </a:xfrm>
          <a:custGeom>
            <a:avLst/>
            <a:gdLst/>
            <a:ahLst/>
            <a:cxnLst/>
            <a:rect l="l" t="t" r="r" b="b"/>
            <a:pathLst>
              <a:path w="11953976" h="2152616">
                <a:moveTo>
                  <a:pt x="0" y="0"/>
                </a:moveTo>
                <a:lnTo>
                  <a:pt x="11953976" y="0"/>
                </a:lnTo>
                <a:lnTo>
                  <a:pt x="11953976" y="2152616"/>
                </a:lnTo>
                <a:lnTo>
                  <a:pt x="0" y="2152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r="-177" b="-8004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590860" y="389560"/>
            <a:ext cx="3507155" cy="969250"/>
          </a:xfrm>
          <a:custGeom>
            <a:avLst/>
            <a:gdLst/>
            <a:ahLst/>
            <a:cxnLst/>
            <a:rect l="l" t="t" r="r" b="b"/>
            <a:pathLst>
              <a:path w="3507155" h="969250">
                <a:moveTo>
                  <a:pt x="0" y="0"/>
                </a:moveTo>
                <a:lnTo>
                  <a:pt x="3507155" y="0"/>
                </a:lnTo>
                <a:lnTo>
                  <a:pt x="3507155" y="969251"/>
                </a:lnTo>
                <a:lnTo>
                  <a:pt x="0" y="969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867768" y="1464069"/>
            <a:ext cx="500930" cy="315131"/>
          </a:xfrm>
          <a:custGeom>
            <a:avLst/>
            <a:gdLst/>
            <a:ahLst/>
            <a:cxnLst/>
            <a:rect l="l" t="t" r="r" b="b"/>
            <a:pathLst>
              <a:path w="500930" h="315131">
                <a:moveTo>
                  <a:pt x="0" y="0"/>
                </a:moveTo>
                <a:lnTo>
                  <a:pt x="500930" y="0"/>
                </a:lnTo>
                <a:lnTo>
                  <a:pt x="500930" y="315131"/>
                </a:lnTo>
                <a:lnTo>
                  <a:pt x="0" y="3151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867768" y="2606668"/>
            <a:ext cx="500930" cy="315131"/>
          </a:xfrm>
          <a:custGeom>
            <a:avLst/>
            <a:gdLst/>
            <a:ahLst/>
            <a:cxnLst/>
            <a:rect l="l" t="t" r="r" b="b"/>
            <a:pathLst>
              <a:path w="500930" h="315131">
                <a:moveTo>
                  <a:pt x="0" y="0"/>
                </a:moveTo>
                <a:lnTo>
                  <a:pt x="500930" y="0"/>
                </a:lnTo>
                <a:lnTo>
                  <a:pt x="500930" y="315131"/>
                </a:lnTo>
                <a:lnTo>
                  <a:pt x="0" y="3151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80038" y="4330458"/>
            <a:ext cx="500930" cy="315131"/>
          </a:xfrm>
          <a:custGeom>
            <a:avLst/>
            <a:gdLst/>
            <a:ahLst/>
            <a:cxnLst/>
            <a:rect l="l" t="t" r="r" b="b"/>
            <a:pathLst>
              <a:path w="500930" h="315131">
                <a:moveTo>
                  <a:pt x="0" y="0"/>
                </a:moveTo>
                <a:lnTo>
                  <a:pt x="500930" y="0"/>
                </a:lnTo>
                <a:lnTo>
                  <a:pt x="500930" y="315130"/>
                </a:lnTo>
                <a:lnTo>
                  <a:pt x="0" y="3151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547368" y="6054363"/>
            <a:ext cx="10133994" cy="2864542"/>
          </a:xfrm>
          <a:custGeom>
            <a:avLst/>
            <a:gdLst/>
            <a:ahLst/>
            <a:cxnLst/>
            <a:rect l="l" t="t" r="r" b="b"/>
            <a:pathLst>
              <a:path w="10133994" h="2864542">
                <a:moveTo>
                  <a:pt x="0" y="0"/>
                </a:moveTo>
                <a:lnTo>
                  <a:pt x="10133994" y="0"/>
                </a:lnTo>
                <a:lnTo>
                  <a:pt x="10133994" y="2864543"/>
                </a:lnTo>
                <a:lnTo>
                  <a:pt x="0" y="28645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978814" y="300517"/>
            <a:ext cx="3022897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53023" y="1349769"/>
            <a:ext cx="9817225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imes New Roman Bold"/>
              </a:rPr>
              <a:t>    La lumière à l’issue du filtre colorée ne se disperse pas à travers un prisme, c’est une </a:t>
            </a:r>
            <a:r>
              <a:rPr lang="en-US" sz="2999">
                <a:solidFill>
                  <a:srgbClr val="B6F61A"/>
                </a:solidFill>
                <a:latin typeface="Times New Roman Bold"/>
              </a:rPr>
              <a:t>lumière monochromatique.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58270" y="2426095"/>
            <a:ext cx="9863985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imes New Roman Bold"/>
              </a:rPr>
              <a:t>Un filtre ne laisse passer qu’une </a:t>
            </a:r>
            <a:r>
              <a:rPr lang="en-US" sz="2999">
                <a:solidFill>
                  <a:srgbClr val="B6F61A"/>
                </a:solidFill>
                <a:latin typeface="Times New Roman Bold"/>
              </a:rPr>
              <a:t>seule</a:t>
            </a:r>
            <a:r>
              <a:rPr lang="en-US" sz="2999">
                <a:solidFill>
                  <a:srgbClr val="000000"/>
                </a:solidFill>
                <a:latin typeface="Times New Roman Bold"/>
              </a:rPr>
              <a:t> couleur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66930" y="3303428"/>
            <a:ext cx="9191179" cy="84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u="sng">
                <a:solidFill>
                  <a:srgbClr val="FF914D"/>
                </a:solidFill>
                <a:latin typeface="Times New Roman Bold"/>
              </a:rPr>
              <a:t>III- La synthèse de la lumière blanche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86479" y="4132105"/>
            <a:ext cx="13869698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 Un disque de Newton est un </a:t>
            </a:r>
            <a:r>
              <a:rPr lang="en-US" sz="3099" u="sng">
                <a:solidFill>
                  <a:srgbClr val="FFFFFF"/>
                </a:solidFill>
                <a:latin typeface="Times New Roman Bold"/>
                <a:hlinkClick r:id="rId17" tooltip="https://fr.wikipedia.org/wiki/Disque_(g%C3%A9om%C3%A9trie)"/>
              </a:rPr>
              <a:t>disque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composé de secteurs aux </a:t>
            </a:r>
            <a:r>
              <a:rPr lang="en-US" sz="3099" u="sng">
                <a:solidFill>
                  <a:srgbClr val="FFFFFF"/>
                </a:solidFill>
                <a:latin typeface="Times New Roman Bold"/>
                <a:hlinkClick r:id="rId18" tooltip="https://fr.wikipedia.org/wiki/Couleur"/>
              </a:rPr>
              <a:t>couleurs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de l'</a:t>
            </a:r>
            <a:r>
              <a:rPr lang="en-US" sz="3099" u="sng">
                <a:solidFill>
                  <a:srgbClr val="FFFFFF"/>
                </a:solidFill>
                <a:latin typeface="Times New Roman Bold"/>
                <a:hlinkClick r:id="rId19" tooltip="https://fr.wikipedia.org/wiki/Arc-en-ciel"/>
              </a:rPr>
              <a:t>arc-en-ciel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73412" y="4691541"/>
            <a:ext cx="3099473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B6F61A"/>
                </a:solidFill>
                <a:latin typeface="Times New Roman Bold Italics"/>
              </a:rPr>
              <a:t>1 - Expérience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95574" y="5318622"/>
            <a:ext cx="7946853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On met en rotation rapide un disque de Newton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62173" y="7496208"/>
            <a:ext cx="1622984" cy="2822581"/>
          </a:xfrm>
          <a:custGeom>
            <a:avLst/>
            <a:gdLst/>
            <a:ahLst/>
            <a:cxnLst/>
            <a:rect l="l" t="t" r="r" b="b"/>
            <a:pathLst>
              <a:path w="1622984" h="2822581">
                <a:moveTo>
                  <a:pt x="1622984" y="0"/>
                </a:moveTo>
                <a:lnTo>
                  <a:pt x="0" y="0"/>
                </a:lnTo>
                <a:lnTo>
                  <a:pt x="0" y="2822581"/>
                </a:lnTo>
                <a:lnTo>
                  <a:pt x="1622984" y="2822581"/>
                </a:lnTo>
                <a:lnTo>
                  <a:pt x="162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3811" y="215941"/>
            <a:ext cx="1783428" cy="1549873"/>
          </a:xfrm>
          <a:custGeom>
            <a:avLst/>
            <a:gdLst/>
            <a:ahLst/>
            <a:cxnLst/>
            <a:rect l="l" t="t" r="r" b="b"/>
            <a:pathLst>
              <a:path w="1783428" h="1549873">
                <a:moveTo>
                  <a:pt x="0" y="0"/>
                </a:moveTo>
                <a:lnTo>
                  <a:pt x="1783428" y="0"/>
                </a:lnTo>
                <a:lnTo>
                  <a:pt x="1783428" y="1549873"/>
                </a:lnTo>
                <a:lnTo>
                  <a:pt x="0" y="1549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91070" y="4850290"/>
            <a:ext cx="11953976" cy="2152616"/>
          </a:xfrm>
          <a:custGeom>
            <a:avLst/>
            <a:gdLst/>
            <a:ahLst/>
            <a:cxnLst/>
            <a:rect l="l" t="t" r="r" b="b"/>
            <a:pathLst>
              <a:path w="11953976" h="2152616">
                <a:moveTo>
                  <a:pt x="0" y="0"/>
                </a:moveTo>
                <a:lnTo>
                  <a:pt x="11953976" y="0"/>
                </a:lnTo>
                <a:lnTo>
                  <a:pt x="11953976" y="2152616"/>
                </a:lnTo>
                <a:lnTo>
                  <a:pt x="0" y="2152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r="-177" b="-8004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68655" y="4266360"/>
            <a:ext cx="3507155" cy="969250"/>
          </a:xfrm>
          <a:custGeom>
            <a:avLst/>
            <a:gdLst/>
            <a:ahLst/>
            <a:cxnLst/>
            <a:rect l="l" t="t" r="r" b="b"/>
            <a:pathLst>
              <a:path w="3507155" h="969250">
                <a:moveTo>
                  <a:pt x="0" y="0"/>
                </a:moveTo>
                <a:lnTo>
                  <a:pt x="3507155" y="0"/>
                </a:lnTo>
                <a:lnTo>
                  <a:pt x="3507155" y="969250"/>
                </a:lnTo>
                <a:lnTo>
                  <a:pt x="0" y="969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263251" y="1608249"/>
            <a:ext cx="500930" cy="315131"/>
          </a:xfrm>
          <a:custGeom>
            <a:avLst/>
            <a:gdLst/>
            <a:ahLst/>
            <a:cxnLst/>
            <a:rect l="l" t="t" r="r" b="b"/>
            <a:pathLst>
              <a:path w="500930" h="315131">
                <a:moveTo>
                  <a:pt x="0" y="0"/>
                </a:moveTo>
                <a:lnTo>
                  <a:pt x="500930" y="0"/>
                </a:lnTo>
                <a:lnTo>
                  <a:pt x="500930" y="315130"/>
                </a:lnTo>
                <a:lnTo>
                  <a:pt x="0" y="3151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63251" y="2728677"/>
            <a:ext cx="500930" cy="315131"/>
          </a:xfrm>
          <a:custGeom>
            <a:avLst/>
            <a:gdLst/>
            <a:ahLst/>
            <a:cxnLst/>
            <a:rect l="l" t="t" r="r" b="b"/>
            <a:pathLst>
              <a:path w="500930" h="315131">
                <a:moveTo>
                  <a:pt x="0" y="0"/>
                </a:moveTo>
                <a:lnTo>
                  <a:pt x="500930" y="0"/>
                </a:lnTo>
                <a:lnTo>
                  <a:pt x="500930" y="315131"/>
                </a:lnTo>
                <a:lnTo>
                  <a:pt x="0" y="3151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19794" y="5359435"/>
            <a:ext cx="11531733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imes New Roman Bold"/>
              </a:rPr>
              <a:t>       Lorsqu’on additionne des lumières colorées, on obtient une lumière blanche.</a:t>
            </a:r>
          </a:p>
        </p:txBody>
      </p:sp>
      <p:sp>
        <p:nvSpPr>
          <p:cNvPr id="15" name="Freeform 15"/>
          <p:cNvSpPr/>
          <p:nvPr/>
        </p:nvSpPr>
        <p:spPr>
          <a:xfrm>
            <a:off x="3631639" y="5444779"/>
            <a:ext cx="455617" cy="421985"/>
          </a:xfrm>
          <a:custGeom>
            <a:avLst/>
            <a:gdLst/>
            <a:ahLst/>
            <a:cxnLst/>
            <a:rect l="l" t="t" r="r" b="b"/>
            <a:pathLst>
              <a:path w="455617" h="421985">
                <a:moveTo>
                  <a:pt x="0" y="0"/>
                </a:moveTo>
                <a:lnTo>
                  <a:pt x="455617" y="0"/>
                </a:lnTo>
                <a:lnTo>
                  <a:pt x="455617" y="421986"/>
                </a:lnTo>
                <a:lnTo>
                  <a:pt x="0" y="4219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756609" y="4177317"/>
            <a:ext cx="3022897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31434" y="1408746"/>
            <a:ext cx="14451973" cy="113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     Quand le disque tourne , l’œil ne peut pas distinguer successivement les différentes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couleurs.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54257" y="582890"/>
            <a:ext cx="778219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B6F61A"/>
                </a:solidFill>
                <a:latin typeface="Times New Roman Bold Italics"/>
              </a:rPr>
              <a:t>2 - Observation et Interprétation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51218" y="2549384"/>
            <a:ext cx="14451973" cy="113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Lorsque le disque se tourne Les différente lumières superposé et la lumière semble blanche .c’est la synthèse  de la lumière blanche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Microsoft Office PowerPoint</Application>
  <PresentationFormat>Personnalisé</PresentationFormat>
  <Paragraphs>36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Times New Roman Italics</vt:lpstr>
      <vt:lpstr>Times New Roman Bold Italics</vt:lpstr>
      <vt:lpstr>Arial</vt:lpstr>
      <vt:lpstr>Times New Roman Bold</vt:lpstr>
      <vt:lpstr>Open Sans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</dc:title>
  <dc:creator>hp</dc:creator>
  <cp:lastModifiedBy>hp</cp:lastModifiedBy>
  <cp:revision>2</cp:revision>
  <dcterms:created xsi:type="dcterms:W3CDTF">2006-08-16T00:00:00Z</dcterms:created>
  <dcterms:modified xsi:type="dcterms:W3CDTF">2024-06-29T13:37:22Z</dcterms:modified>
  <dc:identifier>DAGJcGHvAtE</dc:identifier>
</cp:coreProperties>
</file>