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Times New Roman Bold" panose="020B0604020202020204" charset="0"/>
      <p:regular r:id="rId8"/>
    </p:embeddedFont>
    <p:embeddedFont>
      <p:font typeface="Times New Roman Bold Italics" panose="020B0604020202020204" charset="0"/>
      <p:regular r:id="rId9"/>
    </p:embeddedFont>
    <p:embeddedFont>
      <p:font typeface="Times New Roman Italics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0" Type="http://schemas.openxmlformats.org/officeDocument/2006/relationships/image" Target="../media/image13.svg"/><Relationship Id="rId4" Type="http://schemas.openxmlformats.org/officeDocument/2006/relationships/image" Target="../media/image4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1.svg"/><Relationship Id="rId5" Type="http://schemas.openxmlformats.org/officeDocument/2006/relationships/image" Target="../media/image6.svg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3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30.sv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29.png"/><Relationship Id="rId5" Type="http://schemas.openxmlformats.org/officeDocument/2006/relationships/image" Target="../media/image5.png"/><Relationship Id="rId10" Type="http://schemas.openxmlformats.org/officeDocument/2006/relationships/image" Target="../media/image28.svg"/><Relationship Id="rId4" Type="http://schemas.openxmlformats.org/officeDocument/2006/relationships/image" Target="../media/image4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34.png"/><Relationship Id="rId5" Type="http://schemas.openxmlformats.org/officeDocument/2006/relationships/image" Target="../media/image5.png"/><Relationship Id="rId10" Type="http://schemas.openxmlformats.org/officeDocument/2006/relationships/image" Target="../media/image13.svg"/><Relationship Id="rId4" Type="http://schemas.openxmlformats.org/officeDocument/2006/relationships/image" Target="../media/image4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svg"/><Relationship Id="rId1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8.png"/><Relationship Id="rId17" Type="http://schemas.openxmlformats.org/officeDocument/2006/relationships/image" Target="../media/image41.png"/><Relationship Id="rId2" Type="http://schemas.openxmlformats.org/officeDocument/2006/relationships/image" Target="../media/image3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37.png"/><Relationship Id="rId5" Type="http://schemas.openxmlformats.org/officeDocument/2006/relationships/image" Target="../media/image5.png"/><Relationship Id="rId15" Type="http://schemas.openxmlformats.org/officeDocument/2006/relationships/image" Target="../media/image39.png"/><Relationship Id="rId10" Type="http://schemas.openxmlformats.org/officeDocument/2006/relationships/image" Target="../media/image13.svg"/><Relationship Id="rId4" Type="http://schemas.openxmlformats.org/officeDocument/2006/relationships/image" Target="../media/image4.svg"/><Relationship Id="rId9" Type="http://schemas.openxmlformats.org/officeDocument/2006/relationships/image" Target="../media/image12.png"/><Relationship Id="rId1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755287" y="1028700"/>
            <a:ext cx="7504013" cy="9540157"/>
            <a:chOff x="-2540" y="-1270"/>
            <a:chExt cx="4329430" cy="550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9430" cy="5504180"/>
            </a:xfrm>
            <a:custGeom>
              <a:avLst/>
              <a:gdLst/>
              <a:ahLst/>
              <a:cxnLst/>
              <a:rect l="l" t="t" r="r" b="b"/>
              <a:pathLst>
                <a:path w="4329430" h="5504180">
                  <a:moveTo>
                    <a:pt x="2216150" y="5504180"/>
                  </a:moveTo>
                  <a:cubicBezTo>
                    <a:pt x="2186940" y="5504180"/>
                    <a:pt x="2157730" y="5504180"/>
                    <a:pt x="2129790" y="5504180"/>
                  </a:cubicBezTo>
                  <a:cubicBezTo>
                    <a:pt x="2123440" y="5502910"/>
                    <a:pt x="2118360" y="5501640"/>
                    <a:pt x="2112010" y="5501640"/>
                  </a:cubicBezTo>
                  <a:cubicBezTo>
                    <a:pt x="2038350" y="5497830"/>
                    <a:pt x="1967230" y="5485130"/>
                    <a:pt x="1897380" y="5463540"/>
                  </a:cubicBezTo>
                  <a:cubicBezTo>
                    <a:pt x="1772920" y="5425440"/>
                    <a:pt x="1657350" y="5367020"/>
                    <a:pt x="1548130" y="5295900"/>
                  </a:cubicBezTo>
                  <a:cubicBezTo>
                    <a:pt x="1423670" y="5215890"/>
                    <a:pt x="1294130" y="5143500"/>
                    <a:pt x="1160780" y="5081270"/>
                  </a:cubicBezTo>
                  <a:cubicBezTo>
                    <a:pt x="1040130" y="5025390"/>
                    <a:pt x="914400" y="4980940"/>
                    <a:pt x="791210" y="4933950"/>
                  </a:cubicBezTo>
                  <a:cubicBezTo>
                    <a:pt x="633730" y="4874260"/>
                    <a:pt x="492760" y="4785360"/>
                    <a:pt x="373380" y="4665980"/>
                  </a:cubicBezTo>
                  <a:cubicBezTo>
                    <a:pt x="320040" y="4612640"/>
                    <a:pt x="274320" y="4551680"/>
                    <a:pt x="227330" y="4491990"/>
                  </a:cubicBezTo>
                  <a:cubicBezTo>
                    <a:pt x="173990" y="4424680"/>
                    <a:pt x="127000" y="4353560"/>
                    <a:pt x="95250" y="4273550"/>
                  </a:cubicBezTo>
                  <a:cubicBezTo>
                    <a:pt x="31750" y="4117340"/>
                    <a:pt x="0" y="3954780"/>
                    <a:pt x="2540" y="3785870"/>
                  </a:cubicBezTo>
                  <a:cubicBezTo>
                    <a:pt x="6350" y="3604260"/>
                    <a:pt x="29210" y="3426460"/>
                    <a:pt x="92710" y="3256280"/>
                  </a:cubicBezTo>
                  <a:cubicBezTo>
                    <a:pt x="189230" y="2992120"/>
                    <a:pt x="354330" y="2782570"/>
                    <a:pt x="590550" y="2632710"/>
                  </a:cubicBezTo>
                  <a:cubicBezTo>
                    <a:pt x="715010" y="2552700"/>
                    <a:pt x="853440" y="2501900"/>
                    <a:pt x="995680" y="2463800"/>
                  </a:cubicBezTo>
                  <a:cubicBezTo>
                    <a:pt x="1122680" y="2429510"/>
                    <a:pt x="1250950" y="2400300"/>
                    <a:pt x="1379220" y="2369820"/>
                  </a:cubicBezTo>
                  <a:cubicBezTo>
                    <a:pt x="1526540" y="2334260"/>
                    <a:pt x="1653540" y="2261870"/>
                    <a:pt x="1758950" y="2152650"/>
                  </a:cubicBezTo>
                  <a:cubicBezTo>
                    <a:pt x="1841500" y="2066290"/>
                    <a:pt x="1905000" y="1968500"/>
                    <a:pt x="1955800" y="1860550"/>
                  </a:cubicBezTo>
                  <a:cubicBezTo>
                    <a:pt x="2026920" y="1708150"/>
                    <a:pt x="2096770" y="1555750"/>
                    <a:pt x="2167890" y="1404620"/>
                  </a:cubicBezTo>
                  <a:cubicBezTo>
                    <a:pt x="2232660" y="1267460"/>
                    <a:pt x="2307590" y="1135380"/>
                    <a:pt x="2401570" y="1016000"/>
                  </a:cubicBezTo>
                  <a:cubicBezTo>
                    <a:pt x="2482850" y="913130"/>
                    <a:pt x="2573020" y="821690"/>
                    <a:pt x="2687320" y="754380"/>
                  </a:cubicBezTo>
                  <a:cubicBezTo>
                    <a:pt x="2792730" y="693420"/>
                    <a:pt x="2907030" y="656590"/>
                    <a:pt x="3025140" y="631190"/>
                  </a:cubicBezTo>
                  <a:cubicBezTo>
                    <a:pt x="3108960" y="613410"/>
                    <a:pt x="3192780" y="596900"/>
                    <a:pt x="3279140" y="596900"/>
                  </a:cubicBezTo>
                  <a:cubicBezTo>
                    <a:pt x="3397250" y="595630"/>
                    <a:pt x="3512820" y="617220"/>
                    <a:pt x="3624580" y="655320"/>
                  </a:cubicBezTo>
                  <a:cubicBezTo>
                    <a:pt x="3712210" y="684530"/>
                    <a:pt x="3793490" y="722630"/>
                    <a:pt x="3863340" y="784860"/>
                  </a:cubicBezTo>
                  <a:cubicBezTo>
                    <a:pt x="3963670" y="873760"/>
                    <a:pt x="4042410" y="980440"/>
                    <a:pt x="4107180" y="1096010"/>
                  </a:cubicBezTo>
                  <a:cubicBezTo>
                    <a:pt x="4161790" y="1192530"/>
                    <a:pt x="4201160" y="1294130"/>
                    <a:pt x="4232910" y="1399540"/>
                  </a:cubicBezTo>
                  <a:cubicBezTo>
                    <a:pt x="4281170" y="1554480"/>
                    <a:pt x="4312920" y="1713230"/>
                    <a:pt x="4323080" y="1875790"/>
                  </a:cubicBezTo>
                  <a:cubicBezTo>
                    <a:pt x="4324350" y="1894840"/>
                    <a:pt x="4326890" y="1913890"/>
                    <a:pt x="4329430" y="1932940"/>
                  </a:cubicBezTo>
                  <a:cubicBezTo>
                    <a:pt x="4329430" y="1998980"/>
                    <a:pt x="4329430" y="2066290"/>
                    <a:pt x="4329430" y="2132330"/>
                  </a:cubicBezTo>
                  <a:cubicBezTo>
                    <a:pt x="4328160" y="2139950"/>
                    <a:pt x="4326890" y="2147570"/>
                    <a:pt x="4326890" y="2153920"/>
                  </a:cubicBezTo>
                  <a:cubicBezTo>
                    <a:pt x="4321810" y="2226310"/>
                    <a:pt x="4319270" y="2299970"/>
                    <a:pt x="4311650" y="2372360"/>
                  </a:cubicBezTo>
                  <a:cubicBezTo>
                    <a:pt x="4295140" y="2532380"/>
                    <a:pt x="4262120" y="2689860"/>
                    <a:pt x="4220210" y="2844800"/>
                  </a:cubicBezTo>
                  <a:cubicBezTo>
                    <a:pt x="4142740" y="3131820"/>
                    <a:pt x="4036060" y="3408680"/>
                    <a:pt x="3902710" y="3674110"/>
                  </a:cubicBezTo>
                  <a:cubicBezTo>
                    <a:pt x="3742690" y="3994150"/>
                    <a:pt x="3559810" y="4300220"/>
                    <a:pt x="3352800" y="4591050"/>
                  </a:cubicBezTo>
                  <a:cubicBezTo>
                    <a:pt x="3248660" y="4737100"/>
                    <a:pt x="3143250" y="4879340"/>
                    <a:pt x="3020060" y="5010150"/>
                  </a:cubicBezTo>
                  <a:cubicBezTo>
                    <a:pt x="2992120" y="5040630"/>
                    <a:pt x="2960370" y="5067300"/>
                    <a:pt x="2934970" y="5100320"/>
                  </a:cubicBezTo>
                  <a:cubicBezTo>
                    <a:pt x="2851150" y="5204460"/>
                    <a:pt x="2753360" y="5290820"/>
                    <a:pt x="2640330" y="5360670"/>
                  </a:cubicBezTo>
                  <a:cubicBezTo>
                    <a:pt x="2540000" y="5422900"/>
                    <a:pt x="2434590" y="5469890"/>
                    <a:pt x="2317750" y="5488940"/>
                  </a:cubicBezTo>
                  <a:cubicBezTo>
                    <a:pt x="2283460" y="5494020"/>
                    <a:pt x="2249170" y="5499100"/>
                    <a:pt x="2216150" y="5504180"/>
                  </a:cubicBezTo>
                  <a:close/>
                  <a:moveTo>
                    <a:pt x="1244600" y="2216150"/>
                  </a:moveTo>
                  <a:cubicBezTo>
                    <a:pt x="1428750" y="2164080"/>
                    <a:pt x="1567180" y="2056130"/>
                    <a:pt x="1656080" y="1885950"/>
                  </a:cubicBezTo>
                  <a:cubicBezTo>
                    <a:pt x="1709420" y="1781810"/>
                    <a:pt x="1760220" y="1677670"/>
                    <a:pt x="1807210" y="1569720"/>
                  </a:cubicBezTo>
                  <a:cubicBezTo>
                    <a:pt x="1869440" y="1430020"/>
                    <a:pt x="1925320" y="1287780"/>
                    <a:pt x="1985010" y="1145540"/>
                  </a:cubicBezTo>
                  <a:cubicBezTo>
                    <a:pt x="2020570" y="1062990"/>
                    <a:pt x="2061210" y="981710"/>
                    <a:pt x="2090420" y="897890"/>
                  </a:cubicBezTo>
                  <a:cubicBezTo>
                    <a:pt x="2108200" y="845820"/>
                    <a:pt x="2127250" y="793750"/>
                    <a:pt x="2151380" y="744220"/>
                  </a:cubicBezTo>
                  <a:cubicBezTo>
                    <a:pt x="2192020" y="660400"/>
                    <a:pt x="2197100" y="571500"/>
                    <a:pt x="2175510" y="480060"/>
                  </a:cubicBezTo>
                  <a:cubicBezTo>
                    <a:pt x="2161540" y="422910"/>
                    <a:pt x="2131060" y="373380"/>
                    <a:pt x="2104390" y="322580"/>
                  </a:cubicBezTo>
                  <a:cubicBezTo>
                    <a:pt x="2065020" y="245110"/>
                    <a:pt x="2007870" y="182880"/>
                    <a:pt x="1935480" y="137160"/>
                  </a:cubicBezTo>
                  <a:cubicBezTo>
                    <a:pt x="1805940" y="54610"/>
                    <a:pt x="1663700" y="8890"/>
                    <a:pt x="1510030" y="2540"/>
                  </a:cubicBezTo>
                  <a:cubicBezTo>
                    <a:pt x="1452880" y="0"/>
                    <a:pt x="1394460" y="5080"/>
                    <a:pt x="1336040" y="8890"/>
                  </a:cubicBezTo>
                  <a:cubicBezTo>
                    <a:pt x="1240790" y="13970"/>
                    <a:pt x="1146810" y="29210"/>
                    <a:pt x="1055370" y="59690"/>
                  </a:cubicBezTo>
                  <a:cubicBezTo>
                    <a:pt x="955040" y="92710"/>
                    <a:pt x="854710" y="129540"/>
                    <a:pt x="767080" y="191770"/>
                  </a:cubicBezTo>
                  <a:cubicBezTo>
                    <a:pt x="687070" y="248920"/>
                    <a:pt x="613410" y="313690"/>
                    <a:pt x="546100" y="386080"/>
                  </a:cubicBezTo>
                  <a:cubicBezTo>
                    <a:pt x="408940" y="537210"/>
                    <a:pt x="294640" y="701040"/>
                    <a:pt x="227330" y="897890"/>
                  </a:cubicBezTo>
                  <a:cubicBezTo>
                    <a:pt x="161290" y="1089660"/>
                    <a:pt x="137160" y="1283970"/>
                    <a:pt x="161290" y="1483360"/>
                  </a:cubicBezTo>
                  <a:cubicBezTo>
                    <a:pt x="185420" y="1678940"/>
                    <a:pt x="262890" y="1849120"/>
                    <a:pt x="394970" y="1997710"/>
                  </a:cubicBezTo>
                  <a:cubicBezTo>
                    <a:pt x="548640" y="2169160"/>
                    <a:pt x="741680" y="2246630"/>
                    <a:pt x="935990" y="2256790"/>
                  </a:cubicBezTo>
                  <a:cubicBezTo>
                    <a:pt x="1050290" y="2258060"/>
                    <a:pt x="1158240" y="2240280"/>
                    <a:pt x="1244600" y="2216150"/>
                  </a:cubicBezTo>
                  <a:close/>
                </a:path>
              </a:pathLst>
            </a:custGeom>
            <a:blipFill>
              <a:blip r:embed="rId3"/>
              <a:stretch>
                <a:fillRect l="-99335" r="-993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867302" flipH="1">
            <a:off x="14995002" y="-412199"/>
            <a:ext cx="2366010" cy="4114800"/>
          </a:xfrm>
          <a:custGeom>
            <a:avLst/>
            <a:gdLst/>
            <a:ahLst/>
            <a:cxnLst/>
            <a:rect l="l" t="t" r="r" b="b"/>
            <a:pathLst>
              <a:path w="2366010" h="4114800">
                <a:moveTo>
                  <a:pt x="2366010" y="0"/>
                </a:moveTo>
                <a:lnTo>
                  <a:pt x="0" y="0"/>
                </a:lnTo>
                <a:lnTo>
                  <a:pt x="0" y="4114800"/>
                </a:lnTo>
                <a:lnTo>
                  <a:pt x="2366010" y="4114800"/>
                </a:lnTo>
                <a:lnTo>
                  <a:pt x="23660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339161">
            <a:off x="-2921756" y="-294043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5661" y="329621"/>
            <a:ext cx="1693979" cy="1472137"/>
          </a:xfrm>
          <a:custGeom>
            <a:avLst/>
            <a:gdLst/>
            <a:ahLst/>
            <a:cxnLst/>
            <a:rect l="l" t="t" r="r" b="b"/>
            <a:pathLst>
              <a:path w="1693979" h="1472137">
                <a:moveTo>
                  <a:pt x="0" y="0"/>
                </a:moveTo>
                <a:lnTo>
                  <a:pt x="1693979" y="0"/>
                </a:lnTo>
                <a:lnTo>
                  <a:pt x="1693979" y="1472137"/>
                </a:lnTo>
                <a:lnTo>
                  <a:pt x="0" y="14721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090965">
            <a:off x="-1783347" y="8087572"/>
            <a:ext cx="4370918" cy="4398856"/>
          </a:xfrm>
          <a:custGeom>
            <a:avLst/>
            <a:gdLst/>
            <a:ahLst/>
            <a:cxnLst/>
            <a:rect l="l" t="t" r="r" b="b"/>
            <a:pathLst>
              <a:path w="4370918" h="4398856">
                <a:moveTo>
                  <a:pt x="0" y="0"/>
                </a:moveTo>
                <a:lnTo>
                  <a:pt x="4370919" y="0"/>
                </a:lnTo>
                <a:lnTo>
                  <a:pt x="4370919" y="4398856"/>
                </a:lnTo>
                <a:lnTo>
                  <a:pt x="0" y="43988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7932697" flipH="1">
            <a:off x="467093" y="8687001"/>
            <a:ext cx="1123215" cy="1953417"/>
          </a:xfrm>
          <a:custGeom>
            <a:avLst/>
            <a:gdLst/>
            <a:ahLst/>
            <a:cxnLst/>
            <a:rect l="l" t="t" r="r" b="b"/>
            <a:pathLst>
              <a:path w="1123215" h="1953417">
                <a:moveTo>
                  <a:pt x="1123214" y="0"/>
                </a:moveTo>
                <a:lnTo>
                  <a:pt x="0" y="0"/>
                </a:lnTo>
                <a:lnTo>
                  <a:pt x="0" y="1953417"/>
                </a:lnTo>
                <a:lnTo>
                  <a:pt x="1123214" y="1953417"/>
                </a:lnTo>
                <a:lnTo>
                  <a:pt x="11232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253470" y="8439059"/>
            <a:ext cx="1730244" cy="517078"/>
            <a:chOff x="0" y="0"/>
            <a:chExt cx="7420196" cy="2217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20197" cy="2217502"/>
            </a:xfrm>
            <a:custGeom>
              <a:avLst/>
              <a:gdLst/>
              <a:ahLst/>
              <a:cxnLst/>
              <a:rect l="l" t="t" r="r" b="b"/>
              <a:pathLst>
                <a:path w="7420197" h="2217502">
                  <a:moveTo>
                    <a:pt x="7295736" y="2217502"/>
                  </a:moveTo>
                  <a:lnTo>
                    <a:pt x="124460" y="2217502"/>
                  </a:lnTo>
                  <a:cubicBezTo>
                    <a:pt x="55880" y="2217502"/>
                    <a:pt x="0" y="2161622"/>
                    <a:pt x="0" y="20930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95737" y="0"/>
                  </a:lnTo>
                  <a:cubicBezTo>
                    <a:pt x="7364316" y="0"/>
                    <a:pt x="7420197" y="55880"/>
                    <a:pt x="7420197" y="124460"/>
                  </a:cubicBezTo>
                  <a:lnTo>
                    <a:pt x="7420197" y="2093042"/>
                  </a:lnTo>
                  <a:cubicBezTo>
                    <a:pt x="7420197" y="2161622"/>
                    <a:pt x="7364316" y="2217502"/>
                    <a:pt x="7295737" y="2217502"/>
                  </a:cubicBezTo>
                  <a:close/>
                </a:path>
              </a:pathLst>
            </a:custGeom>
            <a:solidFill>
              <a:srgbClr val="A5E8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4295745" y="8664021"/>
            <a:ext cx="1094581" cy="0"/>
          </a:xfrm>
          <a:prstGeom prst="line">
            <a:avLst/>
          </a:prstGeom>
          <a:ln w="47625" cap="flat">
            <a:solidFill>
              <a:srgbClr val="A5E8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 t="152" b="152"/>
          <a:stretch>
            <a:fillRect/>
          </a:stretch>
        </p:blipFill>
        <p:spPr>
          <a:xfrm>
            <a:off x="1503101" y="3116781"/>
            <a:ext cx="6808302" cy="3574359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6172631" y="7114323"/>
            <a:ext cx="2800350" cy="280035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392518" y="95913"/>
            <a:ext cx="8031925" cy="2025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89"/>
              </a:lnSpc>
              <a:spcBef>
                <a:spcPct val="0"/>
              </a:spcBef>
            </a:pPr>
            <a:r>
              <a:rPr lang="en-US" sz="10635" u="sng">
                <a:solidFill>
                  <a:srgbClr val="38B6FF"/>
                </a:solidFill>
                <a:latin typeface="Times New Roman Italics"/>
              </a:rPr>
              <a:t>Chapitre 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03101" y="3404115"/>
            <a:ext cx="6936250" cy="355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90"/>
              </a:lnSpc>
            </a:pPr>
            <a:r>
              <a:rPr lang="en-US" sz="5278" dirty="0">
                <a:solidFill>
                  <a:srgbClr val="FF914D"/>
                </a:solidFill>
                <a:latin typeface="Times New Roman Bold"/>
              </a:rPr>
              <a:t>Les substances </a:t>
            </a:r>
            <a:r>
              <a:rPr lang="en-US" sz="5278" dirty="0" err="1">
                <a:solidFill>
                  <a:srgbClr val="FF914D"/>
                </a:solidFill>
                <a:latin typeface="Times New Roman Bold"/>
              </a:rPr>
              <a:t>naturelles</a:t>
            </a:r>
            <a:r>
              <a:rPr lang="en-US" sz="5278" dirty="0">
                <a:solidFill>
                  <a:srgbClr val="FF914D"/>
                </a:solidFill>
                <a:latin typeface="Times New Roman Bold"/>
              </a:rPr>
              <a:t> et substances </a:t>
            </a:r>
            <a:r>
              <a:rPr lang="en-US" sz="5278" dirty="0" err="1">
                <a:solidFill>
                  <a:srgbClr val="FF914D"/>
                </a:solidFill>
                <a:latin typeface="Times New Roman Bold"/>
              </a:rPr>
              <a:t>synthétique</a:t>
            </a:r>
            <a:endParaRPr lang="en-US" sz="5278" dirty="0">
              <a:solidFill>
                <a:srgbClr val="FF914D"/>
              </a:solidFill>
              <a:latin typeface="Times New Roman Bold"/>
            </a:endParaRPr>
          </a:p>
          <a:p>
            <a:pPr algn="l">
              <a:lnSpc>
                <a:spcPts val="5290"/>
              </a:lnSpc>
              <a:spcBef>
                <a:spcPct val="0"/>
              </a:spcBef>
            </a:pPr>
            <a:endParaRPr lang="en-US" sz="5278" dirty="0">
              <a:solidFill>
                <a:srgbClr val="FF914D"/>
              </a:solidFill>
              <a:latin typeface="Times New Roma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299584" y="8419248"/>
            <a:ext cx="1638017" cy="441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  <a:spcBef>
                <a:spcPct val="0"/>
              </a:spcBef>
            </a:pPr>
            <a:r>
              <a:rPr lang="en-US" sz="2293">
                <a:solidFill>
                  <a:srgbClr val="003D25"/>
                </a:solidFill>
                <a:latin typeface="Times New Roman Bold"/>
              </a:rPr>
              <a:t>PROF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58265" y="1418684"/>
            <a:ext cx="1564649" cy="1505988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t="-4297" b="-429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727006" y="-284956"/>
            <a:ext cx="1089591" cy="1894941"/>
          </a:xfrm>
          <a:custGeom>
            <a:avLst/>
            <a:gdLst/>
            <a:ahLst/>
            <a:cxnLst/>
            <a:rect l="l" t="t" r="r" b="b"/>
            <a:pathLst>
              <a:path w="1089591" h="1894941">
                <a:moveTo>
                  <a:pt x="1089591" y="0"/>
                </a:moveTo>
                <a:lnTo>
                  <a:pt x="0" y="0"/>
                </a:lnTo>
                <a:lnTo>
                  <a:pt x="0" y="1894941"/>
                </a:lnTo>
                <a:lnTo>
                  <a:pt x="1089591" y="1894941"/>
                </a:lnTo>
                <a:lnTo>
                  <a:pt x="108959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319057" y="8500319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1" y="0"/>
                </a:lnTo>
                <a:lnTo>
                  <a:pt x="1687001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930150" y="7211097"/>
            <a:ext cx="5159873" cy="5192853"/>
          </a:xfrm>
          <a:custGeom>
            <a:avLst/>
            <a:gdLst/>
            <a:ahLst/>
            <a:cxnLst/>
            <a:rect l="l" t="t" r="r" b="b"/>
            <a:pathLst>
              <a:path w="5159873" h="5192853">
                <a:moveTo>
                  <a:pt x="0" y="0"/>
                </a:moveTo>
                <a:lnTo>
                  <a:pt x="5159873" y="0"/>
                </a:lnTo>
                <a:lnTo>
                  <a:pt x="5159873" y="5192853"/>
                </a:lnTo>
                <a:lnTo>
                  <a:pt x="0" y="51928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198951" y="7636320"/>
            <a:ext cx="1659498" cy="2886084"/>
          </a:xfrm>
          <a:custGeom>
            <a:avLst/>
            <a:gdLst/>
            <a:ahLst/>
            <a:cxnLst/>
            <a:rect l="l" t="t" r="r" b="b"/>
            <a:pathLst>
              <a:path w="1659498" h="2886084">
                <a:moveTo>
                  <a:pt x="1659498" y="0"/>
                </a:moveTo>
                <a:lnTo>
                  <a:pt x="0" y="0"/>
                </a:lnTo>
                <a:lnTo>
                  <a:pt x="0" y="2886084"/>
                </a:lnTo>
                <a:lnTo>
                  <a:pt x="1659498" y="2886084"/>
                </a:lnTo>
                <a:lnTo>
                  <a:pt x="165949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7436" y="117273"/>
            <a:ext cx="1905229" cy="1655723"/>
          </a:xfrm>
          <a:custGeom>
            <a:avLst/>
            <a:gdLst/>
            <a:ahLst/>
            <a:cxnLst/>
            <a:rect l="l" t="t" r="r" b="b"/>
            <a:pathLst>
              <a:path w="1905229" h="1655723">
                <a:moveTo>
                  <a:pt x="0" y="0"/>
                </a:moveTo>
                <a:lnTo>
                  <a:pt x="1905230" y="0"/>
                </a:lnTo>
                <a:lnTo>
                  <a:pt x="1905230" y="1655723"/>
                </a:lnTo>
                <a:lnTo>
                  <a:pt x="0" y="165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052666" y="2046376"/>
            <a:ext cx="356351" cy="356351"/>
          </a:xfrm>
          <a:custGeom>
            <a:avLst/>
            <a:gdLst/>
            <a:ahLst/>
            <a:cxnLst/>
            <a:rect l="l" t="t" r="r" b="b"/>
            <a:pathLst>
              <a:path w="356351" h="356351">
                <a:moveTo>
                  <a:pt x="0" y="0"/>
                </a:moveTo>
                <a:lnTo>
                  <a:pt x="356351" y="0"/>
                </a:lnTo>
                <a:lnTo>
                  <a:pt x="356351" y="356351"/>
                </a:lnTo>
                <a:lnTo>
                  <a:pt x="0" y="3563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052666" y="1851078"/>
            <a:ext cx="13256177" cy="2290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FFFFFF"/>
                </a:solidFill>
                <a:latin typeface="Times New Roman"/>
              </a:rPr>
              <a:t>     La matière naturelle est une matière se trouvant dans la nature, exemple </a:t>
            </a:r>
            <a:r>
              <a:rPr lang="en-US" sz="3199">
                <a:solidFill>
                  <a:srgbClr val="FFDE59"/>
                </a:solidFill>
                <a:latin typeface="Times New Roman"/>
              </a:rPr>
              <a:t>bois</a:t>
            </a:r>
            <a:r>
              <a:rPr lang="en-US" sz="3199">
                <a:solidFill>
                  <a:srgbClr val="FFFFFF"/>
                </a:solidFill>
                <a:latin typeface="Times New Roman"/>
              </a:rPr>
              <a:t>, </a:t>
            </a:r>
            <a:r>
              <a:rPr lang="en-US" sz="3199">
                <a:solidFill>
                  <a:srgbClr val="FFDE59"/>
                </a:solidFill>
                <a:latin typeface="Times New Roman"/>
              </a:rPr>
              <a:t>dioxygène</a:t>
            </a:r>
            <a:r>
              <a:rPr lang="en-US" sz="3199">
                <a:solidFill>
                  <a:srgbClr val="FFFFFF"/>
                </a:solidFill>
                <a:latin typeface="Times New Roman"/>
              </a:rPr>
              <a:t>...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"/>
              </a:rPr>
              <a:t>     La matière synthétique est une matière produite au laboratoire par des réactions chimiques, exemple le </a:t>
            </a:r>
            <a:r>
              <a:rPr lang="en-US" sz="3199">
                <a:solidFill>
                  <a:srgbClr val="FFDE59"/>
                </a:solidFill>
                <a:latin typeface="Times New Roman"/>
              </a:rPr>
              <a:t>plastique</a:t>
            </a:r>
            <a:r>
              <a:rPr lang="en-US" sz="3199">
                <a:solidFill>
                  <a:srgbClr val="FFFFFF"/>
                </a:solidFill>
                <a:latin typeface="Times New Roman"/>
              </a:rPr>
              <a:t>, </a:t>
            </a:r>
            <a:r>
              <a:rPr lang="en-US" sz="3199">
                <a:solidFill>
                  <a:srgbClr val="FFDE59"/>
                </a:solidFill>
                <a:latin typeface="Times New Roman"/>
              </a:rPr>
              <a:t>le verre</a:t>
            </a:r>
            <a:r>
              <a:rPr lang="en-US" sz="3199">
                <a:solidFill>
                  <a:srgbClr val="FFFFFF"/>
                </a:solidFill>
                <a:latin typeface="Times New Roman"/>
              </a:rPr>
              <a:t>, </a:t>
            </a:r>
            <a:r>
              <a:rPr lang="en-US" sz="3199">
                <a:solidFill>
                  <a:srgbClr val="FFDE59"/>
                </a:solidFill>
                <a:latin typeface="Times New Roman"/>
              </a:rPr>
              <a:t>médicament</a:t>
            </a:r>
            <a:r>
              <a:rPr lang="en-US" sz="3199">
                <a:solidFill>
                  <a:srgbClr val="FFFFFF"/>
                </a:solidFill>
                <a:latin typeface="Times New Roman"/>
              </a:rPr>
              <a:t>...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052666" y="3191927"/>
            <a:ext cx="356351" cy="356351"/>
          </a:xfrm>
          <a:custGeom>
            <a:avLst/>
            <a:gdLst/>
            <a:ahLst/>
            <a:cxnLst/>
            <a:rect l="l" t="t" r="r" b="b"/>
            <a:pathLst>
              <a:path w="356351" h="356351">
                <a:moveTo>
                  <a:pt x="0" y="0"/>
                </a:moveTo>
                <a:lnTo>
                  <a:pt x="356351" y="0"/>
                </a:lnTo>
                <a:lnTo>
                  <a:pt x="356351" y="356352"/>
                </a:lnTo>
                <a:lnTo>
                  <a:pt x="0" y="3563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5476615" y="3130807"/>
            <a:ext cx="1685942" cy="1622734"/>
            <a:chOff x="30480" y="591820"/>
            <a:chExt cx="12736830" cy="122593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1"/>
              <a:stretch>
                <a:fillRect l="-3305" r="-33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36234" y="5182167"/>
            <a:ext cx="5982823" cy="4195479"/>
            <a:chOff x="0" y="0"/>
            <a:chExt cx="1159066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59066" cy="812800"/>
            </a:xfrm>
            <a:custGeom>
              <a:avLst/>
              <a:gdLst/>
              <a:ahLst/>
              <a:cxnLst/>
              <a:rect l="l" t="t" r="r" b="b"/>
              <a:pathLst>
                <a:path w="1159066" h="812800">
                  <a:moveTo>
                    <a:pt x="29763" y="0"/>
                  </a:moveTo>
                  <a:lnTo>
                    <a:pt x="1129304" y="0"/>
                  </a:lnTo>
                  <a:cubicBezTo>
                    <a:pt x="1145741" y="0"/>
                    <a:pt x="1159066" y="13325"/>
                    <a:pt x="1159066" y="29763"/>
                  </a:cubicBezTo>
                  <a:lnTo>
                    <a:pt x="1159066" y="783037"/>
                  </a:lnTo>
                  <a:cubicBezTo>
                    <a:pt x="1159066" y="799475"/>
                    <a:pt x="1145741" y="812800"/>
                    <a:pt x="1129304" y="812800"/>
                  </a:cubicBezTo>
                  <a:lnTo>
                    <a:pt x="29763" y="812800"/>
                  </a:lnTo>
                  <a:cubicBezTo>
                    <a:pt x="13325" y="812800"/>
                    <a:pt x="0" y="799475"/>
                    <a:pt x="0" y="783037"/>
                  </a:cubicBezTo>
                  <a:lnTo>
                    <a:pt x="0" y="29763"/>
                  </a:lnTo>
                  <a:cubicBezTo>
                    <a:pt x="0" y="13325"/>
                    <a:pt x="13325" y="0"/>
                    <a:pt x="29763" y="0"/>
                  </a:cubicBezTo>
                  <a:close/>
                </a:path>
              </a:pathLst>
            </a:custGeom>
            <a:blipFill>
              <a:blip r:embed="rId12"/>
              <a:stretch>
                <a:fillRect t="-1019" b="-10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Freeform 19"/>
          <p:cNvSpPr/>
          <p:nvPr/>
        </p:nvSpPr>
        <p:spPr>
          <a:xfrm>
            <a:off x="3046098" y="5553039"/>
            <a:ext cx="6688915" cy="3331026"/>
          </a:xfrm>
          <a:custGeom>
            <a:avLst/>
            <a:gdLst/>
            <a:ahLst/>
            <a:cxnLst/>
            <a:rect l="l" t="t" r="r" b="b"/>
            <a:pathLst>
              <a:path w="6688915" h="3331026">
                <a:moveTo>
                  <a:pt x="0" y="0"/>
                </a:moveTo>
                <a:lnTo>
                  <a:pt x="6688915" y="0"/>
                </a:lnTo>
                <a:lnTo>
                  <a:pt x="6688915" y="3331026"/>
                </a:lnTo>
                <a:lnTo>
                  <a:pt x="0" y="33310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5288847" y="1176709"/>
            <a:ext cx="428714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1 - Définition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71998" y="287379"/>
            <a:ext cx="10337422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</a:rPr>
              <a:t>I - Matière naturelle et synthétique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406689" y="4150327"/>
            <a:ext cx="646646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2 - Préparation du dioxygène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06689" y="4824696"/>
            <a:ext cx="2869822" cy="60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u="sng">
                <a:solidFill>
                  <a:srgbClr val="B6F61A"/>
                </a:solidFill>
                <a:latin typeface="Times New Roman Bold"/>
              </a:rPr>
              <a:t> </a:t>
            </a:r>
            <a:r>
              <a:rPr lang="en-US" sz="3200" u="sng">
                <a:solidFill>
                  <a:srgbClr val="F8B62D"/>
                </a:solidFill>
                <a:latin typeface="Times New Roman Bold"/>
              </a:rPr>
              <a:t>a -  Expérience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28978" y="5785450"/>
            <a:ext cx="6870617" cy="2098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Times New Roman Bold"/>
              </a:rPr>
              <a:t>    On verse goutte à goutte une solution de l’eau oxygénée (H2O2). dans un flacon contenant une solution de permanganate de potassium acidifiée (KMnO4)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09034">
            <a:off x="15939368" y="-1775030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5"/>
                </a:lnTo>
                <a:lnTo>
                  <a:pt x="0" y="4127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867302" flipH="1">
            <a:off x="16506070" y="-261716"/>
            <a:ext cx="1362984" cy="2370408"/>
          </a:xfrm>
          <a:custGeom>
            <a:avLst/>
            <a:gdLst/>
            <a:ahLst/>
            <a:cxnLst/>
            <a:rect l="l" t="t" r="r" b="b"/>
            <a:pathLst>
              <a:path w="1362984" h="2370408">
                <a:moveTo>
                  <a:pt x="1362984" y="0"/>
                </a:moveTo>
                <a:lnTo>
                  <a:pt x="0" y="0"/>
                </a:lnTo>
                <a:lnTo>
                  <a:pt x="0" y="2370407"/>
                </a:lnTo>
                <a:lnTo>
                  <a:pt x="1362984" y="2370407"/>
                </a:lnTo>
                <a:lnTo>
                  <a:pt x="13629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5460838">
            <a:off x="16107474" y="7864824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6708212" y="8667772"/>
            <a:ext cx="1687000" cy="1466073"/>
          </a:xfrm>
          <a:custGeom>
            <a:avLst/>
            <a:gdLst/>
            <a:ahLst/>
            <a:cxnLst/>
            <a:rect l="l" t="t" r="r" b="b"/>
            <a:pathLst>
              <a:path w="1687000" h="1466073">
                <a:moveTo>
                  <a:pt x="0" y="0"/>
                </a:moveTo>
                <a:lnTo>
                  <a:pt x="1687000" y="0"/>
                </a:lnTo>
                <a:lnTo>
                  <a:pt x="1687000" y="1466073"/>
                </a:lnTo>
                <a:lnTo>
                  <a:pt x="0" y="14660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932697" flipH="1">
            <a:off x="312435" y="7647000"/>
            <a:ext cx="1778963" cy="3093848"/>
          </a:xfrm>
          <a:custGeom>
            <a:avLst/>
            <a:gdLst/>
            <a:ahLst/>
            <a:cxnLst/>
            <a:rect l="l" t="t" r="r" b="b"/>
            <a:pathLst>
              <a:path w="1778963" h="3093848">
                <a:moveTo>
                  <a:pt x="1778962" y="0"/>
                </a:moveTo>
                <a:lnTo>
                  <a:pt x="0" y="0"/>
                </a:lnTo>
                <a:lnTo>
                  <a:pt x="0" y="3093849"/>
                </a:lnTo>
                <a:lnTo>
                  <a:pt x="1778962" y="3093849"/>
                </a:lnTo>
                <a:lnTo>
                  <a:pt x="177896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24769" y="288717"/>
            <a:ext cx="1732470" cy="1505587"/>
          </a:xfrm>
          <a:custGeom>
            <a:avLst/>
            <a:gdLst/>
            <a:ahLst/>
            <a:cxnLst/>
            <a:rect l="l" t="t" r="r" b="b"/>
            <a:pathLst>
              <a:path w="1732470" h="1505587">
                <a:moveTo>
                  <a:pt x="0" y="0"/>
                </a:moveTo>
                <a:lnTo>
                  <a:pt x="1732470" y="0"/>
                </a:lnTo>
                <a:lnTo>
                  <a:pt x="1732470" y="1505588"/>
                </a:lnTo>
                <a:lnTo>
                  <a:pt x="0" y="15055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761049" y="1538266"/>
            <a:ext cx="465857" cy="377767"/>
          </a:xfrm>
          <a:custGeom>
            <a:avLst/>
            <a:gdLst/>
            <a:ahLst/>
            <a:cxnLst/>
            <a:rect l="l" t="t" r="r" b="b"/>
            <a:pathLst>
              <a:path w="465857" h="377767">
                <a:moveTo>
                  <a:pt x="0" y="0"/>
                </a:moveTo>
                <a:lnTo>
                  <a:pt x="465857" y="0"/>
                </a:lnTo>
                <a:lnTo>
                  <a:pt x="465857" y="377768"/>
                </a:lnTo>
                <a:lnTo>
                  <a:pt x="0" y="377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993977" y="2021427"/>
            <a:ext cx="12219857" cy="10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On observe un dégagement des bulles gazeuses (du O2 ) et si on rapproche une allumette du tube la flamme devient très vives</a:t>
            </a:r>
          </a:p>
        </p:txBody>
      </p:sp>
      <p:sp>
        <p:nvSpPr>
          <p:cNvPr id="12" name="Freeform 12"/>
          <p:cNvSpPr/>
          <p:nvPr/>
        </p:nvSpPr>
        <p:spPr>
          <a:xfrm>
            <a:off x="3761049" y="2135727"/>
            <a:ext cx="465857" cy="377767"/>
          </a:xfrm>
          <a:custGeom>
            <a:avLst/>
            <a:gdLst/>
            <a:ahLst/>
            <a:cxnLst/>
            <a:rect l="l" t="t" r="r" b="b"/>
            <a:pathLst>
              <a:path w="465857" h="377767">
                <a:moveTo>
                  <a:pt x="0" y="0"/>
                </a:moveTo>
                <a:lnTo>
                  <a:pt x="465857" y="0"/>
                </a:lnTo>
                <a:lnTo>
                  <a:pt x="465857" y="377768"/>
                </a:lnTo>
                <a:lnTo>
                  <a:pt x="0" y="377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945290" y="4566115"/>
            <a:ext cx="13480849" cy="2839364"/>
          </a:xfrm>
          <a:custGeom>
            <a:avLst/>
            <a:gdLst/>
            <a:ahLst/>
            <a:cxnLst/>
            <a:rect l="l" t="t" r="r" b="b"/>
            <a:pathLst>
              <a:path w="13480849" h="2839364">
                <a:moveTo>
                  <a:pt x="0" y="0"/>
                </a:moveTo>
                <a:lnTo>
                  <a:pt x="13480849" y="0"/>
                </a:lnTo>
                <a:lnTo>
                  <a:pt x="13480849" y="2839363"/>
                </a:lnTo>
                <a:lnTo>
                  <a:pt x="0" y="28393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53732" r="-4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7505289" y="3955003"/>
            <a:ext cx="3215640" cy="888686"/>
          </a:xfrm>
          <a:custGeom>
            <a:avLst/>
            <a:gdLst/>
            <a:ahLst/>
            <a:cxnLst/>
            <a:rect l="l" t="t" r="r" b="b"/>
            <a:pathLst>
              <a:path w="3215640" h="888686">
                <a:moveTo>
                  <a:pt x="0" y="0"/>
                </a:moveTo>
                <a:lnTo>
                  <a:pt x="3215640" y="0"/>
                </a:lnTo>
                <a:lnTo>
                  <a:pt x="3215640" y="888686"/>
                </a:lnTo>
                <a:lnTo>
                  <a:pt x="0" y="8886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8074438" y="3991359"/>
            <a:ext cx="2290702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u="sng">
                <a:solidFill>
                  <a:srgbClr val="000000"/>
                </a:solidFill>
                <a:latin typeface="Times New Roman Bold"/>
              </a:rPr>
              <a:t>Conclusion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57595" y="4862739"/>
            <a:ext cx="13056239" cy="213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 La réaction de l’eau oxygénée avec une solution de permanganate de potassium acidifiée entraîne la formation du dioxygène O2 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Nous pouvons fabriquer du gaz O2, qui a les </a:t>
            </a:r>
            <a:r>
              <a:rPr lang="en-US" sz="2999">
                <a:solidFill>
                  <a:srgbClr val="FFDE59"/>
                </a:solidFill>
                <a:latin typeface="Times New Roman Bold"/>
              </a:rPr>
              <a:t>mêmes propriétés</a:t>
            </a:r>
            <a:r>
              <a:rPr lang="en-US" sz="2999">
                <a:solidFill>
                  <a:srgbClr val="FFFFFF"/>
                </a:solidFill>
                <a:latin typeface="Times New Roman Bold"/>
              </a:rPr>
              <a:t> que l'oxygène naturel, par réaction chimique.</a:t>
            </a:r>
          </a:p>
        </p:txBody>
      </p:sp>
      <p:sp>
        <p:nvSpPr>
          <p:cNvPr id="17" name="Freeform 17"/>
          <p:cNvSpPr/>
          <p:nvPr/>
        </p:nvSpPr>
        <p:spPr>
          <a:xfrm>
            <a:off x="3157595" y="4977039"/>
            <a:ext cx="367331" cy="365239"/>
          </a:xfrm>
          <a:custGeom>
            <a:avLst/>
            <a:gdLst/>
            <a:ahLst/>
            <a:cxnLst/>
            <a:rect l="l" t="t" r="r" b="b"/>
            <a:pathLst>
              <a:path w="367331" h="365239">
                <a:moveTo>
                  <a:pt x="0" y="0"/>
                </a:moveTo>
                <a:lnTo>
                  <a:pt x="367331" y="0"/>
                </a:lnTo>
                <a:lnTo>
                  <a:pt x="367331" y="365239"/>
                </a:lnTo>
                <a:lnTo>
                  <a:pt x="0" y="36523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6545736" y="368412"/>
            <a:ext cx="2869822" cy="673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u="sng">
                <a:solidFill>
                  <a:srgbClr val="F8B62D"/>
                </a:solidFill>
                <a:latin typeface="Times New Roman Bold"/>
              </a:rPr>
              <a:t>2 - observation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93977" y="1423966"/>
            <a:ext cx="12080879" cy="56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Times New Roman Bold"/>
              </a:rPr>
              <a:t>     On remarque que la couleur violet de la solution de (KMnO4 )disparait</a:t>
            </a:r>
          </a:p>
        </p:txBody>
      </p:sp>
      <p:sp>
        <p:nvSpPr>
          <p:cNvPr id="20" name="Freeform 20"/>
          <p:cNvSpPr/>
          <p:nvPr/>
        </p:nvSpPr>
        <p:spPr>
          <a:xfrm>
            <a:off x="3157595" y="5986690"/>
            <a:ext cx="367331" cy="365239"/>
          </a:xfrm>
          <a:custGeom>
            <a:avLst/>
            <a:gdLst/>
            <a:ahLst/>
            <a:cxnLst/>
            <a:rect l="l" t="t" r="r" b="b"/>
            <a:pathLst>
              <a:path w="367331" h="365239">
                <a:moveTo>
                  <a:pt x="0" y="0"/>
                </a:moveTo>
                <a:lnTo>
                  <a:pt x="367331" y="0"/>
                </a:lnTo>
                <a:lnTo>
                  <a:pt x="367331" y="365239"/>
                </a:lnTo>
                <a:lnTo>
                  <a:pt x="0" y="36523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33" b="-2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09034">
            <a:off x="14399578" y="-2199651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1" y="0"/>
                </a:lnTo>
                <a:lnTo>
                  <a:pt x="5843511" y="5880861"/>
                </a:lnTo>
                <a:lnTo>
                  <a:pt x="0" y="588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2867302" flipH="1">
            <a:off x="15220879" y="-435958"/>
            <a:ext cx="2086502" cy="3628699"/>
          </a:xfrm>
          <a:custGeom>
            <a:avLst/>
            <a:gdLst/>
            <a:ahLst/>
            <a:cxnLst/>
            <a:rect l="l" t="t" r="r" b="b"/>
            <a:pathLst>
              <a:path w="2086502" h="3628699">
                <a:moveTo>
                  <a:pt x="2086502" y="0"/>
                </a:moveTo>
                <a:lnTo>
                  <a:pt x="0" y="0"/>
                </a:lnTo>
                <a:lnTo>
                  <a:pt x="0" y="3628699"/>
                </a:lnTo>
                <a:lnTo>
                  <a:pt x="2086502" y="3628699"/>
                </a:lnTo>
                <a:lnTo>
                  <a:pt x="208650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5460838">
            <a:off x="14891406" y="6807481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8" y="0"/>
                </a:lnTo>
                <a:lnTo>
                  <a:pt x="6392808" y="6433669"/>
                </a:lnTo>
                <a:lnTo>
                  <a:pt x="0" y="64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10800000">
            <a:off x="15064977" y="7412911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0090965">
            <a:off x="-2007843" y="6460378"/>
            <a:ext cx="5843512" cy="5880861"/>
          </a:xfrm>
          <a:custGeom>
            <a:avLst/>
            <a:gdLst/>
            <a:ahLst/>
            <a:cxnLst/>
            <a:rect l="l" t="t" r="r" b="b"/>
            <a:pathLst>
              <a:path w="5843512" h="5880861">
                <a:moveTo>
                  <a:pt x="0" y="0"/>
                </a:moveTo>
                <a:lnTo>
                  <a:pt x="5843512" y="0"/>
                </a:lnTo>
                <a:lnTo>
                  <a:pt x="5843512" y="5880862"/>
                </a:lnTo>
                <a:lnTo>
                  <a:pt x="0" y="5880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7932697" flipH="1">
            <a:off x="44932" y="7326028"/>
            <a:ext cx="1707859" cy="2970189"/>
          </a:xfrm>
          <a:custGeom>
            <a:avLst/>
            <a:gdLst/>
            <a:ahLst/>
            <a:cxnLst/>
            <a:rect l="l" t="t" r="r" b="b"/>
            <a:pathLst>
              <a:path w="1707859" h="2970189">
                <a:moveTo>
                  <a:pt x="1707859" y="0"/>
                </a:moveTo>
                <a:lnTo>
                  <a:pt x="0" y="0"/>
                </a:lnTo>
                <a:lnTo>
                  <a:pt x="0" y="2970189"/>
                </a:lnTo>
                <a:lnTo>
                  <a:pt x="1707859" y="2970189"/>
                </a:lnTo>
                <a:lnTo>
                  <a:pt x="170785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80290" y="477879"/>
            <a:ext cx="2589979" cy="2250798"/>
          </a:xfrm>
          <a:custGeom>
            <a:avLst/>
            <a:gdLst/>
            <a:ahLst/>
            <a:cxnLst/>
            <a:rect l="l" t="t" r="r" b="b"/>
            <a:pathLst>
              <a:path w="2589979" h="2250798">
                <a:moveTo>
                  <a:pt x="0" y="0"/>
                </a:moveTo>
                <a:lnTo>
                  <a:pt x="2589979" y="0"/>
                </a:lnTo>
                <a:lnTo>
                  <a:pt x="2589979" y="2250798"/>
                </a:lnTo>
                <a:lnTo>
                  <a:pt x="0" y="2250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185949" y="3195754"/>
            <a:ext cx="4379936" cy="462080"/>
          </a:xfrm>
          <a:custGeom>
            <a:avLst/>
            <a:gdLst/>
            <a:ahLst/>
            <a:cxnLst/>
            <a:rect l="l" t="t" r="r" b="b"/>
            <a:pathLst>
              <a:path w="4379936" h="462080">
                <a:moveTo>
                  <a:pt x="0" y="0"/>
                </a:moveTo>
                <a:lnTo>
                  <a:pt x="4379936" y="0"/>
                </a:lnTo>
                <a:lnTo>
                  <a:pt x="4379936" y="462080"/>
                </a:lnTo>
                <a:lnTo>
                  <a:pt x="0" y="4620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39950" b="-913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185949" y="3755158"/>
            <a:ext cx="4379936" cy="462080"/>
          </a:xfrm>
          <a:custGeom>
            <a:avLst/>
            <a:gdLst/>
            <a:ahLst/>
            <a:cxnLst/>
            <a:rect l="l" t="t" r="r" b="b"/>
            <a:pathLst>
              <a:path w="4379936" h="462080">
                <a:moveTo>
                  <a:pt x="0" y="0"/>
                </a:moveTo>
                <a:lnTo>
                  <a:pt x="4379936" y="0"/>
                </a:lnTo>
                <a:lnTo>
                  <a:pt x="4379936" y="462080"/>
                </a:lnTo>
                <a:lnTo>
                  <a:pt x="0" y="4620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39950" b="-913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742931" y="4931634"/>
            <a:ext cx="677400" cy="211866"/>
          </a:xfrm>
          <a:custGeom>
            <a:avLst/>
            <a:gdLst/>
            <a:ahLst/>
            <a:cxnLst/>
            <a:rect l="l" t="t" r="r" b="b"/>
            <a:pathLst>
              <a:path w="677400" h="211866">
                <a:moveTo>
                  <a:pt x="0" y="0"/>
                </a:moveTo>
                <a:lnTo>
                  <a:pt x="677401" y="0"/>
                </a:lnTo>
                <a:lnTo>
                  <a:pt x="677401" y="211866"/>
                </a:lnTo>
                <a:lnTo>
                  <a:pt x="0" y="2118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185949" y="3075913"/>
            <a:ext cx="13955399" cy="2759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sym typeface="Times New Roman Bold"/>
              </a:rPr>
              <a:t>    </a:t>
            </a:r>
            <a:r>
              <a:rPr lang="en-US" sz="3099">
                <a:solidFill>
                  <a:srgbClr val="000000"/>
                </a:solidFill>
                <a:latin typeface="Times New Roman Bold"/>
              </a:rPr>
              <a:t>La matière naturelle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      est toute substance trouvée dans la nature.</a:t>
            </a: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sym typeface="Times New Roman Bold"/>
              </a:rPr>
              <a:t>   </a:t>
            </a:r>
            <a:r>
              <a:rPr lang="en-US" sz="3099">
                <a:solidFill>
                  <a:srgbClr val="000000"/>
                </a:solidFill>
                <a:latin typeface="Times New Roman Bold"/>
              </a:rPr>
              <a:t>La matière synthétique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    est toute substance qu’on peut fabriquer au laboratoire</a:t>
            </a: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par des réactions chimiques, qui sont de deux types :</a:t>
            </a: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Times New Roman"/>
              </a:rPr>
              <a:t>            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 </a:t>
            </a:r>
            <a:r>
              <a:rPr lang="en-US" sz="3099" u="sng">
                <a:solidFill>
                  <a:srgbClr val="F8B62D"/>
                </a:solidFill>
                <a:latin typeface="Times New Roman Bold Italics"/>
              </a:rPr>
              <a:t>Matière synthétique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 ayant un Similaire naturel.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Times New Roman Bold"/>
              </a:rPr>
              <a:t>             </a:t>
            </a:r>
            <a:r>
              <a:rPr lang="en-US" sz="3099" u="sng">
                <a:solidFill>
                  <a:srgbClr val="F8B62D"/>
                </a:solidFill>
                <a:latin typeface="Times New Roman Bold Italics"/>
              </a:rPr>
              <a:t>Matière synthétique</a:t>
            </a:r>
            <a:r>
              <a:rPr lang="en-US" sz="3099">
                <a:solidFill>
                  <a:srgbClr val="FFFFFF"/>
                </a:solidFill>
                <a:latin typeface="Times New Roman Bold"/>
              </a:rPr>
              <a:t> que l'on n’a pas trouvée d’exemple dans la nature.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53946" y="2089868"/>
            <a:ext cx="2290702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u="sng">
                <a:solidFill>
                  <a:srgbClr val="38B6FF"/>
                </a:solidFill>
                <a:latin typeface="Times New Roman Bold"/>
              </a:rPr>
              <a:t>Résumé :</a:t>
            </a:r>
          </a:p>
        </p:txBody>
      </p:sp>
      <p:sp>
        <p:nvSpPr>
          <p:cNvPr id="16" name="Freeform 16"/>
          <p:cNvSpPr/>
          <p:nvPr/>
        </p:nvSpPr>
        <p:spPr>
          <a:xfrm>
            <a:off x="2742931" y="5524500"/>
            <a:ext cx="677400" cy="211866"/>
          </a:xfrm>
          <a:custGeom>
            <a:avLst/>
            <a:gdLst/>
            <a:ahLst/>
            <a:cxnLst/>
            <a:rect l="l" t="t" r="r" b="b"/>
            <a:pathLst>
              <a:path w="677400" h="211866">
                <a:moveTo>
                  <a:pt x="0" y="0"/>
                </a:moveTo>
                <a:lnTo>
                  <a:pt x="677401" y="0"/>
                </a:lnTo>
                <a:lnTo>
                  <a:pt x="677401" y="211866"/>
                </a:lnTo>
                <a:lnTo>
                  <a:pt x="0" y="21186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56177" y="2043601"/>
            <a:ext cx="1246310" cy="1199584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22671" r="-2267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801525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727006" y="-284956"/>
            <a:ext cx="1089591" cy="1894941"/>
          </a:xfrm>
          <a:custGeom>
            <a:avLst/>
            <a:gdLst/>
            <a:ahLst/>
            <a:cxnLst/>
            <a:rect l="l" t="t" r="r" b="b"/>
            <a:pathLst>
              <a:path w="1089591" h="1894941">
                <a:moveTo>
                  <a:pt x="1089591" y="0"/>
                </a:moveTo>
                <a:lnTo>
                  <a:pt x="0" y="0"/>
                </a:lnTo>
                <a:lnTo>
                  <a:pt x="0" y="1894941"/>
                </a:lnTo>
                <a:lnTo>
                  <a:pt x="1089591" y="1894941"/>
                </a:lnTo>
                <a:lnTo>
                  <a:pt x="108959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779332" y="9129204"/>
            <a:ext cx="1335970" cy="1161012"/>
          </a:xfrm>
          <a:custGeom>
            <a:avLst/>
            <a:gdLst/>
            <a:ahLst/>
            <a:cxnLst/>
            <a:rect l="l" t="t" r="r" b="b"/>
            <a:pathLst>
              <a:path w="1335970" h="1161012">
                <a:moveTo>
                  <a:pt x="0" y="0"/>
                </a:moveTo>
                <a:lnTo>
                  <a:pt x="1335969" y="0"/>
                </a:lnTo>
                <a:lnTo>
                  <a:pt x="1335969" y="1161012"/>
                </a:lnTo>
                <a:lnTo>
                  <a:pt x="0" y="11610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930150" y="7211097"/>
            <a:ext cx="5159873" cy="5192853"/>
          </a:xfrm>
          <a:custGeom>
            <a:avLst/>
            <a:gdLst/>
            <a:ahLst/>
            <a:cxnLst/>
            <a:rect l="l" t="t" r="r" b="b"/>
            <a:pathLst>
              <a:path w="5159873" h="5192853">
                <a:moveTo>
                  <a:pt x="0" y="0"/>
                </a:moveTo>
                <a:lnTo>
                  <a:pt x="5159873" y="0"/>
                </a:lnTo>
                <a:lnTo>
                  <a:pt x="5159873" y="5192853"/>
                </a:lnTo>
                <a:lnTo>
                  <a:pt x="0" y="51928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198951" y="7636320"/>
            <a:ext cx="1659498" cy="2886084"/>
          </a:xfrm>
          <a:custGeom>
            <a:avLst/>
            <a:gdLst/>
            <a:ahLst/>
            <a:cxnLst/>
            <a:rect l="l" t="t" r="r" b="b"/>
            <a:pathLst>
              <a:path w="1659498" h="2886084">
                <a:moveTo>
                  <a:pt x="1659498" y="0"/>
                </a:moveTo>
                <a:lnTo>
                  <a:pt x="0" y="0"/>
                </a:lnTo>
                <a:lnTo>
                  <a:pt x="0" y="2886084"/>
                </a:lnTo>
                <a:lnTo>
                  <a:pt x="1659498" y="2886084"/>
                </a:lnTo>
                <a:lnTo>
                  <a:pt x="165949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7436" y="117273"/>
            <a:ext cx="1905229" cy="1655723"/>
          </a:xfrm>
          <a:custGeom>
            <a:avLst/>
            <a:gdLst/>
            <a:ahLst/>
            <a:cxnLst/>
            <a:rect l="l" t="t" r="r" b="b"/>
            <a:pathLst>
              <a:path w="1905229" h="1655723">
                <a:moveTo>
                  <a:pt x="0" y="0"/>
                </a:moveTo>
                <a:lnTo>
                  <a:pt x="1905230" y="0"/>
                </a:lnTo>
                <a:lnTo>
                  <a:pt x="1905230" y="1655723"/>
                </a:lnTo>
                <a:lnTo>
                  <a:pt x="0" y="165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947831" y="2149256"/>
            <a:ext cx="356351" cy="356351"/>
          </a:xfrm>
          <a:custGeom>
            <a:avLst/>
            <a:gdLst/>
            <a:ahLst/>
            <a:cxnLst/>
            <a:rect l="l" t="t" r="r" b="b"/>
            <a:pathLst>
              <a:path w="356351" h="356351">
                <a:moveTo>
                  <a:pt x="0" y="0"/>
                </a:moveTo>
                <a:lnTo>
                  <a:pt x="356351" y="0"/>
                </a:lnTo>
                <a:lnTo>
                  <a:pt x="356351" y="356351"/>
                </a:lnTo>
                <a:lnTo>
                  <a:pt x="0" y="3563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324739" y="2161179"/>
            <a:ext cx="1124152" cy="1082006"/>
            <a:chOff x="30480" y="591820"/>
            <a:chExt cx="12736830" cy="122593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1"/>
              <a:stretch>
                <a:fillRect l="-12962" r="-129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485132" y="3567165"/>
            <a:ext cx="5848577" cy="5238059"/>
            <a:chOff x="0" y="0"/>
            <a:chExt cx="1208237" cy="10821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08237" cy="1082112"/>
            </a:xfrm>
            <a:custGeom>
              <a:avLst/>
              <a:gdLst/>
              <a:ahLst/>
              <a:cxnLst/>
              <a:rect l="l" t="t" r="r" b="b"/>
              <a:pathLst>
                <a:path w="1208237" h="1082112">
                  <a:moveTo>
                    <a:pt x="30446" y="0"/>
                  </a:moveTo>
                  <a:lnTo>
                    <a:pt x="1177791" y="0"/>
                  </a:lnTo>
                  <a:cubicBezTo>
                    <a:pt x="1185866" y="0"/>
                    <a:pt x="1193610" y="3208"/>
                    <a:pt x="1199319" y="8917"/>
                  </a:cubicBezTo>
                  <a:cubicBezTo>
                    <a:pt x="1205029" y="14627"/>
                    <a:pt x="1208237" y="22371"/>
                    <a:pt x="1208237" y="30446"/>
                  </a:cubicBezTo>
                  <a:lnTo>
                    <a:pt x="1208237" y="1051666"/>
                  </a:lnTo>
                  <a:cubicBezTo>
                    <a:pt x="1208237" y="1059741"/>
                    <a:pt x="1205029" y="1067485"/>
                    <a:pt x="1199319" y="1073195"/>
                  </a:cubicBezTo>
                  <a:cubicBezTo>
                    <a:pt x="1193610" y="1078904"/>
                    <a:pt x="1185866" y="1082112"/>
                    <a:pt x="1177791" y="1082112"/>
                  </a:cubicBezTo>
                  <a:lnTo>
                    <a:pt x="30446" y="1082112"/>
                  </a:lnTo>
                  <a:cubicBezTo>
                    <a:pt x="22371" y="1082112"/>
                    <a:pt x="14627" y="1078904"/>
                    <a:pt x="8917" y="1073195"/>
                  </a:cubicBezTo>
                  <a:cubicBezTo>
                    <a:pt x="3208" y="1067485"/>
                    <a:pt x="0" y="1059741"/>
                    <a:pt x="0" y="1051666"/>
                  </a:cubicBezTo>
                  <a:lnTo>
                    <a:pt x="0" y="30446"/>
                  </a:lnTo>
                  <a:cubicBezTo>
                    <a:pt x="0" y="22371"/>
                    <a:pt x="3208" y="14627"/>
                    <a:pt x="8917" y="8917"/>
                  </a:cubicBezTo>
                  <a:cubicBezTo>
                    <a:pt x="14627" y="3208"/>
                    <a:pt x="22371" y="0"/>
                    <a:pt x="30446" y="0"/>
                  </a:cubicBezTo>
                  <a:close/>
                </a:path>
              </a:pathLst>
            </a:custGeom>
            <a:blipFill>
              <a:blip r:embed="rId12"/>
              <a:stretch>
                <a:fillRect t="-703" b="-70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886815" y="4001857"/>
            <a:ext cx="9148358" cy="4555809"/>
          </a:xfrm>
          <a:custGeom>
            <a:avLst/>
            <a:gdLst/>
            <a:ahLst/>
            <a:cxnLst/>
            <a:rect l="l" t="t" r="r" b="b"/>
            <a:pathLst>
              <a:path w="9148358" h="4555809">
                <a:moveTo>
                  <a:pt x="0" y="0"/>
                </a:moveTo>
                <a:lnTo>
                  <a:pt x="9148358" y="0"/>
                </a:lnTo>
                <a:lnTo>
                  <a:pt x="9148358" y="4555809"/>
                </a:lnTo>
                <a:lnTo>
                  <a:pt x="0" y="455580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947831" y="2025431"/>
            <a:ext cx="13256177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      Le pétrole brut est un mélange naturel constitué de plusieurs composants (hydrocarbures), extrait des gisements, il nécessite de le raffiner.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06767" y="1158483"/>
            <a:ext cx="428714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1 - Définition 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71998" y="287379"/>
            <a:ext cx="10337422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  <a:spcBef>
                <a:spcPct val="0"/>
              </a:spcBef>
            </a:pPr>
            <a:r>
              <a:rPr lang="en-US" sz="4800" u="sng">
                <a:solidFill>
                  <a:srgbClr val="FF914D"/>
                </a:solidFill>
                <a:latin typeface="Times New Roman Bold Italics"/>
              </a:rPr>
              <a:t>II. Pétrole ses dérivés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33133" y="3089363"/>
            <a:ext cx="646646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2 - Technique de distillation 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56065" y="4144891"/>
            <a:ext cx="8409857" cy="415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Times New Roman Bold"/>
              </a:rPr>
              <a:t>     La séparation des constituants du pétrole se fait dans une tour de distillation. </a:t>
            </a:r>
          </a:p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Times New Roman Bold"/>
              </a:rPr>
              <a:t>    On chauffe le pétrole brut jusqu’à l’évaporation ; ensuite les constituants les plus volatils se condensent dans les étages les plus haut correspondant à leurs température de condensation et les constituants moins volatils sont recueillie dans des étages les plus bas correspondant à leurs température d’ébullition.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60194" y="3878282"/>
            <a:ext cx="2302256" cy="2215942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9831" r="-1983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9034">
            <a:off x="15939368" y="-1801525"/>
            <a:ext cx="4101281" cy="4127494"/>
          </a:xfrm>
          <a:custGeom>
            <a:avLst/>
            <a:gdLst/>
            <a:ahLst/>
            <a:cxnLst/>
            <a:rect l="l" t="t" r="r" b="b"/>
            <a:pathLst>
              <a:path w="4101281" h="4127494">
                <a:moveTo>
                  <a:pt x="0" y="0"/>
                </a:moveTo>
                <a:lnTo>
                  <a:pt x="4101281" y="0"/>
                </a:lnTo>
                <a:lnTo>
                  <a:pt x="4101281" y="4127494"/>
                </a:lnTo>
                <a:lnTo>
                  <a:pt x="0" y="41274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867302" flipH="1">
            <a:off x="16727006" y="-284956"/>
            <a:ext cx="1089591" cy="1894941"/>
          </a:xfrm>
          <a:custGeom>
            <a:avLst/>
            <a:gdLst/>
            <a:ahLst/>
            <a:cxnLst/>
            <a:rect l="l" t="t" r="r" b="b"/>
            <a:pathLst>
              <a:path w="1089591" h="1894941">
                <a:moveTo>
                  <a:pt x="1089591" y="0"/>
                </a:moveTo>
                <a:lnTo>
                  <a:pt x="0" y="0"/>
                </a:lnTo>
                <a:lnTo>
                  <a:pt x="0" y="1894941"/>
                </a:lnTo>
                <a:lnTo>
                  <a:pt x="1089591" y="1894941"/>
                </a:lnTo>
                <a:lnTo>
                  <a:pt x="108959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5460838">
            <a:off x="16206000" y="8105968"/>
            <a:ext cx="4164000" cy="4190615"/>
          </a:xfrm>
          <a:custGeom>
            <a:avLst/>
            <a:gdLst/>
            <a:ahLst/>
            <a:cxnLst/>
            <a:rect l="l" t="t" r="r" b="b"/>
            <a:pathLst>
              <a:path w="4164000" h="4190615">
                <a:moveTo>
                  <a:pt x="0" y="0"/>
                </a:moveTo>
                <a:lnTo>
                  <a:pt x="4164000" y="0"/>
                </a:lnTo>
                <a:lnTo>
                  <a:pt x="4164000" y="4190614"/>
                </a:lnTo>
                <a:lnTo>
                  <a:pt x="0" y="4190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6779332" y="9129204"/>
            <a:ext cx="1335970" cy="1161012"/>
          </a:xfrm>
          <a:custGeom>
            <a:avLst/>
            <a:gdLst/>
            <a:ahLst/>
            <a:cxnLst/>
            <a:rect l="l" t="t" r="r" b="b"/>
            <a:pathLst>
              <a:path w="1335970" h="1161012">
                <a:moveTo>
                  <a:pt x="0" y="0"/>
                </a:moveTo>
                <a:lnTo>
                  <a:pt x="1335969" y="0"/>
                </a:lnTo>
                <a:lnTo>
                  <a:pt x="1335969" y="1161012"/>
                </a:lnTo>
                <a:lnTo>
                  <a:pt x="0" y="11610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090965">
            <a:off x="-1930150" y="7211097"/>
            <a:ext cx="5159873" cy="5192853"/>
          </a:xfrm>
          <a:custGeom>
            <a:avLst/>
            <a:gdLst/>
            <a:ahLst/>
            <a:cxnLst/>
            <a:rect l="l" t="t" r="r" b="b"/>
            <a:pathLst>
              <a:path w="5159873" h="5192853">
                <a:moveTo>
                  <a:pt x="0" y="0"/>
                </a:moveTo>
                <a:lnTo>
                  <a:pt x="5159873" y="0"/>
                </a:lnTo>
                <a:lnTo>
                  <a:pt x="5159873" y="5192853"/>
                </a:lnTo>
                <a:lnTo>
                  <a:pt x="0" y="51928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932697" flipH="1">
            <a:off x="198951" y="7636320"/>
            <a:ext cx="1659498" cy="2886084"/>
          </a:xfrm>
          <a:custGeom>
            <a:avLst/>
            <a:gdLst/>
            <a:ahLst/>
            <a:cxnLst/>
            <a:rect l="l" t="t" r="r" b="b"/>
            <a:pathLst>
              <a:path w="1659498" h="2886084">
                <a:moveTo>
                  <a:pt x="1659498" y="0"/>
                </a:moveTo>
                <a:lnTo>
                  <a:pt x="0" y="0"/>
                </a:lnTo>
                <a:lnTo>
                  <a:pt x="0" y="2886084"/>
                </a:lnTo>
                <a:lnTo>
                  <a:pt x="1659498" y="2886084"/>
                </a:lnTo>
                <a:lnTo>
                  <a:pt x="165949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339161">
            <a:off x="-3048968" y="-3099562"/>
            <a:ext cx="6392809" cy="6433669"/>
          </a:xfrm>
          <a:custGeom>
            <a:avLst/>
            <a:gdLst/>
            <a:ahLst/>
            <a:cxnLst/>
            <a:rect l="l" t="t" r="r" b="b"/>
            <a:pathLst>
              <a:path w="6392809" h="6433669">
                <a:moveTo>
                  <a:pt x="0" y="0"/>
                </a:moveTo>
                <a:lnTo>
                  <a:pt x="6392809" y="0"/>
                </a:lnTo>
                <a:lnTo>
                  <a:pt x="6392809" y="6433670"/>
                </a:lnTo>
                <a:lnTo>
                  <a:pt x="0" y="643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7436" y="117273"/>
            <a:ext cx="1905229" cy="1655723"/>
          </a:xfrm>
          <a:custGeom>
            <a:avLst/>
            <a:gdLst/>
            <a:ahLst/>
            <a:cxnLst/>
            <a:rect l="l" t="t" r="r" b="b"/>
            <a:pathLst>
              <a:path w="1905229" h="1655723">
                <a:moveTo>
                  <a:pt x="0" y="0"/>
                </a:moveTo>
                <a:lnTo>
                  <a:pt x="1905230" y="0"/>
                </a:lnTo>
                <a:lnTo>
                  <a:pt x="1905230" y="1655723"/>
                </a:lnTo>
                <a:lnTo>
                  <a:pt x="0" y="165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900000" y="1437902"/>
            <a:ext cx="356351" cy="356351"/>
          </a:xfrm>
          <a:custGeom>
            <a:avLst/>
            <a:gdLst/>
            <a:ahLst/>
            <a:cxnLst/>
            <a:rect l="l" t="t" r="r" b="b"/>
            <a:pathLst>
              <a:path w="356351" h="356351">
                <a:moveTo>
                  <a:pt x="0" y="0"/>
                </a:moveTo>
                <a:lnTo>
                  <a:pt x="356351" y="0"/>
                </a:lnTo>
                <a:lnTo>
                  <a:pt x="356351" y="356351"/>
                </a:lnTo>
                <a:lnTo>
                  <a:pt x="0" y="3563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5560194" y="1437902"/>
            <a:ext cx="1932423" cy="1859974"/>
            <a:chOff x="30480" y="591820"/>
            <a:chExt cx="12736830" cy="122593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1"/>
              <a:stretch>
                <a:fillRect t="-5848" b="-58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2263001" y="6206376"/>
            <a:ext cx="356351" cy="356351"/>
          </a:xfrm>
          <a:custGeom>
            <a:avLst/>
            <a:gdLst/>
            <a:ahLst/>
            <a:cxnLst/>
            <a:rect l="l" t="t" r="r" b="b"/>
            <a:pathLst>
              <a:path w="356351" h="356351">
                <a:moveTo>
                  <a:pt x="0" y="0"/>
                </a:moveTo>
                <a:lnTo>
                  <a:pt x="356352" y="0"/>
                </a:lnTo>
                <a:lnTo>
                  <a:pt x="356352" y="356351"/>
                </a:lnTo>
                <a:lnTo>
                  <a:pt x="0" y="3563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3207320" y="2740457"/>
            <a:ext cx="387830" cy="314495"/>
          </a:xfrm>
          <a:custGeom>
            <a:avLst/>
            <a:gdLst/>
            <a:ahLst/>
            <a:cxnLst/>
            <a:rect l="l" t="t" r="r" b="b"/>
            <a:pathLst>
              <a:path w="387830" h="314495">
                <a:moveTo>
                  <a:pt x="0" y="0"/>
                </a:moveTo>
                <a:lnTo>
                  <a:pt x="387830" y="0"/>
                </a:lnTo>
                <a:lnTo>
                  <a:pt x="387830" y="314495"/>
                </a:lnTo>
                <a:lnTo>
                  <a:pt x="0" y="3144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3207320" y="3453204"/>
            <a:ext cx="387830" cy="314495"/>
          </a:xfrm>
          <a:custGeom>
            <a:avLst/>
            <a:gdLst/>
            <a:ahLst/>
            <a:cxnLst/>
            <a:rect l="l" t="t" r="r" b="b"/>
            <a:pathLst>
              <a:path w="387830" h="314495">
                <a:moveTo>
                  <a:pt x="0" y="0"/>
                </a:moveTo>
                <a:lnTo>
                  <a:pt x="387830" y="0"/>
                </a:lnTo>
                <a:lnTo>
                  <a:pt x="387830" y="314494"/>
                </a:lnTo>
                <a:lnTo>
                  <a:pt x="0" y="3144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3223060" y="4099554"/>
            <a:ext cx="387830" cy="314495"/>
          </a:xfrm>
          <a:custGeom>
            <a:avLst/>
            <a:gdLst/>
            <a:ahLst/>
            <a:cxnLst/>
            <a:rect l="l" t="t" r="r" b="b"/>
            <a:pathLst>
              <a:path w="387830" h="314495">
                <a:moveTo>
                  <a:pt x="0" y="0"/>
                </a:moveTo>
                <a:lnTo>
                  <a:pt x="387830" y="0"/>
                </a:lnTo>
                <a:lnTo>
                  <a:pt x="387830" y="314495"/>
                </a:lnTo>
                <a:lnTo>
                  <a:pt x="0" y="3144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3207320" y="4745905"/>
            <a:ext cx="387830" cy="314495"/>
          </a:xfrm>
          <a:custGeom>
            <a:avLst/>
            <a:gdLst/>
            <a:ahLst/>
            <a:cxnLst/>
            <a:rect l="l" t="t" r="r" b="b"/>
            <a:pathLst>
              <a:path w="387830" h="314495">
                <a:moveTo>
                  <a:pt x="0" y="0"/>
                </a:moveTo>
                <a:lnTo>
                  <a:pt x="387830" y="0"/>
                </a:lnTo>
                <a:lnTo>
                  <a:pt x="387830" y="314494"/>
                </a:lnTo>
                <a:lnTo>
                  <a:pt x="0" y="3144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3223060" y="5433526"/>
            <a:ext cx="387830" cy="314495"/>
          </a:xfrm>
          <a:custGeom>
            <a:avLst/>
            <a:gdLst/>
            <a:ahLst/>
            <a:cxnLst/>
            <a:rect l="l" t="t" r="r" b="b"/>
            <a:pathLst>
              <a:path w="387830" h="314495">
                <a:moveTo>
                  <a:pt x="0" y="0"/>
                </a:moveTo>
                <a:lnTo>
                  <a:pt x="387830" y="0"/>
                </a:lnTo>
                <a:lnTo>
                  <a:pt x="387830" y="314495"/>
                </a:lnTo>
                <a:lnTo>
                  <a:pt x="0" y="3144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13930121" y="7495255"/>
            <a:ext cx="2913144" cy="2229770"/>
            <a:chOff x="30480" y="591820"/>
            <a:chExt cx="12736830" cy="974898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736830" cy="9870173"/>
            </a:xfrm>
            <a:custGeom>
              <a:avLst/>
              <a:gdLst/>
              <a:ahLst/>
              <a:cxnLst/>
              <a:rect l="l" t="t" r="r" b="b"/>
              <a:pathLst>
                <a:path w="12736830" h="9870173">
                  <a:moveTo>
                    <a:pt x="11925300" y="3517627"/>
                  </a:moveTo>
                  <a:cubicBezTo>
                    <a:pt x="10819130" y="1807792"/>
                    <a:pt x="8590280" y="544830"/>
                    <a:pt x="6215380" y="297180"/>
                  </a:cubicBezTo>
                  <a:cubicBezTo>
                    <a:pt x="4277360" y="0"/>
                    <a:pt x="3002280" y="847336"/>
                    <a:pt x="1960880" y="1847180"/>
                  </a:cubicBezTo>
                  <a:cubicBezTo>
                    <a:pt x="919480" y="2847024"/>
                    <a:pt x="365760" y="4121573"/>
                    <a:pt x="142240" y="5407232"/>
                  </a:cubicBezTo>
                  <a:cubicBezTo>
                    <a:pt x="24130" y="6085913"/>
                    <a:pt x="0" y="6806004"/>
                    <a:pt x="361950" y="7428129"/>
                  </a:cubicBezTo>
                  <a:cubicBezTo>
                    <a:pt x="820420" y="8216895"/>
                    <a:pt x="1822450" y="8718837"/>
                    <a:pt x="2842260" y="9030909"/>
                  </a:cubicBezTo>
                  <a:cubicBezTo>
                    <a:pt x="5585460" y="9870173"/>
                    <a:pt x="8953501" y="9544970"/>
                    <a:pt x="11088370" y="7937140"/>
                  </a:cubicBezTo>
                  <a:cubicBezTo>
                    <a:pt x="11756390" y="7434188"/>
                    <a:pt x="12303760" y="6803984"/>
                    <a:pt x="12499340" y="6088944"/>
                  </a:cubicBezTo>
                  <a:cubicBezTo>
                    <a:pt x="12736830" y="5221402"/>
                    <a:pt x="12435840" y="4307403"/>
                    <a:pt x="11925300" y="3517627"/>
                  </a:cubicBezTo>
                  <a:close/>
                </a:path>
              </a:pathLst>
            </a:custGeom>
            <a:blipFill>
              <a:blip r:embed="rId14"/>
              <a:stretch>
                <a:fillRect l="-2364" t="-3386" r="-2388" b="-302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405449" y="7811022"/>
            <a:ext cx="2172504" cy="2091054"/>
            <a:chOff x="30480" y="591820"/>
            <a:chExt cx="12736830" cy="1225931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5"/>
              <a:stretch>
                <a:fillRect l="-10834" r="-1083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265710" y="7963422"/>
            <a:ext cx="1568847" cy="1510029"/>
            <a:chOff x="30480" y="591820"/>
            <a:chExt cx="12736830" cy="1225931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6"/>
              <a:stretch>
                <a:fillRect l="-19064" r="-190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98904" y="4752659"/>
            <a:ext cx="1568847" cy="1510029"/>
            <a:chOff x="30480" y="591820"/>
            <a:chExt cx="12736830" cy="1225931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7"/>
              <a:stretch>
                <a:fillRect t="-4297" b="-429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49787" y="2100422"/>
            <a:ext cx="1568847" cy="1510029"/>
            <a:chOff x="30480" y="591820"/>
            <a:chExt cx="12736830" cy="1225931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18"/>
              <a:stretch>
                <a:fillRect l="-27666" r="-276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706767" y="5143500"/>
            <a:ext cx="13738728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u="sng">
                <a:solidFill>
                  <a:srgbClr val="5271FF"/>
                </a:solidFill>
                <a:latin typeface="Times New Roman Bold Italics"/>
              </a:rPr>
              <a:t>La paraffine</a:t>
            </a:r>
            <a:r>
              <a:rPr lang="en-US" sz="3199">
                <a:solidFill>
                  <a:srgbClr val="5271FF"/>
                </a:solidFill>
                <a:latin typeface="Times New Roman Bold Italics"/>
              </a:rPr>
              <a:t> : </a:t>
            </a:r>
            <a:r>
              <a:rPr lang="en-US" sz="3199">
                <a:solidFill>
                  <a:srgbClr val="FFFFFF"/>
                </a:solidFill>
                <a:latin typeface="Times New Roman Bold Italics"/>
              </a:rPr>
              <a:t>utilisée pour la fabrication des bougies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900000" y="1314077"/>
            <a:ext cx="13256177" cy="11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     Les produits obtenus à partir de la distillation fractionnée du pétrole sont des substances </a:t>
            </a:r>
            <a:r>
              <a:rPr lang="en-US" sz="3199">
                <a:solidFill>
                  <a:srgbClr val="FFDE59"/>
                </a:solidFill>
                <a:latin typeface="Times New Roman Bold"/>
              </a:rPr>
              <a:t>naturelles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. Parmi ceux-ci, on trouve :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708589" y="548640"/>
            <a:ext cx="10870822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u="sng">
                <a:solidFill>
                  <a:srgbClr val="B6F61A"/>
                </a:solidFill>
                <a:latin typeface="Times New Roman Bold"/>
              </a:rPr>
              <a:t>3 - Dérivés du pétrole et domaine d’utilisation :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015625" y="2508767"/>
            <a:ext cx="13256177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u="sng">
                <a:solidFill>
                  <a:srgbClr val="5271FF"/>
                </a:solidFill>
                <a:latin typeface="Times New Roman Bold Italics"/>
              </a:rPr>
              <a:t>Le butane, propane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 : domaine domestique et industriel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708589" y="3246278"/>
            <a:ext cx="13738728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u="sng">
                <a:solidFill>
                  <a:srgbClr val="5271FF"/>
                </a:solidFill>
                <a:latin typeface="Times New Roman Bold Italics"/>
              </a:rPr>
              <a:t>L’essence et benzène, kérosène 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: domaine de transport automobile, camion, avion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41177" y="6082551"/>
            <a:ext cx="13119017" cy="1728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    l’industrie utilise ses dérivés pour produire des substances synthétique utilisées au quotidien tel que : plastique, médicament, tissu, les colorant de la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Times New Roman Bold"/>
              </a:rPr>
              <a:t>penture.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706767" y="3931168"/>
            <a:ext cx="13119017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5271FF"/>
                </a:solidFill>
                <a:latin typeface="Times New Roman Bold"/>
              </a:rPr>
              <a:t>Huiles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 : utilisées comme carburant pour les navires.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755041" y="4622080"/>
            <a:ext cx="6511235" cy="60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5271FF"/>
                </a:solidFill>
                <a:latin typeface="Times New Roman Bold"/>
              </a:rPr>
              <a:t>Graisse</a:t>
            </a:r>
            <a:r>
              <a:rPr lang="en-US" sz="3199">
                <a:solidFill>
                  <a:srgbClr val="FFFFFF"/>
                </a:solidFill>
                <a:latin typeface="Times New Roman Bold"/>
              </a:rPr>
              <a:t>: utilisée dans l'industrie.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</Words>
  <Application>Microsoft Office PowerPoint</Application>
  <PresentationFormat>Custom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Times New Roman Italics</vt:lpstr>
      <vt:lpstr>Arial</vt:lpstr>
      <vt:lpstr>Calibri</vt:lpstr>
      <vt:lpstr>Times New Roman</vt:lpstr>
      <vt:lpstr>Times New Roman Bold Italics</vt:lpstr>
      <vt:lpstr>Times New Roman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</dc:title>
  <dc:creator>PC</dc:creator>
  <cp:lastModifiedBy>AIT ELZAAR SAID</cp:lastModifiedBy>
  <cp:revision>1</cp:revision>
  <dcterms:created xsi:type="dcterms:W3CDTF">2006-08-16T00:00:00Z</dcterms:created>
  <dcterms:modified xsi:type="dcterms:W3CDTF">2024-06-27T16:16:58Z</dcterms:modified>
  <dc:identifier>DAGJV34rSSE</dc:identifier>
</cp:coreProperties>
</file>