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Open Sans Bold" panose="020B0604020202020204" charset="0"/>
      <p:regular r:id="rId9"/>
    </p:embeddedFont>
    <p:embeddedFont>
      <p:font typeface="Times New Roman Italics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Times New Roman Bold Italics" panose="020B0604020202020204" charset="0"/>
      <p:regular r:id="rId15"/>
    </p:embeddedFont>
    <p:embeddedFont>
      <p:font typeface="Times New Roman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4.sv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3.sv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3.png"/><Relationship Id="rId18" Type="http://schemas.openxmlformats.org/officeDocument/2006/relationships/image" Target="../media/image2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17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5" Type="http://schemas.openxmlformats.org/officeDocument/2006/relationships/image" Target="../media/image31.svg"/><Relationship Id="rId10" Type="http://schemas.openxmlformats.org/officeDocument/2006/relationships/image" Target="../media/image20.png"/><Relationship Id="rId19" Type="http://schemas.openxmlformats.org/officeDocument/2006/relationships/image" Target="../media/image35.svg"/><Relationship Id="rId4" Type="http://schemas.openxmlformats.org/officeDocument/2006/relationships/image" Target="../media/image4.png"/><Relationship Id="rId9" Type="http://schemas.openxmlformats.org/officeDocument/2006/relationships/image" Target="../media/image13.sv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3.png"/><Relationship Id="rId18" Type="http://schemas.openxmlformats.org/officeDocument/2006/relationships/image" Target="../media/image30.png"/><Relationship Id="rId3" Type="http://schemas.openxmlformats.org/officeDocument/2006/relationships/image" Target="../media/image4.svg"/><Relationship Id="rId21" Type="http://schemas.openxmlformats.org/officeDocument/2006/relationships/image" Target="../media/image32.png"/><Relationship Id="rId7" Type="http://schemas.openxmlformats.org/officeDocument/2006/relationships/image" Target="../media/image8.svg"/><Relationship Id="rId12" Type="http://schemas.openxmlformats.org/officeDocument/2006/relationships/image" Target="../media/image21.png"/><Relationship Id="rId17" Type="http://schemas.openxmlformats.org/officeDocument/2006/relationships/image" Target="../media/image38.svg"/><Relationship Id="rId2" Type="http://schemas.openxmlformats.org/officeDocument/2006/relationships/image" Target="../media/image3.png"/><Relationship Id="rId16" Type="http://schemas.openxmlformats.org/officeDocument/2006/relationships/image" Target="../media/image29.pn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svg"/><Relationship Id="rId15" Type="http://schemas.openxmlformats.org/officeDocument/2006/relationships/image" Target="../media/image31.svg"/><Relationship Id="rId23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13.svg"/><Relationship Id="rId14" Type="http://schemas.openxmlformats.org/officeDocument/2006/relationships/image" Target="../media/image24.png"/><Relationship Id="rId22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774" r="-34774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0411" y="239274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451590" y="7895588"/>
            <a:ext cx="1398128" cy="835652"/>
            <a:chOff x="0" y="0"/>
            <a:chExt cx="3710098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710098" cy="2217502"/>
            </a:xfrm>
            <a:custGeom>
              <a:avLst/>
              <a:gdLst/>
              <a:ahLst/>
              <a:cxnLst/>
              <a:rect l="l" t="t" r="r" b="b"/>
              <a:pathLst>
                <a:path w="3710098" h="2217502">
                  <a:moveTo>
                    <a:pt x="3585638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85639" y="0"/>
                  </a:lnTo>
                  <a:cubicBezTo>
                    <a:pt x="3654218" y="0"/>
                    <a:pt x="3710098" y="55880"/>
                    <a:pt x="3710098" y="124460"/>
                  </a:cubicBezTo>
                  <a:lnTo>
                    <a:pt x="3710098" y="2093042"/>
                  </a:lnTo>
                  <a:cubicBezTo>
                    <a:pt x="3710098" y="2161622"/>
                    <a:pt x="3654218" y="2217502"/>
                    <a:pt x="3585639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175461" y="828960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842630" y="2363229"/>
            <a:ext cx="6854825" cy="3598783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801201" y="6767455"/>
            <a:ext cx="2896254" cy="289625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6838568" y="154605"/>
            <a:ext cx="4037605" cy="1139329"/>
          </a:xfrm>
          <a:custGeom>
            <a:avLst/>
            <a:gdLst/>
            <a:ahLst/>
            <a:cxnLst/>
            <a:rect l="l" t="t" r="r" b="b"/>
            <a:pathLst>
              <a:path w="4037605" h="1139329">
                <a:moveTo>
                  <a:pt x="0" y="0"/>
                </a:moveTo>
                <a:lnTo>
                  <a:pt x="4037605" y="0"/>
                </a:lnTo>
                <a:lnTo>
                  <a:pt x="4037605" y="1139329"/>
                </a:lnTo>
                <a:lnTo>
                  <a:pt x="0" y="11393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529" t="-5503" r="-4529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7127408" y="-50921"/>
            <a:ext cx="3459925" cy="129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70"/>
              </a:lnSpc>
              <a:spcBef>
                <a:spcPct val="0"/>
              </a:spcBef>
            </a:pPr>
            <a:r>
              <a:rPr lang="en-US" sz="6836" u="sng">
                <a:solidFill>
                  <a:srgbClr val="5CE1E6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Physique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4081" y="3429684"/>
            <a:ext cx="8031925" cy="236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70"/>
              </a:lnSpc>
              <a:spcBef>
                <a:spcPct val="0"/>
              </a:spcBef>
            </a:pPr>
            <a:r>
              <a:rPr lang="en-US" sz="6478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</a:t>
            </a:r>
            <a:r>
              <a:rPr lang="en-US" sz="6478" dirty="0" err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ondes</a:t>
            </a:r>
            <a:r>
              <a:rPr lang="en-US" sz="6478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6478" dirty="0" err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mécaniques</a:t>
            </a:r>
            <a:r>
              <a:rPr lang="en-US" sz="6478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progressives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51590" y="8092453"/>
            <a:ext cx="1398128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99190" y="483605"/>
            <a:ext cx="3886645" cy="1260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0"/>
              </a:lnSpc>
              <a:spcBef>
                <a:spcPct val="0"/>
              </a:spcBef>
            </a:pPr>
            <a:r>
              <a:rPr lang="en-US" sz="6636" u="sng">
                <a:solidFill>
                  <a:srgbClr val="B6F61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Chapitre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5820619" y="798214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5933676" y="837649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655764" y="7899189"/>
            <a:ext cx="4403490" cy="4431635"/>
          </a:xfrm>
          <a:custGeom>
            <a:avLst/>
            <a:gdLst/>
            <a:ahLst/>
            <a:cxnLst/>
            <a:rect l="l" t="t" r="r" b="b"/>
            <a:pathLst>
              <a:path w="4403490" h="4431635">
                <a:moveTo>
                  <a:pt x="0" y="0"/>
                </a:moveTo>
                <a:lnTo>
                  <a:pt x="4403489" y="0"/>
                </a:lnTo>
                <a:lnTo>
                  <a:pt x="4403489" y="4431636"/>
                </a:lnTo>
                <a:lnTo>
                  <a:pt x="0" y="4431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15784" y="8899924"/>
            <a:ext cx="943179" cy="1640311"/>
          </a:xfrm>
          <a:custGeom>
            <a:avLst/>
            <a:gdLst/>
            <a:ahLst/>
            <a:cxnLst/>
            <a:rect l="l" t="t" r="r" b="b"/>
            <a:pathLst>
              <a:path w="943179" h="1640311">
                <a:moveTo>
                  <a:pt x="943179" y="0"/>
                </a:moveTo>
                <a:lnTo>
                  <a:pt x="0" y="0"/>
                </a:lnTo>
                <a:lnTo>
                  <a:pt x="0" y="1640311"/>
                </a:lnTo>
                <a:lnTo>
                  <a:pt x="943179" y="1640311"/>
                </a:lnTo>
                <a:lnTo>
                  <a:pt x="9431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62008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6072" y="2052901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1" y="0"/>
                </a:lnTo>
                <a:lnTo>
                  <a:pt x="442191" y="343300"/>
                </a:lnTo>
                <a:lnTo>
                  <a:pt x="0" y="343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15049" y="3183028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0" y="0"/>
                </a:lnTo>
                <a:lnTo>
                  <a:pt x="442190" y="343300"/>
                </a:lnTo>
                <a:lnTo>
                  <a:pt x="0" y="343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057239" y="4224916"/>
            <a:ext cx="1446960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perturbation correspond à une variation d’une propriété mécanique (vitesse, position, énergie, etc.) des points d’un milieu matériel.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15049" y="4405583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0" y="0"/>
                </a:lnTo>
                <a:lnTo>
                  <a:pt x="442190" y="343300"/>
                </a:lnTo>
                <a:lnTo>
                  <a:pt x="0" y="343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4536172" y="5577467"/>
            <a:ext cx="2361041" cy="23610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35454" r="-35454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0910510" y="6458708"/>
            <a:ext cx="2361041" cy="236104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r="-49812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402998" y="5865811"/>
            <a:ext cx="2361041" cy="236104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t="-34520" r="-104004" b="-18483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5260718" y="1015957"/>
            <a:ext cx="3601342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Définitions.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17718" y="88692"/>
            <a:ext cx="1026122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L’onde mécanique progressive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57239" y="1868761"/>
            <a:ext cx="1465248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On appelle onde mécanique le phénomène de propagation d'une perturbation dans un milieu matériel élastique, sans transport de matière, mais avec transport d'énergie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18263" y="3110490"/>
            <a:ext cx="14732333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Une onde mécanique se propage, à partir de la source, dans toutes les directions qui lui sont offertes.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6209783" y="6691892"/>
            <a:ext cx="2361041" cy="2361041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14305" t="-129187" r="-244068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5820619" y="798214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5933676" y="837649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655764" y="7899189"/>
            <a:ext cx="4403490" cy="4431635"/>
          </a:xfrm>
          <a:custGeom>
            <a:avLst/>
            <a:gdLst/>
            <a:ahLst/>
            <a:cxnLst/>
            <a:rect l="l" t="t" r="r" b="b"/>
            <a:pathLst>
              <a:path w="4403490" h="4431635">
                <a:moveTo>
                  <a:pt x="0" y="0"/>
                </a:moveTo>
                <a:lnTo>
                  <a:pt x="4403489" y="0"/>
                </a:lnTo>
                <a:lnTo>
                  <a:pt x="4403489" y="4431636"/>
                </a:lnTo>
                <a:lnTo>
                  <a:pt x="0" y="4431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15784" y="8899924"/>
            <a:ext cx="943179" cy="1640311"/>
          </a:xfrm>
          <a:custGeom>
            <a:avLst/>
            <a:gdLst/>
            <a:ahLst/>
            <a:cxnLst/>
            <a:rect l="l" t="t" r="r" b="b"/>
            <a:pathLst>
              <a:path w="943179" h="1640311">
                <a:moveTo>
                  <a:pt x="943179" y="0"/>
                </a:moveTo>
                <a:lnTo>
                  <a:pt x="0" y="0"/>
                </a:lnTo>
                <a:lnTo>
                  <a:pt x="0" y="1640311"/>
                </a:lnTo>
                <a:lnTo>
                  <a:pt x="943179" y="1640311"/>
                </a:lnTo>
                <a:lnTo>
                  <a:pt x="9431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624" y="-3103830"/>
            <a:ext cx="5634743" cy="5670758"/>
          </a:xfrm>
          <a:custGeom>
            <a:avLst/>
            <a:gdLst/>
            <a:ahLst/>
            <a:cxnLst/>
            <a:rect l="l" t="t" r="r" b="b"/>
            <a:pathLst>
              <a:path w="5634743" h="5670758">
                <a:moveTo>
                  <a:pt x="0" y="0"/>
                </a:moveTo>
                <a:lnTo>
                  <a:pt x="5634743" y="0"/>
                </a:lnTo>
                <a:lnTo>
                  <a:pt x="5634743" y="5670758"/>
                </a:lnTo>
                <a:lnTo>
                  <a:pt x="0" y="5670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0"/>
            <a:ext cx="1484262" cy="1289885"/>
          </a:xfrm>
          <a:custGeom>
            <a:avLst/>
            <a:gdLst/>
            <a:ahLst/>
            <a:cxnLst/>
            <a:rect l="l" t="t" r="r" b="b"/>
            <a:pathLst>
              <a:path w="1484262" h="1289885">
                <a:moveTo>
                  <a:pt x="0" y="0"/>
                </a:moveTo>
                <a:lnTo>
                  <a:pt x="1484263" y="0"/>
                </a:lnTo>
                <a:lnTo>
                  <a:pt x="1484263" y="1289885"/>
                </a:lnTo>
                <a:lnTo>
                  <a:pt x="0" y="1289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27253" y="1627104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0" y="0"/>
                </a:lnTo>
                <a:lnTo>
                  <a:pt x="442190" y="343300"/>
                </a:lnTo>
                <a:lnTo>
                  <a:pt x="0" y="343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148837" y="3455385"/>
            <a:ext cx="8868612" cy="2110806"/>
          </a:xfrm>
          <a:custGeom>
            <a:avLst/>
            <a:gdLst/>
            <a:ahLst/>
            <a:cxnLst/>
            <a:rect l="l" t="t" r="r" b="b"/>
            <a:pathLst>
              <a:path w="8868612" h="2110806">
                <a:moveTo>
                  <a:pt x="0" y="0"/>
                </a:moveTo>
                <a:lnTo>
                  <a:pt x="8868613" y="0"/>
                </a:lnTo>
                <a:lnTo>
                  <a:pt x="8868613" y="2110806"/>
                </a:lnTo>
                <a:lnTo>
                  <a:pt x="0" y="21108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267" t="-12534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06939" y="6423468"/>
            <a:ext cx="7247043" cy="2396282"/>
          </a:xfrm>
          <a:custGeom>
            <a:avLst/>
            <a:gdLst/>
            <a:ahLst/>
            <a:cxnLst/>
            <a:rect l="l" t="t" r="r" b="b"/>
            <a:pathLst>
              <a:path w="7247043" h="2396282">
                <a:moveTo>
                  <a:pt x="0" y="0"/>
                </a:moveTo>
                <a:lnTo>
                  <a:pt x="7247043" y="0"/>
                </a:lnTo>
                <a:lnTo>
                  <a:pt x="7247043" y="2396282"/>
                </a:lnTo>
                <a:lnTo>
                  <a:pt x="0" y="239628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34975" b="-2354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8348" y="4415274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1" y="0"/>
                </a:lnTo>
                <a:lnTo>
                  <a:pt x="549181" y="543190"/>
                </a:lnTo>
                <a:lnTo>
                  <a:pt x="0" y="5431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763098" y="114258"/>
            <a:ext cx="976565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Différents types d’ondes mécaniques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80697" y="1512804"/>
            <a:ext cx="1486584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une onde est dite transversale quand la direction de la perturbation (direction de mouvement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des points du milieu) est </a:t>
            </a:r>
            <a:r>
              <a:rPr lang="en-US" sz="2999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perpendiculaire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à la direction de propagation de l’onde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69443" y="2763299"/>
            <a:ext cx="1955422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57540" y="4396488"/>
            <a:ext cx="413447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onde le long d’une corde.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14362" y="895350"/>
            <a:ext cx="4641918" cy="63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a- onde transversale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57540" y="7059633"/>
            <a:ext cx="413447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onde à la surface de l'eau</a:t>
            </a:r>
          </a:p>
        </p:txBody>
      </p:sp>
      <p:sp>
        <p:nvSpPr>
          <p:cNvPr id="20" name="Freeform 20"/>
          <p:cNvSpPr/>
          <p:nvPr/>
        </p:nvSpPr>
        <p:spPr>
          <a:xfrm>
            <a:off x="1780697" y="7126176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1" y="0"/>
                </a:lnTo>
                <a:lnTo>
                  <a:pt x="549181" y="543190"/>
                </a:lnTo>
                <a:lnTo>
                  <a:pt x="0" y="5431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5820619" y="798214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5933676" y="837649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655764" y="7899189"/>
            <a:ext cx="4403490" cy="4431635"/>
          </a:xfrm>
          <a:custGeom>
            <a:avLst/>
            <a:gdLst/>
            <a:ahLst/>
            <a:cxnLst/>
            <a:rect l="l" t="t" r="r" b="b"/>
            <a:pathLst>
              <a:path w="4403490" h="4431635">
                <a:moveTo>
                  <a:pt x="0" y="0"/>
                </a:moveTo>
                <a:lnTo>
                  <a:pt x="4403489" y="0"/>
                </a:lnTo>
                <a:lnTo>
                  <a:pt x="4403489" y="4431636"/>
                </a:lnTo>
                <a:lnTo>
                  <a:pt x="0" y="4431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15784" y="8899924"/>
            <a:ext cx="943179" cy="1640311"/>
          </a:xfrm>
          <a:custGeom>
            <a:avLst/>
            <a:gdLst/>
            <a:ahLst/>
            <a:cxnLst/>
            <a:rect l="l" t="t" r="r" b="b"/>
            <a:pathLst>
              <a:path w="943179" h="1640311">
                <a:moveTo>
                  <a:pt x="943179" y="0"/>
                </a:moveTo>
                <a:lnTo>
                  <a:pt x="0" y="0"/>
                </a:lnTo>
                <a:lnTo>
                  <a:pt x="0" y="1640311"/>
                </a:lnTo>
                <a:lnTo>
                  <a:pt x="943179" y="1640311"/>
                </a:lnTo>
                <a:lnTo>
                  <a:pt x="9431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624" y="-3103830"/>
            <a:ext cx="5634743" cy="5670758"/>
          </a:xfrm>
          <a:custGeom>
            <a:avLst/>
            <a:gdLst/>
            <a:ahLst/>
            <a:cxnLst/>
            <a:rect l="l" t="t" r="r" b="b"/>
            <a:pathLst>
              <a:path w="5634743" h="5670758">
                <a:moveTo>
                  <a:pt x="0" y="0"/>
                </a:moveTo>
                <a:lnTo>
                  <a:pt x="5634743" y="0"/>
                </a:lnTo>
                <a:lnTo>
                  <a:pt x="5634743" y="5670758"/>
                </a:lnTo>
                <a:lnTo>
                  <a:pt x="0" y="5670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0"/>
            <a:ext cx="1484262" cy="1289885"/>
          </a:xfrm>
          <a:custGeom>
            <a:avLst/>
            <a:gdLst/>
            <a:ahLst/>
            <a:cxnLst/>
            <a:rect l="l" t="t" r="r" b="b"/>
            <a:pathLst>
              <a:path w="1484262" h="1289885">
                <a:moveTo>
                  <a:pt x="0" y="0"/>
                </a:moveTo>
                <a:lnTo>
                  <a:pt x="1484263" y="0"/>
                </a:lnTo>
                <a:lnTo>
                  <a:pt x="1484263" y="1289885"/>
                </a:lnTo>
                <a:lnTo>
                  <a:pt x="0" y="1289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34193" y="1289885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0" y="0"/>
                </a:lnTo>
                <a:lnTo>
                  <a:pt x="442190" y="343300"/>
                </a:lnTo>
                <a:lnTo>
                  <a:pt x="0" y="343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880249" y="4500362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1" y="0"/>
                </a:lnTo>
                <a:lnTo>
                  <a:pt x="549181" y="543191"/>
                </a:lnTo>
                <a:lnTo>
                  <a:pt x="0" y="5431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80249" y="7399741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1" y="0"/>
                </a:lnTo>
                <a:lnTo>
                  <a:pt x="549181" y="543190"/>
                </a:lnTo>
                <a:lnTo>
                  <a:pt x="0" y="5431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144000" y="2855512"/>
            <a:ext cx="7470892" cy="2511627"/>
          </a:xfrm>
          <a:custGeom>
            <a:avLst/>
            <a:gdLst/>
            <a:ahLst/>
            <a:cxnLst/>
            <a:rect l="l" t="t" r="r" b="b"/>
            <a:pathLst>
              <a:path w="7470892" h="2511627">
                <a:moveTo>
                  <a:pt x="0" y="0"/>
                </a:moveTo>
                <a:lnTo>
                  <a:pt x="7470892" y="0"/>
                </a:lnTo>
                <a:lnTo>
                  <a:pt x="7470892" y="2511626"/>
                </a:lnTo>
                <a:lnTo>
                  <a:pt x="0" y="2511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30336" b="-7958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730871" y="6127788"/>
            <a:ext cx="7039925" cy="2734935"/>
          </a:xfrm>
          <a:custGeom>
            <a:avLst/>
            <a:gdLst/>
            <a:ahLst/>
            <a:cxnLst/>
            <a:rect l="l" t="t" r="r" b="b"/>
            <a:pathLst>
              <a:path w="7039925" h="2734935">
                <a:moveTo>
                  <a:pt x="0" y="0"/>
                </a:moveTo>
                <a:lnTo>
                  <a:pt x="7039925" y="0"/>
                </a:lnTo>
                <a:lnTo>
                  <a:pt x="7039925" y="2734935"/>
                </a:lnTo>
                <a:lnTo>
                  <a:pt x="0" y="273493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114" t="-70514" r="-8630" b="-11557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10709" y="1058323"/>
            <a:ext cx="1486584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une onde est longitudinale, si la direction de la perturbation est </a:t>
            </a:r>
            <a:r>
              <a:rPr lang="en-US" sz="29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parallèle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à la direction de propagation de l’onde.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55288" y="2465305"/>
            <a:ext cx="1955422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02945" y="4481577"/>
            <a:ext cx="413447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Onde dans un ressort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24865" y="292934"/>
            <a:ext cx="4641918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b - onde  longitudinale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24865" y="7380955"/>
            <a:ext cx="413447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L'onde sonore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5820619" y="798214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215618" y="861137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655764" y="7899189"/>
            <a:ext cx="4403490" cy="4431635"/>
          </a:xfrm>
          <a:custGeom>
            <a:avLst/>
            <a:gdLst/>
            <a:ahLst/>
            <a:cxnLst/>
            <a:rect l="l" t="t" r="r" b="b"/>
            <a:pathLst>
              <a:path w="4403490" h="4431635">
                <a:moveTo>
                  <a:pt x="0" y="0"/>
                </a:moveTo>
                <a:lnTo>
                  <a:pt x="4403489" y="0"/>
                </a:lnTo>
                <a:lnTo>
                  <a:pt x="4403489" y="4431636"/>
                </a:lnTo>
                <a:lnTo>
                  <a:pt x="0" y="4431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15784" y="8899924"/>
            <a:ext cx="943179" cy="1640311"/>
          </a:xfrm>
          <a:custGeom>
            <a:avLst/>
            <a:gdLst/>
            <a:ahLst/>
            <a:cxnLst/>
            <a:rect l="l" t="t" r="r" b="b"/>
            <a:pathLst>
              <a:path w="943179" h="1640311">
                <a:moveTo>
                  <a:pt x="943179" y="0"/>
                </a:moveTo>
                <a:lnTo>
                  <a:pt x="0" y="0"/>
                </a:lnTo>
                <a:lnTo>
                  <a:pt x="0" y="1640311"/>
                </a:lnTo>
                <a:lnTo>
                  <a:pt x="943179" y="1640311"/>
                </a:lnTo>
                <a:lnTo>
                  <a:pt x="9431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624" y="-3103830"/>
            <a:ext cx="5634743" cy="5670758"/>
          </a:xfrm>
          <a:custGeom>
            <a:avLst/>
            <a:gdLst/>
            <a:ahLst/>
            <a:cxnLst/>
            <a:rect l="l" t="t" r="r" b="b"/>
            <a:pathLst>
              <a:path w="5634743" h="5670758">
                <a:moveTo>
                  <a:pt x="0" y="0"/>
                </a:moveTo>
                <a:lnTo>
                  <a:pt x="5634743" y="0"/>
                </a:lnTo>
                <a:lnTo>
                  <a:pt x="5634743" y="5670758"/>
                </a:lnTo>
                <a:lnTo>
                  <a:pt x="0" y="5670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0"/>
            <a:ext cx="1484262" cy="1289885"/>
          </a:xfrm>
          <a:custGeom>
            <a:avLst/>
            <a:gdLst/>
            <a:ahLst/>
            <a:cxnLst/>
            <a:rect l="l" t="t" r="r" b="b"/>
            <a:pathLst>
              <a:path w="1484262" h="1289885">
                <a:moveTo>
                  <a:pt x="0" y="0"/>
                </a:moveTo>
                <a:lnTo>
                  <a:pt x="1484263" y="0"/>
                </a:lnTo>
                <a:lnTo>
                  <a:pt x="1484263" y="1289885"/>
                </a:lnTo>
                <a:lnTo>
                  <a:pt x="0" y="1289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08783" y="1638298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0" y="0"/>
                </a:lnTo>
                <a:lnTo>
                  <a:pt x="442190" y="343301"/>
                </a:lnTo>
                <a:lnTo>
                  <a:pt x="0" y="343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29878" y="2697480"/>
            <a:ext cx="5381562" cy="711013"/>
          </a:xfrm>
          <a:custGeom>
            <a:avLst/>
            <a:gdLst/>
            <a:ahLst/>
            <a:cxnLst/>
            <a:rect l="l" t="t" r="r" b="b"/>
            <a:pathLst>
              <a:path w="5381562" h="711013">
                <a:moveTo>
                  <a:pt x="0" y="0"/>
                </a:moveTo>
                <a:lnTo>
                  <a:pt x="5381562" y="0"/>
                </a:lnTo>
                <a:lnTo>
                  <a:pt x="5381562" y="711013"/>
                </a:lnTo>
                <a:lnTo>
                  <a:pt x="0" y="7110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48138" r="-35930" b="-10292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05658" y="2728677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2" y="0"/>
                </a:lnTo>
                <a:lnTo>
                  <a:pt x="549182" y="543190"/>
                </a:lnTo>
                <a:lnTo>
                  <a:pt x="0" y="5431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401704" y="2766777"/>
            <a:ext cx="13857596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251A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L’onde est à une dimension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si elle se propage suivant une dimension (suivant un axe)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depuis sa source (exemple : corde, ressort ...)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691343" y="4089186"/>
            <a:ext cx="13496219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L’onde est à deux dimensions  si elle se propage suivant deux dimensions (suivant un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plan) depuis sa source (exemple : onde à la surface de l’eau ...)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691343" y="5378858"/>
            <a:ext cx="13857596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L’onde est à trois dimensions  si elle se propage suivant trois dimensions (dans l’espace)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depuis sa source (exemple : son ...)</a:t>
            </a:r>
          </a:p>
        </p:txBody>
      </p:sp>
      <p:sp>
        <p:nvSpPr>
          <p:cNvPr id="16" name="Freeform 16"/>
          <p:cNvSpPr/>
          <p:nvPr/>
        </p:nvSpPr>
        <p:spPr>
          <a:xfrm>
            <a:off x="2451798" y="3993342"/>
            <a:ext cx="5884482" cy="665395"/>
          </a:xfrm>
          <a:custGeom>
            <a:avLst/>
            <a:gdLst/>
            <a:ahLst/>
            <a:cxnLst/>
            <a:rect l="l" t="t" r="r" b="b"/>
            <a:pathLst>
              <a:path w="5884482" h="665395">
                <a:moveTo>
                  <a:pt x="0" y="0"/>
                </a:moveTo>
                <a:lnTo>
                  <a:pt x="5884482" y="0"/>
                </a:lnTo>
                <a:lnTo>
                  <a:pt x="5884482" y="665395"/>
                </a:lnTo>
                <a:lnTo>
                  <a:pt x="0" y="6653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58294" r="-24313" b="-109976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099500" y="3965086"/>
            <a:ext cx="5381562" cy="58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251A0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L’onde est à deux dimensions</a:t>
            </a:r>
          </a:p>
        </p:txBody>
      </p:sp>
      <p:sp>
        <p:nvSpPr>
          <p:cNvPr id="18" name="Freeform 18"/>
          <p:cNvSpPr/>
          <p:nvPr/>
        </p:nvSpPr>
        <p:spPr>
          <a:xfrm>
            <a:off x="2550973" y="5313539"/>
            <a:ext cx="5884482" cy="665395"/>
          </a:xfrm>
          <a:custGeom>
            <a:avLst/>
            <a:gdLst/>
            <a:ahLst/>
            <a:cxnLst/>
            <a:rect l="l" t="t" r="r" b="b"/>
            <a:pathLst>
              <a:path w="5884482" h="665395">
                <a:moveTo>
                  <a:pt x="0" y="0"/>
                </a:moveTo>
                <a:lnTo>
                  <a:pt x="5884482" y="0"/>
                </a:lnTo>
                <a:lnTo>
                  <a:pt x="5884482" y="665394"/>
                </a:lnTo>
                <a:lnTo>
                  <a:pt x="0" y="6653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58294" r="-24313" b="-10997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992933" y="5273809"/>
            <a:ext cx="5884482" cy="58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251A0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L’onde est à trois dimensions</a:t>
            </a:r>
          </a:p>
        </p:txBody>
      </p:sp>
      <p:sp>
        <p:nvSpPr>
          <p:cNvPr id="20" name="Freeform 20"/>
          <p:cNvSpPr/>
          <p:nvPr/>
        </p:nvSpPr>
        <p:spPr>
          <a:xfrm>
            <a:off x="2718343" y="4009904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1" y="0"/>
                </a:lnTo>
                <a:lnTo>
                  <a:pt x="549181" y="543190"/>
                </a:lnTo>
                <a:lnTo>
                  <a:pt x="0" y="5431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831027" y="5291131"/>
            <a:ext cx="549181" cy="543190"/>
          </a:xfrm>
          <a:custGeom>
            <a:avLst/>
            <a:gdLst/>
            <a:ahLst/>
            <a:cxnLst/>
            <a:rect l="l" t="t" r="r" b="b"/>
            <a:pathLst>
              <a:path w="549181" h="543190">
                <a:moveTo>
                  <a:pt x="0" y="0"/>
                </a:moveTo>
                <a:lnTo>
                  <a:pt x="549182" y="0"/>
                </a:lnTo>
                <a:lnTo>
                  <a:pt x="549182" y="543190"/>
                </a:lnTo>
                <a:lnTo>
                  <a:pt x="0" y="5431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414471" y="6464709"/>
            <a:ext cx="5134467" cy="1939800"/>
          </a:xfrm>
          <a:custGeom>
            <a:avLst/>
            <a:gdLst/>
            <a:ahLst/>
            <a:cxnLst/>
            <a:rect l="l" t="t" r="r" b="b"/>
            <a:pathLst>
              <a:path w="5134467" h="1939800">
                <a:moveTo>
                  <a:pt x="0" y="0"/>
                </a:moveTo>
                <a:lnTo>
                  <a:pt x="5134468" y="0"/>
                </a:lnTo>
                <a:lnTo>
                  <a:pt x="5134468" y="1939800"/>
                </a:lnTo>
                <a:lnTo>
                  <a:pt x="0" y="1939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10873" r="-210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763098" y="114258"/>
            <a:ext cx="779969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3- Propriétés générales des ondes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14362" y="895350"/>
            <a:ext cx="4641918" cy="63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 - Dimension d’onde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329878" y="1523998"/>
            <a:ext cx="13857596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Une onde mécanique se propage à partir de la source dans toutes les directions qui lui sont offertes.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39143" y="6445659"/>
            <a:ext cx="4641918" cy="63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b - Superposition d'ondes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64118" y="7124699"/>
            <a:ext cx="9776318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Dans le cas de petites perturbations, les deux ondes se superposent sans se perturber, on peut les additionner. Une fois passé le temps de la rencontre, les deux ondes continuent à se propager indépendamment l’une de l’autre.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5820619" y="798214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813059" y="9258300"/>
            <a:ext cx="1176949" cy="1022817"/>
          </a:xfrm>
          <a:custGeom>
            <a:avLst/>
            <a:gdLst/>
            <a:ahLst/>
            <a:cxnLst/>
            <a:rect l="l" t="t" r="r" b="b"/>
            <a:pathLst>
              <a:path w="1176949" h="1022817">
                <a:moveTo>
                  <a:pt x="0" y="0"/>
                </a:moveTo>
                <a:lnTo>
                  <a:pt x="1176949" y="0"/>
                </a:lnTo>
                <a:lnTo>
                  <a:pt x="1176949" y="1022817"/>
                </a:lnTo>
                <a:lnTo>
                  <a:pt x="0" y="10228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655764" y="7899189"/>
            <a:ext cx="4403490" cy="4431635"/>
          </a:xfrm>
          <a:custGeom>
            <a:avLst/>
            <a:gdLst/>
            <a:ahLst/>
            <a:cxnLst/>
            <a:rect l="l" t="t" r="r" b="b"/>
            <a:pathLst>
              <a:path w="4403490" h="4431635">
                <a:moveTo>
                  <a:pt x="0" y="0"/>
                </a:moveTo>
                <a:lnTo>
                  <a:pt x="4403489" y="0"/>
                </a:lnTo>
                <a:lnTo>
                  <a:pt x="4403489" y="4431636"/>
                </a:lnTo>
                <a:lnTo>
                  <a:pt x="0" y="4431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15784" y="8899924"/>
            <a:ext cx="943179" cy="1640311"/>
          </a:xfrm>
          <a:custGeom>
            <a:avLst/>
            <a:gdLst/>
            <a:ahLst/>
            <a:cxnLst/>
            <a:rect l="l" t="t" r="r" b="b"/>
            <a:pathLst>
              <a:path w="943179" h="1640311">
                <a:moveTo>
                  <a:pt x="943179" y="0"/>
                </a:moveTo>
                <a:lnTo>
                  <a:pt x="0" y="0"/>
                </a:lnTo>
                <a:lnTo>
                  <a:pt x="0" y="1640311"/>
                </a:lnTo>
                <a:lnTo>
                  <a:pt x="943179" y="1640311"/>
                </a:lnTo>
                <a:lnTo>
                  <a:pt x="9431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62008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50392" y="2011636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1" y="0"/>
                </a:lnTo>
                <a:lnTo>
                  <a:pt x="442191" y="343301"/>
                </a:lnTo>
                <a:lnTo>
                  <a:pt x="0" y="343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809027" y="2589244"/>
            <a:ext cx="2150191" cy="1561718"/>
          </a:xfrm>
          <a:custGeom>
            <a:avLst/>
            <a:gdLst/>
            <a:ahLst/>
            <a:cxnLst/>
            <a:rect l="l" t="t" r="r" b="b"/>
            <a:pathLst>
              <a:path w="2150191" h="1561718">
                <a:moveTo>
                  <a:pt x="0" y="0"/>
                </a:moveTo>
                <a:lnTo>
                  <a:pt x="2150191" y="0"/>
                </a:lnTo>
                <a:lnTo>
                  <a:pt x="2150191" y="1561718"/>
                </a:lnTo>
                <a:lnTo>
                  <a:pt x="0" y="15617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673663" y="2728677"/>
            <a:ext cx="560024" cy="354301"/>
          </a:xfrm>
          <a:custGeom>
            <a:avLst/>
            <a:gdLst/>
            <a:ahLst/>
            <a:cxnLst/>
            <a:rect l="l" t="t" r="r" b="b"/>
            <a:pathLst>
              <a:path w="560024" h="354301">
                <a:moveTo>
                  <a:pt x="0" y="0"/>
                </a:moveTo>
                <a:lnTo>
                  <a:pt x="560024" y="0"/>
                </a:lnTo>
                <a:lnTo>
                  <a:pt x="560024" y="354301"/>
                </a:lnTo>
                <a:lnTo>
                  <a:pt x="0" y="3543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660985" y="3719450"/>
            <a:ext cx="544143" cy="432524"/>
          </a:xfrm>
          <a:custGeom>
            <a:avLst/>
            <a:gdLst/>
            <a:ahLst/>
            <a:cxnLst/>
            <a:rect l="l" t="t" r="r" b="b"/>
            <a:pathLst>
              <a:path w="544143" h="432524">
                <a:moveTo>
                  <a:pt x="0" y="0"/>
                </a:moveTo>
                <a:lnTo>
                  <a:pt x="544143" y="0"/>
                </a:lnTo>
                <a:lnTo>
                  <a:pt x="544143" y="432524"/>
                </a:lnTo>
                <a:lnTo>
                  <a:pt x="0" y="4325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296370" y="3531255"/>
            <a:ext cx="1033613" cy="404457"/>
          </a:xfrm>
          <a:custGeom>
            <a:avLst/>
            <a:gdLst/>
            <a:ahLst/>
            <a:cxnLst/>
            <a:rect l="l" t="t" r="r" b="b"/>
            <a:pathLst>
              <a:path w="1033613" h="404457">
                <a:moveTo>
                  <a:pt x="0" y="0"/>
                </a:moveTo>
                <a:lnTo>
                  <a:pt x="1033613" y="0"/>
                </a:lnTo>
                <a:lnTo>
                  <a:pt x="1033613" y="404457"/>
                </a:lnTo>
                <a:lnTo>
                  <a:pt x="0" y="4044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837100" y="2794492"/>
            <a:ext cx="613800" cy="288486"/>
          </a:xfrm>
          <a:custGeom>
            <a:avLst/>
            <a:gdLst/>
            <a:ahLst/>
            <a:cxnLst/>
            <a:rect l="l" t="t" r="r" b="b"/>
            <a:pathLst>
              <a:path w="613800" h="288486">
                <a:moveTo>
                  <a:pt x="0" y="0"/>
                </a:moveTo>
                <a:lnTo>
                  <a:pt x="613800" y="0"/>
                </a:lnTo>
                <a:lnTo>
                  <a:pt x="613800" y="288486"/>
                </a:lnTo>
                <a:lnTo>
                  <a:pt x="0" y="2884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V="1">
            <a:off x="8959218" y="3935712"/>
            <a:ext cx="613800" cy="288486"/>
          </a:xfrm>
          <a:custGeom>
            <a:avLst/>
            <a:gdLst/>
            <a:ahLst/>
            <a:cxnLst/>
            <a:rect l="l" t="t" r="r" b="b"/>
            <a:pathLst>
              <a:path w="613800" h="288486">
                <a:moveTo>
                  <a:pt x="0" y="288486"/>
                </a:moveTo>
                <a:lnTo>
                  <a:pt x="613801" y="288486"/>
                </a:lnTo>
                <a:lnTo>
                  <a:pt x="613801" y="0"/>
                </a:lnTo>
                <a:lnTo>
                  <a:pt x="0" y="0"/>
                </a:lnTo>
                <a:lnTo>
                  <a:pt x="0" y="288486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6195227" y="3225860"/>
            <a:ext cx="613800" cy="288486"/>
          </a:xfrm>
          <a:custGeom>
            <a:avLst/>
            <a:gdLst/>
            <a:ahLst/>
            <a:cxnLst/>
            <a:rect l="l" t="t" r="r" b="b"/>
            <a:pathLst>
              <a:path w="613800" h="288486">
                <a:moveTo>
                  <a:pt x="613800" y="0"/>
                </a:moveTo>
                <a:lnTo>
                  <a:pt x="0" y="0"/>
                </a:lnTo>
                <a:lnTo>
                  <a:pt x="0" y="288486"/>
                </a:lnTo>
                <a:lnTo>
                  <a:pt x="613800" y="288486"/>
                </a:lnTo>
                <a:lnTo>
                  <a:pt x="61380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895514" y="7541864"/>
            <a:ext cx="2299713" cy="1920148"/>
          </a:xfrm>
          <a:custGeom>
            <a:avLst/>
            <a:gdLst/>
            <a:ahLst/>
            <a:cxnLst/>
            <a:rect l="l" t="t" r="r" b="b"/>
            <a:pathLst>
              <a:path w="2299713" h="1920148">
                <a:moveTo>
                  <a:pt x="0" y="0"/>
                </a:moveTo>
                <a:lnTo>
                  <a:pt x="2299713" y="0"/>
                </a:lnTo>
                <a:lnTo>
                  <a:pt x="2299713" y="1920148"/>
                </a:lnTo>
                <a:lnTo>
                  <a:pt x="0" y="192014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653976" y="7408515"/>
            <a:ext cx="5102304" cy="984444"/>
          </a:xfrm>
          <a:custGeom>
            <a:avLst/>
            <a:gdLst/>
            <a:ahLst/>
            <a:cxnLst/>
            <a:rect l="l" t="t" r="r" b="b"/>
            <a:pathLst>
              <a:path w="5102304" h="984444">
                <a:moveTo>
                  <a:pt x="0" y="0"/>
                </a:moveTo>
                <a:lnTo>
                  <a:pt x="5102303" y="0"/>
                </a:lnTo>
                <a:lnTo>
                  <a:pt x="5102303" y="984445"/>
                </a:lnTo>
                <a:lnTo>
                  <a:pt x="0" y="98444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145389" y="8624171"/>
            <a:ext cx="716671" cy="267123"/>
          </a:xfrm>
          <a:custGeom>
            <a:avLst/>
            <a:gdLst/>
            <a:ahLst/>
            <a:cxnLst/>
            <a:rect l="l" t="t" r="r" b="b"/>
            <a:pathLst>
              <a:path w="716671" h="267123">
                <a:moveTo>
                  <a:pt x="0" y="0"/>
                </a:moveTo>
                <a:lnTo>
                  <a:pt x="716671" y="0"/>
                </a:lnTo>
                <a:lnTo>
                  <a:pt x="716671" y="267122"/>
                </a:lnTo>
                <a:lnTo>
                  <a:pt x="0" y="26712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260718" y="1015957"/>
            <a:ext cx="3601342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Définitions.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17718" y="98217"/>
            <a:ext cx="1026122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2 -Vitesse de propagation d’une onde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06812" y="1754861"/>
            <a:ext cx="1465248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Une onde mécanique se propage à vitesse (célérité) constante dans un milieu homogène, elle est donnée par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57239" y="4417662"/>
            <a:ext cx="492936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Facteurs influençant la vitesse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392" y="5074888"/>
            <a:ext cx="1465248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célérité d’une onde ne dépend que du milieu ( sa densité , sa température, son inertie ...) et jamais de l’amplitude de l’onde ou de la durée de la perturbation.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11684" y="6332189"/>
            <a:ext cx="160864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50392" y="6808440"/>
            <a:ext cx="1465248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célérité V d'une onde se propageant sur une corde dépend de sa tension T et de sa masse linéique μ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502127" y="7556153"/>
            <a:ext cx="90600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u="sng">
                <a:solidFill>
                  <a:srgbClr val="FF8AB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84123" y="8459635"/>
            <a:ext cx="5880646" cy="49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T       La tension de la corde en (N)</a:t>
            </a:r>
          </a:p>
        </p:txBody>
      </p:sp>
      <p:sp>
        <p:nvSpPr>
          <p:cNvPr id="30" name="Freeform 30"/>
          <p:cNvSpPr/>
          <p:nvPr/>
        </p:nvSpPr>
        <p:spPr>
          <a:xfrm>
            <a:off x="8120429" y="9062721"/>
            <a:ext cx="716671" cy="267123"/>
          </a:xfrm>
          <a:custGeom>
            <a:avLst/>
            <a:gdLst/>
            <a:ahLst/>
            <a:cxnLst/>
            <a:rect l="l" t="t" r="r" b="b"/>
            <a:pathLst>
              <a:path w="716671" h="267123">
                <a:moveTo>
                  <a:pt x="0" y="0"/>
                </a:moveTo>
                <a:lnTo>
                  <a:pt x="716671" y="0"/>
                </a:lnTo>
                <a:lnTo>
                  <a:pt x="716671" y="267123"/>
                </a:lnTo>
                <a:lnTo>
                  <a:pt x="0" y="2671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8337339" y="8895928"/>
            <a:ext cx="3293221" cy="49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m       la masse en (Kg)</a:t>
            </a:r>
          </a:p>
        </p:txBody>
      </p:sp>
      <p:sp>
        <p:nvSpPr>
          <p:cNvPr id="32" name="Freeform 32"/>
          <p:cNvSpPr/>
          <p:nvPr/>
        </p:nvSpPr>
        <p:spPr>
          <a:xfrm>
            <a:off x="8095469" y="9501271"/>
            <a:ext cx="716671" cy="267123"/>
          </a:xfrm>
          <a:custGeom>
            <a:avLst/>
            <a:gdLst/>
            <a:ahLst/>
            <a:cxnLst/>
            <a:rect l="l" t="t" r="r" b="b"/>
            <a:pathLst>
              <a:path w="716671" h="267123">
                <a:moveTo>
                  <a:pt x="0" y="0"/>
                </a:moveTo>
                <a:lnTo>
                  <a:pt x="716671" y="0"/>
                </a:lnTo>
                <a:lnTo>
                  <a:pt x="716671" y="267123"/>
                </a:lnTo>
                <a:lnTo>
                  <a:pt x="0" y="2671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7884123" y="9357237"/>
            <a:ext cx="4451461" cy="49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       la longueur en (m)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90452" y="-281111"/>
            <a:ext cx="1134824" cy="1973607"/>
          </a:xfrm>
          <a:custGeom>
            <a:avLst/>
            <a:gdLst/>
            <a:ahLst/>
            <a:cxnLst/>
            <a:rect l="l" t="t" r="r" b="b"/>
            <a:pathLst>
              <a:path w="1134824" h="1973607">
                <a:moveTo>
                  <a:pt x="1134824" y="0"/>
                </a:moveTo>
                <a:lnTo>
                  <a:pt x="0" y="0"/>
                </a:lnTo>
                <a:lnTo>
                  <a:pt x="0" y="1973607"/>
                </a:lnTo>
                <a:lnTo>
                  <a:pt x="1134824" y="1973607"/>
                </a:lnTo>
                <a:lnTo>
                  <a:pt x="11348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813059" y="9258300"/>
            <a:ext cx="1176949" cy="1022817"/>
          </a:xfrm>
          <a:custGeom>
            <a:avLst/>
            <a:gdLst/>
            <a:ahLst/>
            <a:cxnLst/>
            <a:rect l="l" t="t" r="r" b="b"/>
            <a:pathLst>
              <a:path w="1176949" h="1022817">
                <a:moveTo>
                  <a:pt x="0" y="0"/>
                </a:moveTo>
                <a:lnTo>
                  <a:pt x="1176949" y="0"/>
                </a:lnTo>
                <a:lnTo>
                  <a:pt x="1176949" y="1022817"/>
                </a:lnTo>
                <a:lnTo>
                  <a:pt x="0" y="10228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655764" y="7899189"/>
            <a:ext cx="4403490" cy="4431635"/>
          </a:xfrm>
          <a:custGeom>
            <a:avLst/>
            <a:gdLst/>
            <a:ahLst/>
            <a:cxnLst/>
            <a:rect l="l" t="t" r="r" b="b"/>
            <a:pathLst>
              <a:path w="4403490" h="4431635">
                <a:moveTo>
                  <a:pt x="0" y="0"/>
                </a:moveTo>
                <a:lnTo>
                  <a:pt x="4403489" y="0"/>
                </a:lnTo>
                <a:lnTo>
                  <a:pt x="4403489" y="4431636"/>
                </a:lnTo>
                <a:lnTo>
                  <a:pt x="0" y="4431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15784" y="8899924"/>
            <a:ext cx="943179" cy="1640311"/>
          </a:xfrm>
          <a:custGeom>
            <a:avLst/>
            <a:gdLst/>
            <a:ahLst/>
            <a:cxnLst/>
            <a:rect l="l" t="t" r="r" b="b"/>
            <a:pathLst>
              <a:path w="943179" h="1640311">
                <a:moveTo>
                  <a:pt x="943179" y="0"/>
                </a:moveTo>
                <a:lnTo>
                  <a:pt x="0" y="0"/>
                </a:lnTo>
                <a:lnTo>
                  <a:pt x="0" y="1640311"/>
                </a:lnTo>
                <a:lnTo>
                  <a:pt x="943179" y="1640311"/>
                </a:lnTo>
                <a:lnTo>
                  <a:pt x="9431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7436" y="62008"/>
            <a:ext cx="1909803" cy="1659697"/>
          </a:xfrm>
          <a:custGeom>
            <a:avLst/>
            <a:gdLst/>
            <a:ahLst/>
            <a:cxnLst/>
            <a:rect l="l" t="t" r="r" b="b"/>
            <a:pathLst>
              <a:path w="1909803" h="1659697">
                <a:moveTo>
                  <a:pt x="0" y="0"/>
                </a:moveTo>
                <a:lnTo>
                  <a:pt x="1909803" y="0"/>
                </a:lnTo>
                <a:lnTo>
                  <a:pt x="1909803" y="1659697"/>
                </a:lnTo>
                <a:lnTo>
                  <a:pt x="0" y="1659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381135" y="1129222"/>
            <a:ext cx="442190" cy="343300"/>
          </a:xfrm>
          <a:custGeom>
            <a:avLst/>
            <a:gdLst/>
            <a:ahLst/>
            <a:cxnLst/>
            <a:rect l="l" t="t" r="r" b="b"/>
            <a:pathLst>
              <a:path w="442190" h="343300">
                <a:moveTo>
                  <a:pt x="0" y="0"/>
                </a:moveTo>
                <a:lnTo>
                  <a:pt x="442190" y="0"/>
                </a:lnTo>
                <a:lnTo>
                  <a:pt x="442190" y="343300"/>
                </a:lnTo>
                <a:lnTo>
                  <a:pt x="0" y="343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833648" y="2110746"/>
            <a:ext cx="2086934" cy="1259357"/>
          </a:xfrm>
          <a:custGeom>
            <a:avLst/>
            <a:gdLst/>
            <a:ahLst/>
            <a:cxnLst/>
            <a:rect l="l" t="t" r="r" b="b"/>
            <a:pathLst>
              <a:path w="2086934" h="1259357">
                <a:moveTo>
                  <a:pt x="0" y="0"/>
                </a:moveTo>
                <a:lnTo>
                  <a:pt x="2086934" y="0"/>
                </a:lnTo>
                <a:lnTo>
                  <a:pt x="2086934" y="1259357"/>
                </a:lnTo>
                <a:lnTo>
                  <a:pt x="0" y="12593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633059" y="2739024"/>
            <a:ext cx="544143" cy="432524"/>
          </a:xfrm>
          <a:custGeom>
            <a:avLst/>
            <a:gdLst/>
            <a:ahLst/>
            <a:cxnLst/>
            <a:rect l="l" t="t" r="r" b="b"/>
            <a:pathLst>
              <a:path w="544143" h="432524">
                <a:moveTo>
                  <a:pt x="0" y="0"/>
                </a:moveTo>
                <a:lnTo>
                  <a:pt x="544143" y="0"/>
                </a:lnTo>
                <a:lnTo>
                  <a:pt x="544143" y="432524"/>
                </a:lnTo>
                <a:lnTo>
                  <a:pt x="0" y="4325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632087" y="2130116"/>
            <a:ext cx="671110" cy="424580"/>
          </a:xfrm>
          <a:custGeom>
            <a:avLst/>
            <a:gdLst/>
            <a:ahLst/>
            <a:cxnLst/>
            <a:rect l="l" t="t" r="r" b="b"/>
            <a:pathLst>
              <a:path w="671110" h="424580">
                <a:moveTo>
                  <a:pt x="0" y="0"/>
                </a:moveTo>
                <a:lnTo>
                  <a:pt x="671110" y="0"/>
                </a:lnTo>
                <a:lnTo>
                  <a:pt x="671110" y="424580"/>
                </a:lnTo>
                <a:lnTo>
                  <a:pt x="0" y="4245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368785" y="2866825"/>
            <a:ext cx="1286155" cy="503278"/>
          </a:xfrm>
          <a:custGeom>
            <a:avLst/>
            <a:gdLst/>
            <a:ahLst/>
            <a:cxnLst/>
            <a:rect l="l" t="t" r="r" b="b"/>
            <a:pathLst>
              <a:path w="1286155" h="503278">
                <a:moveTo>
                  <a:pt x="0" y="0"/>
                </a:moveTo>
                <a:lnTo>
                  <a:pt x="1286156" y="0"/>
                </a:lnTo>
                <a:lnTo>
                  <a:pt x="1286156" y="503278"/>
                </a:lnTo>
                <a:lnTo>
                  <a:pt x="0" y="503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V="1">
            <a:off x="9663762" y="3028221"/>
            <a:ext cx="613800" cy="288486"/>
          </a:xfrm>
          <a:custGeom>
            <a:avLst/>
            <a:gdLst/>
            <a:ahLst/>
            <a:cxnLst/>
            <a:rect l="l" t="t" r="r" b="b"/>
            <a:pathLst>
              <a:path w="613800" h="288486">
                <a:moveTo>
                  <a:pt x="0" y="288486"/>
                </a:moveTo>
                <a:lnTo>
                  <a:pt x="613800" y="288486"/>
                </a:lnTo>
                <a:lnTo>
                  <a:pt x="613800" y="0"/>
                </a:lnTo>
                <a:lnTo>
                  <a:pt x="0" y="0"/>
                </a:lnTo>
                <a:lnTo>
                  <a:pt x="0" y="288486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970662" y="2198163"/>
            <a:ext cx="613800" cy="288486"/>
          </a:xfrm>
          <a:custGeom>
            <a:avLst/>
            <a:gdLst/>
            <a:ahLst/>
            <a:cxnLst/>
            <a:rect l="l" t="t" r="r" b="b"/>
            <a:pathLst>
              <a:path w="613800" h="288486">
                <a:moveTo>
                  <a:pt x="0" y="0"/>
                </a:moveTo>
                <a:lnTo>
                  <a:pt x="613800" y="0"/>
                </a:lnTo>
                <a:lnTo>
                  <a:pt x="613800" y="288486"/>
                </a:lnTo>
                <a:lnTo>
                  <a:pt x="0" y="2884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7309838" y="2666800"/>
            <a:ext cx="613800" cy="288486"/>
          </a:xfrm>
          <a:custGeom>
            <a:avLst/>
            <a:gdLst/>
            <a:ahLst/>
            <a:cxnLst/>
            <a:rect l="l" t="t" r="r" b="b"/>
            <a:pathLst>
              <a:path w="613800" h="288486">
                <a:moveTo>
                  <a:pt x="613800" y="0"/>
                </a:moveTo>
                <a:lnTo>
                  <a:pt x="0" y="0"/>
                </a:lnTo>
                <a:lnTo>
                  <a:pt x="0" y="288486"/>
                </a:lnTo>
                <a:lnTo>
                  <a:pt x="613800" y="288486"/>
                </a:lnTo>
                <a:lnTo>
                  <a:pt x="61380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238514" y="3825722"/>
            <a:ext cx="6593934" cy="3769532"/>
          </a:xfrm>
          <a:custGeom>
            <a:avLst/>
            <a:gdLst/>
            <a:ahLst/>
            <a:cxnLst/>
            <a:rect l="l" t="t" r="r" b="b"/>
            <a:pathLst>
              <a:path w="6593934" h="3769532">
                <a:moveTo>
                  <a:pt x="0" y="0"/>
                </a:moveTo>
                <a:lnTo>
                  <a:pt x="6593935" y="0"/>
                </a:lnTo>
                <a:lnTo>
                  <a:pt x="6593935" y="3769533"/>
                </a:lnTo>
                <a:lnTo>
                  <a:pt x="0" y="376953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238514" y="4021699"/>
            <a:ext cx="6563188" cy="3234789"/>
          </a:xfrm>
          <a:custGeom>
            <a:avLst/>
            <a:gdLst/>
            <a:ahLst/>
            <a:cxnLst/>
            <a:rect l="l" t="t" r="r" b="b"/>
            <a:pathLst>
              <a:path w="6563188" h="3234789">
                <a:moveTo>
                  <a:pt x="0" y="0"/>
                </a:moveTo>
                <a:lnTo>
                  <a:pt x="6563189" y="0"/>
                </a:lnTo>
                <a:lnTo>
                  <a:pt x="6563189" y="3234789"/>
                </a:lnTo>
                <a:lnTo>
                  <a:pt x="0" y="32347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4411420" y="4841479"/>
            <a:ext cx="129923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Freeform 20"/>
          <p:cNvSpPr/>
          <p:nvPr/>
        </p:nvSpPr>
        <p:spPr>
          <a:xfrm>
            <a:off x="843705" y="5028855"/>
            <a:ext cx="2427069" cy="882570"/>
          </a:xfrm>
          <a:custGeom>
            <a:avLst/>
            <a:gdLst/>
            <a:ahLst/>
            <a:cxnLst/>
            <a:rect l="l" t="t" r="r" b="b"/>
            <a:pathLst>
              <a:path w="2427069" h="882570">
                <a:moveTo>
                  <a:pt x="0" y="0"/>
                </a:moveTo>
                <a:lnTo>
                  <a:pt x="2427069" y="0"/>
                </a:lnTo>
                <a:lnTo>
                  <a:pt x="2427069" y="882571"/>
                </a:lnTo>
                <a:lnTo>
                  <a:pt x="0" y="88257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6720408" y="8464128"/>
            <a:ext cx="6527083" cy="1287504"/>
          </a:xfrm>
          <a:custGeom>
            <a:avLst/>
            <a:gdLst/>
            <a:ahLst/>
            <a:cxnLst/>
            <a:rect l="l" t="t" r="r" b="b"/>
            <a:pathLst>
              <a:path w="6527083" h="1287504">
                <a:moveTo>
                  <a:pt x="0" y="0"/>
                </a:moveTo>
                <a:lnTo>
                  <a:pt x="6527083" y="0"/>
                </a:lnTo>
                <a:lnTo>
                  <a:pt x="6527083" y="1287503"/>
                </a:lnTo>
                <a:lnTo>
                  <a:pt x="0" y="128750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6961918" y="8627102"/>
            <a:ext cx="6044064" cy="961556"/>
          </a:xfrm>
          <a:custGeom>
            <a:avLst/>
            <a:gdLst/>
            <a:ahLst/>
            <a:cxnLst/>
            <a:rect l="l" t="t" r="r" b="b"/>
            <a:pathLst>
              <a:path w="6044064" h="961556">
                <a:moveTo>
                  <a:pt x="0" y="0"/>
                </a:moveTo>
                <a:lnTo>
                  <a:pt x="6044063" y="0"/>
                </a:lnTo>
                <a:lnTo>
                  <a:pt x="6044063" y="961555"/>
                </a:lnTo>
                <a:lnTo>
                  <a:pt x="0" y="96155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6534" t="-29774" r="-12116" b="-45793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769054" y="-11984"/>
            <a:ext cx="5081567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2- retard temporel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30308" y="890351"/>
            <a:ext cx="14401688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Au cours de la propagation d’une onde mécanique non amortie, tous les points du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milieu de propagation subissent la même perturbation que la source Smais avec un retard τ exprimé par la relation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7374" y="3646328"/>
            <a:ext cx="10113016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général  : Le retard d’un point M1 par rapport un point M2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donné par: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40802" y="4388132"/>
            <a:ext cx="186035" cy="63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τ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963115" y="4528105"/>
            <a:ext cx="388414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=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38935" y="4095259"/>
            <a:ext cx="328143" cy="70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8"/>
              </a:lnSpc>
              <a:spcBef>
                <a:spcPct val="0"/>
              </a:spcBef>
            </a:pPr>
            <a:r>
              <a:rPr lang="en-US" sz="3734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903510" y="4904386"/>
            <a:ext cx="26356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570738" y="4503341"/>
            <a:ext cx="1058997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115510" y="4466879"/>
            <a:ext cx="2276302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 = M1M2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57363" y="5105967"/>
            <a:ext cx="1831620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Remarque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87374" y="6025726"/>
            <a:ext cx="9250382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L'élongation du point M’ à l'instant t’ est identique à celle qu'avait le point M à la date t (t’ = t + τ).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7180" y="7140152"/>
            <a:ext cx="9795907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La relation entre YM(t) l'amplitude du point M à l'instant t et YM'(t') l'amplitude du point M' à l'instant t' est :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</Words>
  <Application>Microsoft Office PowerPoint</Application>
  <PresentationFormat>Personnalisé</PresentationFormat>
  <Paragraphs>59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Open Sans Bold</vt:lpstr>
      <vt:lpstr>Times New Roman Italics</vt:lpstr>
      <vt:lpstr>Calibri</vt:lpstr>
      <vt:lpstr>Times New Roman Bold Italics</vt:lpstr>
      <vt:lpstr>Times New Roman Bold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Physique</dc:title>
  <dc:creator>hp</dc:creator>
  <cp:lastModifiedBy>hp</cp:lastModifiedBy>
  <cp:revision>2</cp:revision>
  <dcterms:created xsi:type="dcterms:W3CDTF">2006-08-16T00:00:00Z</dcterms:created>
  <dcterms:modified xsi:type="dcterms:W3CDTF">2024-07-12T19:06:24Z</dcterms:modified>
  <dc:identifier>DAGKYCNWMnk</dc:identifier>
</cp:coreProperties>
</file>