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Open Sans Bold" panose="020B0604020202020204" charset="0"/>
      <p:regular r:id="rId12"/>
    </p:embeddedFont>
    <p:embeddedFont>
      <p:font typeface="Times New Roman Italics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imes New Roman Bold Italics" panose="020B0604020202020204" charset="0"/>
      <p:regular r:id="rId18"/>
    </p:embeddedFont>
    <p:embeddedFont>
      <p:font typeface="Times New Roman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4.svg"/><Relationship Id="rId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9.svg"/><Relationship Id="rId17" Type="http://schemas.openxmlformats.org/officeDocument/2006/relationships/image" Target="../media/image34.sv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6.svg"/><Relationship Id="rId15" Type="http://schemas.openxmlformats.org/officeDocument/2006/relationships/image" Target="../media/image32.sv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6.png"/><Relationship Id="rId5" Type="http://schemas.openxmlformats.org/officeDocument/2006/relationships/image" Target="../media/image6.svg"/><Relationship Id="rId10" Type="http://schemas.openxmlformats.org/officeDocument/2006/relationships/image" Target="../media/image37.sv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3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8.png"/><Relationship Id="rId17" Type="http://schemas.openxmlformats.org/officeDocument/2006/relationships/image" Target="../media/image47.svg"/><Relationship Id="rId2" Type="http://schemas.openxmlformats.org/officeDocument/2006/relationships/image" Target="../media/image3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1.svg"/><Relationship Id="rId5" Type="http://schemas.openxmlformats.org/officeDocument/2006/relationships/image" Target="../media/image6.svg"/><Relationship Id="rId15" Type="http://schemas.openxmlformats.org/officeDocument/2006/relationships/image" Target="../media/image30.pn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7.png"/><Relationship Id="rId5" Type="http://schemas.openxmlformats.org/officeDocument/2006/relationships/image" Target="../media/image6.sv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18.svg"/><Relationship Id="rId14" Type="http://schemas.openxmlformats.org/officeDocument/2006/relationships/image" Target="../media/image5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2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5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4.svg"/><Relationship Id="rId5" Type="http://schemas.openxmlformats.org/officeDocument/2006/relationships/image" Target="../media/image6.svg"/><Relationship Id="rId15" Type="http://schemas.openxmlformats.org/officeDocument/2006/relationships/image" Target="../media/image36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2.sv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63032" r="-6303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089640" y="8271677"/>
            <a:ext cx="1378937" cy="835652"/>
            <a:chOff x="0" y="0"/>
            <a:chExt cx="3659171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59171" cy="2217502"/>
            </a:xfrm>
            <a:custGeom>
              <a:avLst/>
              <a:gdLst/>
              <a:ahLst/>
              <a:cxnLst/>
              <a:rect l="l" t="t" r="r" b="b"/>
              <a:pathLst>
                <a:path w="3659171" h="2217502">
                  <a:moveTo>
                    <a:pt x="3534711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34711" y="0"/>
                  </a:lnTo>
                  <a:cubicBezTo>
                    <a:pt x="3603291" y="0"/>
                    <a:pt x="3659171" y="55880"/>
                    <a:pt x="3659171" y="124460"/>
                  </a:cubicBezTo>
                  <a:lnTo>
                    <a:pt x="3659171" y="2093042"/>
                  </a:lnTo>
                  <a:cubicBezTo>
                    <a:pt x="3659171" y="2161622"/>
                    <a:pt x="3603291" y="2217502"/>
                    <a:pt x="3534711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3924235" y="868950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854916" y="2426981"/>
            <a:ext cx="8061960" cy="4232529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6299121" y="7284733"/>
            <a:ext cx="2613580" cy="261358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8471834" y="-263076"/>
            <a:ext cx="4694365" cy="1328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10"/>
              </a:lnSpc>
              <a:spcBef>
                <a:spcPct val="0"/>
              </a:spcBef>
            </a:pPr>
            <a:r>
              <a:rPr lang="en-US" sz="6936" u="sng">
                <a:solidFill>
                  <a:srgbClr val="5CE1E6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Physique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8700" y="3352647"/>
            <a:ext cx="8394392" cy="1970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6"/>
              </a:lnSpc>
            </a:pPr>
            <a:r>
              <a:rPr lang="en-US" sz="6478" dirty="0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Les </a:t>
            </a:r>
            <a:r>
              <a:rPr lang="en-US" sz="6478" dirty="0" err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ondes</a:t>
            </a:r>
            <a:r>
              <a:rPr lang="en-US" sz="6478" dirty="0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6478" dirty="0" err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mécaniques</a:t>
            </a:r>
            <a:r>
              <a:rPr lang="en-US" sz="6478" dirty="0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progressives </a:t>
            </a:r>
            <a:r>
              <a:rPr lang="en-US" sz="6478" dirty="0" err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périodiques</a:t>
            </a:r>
            <a:endParaRPr lang="en-US" sz="6478" dirty="0">
              <a:solidFill>
                <a:srgbClr val="FF914D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089640" y="8468543"/>
            <a:ext cx="11960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71635" y="649468"/>
            <a:ext cx="4694365" cy="1536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90"/>
              </a:lnSpc>
              <a:spcBef>
                <a:spcPct val="0"/>
              </a:spcBef>
            </a:pPr>
            <a:r>
              <a:rPr lang="en-US" sz="8136" u="sng">
                <a:solidFill>
                  <a:srgbClr val="FFDE59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Chapitre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33131" y="7408086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12702" y="1910929"/>
            <a:ext cx="625681" cy="313623"/>
          </a:xfrm>
          <a:custGeom>
            <a:avLst/>
            <a:gdLst/>
            <a:ahLst/>
            <a:cxnLst/>
            <a:rect l="l" t="t" r="r" b="b"/>
            <a:pathLst>
              <a:path w="625681" h="313623">
                <a:moveTo>
                  <a:pt x="0" y="0"/>
                </a:moveTo>
                <a:lnTo>
                  <a:pt x="625681" y="0"/>
                </a:lnTo>
                <a:lnTo>
                  <a:pt x="625681" y="313622"/>
                </a:lnTo>
                <a:lnTo>
                  <a:pt x="0" y="3136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544573" y="7137448"/>
            <a:ext cx="5411707" cy="1606755"/>
          </a:xfrm>
          <a:custGeom>
            <a:avLst/>
            <a:gdLst/>
            <a:ahLst/>
            <a:cxnLst/>
            <a:rect l="l" t="t" r="r" b="b"/>
            <a:pathLst>
              <a:path w="5411707" h="1606755">
                <a:moveTo>
                  <a:pt x="0" y="0"/>
                </a:moveTo>
                <a:lnTo>
                  <a:pt x="5411707" y="0"/>
                </a:lnTo>
                <a:lnTo>
                  <a:pt x="5411707" y="1606755"/>
                </a:lnTo>
                <a:lnTo>
                  <a:pt x="0" y="16067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r="-1340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889548" y="7230190"/>
            <a:ext cx="4982345" cy="1470731"/>
          </a:xfrm>
          <a:custGeom>
            <a:avLst/>
            <a:gdLst/>
            <a:ahLst/>
            <a:cxnLst/>
            <a:rect l="l" t="t" r="r" b="b"/>
            <a:pathLst>
              <a:path w="4982345" h="1470731">
                <a:moveTo>
                  <a:pt x="0" y="0"/>
                </a:moveTo>
                <a:lnTo>
                  <a:pt x="4982344" y="0"/>
                </a:lnTo>
                <a:lnTo>
                  <a:pt x="4982344" y="1470731"/>
                </a:lnTo>
                <a:lnTo>
                  <a:pt x="0" y="14707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056073" y="7094166"/>
            <a:ext cx="5411707" cy="1606755"/>
          </a:xfrm>
          <a:custGeom>
            <a:avLst/>
            <a:gdLst/>
            <a:ahLst/>
            <a:cxnLst/>
            <a:rect l="l" t="t" r="r" b="b"/>
            <a:pathLst>
              <a:path w="5411707" h="1606755">
                <a:moveTo>
                  <a:pt x="0" y="0"/>
                </a:moveTo>
                <a:lnTo>
                  <a:pt x="5411708" y="0"/>
                </a:lnTo>
                <a:lnTo>
                  <a:pt x="5411708" y="1606755"/>
                </a:lnTo>
                <a:lnTo>
                  <a:pt x="0" y="16067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r="-1340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666358" y="7230190"/>
            <a:ext cx="4246611" cy="1179993"/>
          </a:xfrm>
          <a:custGeom>
            <a:avLst/>
            <a:gdLst/>
            <a:ahLst/>
            <a:cxnLst/>
            <a:rect l="l" t="t" r="r" b="b"/>
            <a:pathLst>
              <a:path w="4246611" h="1179993">
                <a:moveTo>
                  <a:pt x="0" y="0"/>
                </a:moveTo>
                <a:lnTo>
                  <a:pt x="4246610" y="0"/>
                </a:lnTo>
                <a:lnTo>
                  <a:pt x="4246610" y="1179993"/>
                </a:lnTo>
                <a:lnTo>
                  <a:pt x="0" y="11799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23858" b="-15847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713200" y="5723636"/>
            <a:ext cx="512342" cy="397764"/>
          </a:xfrm>
          <a:custGeom>
            <a:avLst/>
            <a:gdLst/>
            <a:ahLst/>
            <a:cxnLst/>
            <a:rect l="l" t="t" r="r" b="b"/>
            <a:pathLst>
              <a:path w="512342" h="397764">
                <a:moveTo>
                  <a:pt x="0" y="0"/>
                </a:moveTo>
                <a:lnTo>
                  <a:pt x="512342" y="0"/>
                </a:lnTo>
                <a:lnTo>
                  <a:pt x="512342" y="397764"/>
                </a:lnTo>
                <a:lnTo>
                  <a:pt x="0" y="39776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666358" y="1015903"/>
            <a:ext cx="44776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Définition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20332" y="121920"/>
            <a:ext cx="12684382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 - les ondes mécanique progressives périodiques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52433" y="1809017"/>
            <a:ext cx="12952281" cy="206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Une onde progressive mécanique périodique est le phénomène qui accompagne la propagation, dans un milieu matériel d’un signal (perturbation) se répétant identique à lui-même à intervalles de temps identiques appelés période T.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52433" y="3894993"/>
            <a:ext cx="1349972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  - Propriétés de l'onde mécanique progressive périodique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75222" y="4679950"/>
            <a:ext cx="1007072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 -  Périodicité temporelle : Période 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77704" y="5588000"/>
            <a:ext cx="13649180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C’est la petite durée au bout de laquelle la perturbation se reproduit identique à elle-même. Son unité dans le (SI) est: second (s)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5653" y="7447795"/>
            <a:ext cx="4944325" cy="4975927"/>
          </a:xfrm>
          <a:custGeom>
            <a:avLst/>
            <a:gdLst/>
            <a:ahLst/>
            <a:cxnLst/>
            <a:rect l="l" t="t" r="r" b="b"/>
            <a:pathLst>
              <a:path w="4944325" h="4975927">
                <a:moveTo>
                  <a:pt x="0" y="0"/>
                </a:moveTo>
                <a:lnTo>
                  <a:pt x="4944324" y="0"/>
                </a:lnTo>
                <a:lnTo>
                  <a:pt x="4944324" y="4975927"/>
                </a:lnTo>
                <a:lnTo>
                  <a:pt x="0" y="49759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47625" y="7953611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68687" y="2843509"/>
            <a:ext cx="7096026" cy="2106835"/>
          </a:xfrm>
          <a:custGeom>
            <a:avLst/>
            <a:gdLst/>
            <a:ahLst/>
            <a:cxnLst/>
            <a:rect l="l" t="t" r="r" b="b"/>
            <a:pathLst>
              <a:path w="7096026" h="2106835">
                <a:moveTo>
                  <a:pt x="0" y="0"/>
                </a:moveTo>
                <a:lnTo>
                  <a:pt x="7096026" y="0"/>
                </a:lnTo>
                <a:lnTo>
                  <a:pt x="7096026" y="2106834"/>
                </a:lnTo>
                <a:lnTo>
                  <a:pt x="0" y="21068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r="-1340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06091" y="2928702"/>
            <a:ext cx="7036457" cy="2089148"/>
          </a:xfrm>
          <a:custGeom>
            <a:avLst/>
            <a:gdLst/>
            <a:ahLst/>
            <a:cxnLst/>
            <a:rect l="l" t="t" r="r" b="b"/>
            <a:pathLst>
              <a:path w="7036457" h="2089148">
                <a:moveTo>
                  <a:pt x="0" y="0"/>
                </a:moveTo>
                <a:lnTo>
                  <a:pt x="7036457" y="0"/>
                </a:lnTo>
                <a:lnTo>
                  <a:pt x="7036457" y="2089148"/>
                </a:lnTo>
                <a:lnTo>
                  <a:pt x="0" y="20891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r="-1340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277733" y="1233251"/>
            <a:ext cx="512342" cy="397764"/>
          </a:xfrm>
          <a:custGeom>
            <a:avLst/>
            <a:gdLst/>
            <a:ahLst/>
            <a:cxnLst/>
            <a:rect l="l" t="t" r="r" b="b"/>
            <a:pathLst>
              <a:path w="512342" h="397764">
                <a:moveTo>
                  <a:pt x="0" y="0"/>
                </a:moveTo>
                <a:lnTo>
                  <a:pt x="512342" y="0"/>
                </a:lnTo>
                <a:lnTo>
                  <a:pt x="512342" y="397764"/>
                </a:lnTo>
                <a:lnTo>
                  <a:pt x="0" y="3977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417314" y="2993809"/>
            <a:ext cx="4901743" cy="1806233"/>
          </a:xfrm>
          <a:custGeom>
            <a:avLst/>
            <a:gdLst/>
            <a:ahLst/>
            <a:cxnLst/>
            <a:rect l="l" t="t" r="r" b="b"/>
            <a:pathLst>
              <a:path w="4901743" h="1806233">
                <a:moveTo>
                  <a:pt x="0" y="0"/>
                </a:moveTo>
                <a:lnTo>
                  <a:pt x="4901743" y="0"/>
                </a:lnTo>
                <a:lnTo>
                  <a:pt x="4901743" y="1806234"/>
                </a:lnTo>
                <a:lnTo>
                  <a:pt x="0" y="1806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704312" y="3014481"/>
            <a:ext cx="4889464" cy="1764890"/>
          </a:xfrm>
          <a:custGeom>
            <a:avLst/>
            <a:gdLst/>
            <a:ahLst/>
            <a:cxnLst/>
            <a:rect l="l" t="t" r="r" b="b"/>
            <a:pathLst>
              <a:path w="4889464" h="1764890">
                <a:moveTo>
                  <a:pt x="0" y="0"/>
                </a:moveTo>
                <a:lnTo>
                  <a:pt x="4889465" y="0"/>
                </a:lnTo>
                <a:lnTo>
                  <a:pt x="4889465" y="1764890"/>
                </a:lnTo>
                <a:lnTo>
                  <a:pt x="0" y="176489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027" t="-2466" r="-7158" b="-9991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722076" y="7451594"/>
            <a:ext cx="456716" cy="354577"/>
          </a:xfrm>
          <a:custGeom>
            <a:avLst/>
            <a:gdLst/>
            <a:ahLst/>
            <a:cxnLst/>
            <a:rect l="l" t="t" r="r" b="b"/>
            <a:pathLst>
              <a:path w="456716" h="354577">
                <a:moveTo>
                  <a:pt x="0" y="0"/>
                </a:moveTo>
                <a:lnTo>
                  <a:pt x="456715" y="0"/>
                </a:lnTo>
                <a:lnTo>
                  <a:pt x="456715" y="354578"/>
                </a:lnTo>
                <a:lnTo>
                  <a:pt x="0" y="354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056073" y="263526"/>
            <a:ext cx="10070722" cy="7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 - Périodicité spatiale (longueur d’onde λ)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19410" y="1185626"/>
            <a:ext cx="13649180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Est la petite distance séparant deux points successifs ayant le même état de vibration, ou c’est la distance parcourue par l’onde pendant une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période T. Son unité dans le (S.I) est : mètre (m).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90075" y="5286288"/>
            <a:ext cx="10698659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 - Onde mécanique progressive sinusoïdale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56073" y="6283873"/>
            <a:ext cx="3211711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1– Définition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50433" y="7393986"/>
            <a:ext cx="13368624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Une onde mécanique progressive périodique est dite sinusoïdale si l’évolution temporelle de la source peut être associée à une fonction sinusoïdale.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03720" y="7206113"/>
            <a:ext cx="1909469" cy="3320816"/>
          </a:xfrm>
          <a:custGeom>
            <a:avLst/>
            <a:gdLst/>
            <a:ahLst/>
            <a:cxnLst/>
            <a:rect l="l" t="t" r="r" b="b"/>
            <a:pathLst>
              <a:path w="1909469" h="3320816">
                <a:moveTo>
                  <a:pt x="1909469" y="0"/>
                </a:moveTo>
                <a:lnTo>
                  <a:pt x="0" y="0"/>
                </a:lnTo>
                <a:lnTo>
                  <a:pt x="0" y="3320816"/>
                </a:lnTo>
                <a:lnTo>
                  <a:pt x="1909469" y="3320816"/>
                </a:lnTo>
                <a:lnTo>
                  <a:pt x="190946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91458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819818" y="2164804"/>
            <a:ext cx="7158040" cy="1516614"/>
          </a:xfrm>
          <a:custGeom>
            <a:avLst/>
            <a:gdLst/>
            <a:ahLst/>
            <a:cxnLst/>
            <a:rect l="l" t="t" r="r" b="b"/>
            <a:pathLst>
              <a:path w="7158040" h="1516614">
                <a:moveTo>
                  <a:pt x="0" y="0"/>
                </a:moveTo>
                <a:lnTo>
                  <a:pt x="7158040" y="0"/>
                </a:lnTo>
                <a:lnTo>
                  <a:pt x="7158040" y="1516614"/>
                </a:lnTo>
                <a:lnTo>
                  <a:pt x="0" y="1516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49014" r="-229" b="-6325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387216" y="4369492"/>
            <a:ext cx="6338140" cy="2729910"/>
          </a:xfrm>
          <a:custGeom>
            <a:avLst/>
            <a:gdLst/>
            <a:ahLst/>
            <a:cxnLst/>
            <a:rect l="l" t="t" r="r" b="b"/>
            <a:pathLst>
              <a:path w="6338140" h="2729910">
                <a:moveTo>
                  <a:pt x="0" y="0"/>
                </a:moveTo>
                <a:lnTo>
                  <a:pt x="6338140" y="0"/>
                </a:lnTo>
                <a:lnTo>
                  <a:pt x="6338140" y="2729910"/>
                </a:lnTo>
                <a:lnTo>
                  <a:pt x="0" y="27299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232" t="-9307" r="-3504" b="-1692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081187" y="1928409"/>
            <a:ext cx="5853109" cy="2021983"/>
          </a:xfrm>
          <a:custGeom>
            <a:avLst/>
            <a:gdLst/>
            <a:ahLst/>
            <a:cxnLst/>
            <a:rect l="l" t="t" r="r" b="b"/>
            <a:pathLst>
              <a:path w="5853109" h="2021983">
                <a:moveTo>
                  <a:pt x="0" y="0"/>
                </a:moveTo>
                <a:lnTo>
                  <a:pt x="5853109" y="0"/>
                </a:lnTo>
                <a:lnTo>
                  <a:pt x="5853109" y="2021983"/>
                </a:lnTo>
                <a:lnTo>
                  <a:pt x="0" y="20219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914280" y="4659462"/>
            <a:ext cx="7062986" cy="2439941"/>
          </a:xfrm>
          <a:custGeom>
            <a:avLst/>
            <a:gdLst/>
            <a:ahLst/>
            <a:cxnLst/>
            <a:rect l="l" t="t" r="r" b="b"/>
            <a:pathLst>
              <a:path w="7062986" h="2439941">
                <a:moveTo>
                  <a:pt x="0" y="0"/>
                </a:moveTo>
                <a:lnTo>
                  <a:pt x="7062986" y="0"/>
                </a:lnTo>
                <a:lnTo>
                  <a:pt x="7062986" y="2439940"/>
                </a:lnTo>
                <a:lnTo>
                  <a:pt x="0" y="24399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368075" y="2342256"/>
            <a:ext cx="300821" cy="243939"/>
          </a:xfrm>
          <a:custGeom>
            <a:avLst/>
            <a:gdLst/>
            <a:ahLst/>
            <a:cxnLst/>
            <a:rect l="l" t="t" r="r" b="b"/>
            <a:pathLst>
              <a:path w="300821" h="243939">
                <a:moveTo>
                  <a:pt x="0" y="0"/>
                </a:moveTo>
                <a:lnTo>
                  <a:pt x="300822" y="0"/>
                </a:lnTo>
                <a:lnTo>
                  <a:pt x="300822" y="243939"/>
                </a:lnTo>
                <a:lnTo>
                  <a:pt x="0" y="2439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040739" y="1064457"/>
            <a:ext cx="2280940" cy="73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Exemples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34108" y="2100743"/>
            <a:ext cx="5347266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</a:t>
            </a:r>
            <a:r>
              <a:rPr lang="en-US" sz="300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son émis par le diapason est une onde progressive sinusoïdale.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68075" y="4798331"/>
            <a:ext cx="6609191" cy="1647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31F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L’extrémité de la lame du vibreur génère une onde progressive sinusoïdale qui se propage le long de la corde.</a:t>
            </a:r>
          </a:p>
        </p:txBody>
      </p:sp>
      <p:sp>
        <p:nvSpPr>
          <p:cNvPr id="18" name="Freeform 18"/>
          <p:cNvSpPr/>
          <p:nvPr/>
        </p:nvSpPr>
        <p:spPr>
          <a:xfrm>
            <a:off x="3269921" y="5021531"/>
            <a:ext cx="300821" cy="243939"/>
          </a:xfrm>
          <a:custGeom>
            <a:avLst/>
            <a:gdLst/>
            <a:ahLst/>
            <a:cxnLst/>
            <a:rect l="l" t="t" r="r" b="b"/>
            <a:pathLst>
              <a:path w="300821" h="243939">
                <a:moveTo>
                  <a:pt x="0" y="0"/>
                </a:moveTo>
                <a:lnTo>
                  <a:pt x="300821" y="0"/>
                </a:lnTo>
                <a:lnTo>
                  <a:pt x="300821" y="243938"/>
                </a:lnTo>
                <a:lnTo>
                  <a:pt x="0" y="2439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0403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5653" y="7447795"/>
            <a:ext cx="4944325" cy="4975927"/>
          </a:xfrm>
          <a:custGeom>
            <a:avLst/>
            <a:gdLst/>
            <a:ahLst/>
            <a:cxnLst/>
            <a:rect l="l" t="t" r="r" b="b"/>
            <a:pathLst>
              <a:path w="4944325" h="4975927">
                <a:moveTo>
                  <a:pt x="0" y="0"/>
                </a:moveTo>
                <a:lnTo>
                  <a:pt x="4944324" y="0"/>
                </a:lnTo>
                <a:lnTo>
                  <a:pt x="4944324" y="4975927"/>
                </a:lnTo>
                <a:lnTo>
                  <a:pt x="0" y="49759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47625" y="7953611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64160" y="2025669"/>
            <a:ext cx="512342" cy="397764"/>
          </a:xfrm>
          <a:custGeom>
            <a:avLst/>
            <a:gdLst/>
            <a:ahLst/>
            <a:cxnLst/>
            <a:rect l="l" t="t" r="r" b="b"/>
            <a:pathLst>
              <a:path w="512342" h="397764">
                <a:moveTo>
                  <a:pt x="0" y="0"/>
                </a:moveTo>
                <a:lnTo>
                  <a:pt x="512343" y="0"/>
                </a:lnTo>
                <a:lnTo>
                  <a:pt x="512343" y="397764"/>
                </a:lnTo>
                <a:lnTo>
                  <a:pt x="0" y="3977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060944" y="1695911"/>
            <a:ext cx="4443049" cy="3348384"/>
          </a:xfrm>
          <a:custGeom>
            <a:avLst/>
            <a:gdLst/>
            <a:ahLst/>
            <a:cxnLst/>
            <a:rect l="l" t="t" r="r" b="b"/>
            <a:pathLst>
              <a:path w="4443049" h="3348384">
                <a:moveTo>
                  <a:pt x="0" y="0"/>
                </a:moveTo>
                <a:lnTo>
                  <a:pt x="4443049" y="0"/>
                </a:lnTo>
                <a:lnTo>
                  <a:pt x="4443049" y="3348384"/>
                </a:lnTo>
                <a:lnTo>
                  <a:pt x="0" y="33483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792911" y="4822771"/>
            <a:ext cx="9122298" cy="2952307"/>
          </a:xfrm>
          <a:custGeom>
            <a:avLst/>
            <a:gdLst/>
            <a:ahLst/>
            <a:cxnLst/>
            <a:rect l="l" t="t" r="r" b="b"/>
            <a:pathLst>
              <a:path w="9122298" h="2952307">
                <a:moveTo>
                  <a:pt x="0" y="0"/>
                </a:moveTo>
                <a:lnTo>
                  <a:pt x="9122298" y="0"/>
                </a:lnTo>
                <a:lnTo>
                  <a:pt x="9122298" y="2952308"/>
                </a:lnTo>
                <a:lnTo>
                  <a:pt x="0" y="29523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260807" y="5879383"/>
            <a:ext cx="2499174" cy="1071075"/>
          </a:xfrm>
          <a:custGeom>
            <a:avLst/>
            <a:gdLst/>
            <a:ahLst/>
            <a:cxnLst/>
            <a:rect l="l" t="t" r="r" b="b"/>
            <a:pathLst>
              <a:path w="2499174" h="1071075">
                <a:moveTo>
                  <a:pt x="0" y="0"/>
                </a:moveTo>
                <a:lnTo>
                  <a:pt x="2499175" y="0"/>
                </a:lnTo>
                <a:lnTo>
                  <a:pt x="2499175" y="1071075"/>
                </a:lnTo>
                <a:lnTo>
                  <a:pt x="0" y="10710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957593">
            <a:off x="5736062" y="6069402"/>
            <a:ext cx="424592" cy="459046"/>
          </a:xfrm>
          <a:custGeom>
            <a:avLst/>
            <a:gdLst/>
            <a:ahLst/>
            <a:cxnLst/>
            <a:rect l="l" t="t" r="r" b="b"/>
            <a:pathLst>
              <a:path w="424592" h="459046">
                <a:moveTo>
                  <a:pt x="0" y="0"/>
                </a:moveTo>
                <a:lnTo>
                  <a:pt x="424593" y="0"/>
                </a:lnTo>
                <a:lnTo>
                  <a:pt x="424593" y="459046"/>
                </a:lnTo>
                <a:lnTo>
                  <a:pt x="0" y="4590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843934" y="6279672"/>
            <a:ext cx="3071274" cy="45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378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Fréquence (Hz)</a:t>
            </a:r>
          </a:p>
        </p:txBody>
      </p:sp>
      <p:sp>
        <p:nvSpPr>
          <p:cNvPr id="16" name="Freeform 16"/>
          <p:cNvSpPr/>
          <p:nvPr/>
        </p:nvSpPr>
        <p:spPr>
          <a:xfrm rot="6300581" flipV="1">
            <a:off x="8791944" y="6334845"/>
            <a:ext cx="508174" cy="549410"/>
          </a:xfrm>
          <a:custGeom>
            <a:avLst/>
            <a:gdLst/>
            <a:ahLst/>
            <a:cxnLst/>
            <a:rect l="l" t="t" r="r" b="b"/>
            <a:pathLst>
              <a:path w="508174" h="549410">
                <a:moveTo>
                  <a:pt x="0" y="549410"/>
                </a:moveTo>
                <a:lnTo>
                  <a:pt x="508175" y="549410"/>
                </a:lnTo>
                <a:lnTo>
                  <a:pt x="508175" y="0"/>
                </a:lnTo>
                <a:lnTo>
                  <a:pt x="0" y="0"/>
                </a:lnTo>
                <a:lnTo>
                  <a:pt x="0" y="54941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V="1">
            <a:off x="6656615" y="5661035"/>
            <a:ext cx="439331" cy="474980"/>
          </a:xfrm>
          <a:custGeom>
            <a:avLst/>
            <a:gdLst/>
            <a:ahLst/>
            <a:cxnLst/>
            <a:rect l="l" t="t" r="r" b="b"/>
            <a:pathLst>
              <a:path w="439331" h="474980">
                <a:moveTo>
                  <a:pt x="0" y="474980"/>
                </a:moveTo>
                <a:lnTo>
                  <a:pt x="439330" y="474980"/>
                </a:lnTo>
                <a:lnTo>
                  <a:pt x="439330" y="0"/>
                </a:lnTo>
                <a:lnTo>
                  <a:pt x="0" y="0"/>
                </a:lnTo>
                <a:lnTo>
                  <a:pt x="0" y="47498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3121383" flipH="1">
            <a:off x="7411005" y="6691351"/>
            <a:ext cx="439331" cy="474980"/>
          </a:xfrm>
          <a:custGeom>
            <a:avLst/>
            <a:gdLst/>
            <a:ahLst/>
            <a:cxnLst/>
            <a:rect l="l" t="t" r="r" b="b"/>
            <a:pathLst>
              <a:path w="439331" h="474980">
                <a:moveTo>
                  <a:pt x="439331" y="0"/>
                </a:moveTo>
                <a:lnTo>
                  <a:pt x="0" y="0"/>
                </a:lnTo>
                <a:lnTo>
                  <a:pt x="0" y="474980"/>
                </a:lnTo>
                <a:lnTo>
                  <a:pt x="439331" y="474980"/>
                </a:lnTo>
                <a:lnTo>
                  <a:pt x="43933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411651" y="8675808"/>
            <a:ext cx="2625425" cy="978567"/>
          </a:xfrm>
          <a:custGeom>
            <a:avLst/>
            <a:gdLst/>
            <a:ahLst/>
            <a:cxnLst/>
            <a:rect l="l" t="t" r="r" b="b"/>
            <a:pathLst>
              <a:path w="2625425" h="978567">
                <a:moveTo>
                  <a:pt x="0" y="0"/>
                </a:moveTo>
                <a:lnTo>
                  <a:pt x="2625425" y="0"/>
                </a:lnTo>
                <a:lnTo>
                  <a:pt x="2625425" y="978567"/>
                </a:lnTo>
                <a:lnTo>
                  <a:pt x="0" y="97856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926780" y="5961371"/>
            <a:ext cx="2709130" cy="45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378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Longueur d’onde (m)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83431" y="5092215"/>
            <a:ext cx="3741258" cy="496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9"/>
              </a:lnSpc>
              <a:spcBef>
                <a:spcPct val="0"/>
              </a:spcBef>
            </a:pPr>
            <a:r>
              <a:rPr lang="en-US" sz="2578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Vitesse de l’onde (m/s)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274552" y="443428"/>
            <a:ext cx="8962727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2 - Caractéristiques de l’onde sinusoïdale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20332" y="1911369"/>
            <a:ext cx="7867456" cy="213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longueur d’onde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999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λ </a:t>
            </a:r>
            <a:r>
              <a:rPr lang="en-US" sz="29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est la distance séparant deux points consécutifs du milieu de la propagation présentant le même état vibratoire (pendant la période T)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58006" y="4108398"/>
            <a:ext cx="5897910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 l'exprime par la relation suivante: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695905" y="7152882"/>
            <a:ext cx="3071274" cy="45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378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Période (s)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45995" y="1243439"/>
            <a:ext cx="4016871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- La longueur d’onde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108279" y="7965579"/>
            <a:ext cx="5092303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b- La période et la fréquence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260807" y="8726942"/>
            <a:ext cx="9000070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est la durée nécessaire pour que l’onde parcours une distance égale à λ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559188" y="8812667"/>
            <a:ext cx="233035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La période  T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0403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5653" y="7447795"/>
            <a:ext cx="4944325" cy="4975927"/>
          </a:xfrm>
          <a:custGeom>
            <a:avLst/>
            <a:gdLst/>
            <a:ahLst/>
            <a:cxnLst/>
            <a:rect l="l" t="t" r="r" b="b"/>
            <a:pathLst>
              <a:path w="4944325" h="4975927">
                <a:moveTo>
                  <a:pt x="0" y="0"/>
                </a:moveTo>
                <a:lnTo>
                  <a:pt x="4944324" y="0"/>
                </a:lnTo>
                <a:lnTo>
                  <a:pt x="4944324" y="4975927"/>
                </a:lnTo>
                <a:lnTo>
                  <a:pt x="0" y="49759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47625" y="7953611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558371" y="3536144"/>
            <a:ext cx="6660060" cy="3578112"/>
          </a:xfrm>
          <a:custGeom>
            <a:avLst/>
            <a:gdLst/>
            <a:ahLst/>
            <a:cxnLst/>
            <a:rect l="l" t="t" r="r" b="b"/>
            <a:pathLst>
              <a:path w="6660060" h="3578112">
                <a:moveTo>
                  <a:pt x="0" y="0"/>
                </a:moveTo>
                <a:lnTo>
                  <a:pt x="6660060" y="0"/>
                </a:lnTo>
                <a:lnTo>
                  <a:pt x="6660060" y="3578112"/>
                </a:lnTo>
                <a:lnTo>
                  <a:pt x="0" y="35781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868777" y="1166727"/>
            <a:ext cx="3913072" cy="850827"/>
          </a:xfrm>
          <a:custGeom>
            <a:avLst/>
            <a:gdLst/>
            <a:ahLst/>
            <a:cxnLst/>
            <a:rect l="l" t="t" r="r" b="b"/>
            <a:pathLst>
              <a:path w="3913072" h="850827">
                <a:moveTo>
                  <a:pt x="0" y="0"/>
                </a:moveTo>
                <a:lnTo>
                  <a:pt x="3913072" y="0"/>
                </a:lnTo>
                <a:lnTo>
                  <a:pt x="3913072" y="850827"/>
                </a:lnTo>
                <a:lnTo>
                  <a:pt x="0" y="8508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68777" y="2351941"/>
            <a:ext cx="3913072" cy="850827"/>
          </a:xfrm>
          <a:custGeom>
            <a:avLst/>
            <a:gdLst/>
            <a:ahLst/>
            <a:cxnLst/>
            <a:rect l="l" t="t" r="r" b="b"/>
            <a:pathLst>
              <a:path w="3913072" h="850827">
                <a:moveTo>
                  <a:pt x="0" y="0"/>
                </a:moveTo>
                <a:lnTo>
                  <a:pt x="3913072" y="0"/>
                </a:lnTo>
                <a:lnTo>
                  <a:pt x="3913072" y="850828"/>
                </a:lnTo>
                <a:lnTo>
                  <a:pt x="0" y="8508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495787" y="7881195"/>
            <a:ext cx="9029303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    Pendant la période T l’onde parcours la distance λ . Donc nous écrivons:</a:t>
            </a:r>
          </a:p>
        </p:txBody>
      </p:sp>
      <p:sp>
        <p:nvSpPr>
          <p:cNvPr id="14" name="Freeform 14"/>
          <p:cNvSpPr/>
          <p:nvPr/>
        </p:nvSpPr>
        <p:spPr>
          <a:xfrm>
            <a:off x="9305100" y="8438335"/>
            <a:ext cx="2797942" cy="1759556"/>
          </a:xfrm>
          <a:custGeom>
            <a:avLst/>
            <a:gdLst/>
            <a:ahLst/>
            <a:cxnLst/>
            <a:rect l="l" t="t" r="r" b="b"/>
            <a:pathLst>
              <a:path w="2797942" h="1759556">
                <a:moveTo>
                  <a:pt x="0" y="0"/>
                </a:moveTo>
                <a:lnTo>
                  <a:pt x="2797943" y="0"/>
                </a:lnTo>
                <a:lnTo>
                  <a:pt x="2797943" y="1759556"/>
                </a:lnTo>
                <a:lnTo>
                  <a:pt x="0" y="17595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 flipH="1">
            <a:off x="10259626" y="9313455"/>
            <a:ext cx="486266" cy="0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6781849" y="1237518"/>
            <a:ext cx="9000070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: est la durée nécessaire pour que l’onde parcours une distance égale à 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80023" y="1275619"/>
            <a:ext cx="233035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La période  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46610" y="2490971"/>
            <a:ext cx="9000070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: est le nombre de périodes par unité de temps.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95787" y="3402794"/>
            <a:ext cx="2859016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Nous écrivons: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20332" y="2510021"/>
            <a:ext cx="3138039" cy="495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fréquence N ou f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214836" y="7247606"/>
            <a:ext cx="5929164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c- Célérité d’une onde sinusoïdale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56425" y="8958898"/>
            <a:ext cx="863952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V =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313916" y="8702041"/>
            <a:ext cx="863952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320377" y="9288695"/>
            <a:ext cx="863952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52353" y="8958898"/>
            <a:ext cx="1471823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= λ*f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77266" y="-473088"/>
            <a:ext cx="1162948" cy="2022518"/>
          </a:xfrm>
          <a:custGeom>
            <a:avLst/>
            <a:gdLst/>
            <a:ahLst/>
            <a:cxnLst/>
            <a:rect l="l" t="t" r="r" b="b"/>
            <a:pathLst>
              <a:path w="1162948" h="2022518">
                <a:moveTo>
                  <a:pt x="1162948" y="0"/>
                </a:moveTo>
                <a:lnTo>
                  <a:pt x="0" y="0"/>
                </a:lnTo>
                <a:lnTo>
                  <a:pt x="0" y="2022518"/>
                </a:lnTo>
                <a:lnTo>
                  <a:pt x="1162948" y="2022518"/>
                </a:lnTo>
                <a:lnTo>
                  <a:pt x="116294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05653" y="7447795"/>
            <a:ext cx="4944325" cy="4975927"/>
          </a:xfrm>
          <a:custGeom>
            <a:avLst/>
            <a:gdLst/>
            <a:ahLst/>
            <a:cxnLst/>
            <a:rect l="l" t="t" r="r" b="b"/>
            <a:pathLst>
              <a:path w="4944325" h="4975927">
                <a:moveTo>
                  <a:pt x="0" y="0"/>
                </a:moveTo>
                <a:lnTo>
                  <a:pt x="4944324" y="0"/>
                </a:lnTo>
                <a:lnTo>
                  <a:pt x="4944324" y="4975927"/>
                </a:lnTo>
                <a:lnTo>
                  <a:pt x="0" y="49759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-247625" y="7953611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07068" y="1856642"/>
            <a:ext cx="512342" cy="397764"/>
          </a:xfrm>
          <a:custGeom>
            <a:avLst/>
            <a:gdLst/>
            <a:ahLst/>
            <a:cxnLst/>
            <a:rect l="l" t="t" r="r" b="b"/>
            <a:pathLst>
              <a:path w="512342" h="397764">
                <a:moveTo>
                  <a:pt x="0" y="0"/>
                </a:moveTo>
                <a:lnTo>
                  <a:pt x="512342" y="0"/>
                </a:lnTo>
                <a:lnTo>
                  <a:pt x="512342" y="397764"/>
                </a:lnTo>
                <a:lnTo>
                  <a:pt x="0" y="3977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499365" y="3381359"/>
            <a:ext cx="3787503" cy="732562"/>
          </a:xfrm>
          <a:custGeom>
            <a:avLst/>
            <a:gdLst/>
            <a:ahLst/>
            <a:cxnLst/>
            <a:rect l="l" t="t" r="r" b="b"/>
            <a:pathLst>
              <a:path w="3787503" h="732562">
                <a:moveTo>
                  <a:pt x="0" y="0"/>
                </a:moveTo>
                <a:lnTo>
                  <a:pt x="3787503" y="0"/>
                </a:lnTo>
                <a:lnTo>
                  <a:pt x="3787503" y="732563"/>
                </a:lnTo>
                <a:lnTo>
                  <a:pt x="0" y="7325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33827" r="-2473" b="-5883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622730" y="1846104"/>
            <a:ext cx="6538357" cy="2462394"/>
          </a:xfrm>
          <a:custGeom>
            <a:avLst/>
            <a:gdLst/>
            <a:ahLst/>
            <a:cxnLst/>
            <a:rect l="l" t="t" r="r" b="b"/>
            <a:pathLst>
              <a:path w="6538357" h="2462394">
                <a:moveTo>
                  <a:pt x="0" y="0"/>
                </a:moveTo>
                <a:lnTo>
                  <a:pt x="6538357" y="0"/>
                </a:lnTo>
                <a:lnTo>
                  <a:pt x="6538357" y="2462394"/>
                </a:lnTo>
                <a:lnTo>
                  <a:pt x="0" y="24623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r="-1636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817869" y="1976156"/>
            <a:ext cx="5949779" cy="2332342"/>
          </a:xfrm>
          <a:custGeom>
            <a:avLst/>
            <a:gdLst/>
            <a:ahLst/>
            <a:cxnLst/>
            <a:rect l="l" t="t" r="r" b="b"/>
            <a:pathLst>
              <a:path w="5949779" h="2332342">
                <a:moveTo>
                  <a:pt x="0" y="0"/>
                </a:moveTo>
                <a:lnTo>
                  <a:pt x="5949779" y="0"/>
                </a:lnTo>
                <a:lnTo>
                  <a:pt x="5949779" y="2332342"/>
                </a:lnTo>
                <a:lnTo>
                  <a:pt x="0" y="233234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37604" r="-55219" b="-394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922226" y="4218697"/>
            <a:ext cx="8079072" cy="218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   Deux points M1 et M2 d'un milieu vibrent en opposition de phase si leur distance d est égale à un nombre entier impaire 2k+1 de demi-longueurs d'onde 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50897" y="4342522"/>
            <a:ext cx="512342" cy="397764"/>
          </a:xfrm>
          <a:custGeom>
            <a:avLst/>
            <a:gdLst/>
            <a:ahLst/>
            <a:cxnLst/>
            <a:rect l="l" t="t" r="r" b="b"/>
            <a:pathLst>
              <a:path w="512342" h="397764">
                <a:moveTo>
                  <a:pt x="0" y="0"/>
                </a:moveTo>
                <a:lnTo>
                  <a:pt x="512342" y="0"/>
                </a:lnTo>
                <a:lnTo>
                  <a:pt x="512342" y="397764"/>
                </a:lnTo>
                <a:lnTo>
                  <a:pt x="0" y="3977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720943" y="5173212"/>
            <a:ext cx="6538357" cy="2462394"/>
          </a:xfrm>
          <a:custGeom>
            <a:avLst/>
            <a:gdLst/>
            <a:ahLst/>
            <a:cxnLst/>
            <a:rect l="l" t="t" r="r" b="b"/>
            <a:pathLst>
              <a:path w="6538357" h="2462394">
                <a:moveTo>
                  <a:pt x="0" y="0"/>
                </a:moveTo>
                <a:lnTo>
                  <a:pt x="6538357" y="0"/>
                </a:lnTo>
                <a:lnTo>
                  <a:pt x="6538357" y="2462394"/>
                </a:lnTo>
                <a:lnTo>
                  <a:pt x="0" y="24623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r="-16367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030997" y="6399920"/>
            <a:ext cx="5540977" cy="782039"/>
          </a:xfrm>
          <a:custGeom>
            <a:avLst/>
            <a:gdLst/>
            <a:ahLst/>
            <a:cxnLst/>
            <a:rect l="l" t="t" r="r" b="b"/>
            <a:pathLst>
              <a:path w="5540977" h="782039">
                <a:moveTo>
                  <a:pt x="0" y="0"/>
                </a:moveTo>
                <a:lnTo>
                  <a:pt x="5540977" y="0"/>
                </a:lnTo>
                <a:lnTo>
                  <a:pt x="5540977" y="782039"/>
                </a:lnTo>
                <a:lnTo>
                  <a:pt x="0" y="7820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104419" r="-3717" b="-62806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110714" y="5682724"/>
            <a:ext cx="5656934" cy="1443370"/>
          </a:xfrm>
          <a:custGeom>
            <a:avLst/>
            <a:gdLst/>
            <a:ahLst/>
            <a:cxnLst/>
            <a:rect l="l" t="t" r="r" b="b"/>
            <a:pathLst>
              <a:path w="5656934" h="1443370">
                <a:moveTo>
                  <a:pt x="0" y="0"/>
                </a:moveTo>
                <a:lnTo>
                  <a:pt x="5656934" y="0"/>
                </a:lnTo>
                <a:lnTo>
                  <a:pt x="5656934" y="1443370"/>
                </a:lnTo>
                <a:lnTo>
                  <a:pt x="0" y="1443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891722" y="8082522"/>
            <a:ext cx="357172" cy="289634"/>
          </a:xfrm>
          <a:custGeom>
            <a:avLst/>
            <a:gdLst/>
            <a:ahLst/>
            <a:cxnLst/>
            <a:rect l="l" t="t" r="r" b="b"/>
            <a:pathLst>
              <a:path w="357172" h="289634">
                <a:moveTo>
                  <a:pt x="0" y="0"/>
                </a:moveTo>
                <a:lnTo>
                  <a:pt x="357171" y="0"/>
                </a:lnTo>
                <a:lnTo>
                  <a:pt x="357171" y="289634"/>
                </a:lnTo>
                <a:lnTo>
                  <a:pt x="0" y="28963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891722" y="401147"/>
            <a:ext cx="12094268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u="sng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 - Comparaison du mouvement de deux points d'un milieu de propagation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47648" y="1628761"/>
            <a:ext cx="8079072" cy="1647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  Deux points M1 et M2 d'un milieu vibrent en phase si leur distance d est égale à un nombre entier naturel k de longueurs d'onde λ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21538" y="3383469"/>
            <a:ext cx="3590179" cy="60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 = M1M2 = k×λ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01253" y="6470455"/>
            <a:ext cx="5625466" cy="60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d = M1M2 =(2k+1)×λ/2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710765" y="5256657"/>
            <a:ext cx="574205" cy="387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49991C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M1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990121" y="7158722"/>
            <a:ext cx="574205" cy="387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49991C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M2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935447" y="5330300"/>
            <a:ext cx="12484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152383" y="6663424"/>
            <a:ext cx="12484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807068" y="7342895"/>
            <a:ext cx="2223929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En générale: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474450" y="7958697"/>
            <a:ext cx="10152067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Si d = AB = k×λ on dit que A e B vibrent </a:t>
            </a:r>
            <a:r>
              <a:rPr lang="en-US" sz="30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en phase.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420332" y="8520670"/>
            <a:ext cx="1236534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Si  d = AB =(2k+1)×λ/2  on dit que A e B vibrent </a:t>
            </a:r>
            <a:r>
              <a:rPr lang="en-US" sz="3000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en opposition de phase.</a:t>
            </a:r>
          </a:p>
        </p:txBody>
      </p:sp>
      <p:sp>
        <p:nvSpPr>
          <p:cNvPr id="31" name="Freeform 31"/>
          <p:cNvSpPr/>
          <p:nvPr/>
        </p:nvSpPr>
        <p:spPr>
          <a:xfrm>
            <a:off x="2891722" y="8728278"/>
            <a:ext cx="357172" cy="289634"/>
          </a:xfrm>
          <a:custGeom>
            <a:avLst/>
            <a:gdLst/>
            <a:ahLst/>
            <a:cxnLst/>
            <a:rect l="l" t="t" r="r" b="b"/>
            <a:pathLst>
              <a:path w="357172" h="289634">
                <a:moveTo>
                  <a:pt x="0" y="0"/>
                </a:moveTo>
                <a:lnTo>
                  <a:pt x="357171" y="0"/>
                </a:lnTo>
                <a:lnTo>
                  <a:pt x="357171" y="289634"/>
                </a:lnTo>
                <a:lnTo>
                  <a:pt x="0" y="28963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-33131" y="7408086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13200" y="1233251"/>
            <a:ext cx="625681" cy="313623"/>
          </a:xfrm>
          <a:custGeom>
            <a:avLst/>
            <a:gdLst/>
            <a:ahLst/>
            <a:cxnLst/>
            <a:rect l="l" t="t" r="r" b="b"/>
            <a:pathLst>
              <a:path w="625681" h="313623">
                <a:moveTo>
                  <a:pt x="0" y="0"/>
                </a:moveTo>
                <a:lnTo>
                  <a:pt x="625681" y="0"/>
                </a:lnTo>
                <a:lnTo>
                  <a:pt x="625681" y="313623"/>
                </a:lnTo>
                <a:lnTo>
                  <a:pt x="0" y="3136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13698" y="4618067"/>
            <a:ext cx="512342" cy="397764"/>
          </a:xfrm>
          <a:custGeom>
            <a:avLst/>
            <a:gdLst/>
            <a:ahLst/>
            <a:cxnLst/>
            <a:rect l="l" t="t" r="r" b="b"/>
            <a:pathLst>
              <a:path w="512342" h="397764">
                <a:moveTo>
                  <a:pt x="0" y="0"/>
                </a:moveTo>
                <a:lnTo>
                  <a:pt x="512342" y="0"/>
                </a:lnTo>
                <a:lnTo>
                  <a:pt x="512342" y="397764"/>
                </a:lnTo>
                <a:lnTo>
                  <a:pt x="0" y="3977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814029" y="4202897"/>
            <a:ext cx="5139156" cy="4072585"/>
          </a:xfrm>
          <a:custGeom>
            <a:avLst/>
            <a:gdLst/>
            <a:ahLst/>
            <a:cxnLst/>
            <a:rect l="l" t="t" r="r" b="b"/>
            <a:pathLst>
              <a:path w="5139156" h="4072585">
                <a:moveTo>
                  <a:pt x="0" y="0"/>
                </a:moveTo>
                <a:lnTo>
                  <a:pt x="5139156" y="0"/>
                </a:lnTo>
                <a:lnTo>
                  <a:pt x="5139156" y="4072586"/>
                </a:lnTo>
                <a:lnTo>
                  <a:pt x="0" y="40725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02595" r="-1187" b="-347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19880" y="3306244"/>
            <a:ext cx="2828047" cy="976962"/>
          </a:xfrm>
          <a:custGeom>
            <a:avLst/>
            <a:gdLst/>
            <a:ahLst/>
            <a:cxnLst/>
            <a:rect l="l" t="t" r="r" b="b"/>
            <a:pathLst>
              <a:path w="2828047" h="976962">
                <a:moveTo>
                  <a:pt x="0" y="0"/>
                </a:moveTo>
                <a:lnTo>
                  <a:pt x="2828048" y="0"/>
                </a:lnTo>
                <a:lnTo>
                  <a:pt x="2828048" y="976961"/>
                </a:lnTo>
                <a:lnTo>
                  <a:pt x="0" y="9769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420332" y="121920"/>
            <a:ext cx="12684382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 - Le phénomène de diffraction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25542" y="1025055"/>
            <a:ext cx="12818332" cy="259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Lorsqu’une onde progressive sinusoïdale traverse une ouverture de largeur a ou lorsqu’elle rencontre un obstacle de largeur a, il peut y avoir une modification de la structure de l’onde si la largeur a vérifie certaines conditions.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22932" y="3472028"/>
            <a:ext cx="2531286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Premier cas: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26040" y="4473705"/>
            <a:ext cx="6957833" cy="363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la largeur a de l’ouverture (fente) est grande par rapport à la longueur d’onde ( </a:t>
            </a:r>
            <a:r>
              <a:rPr lang="en-US" sz="2999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&gt;&gt;&gt; λ</a:t>
            </a: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) : l’onde est arrêtée par l’obstacle et se propage sans modification à travers la fente on dit que l’onde est </a:t>
            </a:r>
            <a:r>
              <a:rPr lang="en-US" sz="2999" u="sng">
                <a:solidFill>
                  <a:srgbClr val="DB719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diaphragmée</a:t>
            </a: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la fente.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-33131" y="7408086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21562" y="2224551"/>
            <a:ext cx="353544" cy="274479"/>
          </a:xfrm>
          <a:custGeom>
            <a:avLst/>
            <a:gdLst/>
            <a:ahLst/>
            <a:cxnLst/>
            <a:rect l="l" t="t" r="r" b="b"/>
            <a:pathLst>
              <a:path w="353544" h="274479">
                <a:moveTo>
                  <a:pt x="0" y="0"/>
                </a:moveTo>
                <a:lnTo>
                  <a:pt x="353544" y="0"/>
                </a:lnTo>
                <a:lnTo>
                  <a:pt x="353544" y="274479"/>
                </a:lnTo>
                <a:lnTo>
                  <a:pt x="0" y="2744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548008" y="2005662"/>
            <a:ext cx="5315729" cy="4333690"/>
          </a:xfrm>
          <a:custGeom>
            <a:avLst/>
            <a:gdLst/>
            <a:ahLst/>
            <a:cxnLst/>
            <a:rect l="l" t="t" r="r" b="b"/>
            <a:pathLst>
              <a:path w="5315729" h="4333690">
                <a:moveTo>
                  <a:pt x="0" y="0"/>
                </a:moveTo>
                <a:lnTo>
                  <a:pt x="5315729" y="0"/>
                </a:lnTo>
                <a:lnTo>
                  <a:pt x="5315729" y="4333690"/>
                </a:lnTo>
                <a:lnTo>
                  <a:pt x="0" y="43336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91" b="-9853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026040" y="938124"/>
            <a:ext cx="3090240" cy="1067537"/>
          </a:xfrm>
          <a:custGeom>
            <a:avLst/>
            <a:gdLst/>
            <a:ahLst/>
            <a:cxnLst/>
            <a:rect l="l" t="t" r="r" b="b"/>
            <a:pathLst>
              <a:path w="3090240" h="1067537">
                <a:moveTo>
                  <a:pt x="0" y="0"/>
                </a:moveTo>
                <a:lnTo>
                  <a:pt x="3090240" y="0"/>
                </a:lnTo>
                <a:lnTo>
                  <a:pt x="3090240" y="1067538"/>
                </a:lnTo>
                <a:lnTo>
                  <a:pt x="0" y="106753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73229" y="6703924"/>
            <a:ext cx="3913072" cy="850827"/>
          </a:xfrm>
          <a:custGeom>
            <a:avLst/>
            <a:gdLst/>
            <a:ahLst/>
            <a:cxnLst/>
            <a:rect l="l" t="t" r="r" b="b"/>
            <a:pathLst>
              <a:path w="3913072" h="850827">
                <a:moveTo>
                  <a:pt x="0" y="0"/>
                </a:moveTo>
                <a:lnTo>
                  <a:pt x="3913071" y="0"/>
                </a:lnTo>
                <a:lnTo>
                  <a:pt x="3913071" y="850827"/>
                </a:lnTo>
                <a:lnTo>
                  <a:pt x="0" y="8508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73229" y="7907659"/>
            <a:ext cx="3595305" cy="781735"/>
          </a:xfrm>
          <a:custGeom>
            <a:avLst/>
            <a:gdLst/>
            <a:ahLst/>
            <a:cxnLst/>
            <a:rect l="l" t="t" r="r" b="b"/>
            <a:pathLst>
              <a:path w="3595305" h="781735">
                <a:moveTo>
                  <a:pt x="0" y="0"/>
                </a:moveTo>
                <a:lnTo>
                  <a:pt x="3595304" y="0"/>
                </a:lnTo>
                <a:lnTo>
                  <a:pt x="3595304" y="781734"/>
                </a:lnTo>
                <a:lnTo>
                  <a:pt x="0" y="78173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64160" y="1141470"/>
            <a:ext cx="295212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Deuxième cas: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98334" y="2108248"/>
            <a:ext cx="8625581" cy="4162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la largeur a de la fente est de même ordre de grandeur ou inférieure que la longueur d’onde de l’onde ( </a:t>
            </a:r>
            <a:r>
              <a:rPr lang="en-US" sz="2999">
                <a:solidFill>
                  <a:srgbClr val="FFDC5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&lt; λ </a:t>
            </a: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 : l’onde plane est transformée en une onde circulaire centrée sur l’ouverture qui se propage dans une large partie du milieu au-delà de la fente. (Il n’y a plus de "zone d’ombre" derrière l’obstacle).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dit que l’onde est </a:t>
            </a:r>
            <a:r>
              <a:rPr lang="en-US" sz="2999" u="sng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diffractée</a:t>
            </a: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la fente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71459" y="6804419"/>
            <a:ext cx="9939693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Onde mécanique progressive périodique se propageant sans modification à travers une ouverture</a:t>
            </a:r>
            <a:r>
              <a:rPr lang="en-US" sz="30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31308" y="6804419"/>
            <a:ext cx="344015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Onde diaphragmée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59802" y="7986273"/>
            <a:ext cx="3034904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Onde diffractée</a:t>
            </a: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94706" y="7986273"/>
            <a:ext cx="9939693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Onde mécanique progressive périodique se propageant avec étalement spatial à travers une ouverture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932697" flipH="1">
            <a:off x="-33131" y="7408086"/>
            <a:ext cx="1734489" cy="3016503"/>
          </a:xfrm>
          <a:custGeom>
            <a:avLst/>
            <a:gdLst/>
            <a:ahLst/>
            <a:cxnLst/>
            <a:rect l="l" t="t" r="r" b="b"/>
            <a:pathLst>
              <a:path w="1734489" h="3016503">
                <a:moveTo>
                  <a:pt x="1734489" y="0"/>
                </a:moveTo>
                <a:lnTo>
                  <a:pt x="0" y="0"/>
                </a:lnTo>
                <a:lnTo>
                  <a:pt x="0" y="3016503"/>
                </a:lnTo>
                <a:lnTo>
                  <a:pt x="1734489" y="3016503"/>
                </a:lnTo>
                <a:lnTo>
                  <a:pt x="17344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436" y="288717"/>
            <a:ext cx="1804201" cy="1567925"/>
          </a:xfrm>
          <a:custGeom>
            <a:avLst/>
            <a:gdLst/>
            <a:ahLst/>
            <a:cxnLst/>
            <a:rect l="l" t="t" r="r" b="b"/>
            <a:pathLst>
              <a:path w="1804201" h="1567925">
                <a:moveTo>
                  <a:pt x="0" y="0"/>
                </a:moveTo>
                <a:lnTo>
                  <a:pt x="1804201" y="0"/>
                </a:lnTo>
                <a:lnTo>
                  <a:pt x="1804201" y="1567925"/>
                </a:lnTo>
                <a:lnTo>
                  <a:pt x="0" y="156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13200" y="1233251"/>
            <a:ext cx="625681" cy="313623"/>
          </a:xfrm>
          <a:custGeom>
            <a:avLst/>
            <a:gdLst/>
            <a:ahLst/>
            <a:cxnLst/>
            <a:rect l="l" t="t" r="r" b="b"/>
            <a:pathLst>
              <a:path w="625681" h="313623">
                <a:moveTo>
                  <a:pt x="0" y="0"/>
                </a:moveTo>
                <a:lnTo>
                  <a:pt x="625681" y="0"/>
                </a:lnTo>
                <a:lnTo>
                  <a:pt x="625681" y="313623"/>
                </a:lnTo>
                <a:lnTo>
                  <a:pt x="0" y="3136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21122" y="2388988"/>
            <a:ext cx="2407775" cy="831777"/>
          </a:xfrm>
          <a:custGeom>
            <a:avLst/>
            <a:gdLst/>
            <a:ahLst/>
            <a:cxnLst/>
            <a:rect l="l" t="t" r="r" b="b"/>
            <a:pathLst>
              <a:path w="2407775" h="831777">
                <a:moveTo>
                  <a:pt x="0" y="0"/>
                </a:moveTo>
                <a:lnTo>
                  <a:pt x="2407775" y="0"/>
                </a:lnTo>
                <a:lnTo>
                  <a:pt x="2407775" y="831777"/>
                </a:lnTo>
                <a:lnTo>
                  <a:pt x="0" y="8317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6248622" y="4881987"/>
            <a:ext cx="7027802" cy="2668815"/>
            <a:chOff x="0" y="0"/>
            <a:chExt cx="9370402" cy="35584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70402" cy="3558421"/>
            </a:xfrm>
            <a:custGeom>
              <a:avLst/>
              <a:gdLst/>
              <a:ahLst/>
              <a:cxnLst/>
              <a:rect l="l" t="t" r="r" b="b"/>
              <a:pathLst>
                <a:path w="9370402" h="3558421">
                  <a:moveTo>
                    <a:pt x="0" y="0"/>
                  </a:moveTo>
                  <a:lnTo>
                    <a:pt x="9370402" y="0"/>
                  </a:lnTo>
                  <a:lnTo>
                    <a:pt x="9370402" y="3558421"/>
                  </a:lnTo>
                  <a:lnTo>
                    <a:pt x="0" y="35584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 r="-17338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767120" y="205092"/>
              <a:ext cx="6359581" cy="3148237"/>
            </a:xfrm>
            <a:custGeom>
              <a:avLst/>
              <a:gdLst/>
              <a:ahLst/>
              <a:cxnLst/>
              <a:rect l="l" t="t" r="r" b="b"/>
              <a:pathLst>
                <a:path w="6359581" h="3148237">
                  <a:moveTo>
                    <a:pt x="0" y="0"/>
                  </a:moveTo>
                  <a:lnTo>
                    <a:pt x="6359581" y="0"/>
                  </a:lnTo>
                  <a:lnTo>
                    <a:pt x="6359581" y="3148237"/>
                  </a:lnTo>
                  <a:lnTo>
                    <a:pt x="0" y="31482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1831" r="-77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4381891" y="2672452"/>
            <a:ext cx="504123" cy="391382"/>
          </a:xfrm>
          <a:custGeom>
            <a:avLst/>
            <a:gdLst/>
            <a:ahLst/>
            <a:cxnLst/>
            <a:rect l="l" t="t" r="r" b="b"/>
            <a:pathLst>
              <a:path w="504123" h="391382">
                <a:moveTo>
                  <a:pt x="0" y="0"/>
                </a:moveTo>
                <a:lnTo>
                  <a:pt x="504122" y="0"/>
                </a:lnTo>
                <a:lnTo>
                  <a:pt x="504122" y="391383"/>
                </a:lnTo>
                <a:lnTo>
                  <a:pt x="0" y="39138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420332" y="121920"/>
            <a:ext cx="12684382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IV- Milieu dispersif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18018" y="1025055"/>
            <a:ext cx="12818332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 milieu est dispersif si la vitesse (célérité) de l’onde dans le milieu dépend de la fréquence de la source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73238" y="2457214"/>
            <a:ext cx="2531286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Exemple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39007" y="2072806"/>
            <a:ext cx="12818332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endParaRPr/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surface de l’eau est un milieu dispersif.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39007" y="3568232"/>
            <a:ext cx="11197343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L’air est un milieu non dispersif pour les ondes sonores.</a:t>
            </a:r>
          </a:p>
        </p:txBody>
      </p:sp>
      <p:sp>
        <p:nvSpPr>
          <p:cNvPr id="19" name="Freeform 19"/>
          <p:cNvSpPr/>
          <p:nvPr/>
        </p:nvSpPr>
        <p:spPr>
          <a:xfrm>
            <a:off x="4381891" y="3692485"/>
            <a:ext cx="504123" cy="391382"/>
          </a:xfrm>
          <a:custGeom>
            <a:avLst/>
            <a:gdLst/>
            <a:ahLst/>
            <a:cxnLst/>
            <a:rect l="l" t="t" r="r" b="b"/>
            <a:pathLst>
              <a:path w="504123" h="391382">
                <a:moveTo>
                  <a:pt x="0" y="0"/>
                </a:moveTo>
                <a:lnTo>
                  <a:pt x="504122" y="0"/>
                </a:lnTo>
                <a:lnTo>
                  <a:pt x="504122" y="391382"/>
                </a:lnTo>
                <a:lnTo>
                  <a:pt x="0" y="3913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Personnalisé</PresentationFormat>
  <Paragraphs>71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Open Sans Bold</vt:lpstr>
      <vt:lpstr>Times New Roman Italics</vt:lpstr>
      <vt:lpstr>Calibri</vt:lpstr>
      <vt:lpstr>Times New Roman Bold Italics</vt:lpstr>
      <vt:lpstr>Times New Roman Bold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Physique</dc:title>
  <dc:creator>hp</dc:creator>
  <cp:lastModifiedBy>hp</cp:lastModifiedBy>
  <cp:revision>2</cp:revision>
  <dcterms:created xsi:type="dcterms:W3CDTF">2006-08-16T00:00:00Z</dcterms:created>
  <dcterms:modified xsi:type="dcterms:W3CDTF">2024-07-12T19:07:47Z</dcterms:modified>
  <dc:identifier>DAGKkpaTBqY</dc:identifier>
</cp:coreProperties>
</file>