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Open Sans Bold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Times New Roman" panose="02020603050405020304" pitchFamily="18" charset="0"/>
      <p:regular r:id="rId19"/>
    </p:embeddedFont>
    <p:embeddedFont>
      <p:font typeface="Times New Roman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10.jpeg"/><Relationship Id="rId4" Type="http://schemas.openxmlformats.org/officeDocument/2006/relationships/image" Target="../media/image4.sv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7.png"/><Relationship Id="rId18" Type="http://schemas.openxmlformats.org/officeDocument/2006/relationships/image" Target="../media/image21.png"/><Relationship Id="rId3" Type="http://schemas.openxmlformats.org/officeDocument/2006/relationships/image" Target="../media/image3.png"/><Relationship Id="rId21" Type="http://schemas.openxmlformats.org/officeDocument/2006/relationships/image" Target="../media/image23.png"/><Relationship Id="rId7" Type="http://schemas.openxmlformats.org/officeDocument/2006/relationships/image" Target="../media/image5.png"/><Relationship Id="rId12" Type="http://schemas.openxmlformats.org/officeDocument/2006/relationships/image" Target="../media/image21.svg"/><Relationship Id="rId17" Type="http://schemas.openxmlformats.org/officeDocument/2006/relationships/image" Target="../media/image20.png"/><Relationship Id="rId2" Type="http://schemas.openxmlformats.org/officeDocument/2006/relationships/image" Target="../media/image14.jpeg"/><Relationship Id="rId16" Type="http://schemas.openxmlformats.org/officeDocument/2006/relationships/image" Target="../media/image19.png"/><Relationship Id="rId20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6.png"/><Relationship Id="rId5" Type="http://schemas.openxmlformats.org/officeDocument/2006/relationships/image" Target="../media/image4.png"/><Relationship Id="rId15" Type="http://schemas.openxmlformats.org/officeDocument/2006/relationships/image" Target="../media/image24.svg"/><Relationship Id="rId10" Type="http://schemas.openxmlformats.org/officeDocument/2006/relationships/image" Target="../media/image19.svg"/><Relationship Id="rId19" Type="http://schemas.openxmlformats.org/officeDocument/2006/relationships/image" Target="../media/image22.png"/><Relationship Id="rId4" Type="http://schemas.openxmlformats.org/officeDocument/2006/relationships/image" Target="../media/image4.svg"/><Relationship Id="rId9" Type="http://schemas.openxmlformats.org/officeDocument/2006/relationships/image" Target="../media/image15.png"/><Relationship Id="rId14" Type="http://schemas.openxmlformats.org/officeDocument/2006/relationships/image" Target="../media/image18.png"/><Relationship Id="rId22" Type="http://schemas.openxmlformats.org/officeDocument/2006/relationships/image" Target="../media/image3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29.svg"/><Relationship Id="rId5" Type="http://schemas.openxmlformats.org/officeDocument/2006/relationships/image" Target="../media/image4.png"/><Relationship Id="rId10" Type="http://schemas.openxmlformats.org/officeDocument/2006/relationships/image" Target="../media/image22.png"/><Relationship Id="rId4" Type="http://schemas.openxmlformats.org/officeDocument/2006/relationships/image" Target="../media/image4.sv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29.svg"/><Relationship Id="rId5" Type="http://schemas.openxmlformats.org/officeDocument/2006/relationships/image" Target="../media/image4.png"/><Relationship Id="rId10" Type="http://schemas.openxmlformats.org/officeDocument/2006/relationships/image" Target="../media/image22.png"/><Relationship Id="rId4" Type="http://schemas.openxmlformats.org/officeDocument/2006/relationships/image" Target="../media/image4.sv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9.svg"/><Relationship Id="rId3" Type="http://schemas.openxmlformats.org/officeDocument/2006/relationships/image" Target="../media/image33.jpeg"/><Relationship Id="rId7" Type="http://schemas.openxmlformats.org/officeDocument/2006/relationships/image" Target="../media/image4.svg"/><Relationship Id="rId12" Type="http://schemas.openxmlformats.org/officeDocument/2006/relationships/image" Target="../media/image2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35.jpeg"/><Relationship Id="rId10" Type="http://schemas.openxmlformats.org/officeDocument/2006/relationships/image" Target="../media/image5.png"/><Relationship Id="rId4" Type="http://schemas.openxmlformats.org/officeDocument/2006/relationships/image" Target="../media/image34.jpeg"/><Relationship Id="rId9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6.jpeg"/><Relationship Id="rId7" Type="http://schemas.openxmlformats.org/officeDocument/2006/relationships/image" Target="../media/image6.svg"/><Relationship Id="rId12" Type="http://schemas.openxmlformats.org/officeDocument/2006/relationships/image" Target="../media/image2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2.png"/><Relationship Id="rId5" Type="http://schemas.openxmlformats.org/officeDocument/2006/relationships/image" Target="../media/image4.svg"/><Relationship Id="rId10" Type="http://schemas.openxmlformats.org/officeDocument/2006/relationships/image" Target="../media/image37.jpe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8.png"/><Relationship Id="rId7" Type="http://schemas.openxmlformats.org/officeDocument/2006/relationships/image" Target="../media/image6.svg"/><Relationship Id="rId12" Type="http://schemas.openxmlformats.org/officeDocument/2006/relationships/image" Target="../media/image2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2.png"/><Relationship Id="rId5" Type="http://schemas.openxmlformats.org/officeDocument/2006/relationships/image" Target="../media/image4.svg"/><Relationship Id="rId10" Type="http://schemas.openxmlformats.org/officeDocument/2006/relationships/image" Target="../media/image3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4880" r="-34880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95418" y="6834763"/>
            <a:ext cx="2796257" cy="1284417"/>
            <a:chOff x="0" y="0"/>
            <a:chExt cx="7420196" cy="340835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3408351"/>
            </a:xfrm>
            <a:custGeom>
              <a:avLst/>
              <a:gdLst/>
              <a:ahLst/>
              <a:cxnLst/>
              <a:rect l="l" t="t" r="r" b="b"/>
              <a:pathLst>
                <a:path w="7420197" h="3408351">
                  <a:moveTo>
                    <a:pt x="7295736" y="3408351"/>
                  </a:moveTo>
                  <a:lnTo>
                    <a:pt x="124460" y="3408351"/>
                  </a:lnTo>
                  <a:cubicBezTo>
                    <a:pt x="55880" y="3408351"/>
                    <a:pt x="0" y="3352471"/>
                    <a:pt x="0" y="328389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3283891"/>
                  </a:lnTo>
                  <a:cubicBezTo>
                    <a:pt x="7420197" y="3352471"/>
                    <a:pt x="7364316" y="3408351"/>
                    <a:pt x="7295737" y="3408351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3719349" y="7500783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6" name="Group 16"/>
          <p:cNvGrpSpPr/>
          <p:nvPr/>
        </p:nvGrpSpPr>
        <p:grpSpPr>
          <a:xfrm>
            <a:off x="-72045" y="6771485"/>
            <a:ext cx="2321526" cy="1291063"/>
            <a:chOff x="-156973" y="-47625"/>
            <a:chExt cx="441121" cy="340033"/>
          </a:xfrm>
        </p:grpSpPr>
        <p:sp>
          <p:nvSpPr>
            <p:cNvPr id="17" name="Freeform 17"/>
            <p:cNvSpPr/>
            <p:nvPr/>
          </p:nvSpPr>
          <p:spPr>
            <a:xfrm>
              <a:off x="-68103" y="-8022"/>
              <a:ext cx="284148" cy="292408"/>
            </a:xfrm>
            <a:custGeom>
              <a:avLst/>
              <a:gdLst/>
              <a:ahLst/>
              <a:cxnLst/>
              <a:rect l="l" t="t" r="r" b="b"/>
              <a:pathLst>
                <a:path w="284148" h="292408">
                  <a:moveTo>
                    <a:pt x="0" y="0"/>
                  </a:moveTo>
                  <a:lnTo>
                    <a:pt x="284148" y="0"/>
                  </a:lnTo>
                  <a:lnTo>
                    <a:pt x="284148" y="292408"/>
                  </a:lnTo>
                  <a:lnTo>
                    <a:pt x="0" y="292408"/>
                  </a:lnTo>
                  <a:close/>
                </a:path>
              </a:pathLst>
            </a:custGeom>
            <a:solidFill>
              <a:srgbClr val="16A73A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-156973" y="-47625"/>
              <a:ext cx="441121" cy="340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4000" dirty="0">
                  <a:solidFill>
                    <a:srgbClr val="000000"/>
                  </a:solidFill>
                  <a:latin typeface="Open Sans Bold"/>
                </a:rPr>
                <a:t>prof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5481524" y="6137667"/>
            <a:ext cx="3606169" cy="3526042"/>
          </a:xfrm>
          <a:custGeom>
            <a:avLst/>
            <a:gdLst/>
            <a:ahLst/>
            <a:cxnLst/>
            <a:rect l="l" t="t" r="r" b="b"/>
            <a:pathLst>
              <a:path w="3606169" h="3526042">
                <a:moveTo>
                  <a:pt x="0" y="0"/>
                </a:moveTo>
                <a:lnTo>
                  <a:pt x="3606169" y="0"/>
                </a:lnTo>
                <a:lnTo>
                  <a:pt x="3606169" y="3526042"/>
                </a:lnTo>
                <a:lnTo>
                  <a:pt x="0" y="352604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62" t="-1372" b="-1372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242651" y="3037544"/>
            <a:ext cx="8031925" cy="1959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329"/>
              </a:lnSpc>
              <a:spcBef>
                <a:spcPct val="0"/>
              </a:spcBef>
            </a:pPr>
            <a:r>
              <a:rPr lang="en-US" sz="10235" dirty="0">
                <a:solidFill>
                  <a:srgbClr val="FF914D"/>
                </a:solidFill>
                <a:latin typeface="Times New Roman"/>
              </a:rPr>
              <a:t>Les mélanges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19349" y="407405"/>
            <a:ext cx="8031925" cy="1423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090"/>
              </a:lnSpc>
              <a:spcBef>
                <a:spcPct val="0"/>
              </a:spcBef>
            </a:pPr>
            <a:r>
              <a:rPr lang="en-US" sz="8636" dirty="0" err="1" smtClean="0">
                <a:solidFill>
                  <a:srgbClr val="FEFE73"/>
                </a:solidFill>
                <a:latin typeface="Times New Roman"/>
              </a:rPr>
              <a:t>Chapitre</a:t>
            </a:r>
            <a:r>
              <a:rPr lang="en-US" sz="8636" dirty="0" smtClean="0">
                <a:solidFill>
                  <a:srgbClr val="FEFE73"/>
                </a:solidFill>
                <a:latin typeface="Times New Roman"/>
              </a:rPr>
              <a:t> 8</a:t>
            </a:r>
            <a:r>
              <a:rPr lang="en-US" sz="8636" dirty="0" smtClean="0">
                <a:solidFill>
                  <a:srgbClr val="FFFFFF"/>
                </a:solidFill>
                <a:latin typeface="Times New Roman"/>
              </a:rPr>
              <a:t>   </a:t>
            </a:r>
            <a:endParaRPr lang="en-US" sz="8636" dirty="0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76400" y="1546263"/>
            <a:ext cx="7474710" cy="719447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25370" r="-1362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300538" y="2425066"/>
            <a:ext cx="8209665" cy="1621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 dirty="0">
                <a:solidFill>
                  <a:srgbClr val="FFFFFF"/>
                </a:solidFill>
                <a:latin typeface="Times New Roman Bold"/>
              </a:rPr>
              <a:t>Un mélange </a:t>
            </a:r>
            <a:r>
              <a:rPr lang="en-US" sz="4400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440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imes New Roman Bold"/>
              </a:rPr>
              <a:t>formé</a:t>
            </a:r>
            <a:r>
              <a:rPr lang="en-US" sz="4400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4400" dirty="0" err="1">
                <a:solidFill>
                  <a:srgbClr val="FFFFFF"/>
                </a:solidFill>
                <a:latin typeface="Times New Roman Bold"/>
              </a:rPr>
              <a:t>deux</a:t>
            </a:r>
            <a:r>
              <a:rPr lang="en-US" sz="440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imes New Roman Bold"/>
              </a:rPr>
              <a:t>ou</a:t>
            </a:r>
            <a:r>
              <a:rPr lang="en-US" sz="440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imes New Roman Bold"/>
              </a:rPr>
              <a:t>plusieurs</a:t>
            </a:r>
            <a:r>
              <a:rPr lang="en-US" sz="440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imes New Roman Bold"/>
              </a:rPr>
              <a:t>constituants</a:t>
            </a:r>
            <a:r>
              <a:rPr lang="en-US" sz="440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Times New Roman Bold"/>
              </a:rPr>
              <a:t>différents</a:t>
            </a:r>
            <a:endParaRPr lang="en-US" sz="4400" dirty="0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396063" y="800100"/>
            <a:ext cx="10058061" cy="211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9"/>
              </a:lnSpc>
            </a:pPr>
            <a:r>
              <a:rPr lang="en-US" sz="5999" dirty="0">
                <a:solidFill>
                  <a:srgbClr val="FF914D"/>
                </a:solidFill>
                <a:latin typeface="Times New Roman Bold"/>
              </a:rPr>
              <a:t>I)   </a:t>
            </a:r>
            <a:r>
              <a:rPr lang="en-US" sz="5999" dirty="0" err="1">
                <a:solidFill>
                  <a:srgbClr val="FF914D"/>
                </a:solidFill>
                <a:latin typeface="Times New Roman Bold"/>
              </a:rPr>
              <a:t>Définition</a:t>
            </a:r>
            <a:r>
              <a:rPr lang="en-US" sz="5999" dirty="0">
                <a:solidFill>
                  <a:srgbClr val="FF914D"/>
                </a:solidFill>
                <a:latin typeface="Times New Roman Bold"/>
              </a:rPr>
              <a:t> d'un mélange</a:t>
            </a:r>
            <a:r>
              <a:rPr lang="en-US" sz="5999" dirty="0">
                <a:solidFill>
                  <a:srgbClr val="9B6236"/>
                </a:solidFill>
                <a:latin typeface="Times New Roman Bold"/>
              </a:rPr>
              <a:t> </a:t>
            </a:r>
          </a:p>
          <a:p>
            <a:pPr>
              <a:lnSpc>
                <a:spcPts val="7699"/>
              </a:lnSpc>
              <a:spcBef>
                <a:spcPct val="0"/>
              </a:spcBef>
            </a:pPr>
            <a:endParaRPr lang="en-US" sz="5999" dirty="0">
              <a:solidFill>
                <a:srgbClr val="9B6236"/>
              </a:solidFill>
              <a:latin typeface="Times New Roman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584072" y="4302761"/>
            <a:ext cx="2538412" cy="75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u="sng" dirty="0" err="1">
                <a:solidFill>
                  <a:srgbClr val="B6F61A"/>
                </a:solidFill>
                <a:latin typeface="Times New Roman Bold"/>
              </a:rPr>
              <a:t>Exemples</a:t>
            </a:r>
            <a:r>
              <a:rPr lang="en-US" sz="4400" dirty="0">
                <a:solidFill>
                  <a:srgbClr val="B6F61A"/>
                </a:solidFill>
                <a:latin typeface="Times New Roman Bold"/>
              </a:rPr>
              <a:t>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67127" y="5429250"/>
            <a:ext cx="5912964" cy="1244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5271FF"/>
                </a:solidFill>
                <a:latin typeface="Times New Roman Bold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Times New Roman Bold"/>
              </a:rPr>
              <a:t>l'eau</a:t>
            </a:r>
            <a:r>
              <a:rPr lang="en-US" sz="4000" dirty="0">
                <a:solidFill>
                  <a:srgbClr val="FFFF00"/>
                </a:solidFill>
                <a:latin typeface="Times New Roman Bold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Times New Roman Bold"/>
              </a:rPr>
              <a:t>salée</a:t>
            </a:r>
            <a:r>
              <a:rPr lang="en-US" sz="4000" dirty="0">
                <a:solidFill>
                  <a:srgbClr val="FFFF00"/>
                </a:solidFill>
                <a:latin typeface="Times New Roman Bold"/>
              </a:rPr>
              <a:t> - </a:t>
            </a:r>
            <a:r>
              <a:rPr lang="en-US" sz="4000" dirty="0" err="1">
                <a:solidFill>
                  <a:srgbClr val="FFFF00"/>
                </a:solidFill>
                <a:latin typeface="Times New Roman Bold"/>
              </a:rPr>
              <a:t>l'air</a:t>
            </a:r>
            <a:r>
              <a:rPr lang="en-US" sz="4000" dirty="0">
                <a:solidFill>
                  <a:srgbClr val="FFFF00"/>
                </a:solidFill>
                <a:latin typeface="Times New Roman Bold"/>
              </a:rPr>
              <a:t>  - le sang -   </a:t>
            </a:r>
            <a:r>
              <a:rPr lang="en-US" sz="4000" dirty="0" err="1">
                <a:solidFill>
                  <a:srgbClr val="FFFF00"/>
                </a:solidFill>
                <a:latin typeface="Times New Roman Bold"/>
              </a:rPr>
              <a:t>lait</a:t>
            </a:r>
            <a:r>
              <a:rPr lang="en-US" sz="4000" dirty="0">
                <a:solidFill>
                  <a:srgbClr val="FFFF00"/>
                </a:solidFill>
                <a:latin typeface="Times New Roman Bold"/>
              </a:rPr>
              <a:t>  - les </a:t>
            </a:r>
            <a:r>
              <a:rPr lang="en-US" sz="4000" dirty="0" err="1">
                <a:solidFill>
                  <a:srgbClr val="FFFF00"/>
                </a:solidFill>
                <a:latin typeface="Times New Roman Bold"/>
              </a:rPr>
              <a:t>limonades</a:t>
            </a:r>
            <a:r>
              <a:rPr lang="en-US" sz="4000" dirty="0">
                <a:solidFill>
                  <a:srgbClr val="FFFF00"/>
                </a:solidFill>
                <a:latin typeface="Times New Roman Bold"/>
              </a:rPr>
              <a:t> - ......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45787" y="3136729"/>
            <a:ext cx="4909169" cy="5006859"/>
            <a:chOff x="0" y="0"/>
            <a:chExt cx="6062980" cy="6183630"/>
          </a:xfrm>
        </p:grpSpPr>
        <p:sp>
          <p:nvSpPr>
            <p:cNvPr id="3" name="Freeform 3"/>
            <p:cNvSpPr/>
            <p:nvPr/>
          </p:nvSpPr>
          <p:spPr>
            <a:xfrm>
              <a:off x="-257810" y="-427990"/>
              <a:ext cx="6739890" cy="7203440"/>
            </a:xfrm>
            <a:custGeom>
              <a:avLst/>
              <a:gdLst/>
              <a:ahLst/>
              <a:cxnLst/>
              <a:rect l="l" t="t" r="r" b="b"/>
              <a:pathLst>
                <a:path w="6739890" h="7203440">
                  <a:moveTo>
                    <a:pt x="3602990" y="1123950"/>
                  </a:moveTo>
                  <a:cubicBezTo>
                    <a:pt x="3155950" y="1784350"/>
                    <a:pt x="3209290" y="2346960"/>
                    <a:pt x="2705100" y="2646680"/>
                  </a:cubicBezTo>
                  <a:cubicBezTo>
                    <a:pt x="1689100" y="3252470"/>
                    <a:pt x="647700" y="2674620"/>
                    <a:pt x="327660" y="3713480"/>
                  </a:cubicBezTo>
                  <a:cubicBezTo>
                    <a:pt x="0" y="4777740"/>
                    <a:pt x="839470" y="5806440"/>
                    <a:pt x="2597150" y="6450330"/>
                  </a:cubicBezTo>
                  <a:cubicBezTo>
                    <a:pt x="4646930" y="7203440"/>
                    <a:pt x="6739890" y="5153660"/>
                    <a:pt x="6248400" y="3628390"/>
                  </a:cubicBezTo>
                  <a:cubicBezTo>
                    <a:pt x="5842000" y="2364740"/>
                    <a:pt x="6545580" y="1811020"/>
                    <a:pt x="6122670" y="1123950"/>
                  </a:cubicBezTo>
                  <a:cubicBezTo>
                    <a:pt x="5429250" y="0"/>
                    <a:pt x="4081780" y="415290"/>
                    <a:pt x="3602990" y="1123950"/>
                  </a:cubicBezTo>
                  <a:close/>
                </a:path>
              </a:pathLst>
            </a:custGeom>
            <a:blipFill>
              <a:blip r:embed="rId2"/>
              <a:stretch>
                <a:fillRect l="-17988" r="-1798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5716229" y="-488063"/>
            <a:ext cx="1473539" cy="2562677"/>
          </a:xfrm>
          <a:custGeom>
            <a:avLst/>
            <a:gdLst/>
            <a:ahLst/>
            <a:cxnLst/>
            <a:rect l="l" t="t" r="r" b="b"/>
            <a:pathLst>
              <a:path w="1473539" h="2562677">
                <a:moveTo>
                  <a:pt x="1473539" y="0"/>
                </a:moveTo>
                <a:lnTo>
                  <a:pt x="0" y="0"/>
                </a:lnTo>
                <a:lnTo>
                  <a:pt x="0" y="2562678"/>
                </a:lnTo>
                <a:lnTo>
                  <a:pt x="1473539" y="2562678"/>
                </a:lnTo>
                <a:lnTo>
                  <a:pt x="147353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15666965" y="7936064"/>
            <a:ext cx="1987991" cy="1727646"/>
          </a:xfrm>
          <a:custGeom>
            <a:avLst/>
            <a:gdLst/>
            <a:ahLst/>
            <a:cxnLst/>
            <a:rect l="l" t="t" r="r" b="b"/>
            <a:pathLst>
              <a:path w="1987991" h="1727646">
                <a:moveTo>
                  <a:pt x="0" y="0"/>
                </a:moveTo>
                <a:lnTo>
                  <a:pt x="1987991" y="0"/>
                </a:lnTo>
                <a:lnTo>
                  <a:pt x="1987991" y="1727645"/>
                </a:lnTo>
                <a:lnTo>
                  <a:pt x="0" y="17276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9076590" y="4119424"/>
            <a:ext cx="2949038" cy="294903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0380" y="0"/>
                  </a:moveTo>
                  <a:lnTo>
                    <a:pt x="752420" y="0"/>
                  </a:lnTo>
                  <a:cubicBezTo>
                    <a:pt x="768433" y="0"/>
                    <a:pt x="783791" y="6361"/>
                    <a:pt x="795115" y="17685"/>
                  </a:cubicBezTo>
                  <a:cubicBezTo>
                    <a:pt x="806439" y="29009"/>
                    <a:pt x="812800" y="44367"/>
                    <a:pt x="812800" y="60380"/>
                  </a:cubicBezTo>
                  <a:lnTo>
                    <a:pt x="812800" y="752420"/>
                  </a:lnTo>
                  <a:cubicBezTo>
                    <a:pt x="812800" y="768433"/>
                    <a:pt x="806439" y="783791"/>
                    <a:pt x="795115" y="795115"/>
                  </a:cubicBezTo>
                  <a:cubicBezTo>
                    <a:pt x="783791" y="806439"/>
                    <a:pt x="768433" y="812800"/>
                    <a:pt x="752420" y="812800"/>
                  </a:cubicBezTo>
                  <a:lnTo>
                    <a:pt x="60380" y="812800"/>
                  </a:lnTo>
                  <a:cubicBezTo>
                    <a:pt x="44367" y="812800"/>
                    <a:pt x="29009" y="806439"/>
                    <a:pt x="17685" y="795115"/>
                  </a:cubicBezTo>
                  <a:cubicBezTo>
                    <a:pt x="6361" y="783791"/>
                    <a:pt x="0" y="768433"/>
                    <a:pt x="0" y="752420"/>
                  </a:cubicBezTo>
                  <a:lnTo>
                    <a:pt x="0" y="60380"/>
                  </a:lnTo>
                  <a:cubicBezTo>
                    <a:pt x="0" y="44367"/>
                    <a:pt x="6361" y="29009"/>
                    <a:pt x="17685" y="17685"/>
                  </a:cubicBezTo>
                  <a:cubicBezTo>
                    <a:pt x="29009" y="6361"/>
                    <a:pt x="44367" y="0"/>
                    <a:pt x="60380" y="0"/>
                  </a:cubicBezTo>
                  <a:close/>
                </a:path>
              </a:pathLst>
            </a:custGeom>
            <a:blipFill>
              <a:blip r:embed="rId9"/>
              <a:stretch>
                <a:fillRect l="-15109" r="-15109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515706" y="4119424"/>
            <a:ext cx="3149853" cy="314985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6531" y="0"/>
                  </a:moveTo>
                  <a:lnTo>
                    <a:pt x="756269" y="0"/>
                  </a:lnTo>
                  <a:cubicBezTo>
                    <a:pt x="787490" y="0"/>
                    <a:pt x="812800" y="25310"/>
                    <a:pt x="812800" y="56531"/>
                  </a:cubicBezTo>
                  <a:lnTo>
                    <a:pt x="812800" y="756269"/>
                  </a:lnTo>
                  <a:cubicBezTo>
                    <a:pt x="812800" y="787490"/>
                    <a:pt x="787490" y="812800"/>
                    <a:pt x="756269" y="812800"/>
                  </a:cubicBezTo>
                  <a:lnTo>
                    <a:pt x="56531" y="812800"/>
                  </a:lnTo>
                  <a:cubicBezTo>
                    <a:pt x="25310" y="812800"/>
                    <a:pt x="0" y="787490"/>
                    <a:pt x="0" y="756269"/>
                  </a:cubicBezTo>
                  <a:lnTo>
                    <a:pt x="0" y="56531"/>
                  </a:lnTo>
                  <a:cubicBezTo>
                    <a:pt x="0" y="25310"/>
                    <a:pt x="25310" y="0"/>
                    <a:pt x="56531" y="0"/>
                  </a:cubicBezTo>
                  <a:close/>
                </a:path>
              </a:pathLst>
            </a:custGeom>
            <a:blipFill>
              <a:blip r:embed="rId10"/>
              <a:stretch>
                <a:fillRect l="-38888" r="-38888"/>
              </a:stretch>
            </a:blip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0551109" y="740780"/>
            <a:ext cx="4389355" cy="3538210"/>
            <a:chOff x="0" y="0"/>
            <a:chExt cx="4605527" cy="371246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05527" cy="3712464"/>
            </a:xfrm>
            <a:custGeom>
              <a:avLst/>
              <a:gdLst/>
              <a:ahLst/>
              <a:cxnLst/>
              <a:rect l="l" t="t" r="r" b="b"/>
              <a:pathLst>
                <a:path w="4605527" h="3712464">
                  <a:moveTo>
                    <a:pt x="4605527" y="3712464"/>
                  </a:moveTo>
                  <a:lnTo>
                    <a:pt x="0" y="3712464"/>
                  </a:lnTo>
                  <a:lnTo>
                    <a:pt x="0" y="0"/>
                  </a:lnTo>
                  <a:lnTo>
                    <a:pt x="4605527" y="0"/>
                  </a:lnTo>
                  <a:lnTo>
                    <a:pt x="4605527" y="3712464"/>
                  </a:lnTo>
                  <a:close/>
                </a:path>
              </a:pathLst>
            </a:custGeom>
            <a:blipFill>
              <a:blip r:embed="rId11"/>
              <a:stretch>
                <a:fillRect l="-67" r="-67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44741" y="-24384"/>
              <a:ext cx="4526947" cy="3651107"/>
            </a:xfrm>
            <a:custGeom>
              <a:avLst/>
              <a:gdLst/>
              <a:ahLst/>
              <a:cxnLst/>
              <a:rect l="l" t="t" r="r" b="b"/>
              <a:pathLst>
                <a:path w="4526947" h="3651107">
                  <a:moveTo>
                    <a:pt x="2641386" y="3618544"/>
                  </a:moveTo>
                  <a:cubicBezTo>
                    <a:pt x="2240620" y="3651108"/>
                    <a:pt x="1838727" y="3569536"/>
                    <a:pt x="1453413" y="3454612"/>
                  </a:cubicBezTo>
                  <a:cubicBezTo>
                    <a:pt x="1161920" y="3367672"/>
                    <a:pt x="870095" y="3257995"/>
                    <a:pt x="635273" y="3064637"/>
                  </a:cubicBezTo>
                  <a:cubicBezTo>
                    <a:pt x="300543" y="2789014"/>
                    <a:pt x="112896" y="2363359"/>
                    <a:pt x="58919" y="1933123"/>
                  </a:cubicBezTo>
                  <a:cubicBezTo>
                    <a:pt x="0" y="1463506"/>
                    <a:pt x="97051" y="962320"/>
                    <a:pt x="389363" y="590080"/>
                  </a:cubicBezTo>
                  <a:cubicBezTo>
                    <a:pt x="681674" y="217839"/>
                    <a:pt x="1184181" y="0"/>
                    <a:pt x="1644781" y="108864"/>
                  </a:cubicBezTo>
                  <a:cubicBezTo>
                    <a:pt x="1961698" y="183769"/>
                    <a:pt x="2227591" y="396412"/>
                    <a:pt x="2459922" y="624599"/>
                  </a:cubicBezTo>
                  <a:cubicBezTo>
                    <a:pt x="2692255" y="852789"/>
                    <a:pt x="2905450" y="1104561"/>
                    <a:pt x="3173128" y="1290023"/>
                  </a:cubicBezTo>
                  <a:cubicBezTo>
                    <a:pt x="3393050" y="1442396"/>
                    <a:pt x="3643019" y="1545182"/>
                    <a:pt x="3874124" y="1679990"/>
                  </a:cubicBezTo>
                  <a:cubicBezTo>
                    <a:pt x="4105232" y="1814798"/>
                    <a:pt x="4325731" y="1992340"/>
                    <a:pt x="4432106" y="2237839"/>
                  </a:cubicBezTo>
                  <a:cubicBezTo>
                    <a:pt x="4526947" y="2456722"/>
                    <a:pt x="4479206" y="2666180"/>
                    <a:pt x="4356655" y="2859725"/>
                  </a:cubicBezTo>
                  <a:cubicBezTo>
                    <a:pt x="4333250" y="2896688"/>
                    <a:pt x="4308155" y="2931855"/>
                    <a:pt x="4281520" y="2965317"/>
                  </a:cubicBezTo>
                  <a:cubicBezTo>
                    <a:pt x="3903003" y="3440859"/>
                    <a:pt x="3213362" y="3572068"/>
                    <a:pt x="2641386" y="3618544"/>
                  </a:cubicBezTo>
                  <a:close/>
                  <a:moveTo>
                    <a:pt x="4223409" y="1187779"/>
                  </a:moveTo>
                  <a:cubicBezTo>
                    <a:pt x="4291389" y="1161310"/>
                    <a:pt x="4355485" y="1108141"/>
                    <a:pt x="4362212" y="1031173"/>
                  </a:cubicBezTo>
                  <a:cubicBezTo>
                    <a:pt x="4365996" y="987881"/>
                    <a:pt x="4355004" y="944757"/>
                    <a:pt x="4342804" y="903049"/>
                  </a:cubicBezTo>
                  <a:cubicBezTo>
                    <a:pt x="4247225" y="576292"/>
                    <a:pt x="4015401" y="20573"/>
                    <a:pt x="3585291" y="86123"/>
                  </a:cubicBezTo>
                  <a:cubicBezTo>
                    <a:pt x="3477023" y="102624"/>
                    <a:pt x="3376057" y="151054"/>
                    <a:pt x="3282599" y="208149"/>
                  </a:cubicBezTo>
                  <a:cubicBezTo>
                    <a:pt x="3172632" y="275330"/>
                    <a:pt x="3062352" y="368672"/>
                    <a:pt x="3044759" y="496331"/>
                  </a:cubicBezTo>
                  <a:cubicBezTo>
                    <a:pt x="3027857" y="618964"/>
                    <a:pt x="3102238" y="735455"/>
                    <a:pt x="3186304" y="826324"/>
                  </a:cubicBezTo>
                  <a:cubicBezTo>
                    <a:pt x="3332401" y="984246"/>
                    <a:pt x="3530408" y="1091965"/>
                    <a:pt x="3737932" y="1144730"/>
                  </a:cubicBezTo>
                  <a:cubicBezTo>
                    <a:pt x="3858914" y="1175490"/>
                    <a:pt x="3992751" y="1213094"/>
                    <a:pt x="4118093" y="1209270"/>
                  </a:cubicBezTo>
                  <a:cubicBezTo>
                    <a:pt x="4153352" y="1208193"/>
                    <a:pt x="4189754" y="1200880"/>
                    <a:pt x="4223409" y="1187779"/>
                  </a:cubicBezTo>
                  <a:close/>
                </a:path>
              </a:pathLst>
            </a:custGeom>
            <a:blipFill>
              <a:blip r:embed="rId12"/>
              <a:stretch>
                <a:fillRect t="-12621" b="-12621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1766755" y="2974265"/>
            <a:ext cx="6792250" cy="945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13"/>
              </a:lnSpc>
            </a:pPr>
            <a:r>
              <a:rPr lang="en-US" sz="5900" dirty="0">
                <a:solidFill>
                  <a:srgbClr val="B6F61A"/>
                </a:solidFill>
                <a:latin typeface="Times New Roman Bold"/>
              </a:rPr>
              <a:t>1 - </a:t>
            </a:r>
            <a:r>
              <a:rPr lang="en-US" sz="5900" dirty="0" err="1">
                <a:solidFill>
                  <a:srgbClr val="B6F61A"/>
                </a:solidFill>
                <a:latin typeface="Times New Roman Bold"/>
              </a:rPr>
              <a:t>Expérience</a:t>
            </a:r>
            <a:endParaRPr lang="en-US" sz="5900" dirty="0">
              <a:solidFill>
                <a:srgbClr val="B6F61A"/>
              </a:solidFill>
              <a:latin typeface="Times New Roman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28700" y="1744269"/>
            <a:ext cx="9838464" cy="1277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79"/>
              </a:lnSpc>
              <a:spcBef>
                <a:spcPct val="0"/>
              </a:spcBef>
            </a:pPr>
            <a:r>
              <a:rPr lang="en-US" sz="6699" dirty="0">
                <a:solidFill>
                  <a:srgbClr val="FF914D"/>
                </a:solidFill>
                <a:latin typeface="Times New Roman Bold"/>
              </a:rPr>
              <a:t>II -Les types de mélanges</a:t>
            </a:r>
            <a:r>
              <a:rPr lang="en-US" sz="6699" dirty="0">
                <a:solidFill>
                  <a:srgbClr val="FFFFFF"/>
                </a:solidFill>
                <a:latin typeface="Times New Roman Bold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66755" y="7519063"/>
            <a:ext cx="4904532" cy="67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58"/>
              </a:lnSpc>
            </a:pPr>
            <a:r>
              <a:rPr lang="en-US" sz="4260" dirty="0">
                <a:solidFill>
                  <a:srgbClr val="FFFFFF"/>
                </a:solidFill>
                <a:latin typeface="Times New Roman Bold"/>
              </a:rPr>
              <a:t>eau </a:t>
            </a:r>
            <a:r>
              <a:rPr lang="en-US" sz="4260" dirty="0" err="1">
                <a:solidFill>
                  <a:srgbClr val="FFFFFF"/>
                </a:solidFill>
                <a:latin typeface="Times New Roman Bold"/>
              </a:rPr>
              <a:t>boueuse</a:t>
            </a:r>
            <a:endParaRPr lang="en-US" sz="4260" dirty="0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144000" y="7555425"/>
            <a:ext cx="4203248" cy="588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6"/>
              </a:lnSpc>
            </a:pPr>
            <a:r>
              <a:rPr lang="en-US" sz="3651" dirty="0">
                <a:solidFill>
                  <a:srgbClr val="FFFFFF"/>
                </a:solidFill>
                <a:latin typeface="Times New Roman Bold"/>
              </a:rPr>
              <a:t>eau du </a:t>
            </a:r>
            <a:r>
              <a:rPr lang="en-US" sz="3651" dirty="0" err="1">
                <a:solidFill>
                  <a:srgbClr val="FFFFFF"/>
                </a:solidFill>
                <a:latin typeface="Times New Roman Bold"/>
              </a:rPr>
              <a:t>robinet</a:t>
            </a:r>
            <a:endParaRPr lang="en-US" sz="3651" dirty="0">
              <a:solidFill>
                <a:srgbClr val="FFFFFF"/>
              </a:solidFill>
              <a:latin typeface="Times New Roman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932697" flipH="1">
            <a:off x="393287" y="7985343"/>
            <a:ext cx="1507867" cy="2622378"/>
          </a:xfrm>
          <a:custGeom>
            <a:avLst/>
            <a:gdLst/>
            <a:ahLst/>
            <a:cxnLst/>
            <a:rect l="l" t="t" r="r" b="b"/>
            <a:pathLst>
              <a:path w="1507867" h="2622378">
                <a:moveTo>
                  <a:pt x="1507867" y="0"/>
                </a:moveTo>
                <a:lnTo>
                  <a:pt x="0" y="0"/>
                </a:lnTo>
                <a:lnTo>
                  <a:pt x="0" y="2622378"/>
                </a:lnTo>
                <a:lnTo>
                  <a:pt x="1507867" y="2622378"/>
                </a:lnTo>
                <a:lnTo>
                  <a:pt x="150786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09034">
            <a:off x="14868560" y="-2239030"/>
            <a:ext cx="5414219" cy="5448824"/>
          </a:xfrm>
          <a:custGeom>
            <a:avLst/>
            <a:gdLst/>
            <a:ahLst/>
            <a:cxnLst/>
            <a:rect l="l" t="t" r="r" b="b"/>
            <a:pathLst>
              <a:path w="5414219" h="5448824">
                <a:moveTo>
                  <a:pt x="0" y="0"/>
                </a:moveTo>
                <a:lnTo>
                  <a:pt x="5414219" y="0"/>
                </a:lnTo>
                <a:lnTo>
                  <a:pt x="5414219" y="5448824"/>
                </a:lnTo>
                <a:lnTo>
                  <a:pt x="0" y="5448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867302" flipH="1">
            <a:off x="16100307" y="-432636"/>
            <a:ext cx="1680536" cy="2922671"/>
          </a:xfrm>
          <a:custGeom>
            <a:avLst/>
            <a:gdLst/>
            <a:ahLst/>
            <a:cxnLst/>
            <a:rect l="l" t="t" r="r" b="b"/>
            <a:pathLst>
              <a:path w="1680536" h="2922671">
                <a:moveTo>
                  <a:pt x="1680536" y="0"/>
                </a:moveTo>
                <a:lnTo>
                  <a:pt x="0" y="0"/>
                </a:lnTo>
                <a:lnTo>
                  <a:pt x="0" y="2922672"/>
                </a:lnTo>
                <a:lnTo>
                  <a:pt x="1680536" y="2922672"/>
                </a:lnTo>
                <a:lnTo>
                  <a:pt x="168053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1821843" cy="1583256"/>
          </a:xfrm>
          <a:custGeom>
            <a:avLst/>
            <a:gdLst/>
            <a:ahLst/>
            <a:cxnLst/>
            <a:rect l="l" t="t" r="r" b="b"/>
            <a:pathLst>
              <a:path w="1821843" h="1583256">
                <a:moveTo>
                  <a:pt x="0" y="0"/>
                </a:moveTo>
                <a:lnTo>
                  <a:pt x="1821843" y="0"/>
                </a:lnTo>
                <a:lnTo>
                  <a:pt x="1821843" y="1583256"/>
                </a:lnTo>
                <a:lnTo>
                  <a:pt x="0" y="15832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237836" y="3120389"/>
            <a:ext cx="3145447" cy="4383898"/>
          </a:xfrm>
          <a:custGeom>
            <a:avLst/>
            <a:gdLst/>
            <a:ahLst/>
            <a:cxnLst/>
            <a:rect l="l" t="t" r="r" b="b"/>
            <a:pathLst>
              <a:path w="3145447" h="4383898">
                <a:moveTo>
                  <a:pt x="0" y="0"/>
                </a:moveTo>
                <a:lnTo>
                  <a:pt x="3145446" y="0"/>
                </a:lnTo>
                <a:lnTo>
                  <a:pt x="3145446" y="4383898"/>
                </a:lnTo>
                <a:lnTo>
                  <a:pt x="0" y="43838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112229" y="239415"/>
            <a:ext cx="6894514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79"/>
              </a:lnSpc>
              <a:spcBef>
                <a:spcPct val="0"/>
              </a:spcBef>
            </a:pPr>
            <a:r>
              <a:rPr lang="en-US" sz="5699" dirty="0">
                <a:solidFill>
                  <a:srgbClr val="A5E800"/>
                </a:solidFill>
                <a:latin typeface="Times New Roman Bold"/>
              </a:rPr>
              <a:t>2 -</a:t>
            </a:r>
            <a:r>
              <a:rPr lang="en-US" sz="5699" dirty="0" err="1">
                <a:solidFill>
                  <a:srgbClr val="A5E800"/>
                </a:solidFill>
                <a:latin typeface="Times New Roman Bold"/>
              </a:rPr>
              <a:t>Interprétation</a:t>
            </a:r>
            <a:r>
              <a:rPr lang="en-US" sz="5699" dirty="0">
                <a:solidFill>
                  <a:srgbClr val="A5E800"/>
                </a:solidFill>
                <a:latin typeface="Times New Roman Bold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07610" y="1429947"/>
            <a:ext cx="14248567" cy="2746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0" lvl="1" indent="-367025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On ne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peut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pas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distinguer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les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constituants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l'eau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du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robinet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à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l'œil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nu. On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dit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donc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que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l'eau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du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robinet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un </a:t>
            </a:r>
            <a:r>
              <a:rPr lang="en-US" sz="3399" dirty="0">
                <a:solidFill>
                  <a:srgbClr val="FDB27D"/>
                </a:solidFill>
                <a:latin typeface="Times New Roman Bold"/>
              </a:rPr>
              <a:t>mélange </a:t>
            </a:r>
            <a:r>
              <a:rPr lang="en-US" sz="3399" dirty="0" err="1">
                <a:solidFill>
                  <a:srgbClr val="FDB27D"/>
                </a:solidFill>
                <a:latin typeface="Times New Roman Bold"/>
              </a:rPr>
              <a:t>homogène</a:t>
            </a:r>
            <a:r>
              <a:rPr lang="en-US" sz="3399" dirty="0">
                <a:solidFill>
                  <a:srgbClr val="FDB27D"/>
                </a:solidFill>
                <a:latin typeface="Times New Roman Bold"/>
              </a:rPr>
              <a:t>.</a:t>
            </a:r>
          </a:p>
          <a:p>
            <a:pPr marL="734050" lvl="1" indent="-367025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On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peut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distinguer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quelques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constituants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l’eau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boueuse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. On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dit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donc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que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l'eau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boueuse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399" dirty="0">
                <a:solidFill>
                  <a:srgbClr val="FFFFFF"/>
                </a:solidFill>
                <a:latin typeface="Times New Roman Bold"/>
              </a:rPr>
              <a:t> un </a:t>
            </a:r>
            <a:r>
              <a:rPr lang="en-US" sz="3399" dirty="0">
                <a:solidFill>
                  <a:srgbClr val="FDB27D"/>
                </a:solidFill>
                <a:latin typeface="Times New Roman Bold"/>
              </a:rPr>
              <a:t>mélange </a:t>
            </a:r>
            <a:r>
              <a:rPr lang="en-US" sz="3399" dirty="0" err="1">
                <a:solidFill>
                  <a:srgbClr val="FDB27D"/>
                </a:solidFill>
                <a:latin typeface="Times New Roman Bold"/>
              </a:rPr>
              <a:t>hétérogène</a:t>
            </a:r>
            <a:r>
              <a:rPr lang="en-US" sz="3399" dirty="0">
                <a:solidFill>
                  <a:srgbClr val="9B6236"/>
                </a:solidFill>
                <a:latin typeface="Times New Roman Bold"/>
              </a:rPr>
              <a:t>.</a:t>
            </a:r>
          </a:p>
          <a:p>
            <a:pPr>
              <a:lnSpc>
                <a:spcPts val="2239"/>
              </a:lnSpc>
              <a:spcBef>
                <a:spcPct val="0"/>
              </a:spcBef>
            </a:pPr>
            <a:endParaRPr lang="en-US" sz="3399" dirty="0">
              <a:solidFill>
                <a:srgbClr val="9B6236"/>
              </a:solidFill>
              <a:latin typeface="Times New Roman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942544" y="4176323"/>
            <a:ext cx="6894514" cy="1136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59"/>
              </a:lnSpc>
              <a:spcBef>
                <a:spcPct val="0"/>
              </a:spcBef>
            </a:pPr>
            <a:r>
              <a:rPr lang="en-US" sz="5899" dirty="0">
                <a:solidFill>
                  <a:srgbClr val="CB6CE6"/>
                </a:solidFill>
                <a:latin typeface="Times New Roman Bold"/>
              </a:rPr>
              <a:t>Conclusion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5558310"/>
            <a:ext cx="16741917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0" lvl="1" indent="-356230">
              <a:lnSpc>
                <a:spcPts val="4619"/>
              </a:lnSpc>
              <a:buFont typeface="Arial"/>
              <a:buChar char="•"/>
            </a:pP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    Un mélange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dit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EFE73"/>
                </a:solidFill>
                <a:latin typeface="Times New Roman Bold"/>
              </a:rPr>
              <a:t>homogène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lorsqu'on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ne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peut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pas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distinguer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ses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constituants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à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l'œil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nu. </a:t>
            </a:r>
          </a:p>
          <a:p>
            <a:pPr>
              <a:lnSpc>
                <a:spcPts val="4619"/>
              </a:lnSpc>
            </a:pP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              </a:t>
            </a:r>
            <a:r>
              <a:rPr lang="en-US" sz="3299" u="sng" dirty="0" err="1">
                <a:solidFill>
                  <a:srgbClr val="5CE1E6"/>
                </a:solidFill>
                <a:latin typeface="Times New Roman Bold"/>
              </a:rPr>
              <a:t>Exemple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:  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l'eau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du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robinet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   ;   ‹‹ eau +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lait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»   ;  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l'air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  ;  le sang ........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3041" y="7184702"/>
            <a:ext cx="17048546" cy="121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0" lvl="1" indent="-356230">
              <a:lnSpc>
                <a:spcPts val="4619"/>
              </a:lnSpc>
              <a:buFont typeface="Arial"/>
              <a:buChar char="•"/>
            </a:pP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     Un mélange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dit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EFE73"/>
                </a:solidFill>
                <a:latin typeface="Times New Roman Bold"/>
              </a:rPr>
              <a:t>hétérogène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si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au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moins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deux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ses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constituants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sont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visibles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à 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l'œil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nu.</a:t>
            </a:r>
          </a:p>
          <a:p>
            <a:pPr>
              <a:lnSpc>
                <a:spcPts val="4619"/>
              </a:lnSpc>
            </a:pP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              </a:t>
            </a:r>
            <a:r>
              <a:rPr lang="en-US" sz="3299" u="sng" dirty="0" err="1">
                <a:solidFill>
                  <a:srgbClr val="5CE1E6"/>
                </a:solidFill>
                <a:latin typeface="Times New Roman Bold"/>
              </a:rPr>
              <a:t>Exemple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:   mélange « eau + sable »    ;    mélange « eau +</a:t>
            </a:r>
            <a:r>
              <a:rPr lang="en-US" sz="3299" dirty="0" err="1">
                <a:solidFill>
                  <a:srgbClr val="FFFFFF"/>
                </a:solidFill>
                <a:latin typeface="Times New Roman Bold"/>
              </a:rPr>
              <a:t>huile</a:t>
            </a:r>
            <a:r>
              <a:rPr lang="en-US" sz="3299" dirty="0">
                <a:solidFill>
                  <a:srgbClr val="FFFFFF"/>
                </a:solidFill>
                <a:latin typeface="Times New Roman Bold"/>
              </a:rPr>
              <a:t> » .......</a:t>
            </a:r>
          </a:p>
        </p:txBody>
      </p:sp>
      <p:sp>
        <p:nvSpPr>
          <p:cNvPr id="16" name="Freeform 16"/>
          <p:cNvSpPr/>
          <p:nvPr/>
        </p:nvSpPr>
        <p:spPr>
          <a:xfrm>
            <a:off x="16545155" y="3370103"/>
            <a:ext cx="2921806" cy="4072204"/>
          </a:xfrm>
          <a:custGeom>
            <a:avLst/>
            <a:gdLst/>
            <a:ahLst/>
            <a:cxnLst/>
            <a:rect l="l" t="t" r="r" b="b"/>
            <a:pathLst>
              <a:path w="2921806" h="4072204">
                <a:moveTo>
                  <a:pt x="0" y="0"/>
                </a:moveTo>
                <a:lnTo>
                  <a:pt x="2921806" y="0"/>
                </a:lnTo>
                <a:lnTo>
                  <a:pt x="2921806" y="4072204"/>
                </a:lnTo>
                <a:lnTo>
                  <a:pt x="0" y="40722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4152752" cy="5932503"/>
            <a:chOff x="0" y="0"/>
            <a:chExt cx="4445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t="-2462" b="-246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009884" cy="1746672"/>
          </a:xfrm>
          <a:custGeom>
            <a:avLst/>
            <a:gdLst/>
            <a:ahLst/>
            <a:cxnLst/>
            <a:rect l="l" t="t" r="r" b="b"/>
            <a:pathLst>
              <a:path w="2009884" h="1746672">
                <a:moveTo>
                  <a:pt x="0" y="0"/>
                </a:moveTo>
                <a:lnTo>
                  <a:pt x="2009885" y="0"/>
                </a:lnTo>
                <a:lnTo>
                  <a:pt x="2009885" y="1746672"/>
                </a:lnTo>
                <a:lnTo>
                  <a:pt x="0" y="17466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847052" y="2858360"/>
            <a:ext cx="1158583" cy="2413715"/>
          </a:xfrm>
          <a:custGeom>
            <a:avLst/>
            <a:gdLst/>
            <a:ahLst/>
            <a:cxnLst/>
            <a:rect l="l" t="t" r="r" b="b"/>
            <a:pathLst>
              <a:path w="1158583" h="2413715">
                <a:moveTo>
                  <a:pt x="0" y="0"/>
                </a:moveTo>
                <a:lnTo>
                  <a:pt x="1158584" y="0"/>
                </a:lnTo>
                <a:lnTo>
                  <a:pt x="1158584" y="2413715"/>
                </a:lnTo>
                <a:lnTo>
                  <a:pt x="0" y="24137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144000" y="2788094"/>
            <a:ext cx="1226039" cy="2554247"/>
          </a:xfrm>
          <a:custGeom>
            <a:avLst/>
            <a:gdLst/>
            <a:ahLst/>
            <a:cxnLst/>
            <a:rect l="l" t="t" r="r" b="b"/>
            <a:pathLst>
              <a:path w="1226039" h="2554247">
                <a:moveTo>
                  <a:pt x="0" y="0"/>
                </a:moveTo>
                <a:lnTo>
                  <a:pt x="1226039" y="0"/>
                </a:lnTo>
                <a:lnTo>
                  <a:pt x="1226039" y="2554247"/>
                </a:lnTo>
                <a:lnTo>
                  <a:pt x="0" y="25542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827558" y="3639713"/>
            <a:ext cx="3704308" cy="851008"/>
          </a:xfrm>
          <a:custGeom>
            <a:avLst/>
            <a:gdLst/>
            <a:ahLst/>
            <a:cxnLst/>
            <a:rect l="l" t="t" r="r" b="b"/>
            <a:pathLst>
              <a:path w="3704308" h="851008">
                <a:moveTo>
                  <a:pt x="0" y="0"/>
                </a:moveTo>
                <a:lnTo>
                  <a:pt x="3704307" y="0"/>
                </a:lnTo>
                <a:lnTo>
                  <a:pt x="3704307" y="851008"/>
                </a:lnTo>
                <a:lnTo>
                  <a:pt x="0" y="85100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73236" t="-9964" b="-9964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763369" y="2728677"/>
            <a:ext cx="1226039" cy="2554247"/>
          </a:xfrm>
          <a:custGeom>
            <a:avLst/>
            <a:gdLst/>
            <a:ahLst/>
            <a:cxnLst/>
            <a:rect l="l" t="t" r="r" b="b"/>
            <a:pathLst>
              <a:path w="1226039" h="2554247">
                <a:moveTo>
                  <a:pt x="0" y="0"/>
                </a:moveTo>
                <a:lnTo>
                  <a:pt x="1226038" y="0"/>
                </a:lnTo>
                <a:lnTo>
                  <a:pt x="1226038" y="2554247"/>
                </a:lnTo>
                <a:lnTo>
                  <a:pt x="0" y="2554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923433" y="3118608"/>
            <a:ext cx="1991967" cy="2024892"/>
          </a:xfrm>
          <a:custGeom>
            <a:avLst/>
            <a:gdLst/>
            <a:ahLst/>
            <a:cxnLst/>
            <a:rect l="l" t="t" r="r" b="b"/>
            <a:pathLst>
              <a:path w="1991967" h="2024892">
                <a:moveTo>
                  <a:pt x="0" y="0"/>
                </a:moveTo>
                <a:lnTo>
                  <a:pt x="1991967" y="0"/>
                </a:lnTo>
                <a:lnTo>
                  <a:pt x="1991967" y="2024892"/>
                </a:lnTo>
                <a:lnTo>
                  <a:pt x="0" y="202489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771539" y="3240253"/>
            <a:ext cx="2078490" cy="798920"/>
          </a:xfrm>
          <a:custGeom>
            <a:avLst/>
            <a:gdLst/>
            <a:ahLst/>
            <a:cxnLst/>
            <a:rect l="l" t="t" r="r" b="b"/>
            <a:pathLst>
              <a:path w="2078490" h="798920">
                <a:moveTo>
                  <a:pt x="0" y="0"/>
                </a:moveTo>
                <a:lnTo>
                  <a:pt x="2078491" y="0"/>
                </a:lnTo>
                <a:lnTo>
                  <a:pt x="2078491" y="798920"/>
                </a:lnTo>
                <a:lnTo>
                  <a:pt x="0" y="79892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132350" y="4039173"/>
            <a:ext cx="2868706" cy="790488"/>
          </a:xfrm>
          <a:custGeom>
            <a:avLst/>
            <a:gdLst/>
            <a:ahLst/>
            <a:cxnLst/>
            <a:rect l="l" t="t" r="r" b="b"/>
            <a:pathLst>
              <a:path w="2868706" h="790488">
                <a:moveTo>
                  <a:pt x="0" y="0"/>
                </a:moveTo>
                <a:lnTo>
                  <a:pt x="2868707" y="0"/>
                </a:lnTo>
                <a:lnTo>
                  <a:pt x="2868707" y="790488"/>
                </a:lnTo>
                <a:lnTo>
                  <a:pt x="0" y="79048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4689341" y="8534027"/>
            <a:ext cx="10870853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Deux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liquides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sont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miscibles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 smtClean="0">
                <a:solidFill>
                  <a:srgbClr val="FFFFFF"/>
                </a:solidFill>
                <a:latin typeface="Times New Roman Bold"/>
              </a:rPr>
              <a:t>s’ils</a:t>
            </a:r>
            <a:r>
              <a:rPr lang="en-US" sz="3199" dirty="0" smtClean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forment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un mélange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homogène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,</a:t>
            </a:r>
          </a:p>
        </p:txBody>
      </p:sp>
      <p:sp>
        <p:nvSpPr>
          <p:cNvPr id="20" name="Freeform 20"/>
          <p:cNvSpPr/>
          <p:nvPr/>
        </p:nvSpPr>
        <p:spPr>
          <a:xfrm>
            <a:off x="15560194" y="7809492"/>
            <a:ext cx="1189338" cy="2110117"/>
          </a:xfrm>
          <a:custGeom>
            <a:avLst/>
            <a:gdLst/>
            <a:ahLst/>
            <a:cxnLst/>
            <a:rect l="l" t="t" r="r" b="b"/>
            <a:pathLst>
              <a:path w="1189338" h="2110117">
                <a:moveTo>
                  <a:pt x="0" y="0"/>
                </a:moveTo>
                <a:lnTo>
                  <a:pt x="1189338" y="0"/>
                </a:lnTo>
                <a:lnTo>
                  <a:pt x="1189338" y="2110116"/>
                </a:lnTo>
                <a:lnTo>
                  <a:pt x="0" y="211011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3608752" y="7856275"/>
            <a:ext cx="1189338" cy="2110117"/>
          </a:xfrm>
          <a:custGeom>
            <a:avLst/>
            <a:gdLst/>
            <a:ahLst/>
            <a:cxnLst/>
            <a:rect l="l" t="t" r="r" b="b"/>
            <a:pathLst>
              <a:path w="1189338" h="2110117">
                <a:moveTo>
                  <a:pt x="1189338" y="0"/>
                </a:moveTo>
                <a:lnTo>
                  <a:pt x="0" y="0"/>
                </a:lnTo>
                <a:lnTo>
                  <a:pt x="0" y="2110117"/>
                </a:lnTo>
                <a:lnTo>
                  <a:pt x="1189338" y="2110117"/>
                </a:lnTo>
                <a:lnTo>
                  <a:pt x="1189338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4856394" flipH="1" flipV="1">
            <a:off x="15742925" y="3625551"/>
            <a:ext cx="431154" cy="1288774"/>
          </a:xfrm>
          <a:custGeom>
            <a:avLst/>
            <a:gdLst/>
            <a:ahLst/>
            <a:cxnLst/>
            <a:rect l="l" t="t" r="r" b="b"/>
            <a:pathLst>
              <a:path w="431154" h="1288774">
                <a:moveTo>
                  <a:pt x="431154" y="1288775"/>
                </a:moveTo>
                <a:lnTo>
                  <a:pt x="0" y="1288775"/>
                </a:lnTo>
                <a:lnTo>
                  <a:pt x="0" y="0"/>
                </a:lnTo>
                <a:lnTo>
                  <a:pt x="431154" y="0"/>
                </a:lnTo>
                <a:lnTo>
                  <a:pt x="431154" y="1288775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5536479" y="384229"/>
            <a:ext cx="10315365" cy="110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19"/>
              </a:lnSpc>
              <a:spcBef>
                <a:spcPct val="0"/>
              </a:spcBef>
            </a:pPr>
            <a:r>
              <a:rPr lang="en-US" sz="5799" dirty="0">
                <a:solidFill>
                  <a:srgbClr val="FF914D"/>
                </a:solidFill>
                <a:latin typeface="Times New Roman Bold"/>
              </a:rPr>
              <a:t>III - Etude de </a:t>
            </a:r>
            <a:r>
              <a:rPr lang="en-US" sz="5799" dirty="0" err="1">
                <a:solidFill>
                  <a:srgbClr val="FF914D"/>
                </a:solidFill>
                <a:latin typeface="Times New Roman Bold"/>
              </a:rPr>
              <a:t>quelques</a:t>
            </a:r>
            <a:r>
              <a:rPr lang="en-US" sz="5799" dirty="0">
                <a:solidFill>
                  <a:srgbClr val="FF914D"/>
                </a:solidFill>
                <a:latin typeface="Times New Roman Bold"/>
              </a:rPr>
              <a:t> mélanges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47052" y="1437059"/>
            <a:ext cx="6968675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u="sng" dirty="0">
                <a:solidFill>
                  <a:srgbClr val="A5E800"/>
                </a:solidFill>
                <a:latin typeface="Open Sans Bold"/>
              </a:rPr>
              <a:t>1 -  Mélange : eau </a:t>
            </a:r>
            <a:r>
              <a:rPr lang="en-US" sz="3199" u="sng" dirty="0" err="1">
                <a:solidFill>
                  <a:srgbClr val="A5E800"/>
                </a:solidFill>
                <a:latin typeface="Open Sans Bold"/>
              </a:rPr>
              <a:t>vinaigre</a:t>
            </a:r>
            <a:endParaRPr lang="en-US" sz="3199" u="sng" dirty="0">
              <a:solidFill>
                <a:srgbClr val="A5E800"/>
              </a:solidFill>
              <a:latin typeface="Open San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6016587" y="2119135"/>
            <a:ext cx="989049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dirty="0">
                <a:solidFill>
                  <a:srgbClr val="5CE1E6"/>
                </a:solidFill>
                <a:latin typeface="Open Sans Bold"/>
              </a:rPr>
              <a:t>eau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850578" y="2119135"/>
            <a:ext cx="2133794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dirty="0" err="1">
                <a:solidFill>
                  <a:srgbClr val="5CE1E6"/>
                </a:solidFill>
                <a:latin typeface="Open Sans Bold"/>
              </a:rPr>
              <a:t>vinaigre</a:t>
            </a:r>
            <a:endParaRPr lang="en-US" sz="3199" dirty="0">
              <a:solidFill>
                <a:srgbClr val="5CE1E6"/>
              </a:solidFill>
              <a:latin typeface="Open San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6218007" y="4386792"/>
            <a:ext cx="2133794" cy="789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  <a:spcBef>
                <a:spcPct val="0"/>
              </a:spcBef>
            </a:pPr>
            <a:r>
              <a:rPr lang="en-US" sz="2299" dirty="0">
                <a:solidFill>
                  <a:srgbClr val="5CE1E6"/>
                </a:solidFill>
                <a:latin typeface="Open Sans Bold"/>
              </a:rPr>
              <a:t>mélange </a:t>
            </a:r>
            <a:r>
              <a:rPr lang="en-US" sz="2299" dirty="0" err="1">
                <a:solidFill>
                  <a:srgbClr val="5CE1E6"/>
                </a:solidFill>
                <a:latin typeface="Open Sans Bold"/>
              </a:rPr>
              <a:t>homogène</a:t>
            </a:r>
            <a:endParaRPr lang="en-US" sz="2299" dirty="0">
              <a:solidFill>
                <a:srgbClr val="5CE1E6"/>
              </a:solidFill>
              <a:latin typeface="Open Sans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8591519" y="5626852"/>
            <a:ext cx="6968675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u="sng" dirty="0">
                <a:solidFill>
                  <a:srgbClr val="A5E800"/>
                </a:solidFill>
                <a:latin typeface="Open Sans Bold"/>
              </a:rPr>
              <a:t>Observation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298692" y="6123566"/>
            <a:ext cx="12077025" cy="160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Après agitation, on ne distingue plus le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vinaigre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qui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s'est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dissous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dans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l'eau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: le mélange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homogène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. On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dit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que le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vinaigre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et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l'eau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sont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deux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liquides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CB6CE6"/>
                </a:solidFill>
                <a:latin typeface="Times New Roman Bold"/>
              </a:rPr>
              <a:t>miscibles</a:t>
            </a:r>
            <a:endParaRPr lang="en-US" sz="2999" dirty="0">
              <a:solidFill>
                <a:srgbClr val="CB6CE6"/>
              </a:solidFill>
              <a:latin typeface="Times New Roman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8591519" y="7657092"/>
            <a:ext cx="6968675" cy="755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 u="sng" dirty="0">
                <a:solidFill>
                  <a:srgbClr val="CB6CE6"/>
                </a:solidFill>
                <a:latin typeface="Times New Roman Bold"/>
              </a:rPr>
              <a:t>Conclusion</a:t>
            </a:r>
            <a:r>
              <a:rPr lang="en-US" sz="3999" u="sng" dirty="0">
                <a:solidFill>
                  <a:srgbClr val="A5E800"/>
                </a:solidFill>
                <a:latin typeface="Times New Roman Bold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4152752" cy="5932503"/>
            <a:chOff x="0" y="0"/>
            <a:chExt cx="4445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3303" r="-330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747946" y="7581276"/>
            <a:ext cx="1558238" cy="2709980"/>
          </a:xfrm>
          <a:custGeom>
            <a:avLst/>
            <a:gdLst/>
            <a:ahLst/>
            <a:cxnLst/>
            <a:rect l="l" t="t" r="r" b="b"/>
            <a:pathLst>
              <a:path w="1558238" h="2709980">
                <a:moveTo>
                  <a:pt x="1558239" y="0"/>
                </a:moveTo>
                <a:lnTo>
                  <a:pt x="0" y="0"/>
                </a:lnTo>
                <a:lnTo>
                  <a:pt x="0" y="2709979"/>
                </a:lnTo>
                <a:lnTo>
                  <a:pt x="1558239" y="2709979"/>
                </a:lnTo>
                <a:lnTo>
                  <a:pt x="155823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009884" cy="1746672"/>
          </a:xfrm>
          <a:custGeom>
            <a:avLst/>
            <a:gdLst/>
            <a:ahLst/>
            <a:cxnLst/>
            <a:rect l="l" t="t" r="r" b="b"/>
            <a:pathLst>
              <a:path w="2009884" h="1746672">
                <a:moveTo>
                  <a:pt x="0" y="0"/>
                </a:moveTo>
                <a:lnTo>
                  <a:pt x="2009885" y="0"/>
                </a:lnTo>
                <a:lnTo>
                  <a:pt x="2009885" y="1746672"/>
                </a:lnTo>
                <a:lnTo>
                  <a:pt x="0" y="17466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5181452" y="1580932"/>
            <a:ext cx="11328146" cy="3938217"/>
            <a:chOff x="0" y="0"/>
            <a:chExt cx="1953377" cy="6790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53377" cy="679089"/>
            </a:xfrm>
            <a:custGeom>
              <a:avLst/>
              <a:gdLst/>
              <a:ahLst/>
              <a:cxnLst/>
              <a:rect l="l" t="t" r="r" b="b"/>
              <a:pathLst>
                <a:path w="1953377" h="679089">
                  <a:moveTo>
                    <a:pt x="15719" y="0"/>
                  </a:moveTo>
                  <a:lnTo>
                    <a:pt x="1937658" y="0"/>
                  </a:lnTo>
                  <a:cubicBezTo>
                    <a:pt x="1941827" y="0"/>
                    <a:pt x="1945826" y="1656"/>
                    <a:pt x="1948773" y="4604"/>
                  </a:cubicBezTo>
                  <a:cubicBezTo>
                    <a:pt x="1951721" y="7552"/>
                    <a:pt x="1953377" y="11550"/>
                    <a:pt x="1953377" y="15719"/>
                  </a:cubicBezTo>
                  <a:lnTo>
                    <a:pt x="1953377" y="663371"/>
                  </a:lnTo>
                  <a:cubicBezTo>
                    <a:pt x="1953377" y="667540"/>
                    <a:pt x="1951721" y="671538"/>
                    <a:pt x="1948773" y="674485"/>
                  </a:cubicBezTo>
                  <a:cubicBezTo>
                    <a:pt x="1945826" y="677433"/>
                    <a:pt x="1941827" y="679089"/>
                    <a:pt x="1937658" y="679089"/>
                  </a:cubicBezTo>
                  <a:lnTo>
                    <a:pt x="15719" y="679089"/>
                  </a:lnTo>
                  <a:cubicBezTo>
                    <a:pt x="7038" y="679089"/>
                    <a:pt x="0" y="672052"/>
                    <a:pt x="0" y="663371"/>
                  </a:cubicBezTo>
                  <a:lnTo>
                    <a:pt x="0" y="15719"/>
                  </a:lnTo>
                  <a:cubicBezTo>
                    <a:pt x="0" y="7038"/>
                    <a:pt x="7038" y="0"/>
                    <a:pt x="15719" y="0"/>
                  </a:cubicBezTo>
                  <a:close/>
                </a:path>
              </a:pathLst>
            </a:custGeom>
            <a:blipFill>
              <a:blip r:embed="rId9"/>
              <a:stretch>
                <a:fillRect t="-30900" b="-30900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6030428" y="7321378"/>
            <a:ext cx="1599926" cy="2838578"/>
          </a:xfrm>
          <a:custGeom>
            <a:avLst/>
            <a:gdLst/>
            <a:ahLst/>
            <a:cxnLst/>
            <a:rect l="l" t="t" r="r" b="b"/>
            <a:pathLst>
              <a:path w="1599926" h="2838578">
                <a:moveTo>
                  <a:pt x="0" y="0"/>
                </a:moveTo>
                <a:lnTo>
                  <a:pt x="1599926" y="0"/>
                </a:lnTo>
                <a:lnTo>
                  <a:pt x="1599926" y="2838578"/>
                </a:lnTo>
                <a:lnTo>
                  <a:pt x="0" y="2838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659663" y="490854"/>
            <a:ext cx="6968675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u="sng" dirty="0">
                <a:solidFill>
                  <a:srgbClr val="A5E800"/>
                </a:solidFill>
                <a:latin typeface="Open Sans Bold"/>
              </a:rPr>
              <a:t> 2 - Mélange : eau et </a:t>
            </a:r>
            <a:r>
              <a:rPr lang="en-US" sz="3199" u="sng" dirty="0" err="1">
                <a:solidFill>
                  <a:srgbClr val="A5E800"/>
                </a:solidFill>
                <a:latin typeface="Open Sans Bold"/>
              </a:rPr>
              <a:t>huile</a:t>
            </a:r>
            <a:endParaRPr lang="en-US" sz="3199" u="sng" dirty="0">
              <a:solidFill>
                <a:srgbClr val="A5E800"/>
              </a:solidFill>
              <a:latin typeface="Open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540923" y="5581010"/>
            <a:ext cx="6968675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u="sng" dirty="0">
                <a:solidFill>
                  <a:srgbClr val="A5E800"/>
                </a:solidFill>
                <a:latin typeface="Open Sans Bold"/>
              </a:rPr>
              <a:t>Observation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07013" y="6118856"/>
            <a:ext cx="12077025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Après agitation,  : l'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huile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flotte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sur l eau  On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dit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que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l'eau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et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l'huile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sont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deux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liquides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>
                <a:solidFill>
                  <a:srgbClr val="FEFE73"/>
                </a:solidFill>
                <a:latin typeface="Times New Roman Bold"/>
              </a:rPr>
              <a:t>non </a:t>
            </a:r>
            <a:r>
              <a:rPr lang="en-US" sz="2999" dirty="0" err="1">
                <a:solidFill>
                  <a:srgbClr val="FEFE73"/>
                </a:solidFill>
                <a:latin typeface="Times New Roman Bold"/>
              </a:rPr>
              <a:t>miscibles</a:t>
            </a:r>
            <a:endParaRPr lang="en-US" sz="2999" dirty="0">
              <a:solidFill>
                <a:srgbClr val="FEFE73"/>
              </a:solidFill>
              <a:latin typeface="Times New Roman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591519" y="7254703"/>
            <a:ext cx="6968675" cy="629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79"/>
              </a:lnSpc>
              <a:spcBef>
                <a:spcPct val="0"/>
              </a:spcBef>
            </a:pPr>
            <a:r>
              <a:rPr lang="en-US" sz="3699" u="sng" dirty="0">
                <a:solidFill>
                  <a:srgbClr val="CB6CE6"/>
                </a:solidFill>
                <a:latin typeface="Open Sans Bold"/>
              </a:rPr>
              <a:t>Conclusion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74224" y="8136146"/>
            <a:ext cx="11581954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Deux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liquides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sont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u="sng" dirty="0">
                <a:solidFill>
                  <a:srgbClr val="FEFE73"/>
                </a:solidFill>
                <a:latin typeface="Times New Roman Bold"/>
              </a:rPr>
              <a:t>non </a:t>
            </a:r>
            <a:r>
              <a:rPr lang="en-US" sz="3199" u="sng" dirty="0" err="1">
                <a:solidFill>
                  <a:srgbClr val="FEFE73"/>
                </a:solidFill>
                <a:latin typeface="Times New Roman Bold"/>
              </a:rPr>
              <a:t>miscibles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 smtClean="0">
                <a:solidFill>
                  <a:srgbClr val="FFFFFF"/>
                </a:solidFill>
                <a:latin typeface="Times New Roman Bold"/>
              </a:rPr>
              <a:t>s’ils</a:t>
            </a:r>
            <a:r>
              <a:rPr lang="en-US" sz="3199" dirty="0" smtClean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forment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un mélange </a:t>
            </a:r>
            <a:r>
              <a:rPr lang="en-US" sz="3199" dirty="0" err="1" smtClean="0">
                <a:solidFill>
                  <a:srgbClr val="FFFFFF"/>
                </a:solidFill>
                <a:latin typeface="Times New Roman Bold"/>
              </a:rPr>
              <a:t>heterogène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,</a:t>
            </a:r>
          </a:p>
        </p:txBody>
      </p:sp>
      <p:sp>
        <p:nvSpPr>
          <p:cNvPr id="20" name="Freeform 20"/>
          <p:cNvSpPr/>
          <p:nvPr/>
        </p:nvSpPr>
        <p:spPr>
          <a:xfrm flipH="1">
            <a:off x="2733865" y="7321378"/>
            <a:ext cx="1599926" cy="2838578"/>
          </a:xfrm>
          <a:custGeom>
            <a:avLst/>
            <a:gdLst/>
            <a:ahLst/>
            <a:cxnLst/>
            <a:rect l="l" t="t" r="r" b="b"/>
            <a:pathLst>
              <a:path w="1599926" h="2838578">
                <a:moveTo>
                  <a:pt x="1599926" y="0"/>
                </a:moveTo>
                <a:lnTo>
                  <a:pt x="0" y="0"/>
                </a:lnTo>
                <a:lnTo>
                  <a:pt x="0" y="2838578"/>
                </a:lnTo>
                <a:lnTo>
                  <a:pt x="1599926" y="2838578"/>
                </a:lnTo>
                <a:lnTo>
                  <a:pt x="159992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4152752" cy="5932503"/>
            <a:chOff x="0" y="0"/>
            <a:chExt cx="4445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44260" r="-4426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747946" y="7581276"/>
            <a:ext cx="1558238" cy="2709980"/>
          </a:xfrm>
          <a:custGeom>
            <a:avLst/>
            <a:gdLst/>
            <a:ahLst/>
            <a:cxnLst/>
            <a:rect l="l" t="t" r="r" b="b"/>
            <a:pathLst>
              <a:path w="1558238" h="2709980">
                <a:moveTo>
                  <a:pt x="1558239" y="0"/>
                </a:moveTo>
                <a:lnTo>
                  <a:pt x="0" y="0"/>
                </a:lnTo>
                <a:lnTo>
                  <a:pt x="0" y="2709979"/>
                </a:lnTo>
                <a:lnTo>
                  <a:pt x="1558239" y="2709979"/>
                </a:lnTo>
                <a:lnTo>
                  <a:pt x="155823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009884" cy="1746672"/>
          </a:xfrm>
          <a:custGeom>
            <a:avLst/>
            <a:gdLst/>
            <a:ahLst/>
            <a:cxnLst/>
            <a:rect l="l" t="t" r="r" b="b"/>
            <a:pathLst>
              <a:path w="2009884" h="1746672">
                <a:moveTo>
                  <a:pt x="0" y="0"/>
                </a:moveTo>
                <a:lnTo>
                  <a:pt x="2009885" y="0"/>
                </a:lnTo>
                <a:lnTo>
                  <a:pt x="2009885" y="1746672"/>
                </a:lnTo>
                <a:lnTo>
                  <a:pt x="0" y="17466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6919662" y="1071120"/>
            <a:ext cx="6692664" cy="3765357"/>
            <a:chOff x="0" y="0"/>
            <a:chExt cx="2308109" cy="129856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08109" cy="1298564"/>
            </a:xfrm>
            <a:custGeom>
              <a:avLst/>
              <a:gdLst/>
              <a:ahLst/>
              <a:cxnLst/>
              <a:rect l="l" t="t" r="r" b="b"/>
              <a:pathLst>
                <a:path w="2308109" h="1298564">
                  <a:moveTo>
                    <a:pt x="26606" y="0"/>
                  </a:moveTo>
                  <a:lnTo>
                    <a:pt x="2281503" y="0"/>
                  </a:lnTo>
                  <a:cubicBezTo>
                    <a:pt x="2288559" y="0"/>
                    <a:pt x="2295327" y="2803"/>
                    <a:pt x="2300316" y="7793"/>
                  </a:cubicBezTo>
                  <a:cubicBezTo>
                    <a:pt x="2305306" y="12782"/>
                    <a:pt x="2308109" y="19550"/>
                    <a:pt x="2308109" y="26606"/>
                  </a:cubicBezTo>
                  <a:lnTo>
                    <a:pt x="2308109" y="1271959"/>
                  </a:lnTo>
                  <a:cubicBezTo>
                    <a:pt x="2308109" y="1279015"/>
                    <a:pt x="2305306" y="1285782"/>
                    <a:pt x="2300316" y="1290772"/>
                  </a:cubicBezTo>
                  <a:cubicBezTo>
                    <a:pt x="2295327" y="1295761"/>
                    <a:pt x="2288559" y="1298564"/>
                    <a:pt x="2281503" y="1298564"/>
                  </a:cubicBezTo>
                  <a:lnTo>
                    <a:pt x="26606" y="1298564"/>
                  </a:lnTo>
                  <a:cubicBezTo>
                    <a:pt x="11912" y="1298564"/>
                    <a:pt x="0" y="1286652"/>
                    <a:pt x="0" y="1271959"/>
                  </a:cubicBezTo>
                  <a:lnTo>
                    <a:pt x="0" y="26606"/>
                  </a:lnTo>
                  <a:cubicBezTo>
                    <a:pt x="0" y="19550"/>
                    <a:pt x="2803" y="12782"/>
                    <a:pt x="7793" y="7793"/>
                  </a:cubicBezTo>
                  <a:cubicBezTo>
                    <a:pt x="12782" y="2803"/>
                    <a:pt x="19550" y="0"/>
                    <a:pt x="26606" y="0"/>
                  </a:cubicBezTo>
                  <a:close/>
                </a:path>
              </a:pathLst>
            </a:custGeom>
            <a:blipFill>
              <a:blip r:embed="rId9"/>
              <a:stretch>
                <a:fillRect t="-69" b="-10876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6030428" y="7321378"/>
            <a:ext cx="1599926" cy="2838578"/>
          </a:xfrm>
          <a:custGeom>
            <a:avLst/>
            <a:gdLst/>
            <a:ahLst/>
            <a:cxnLst/>
            <a:rect l="l" t="t" r="r" b="b"/>
            <a:pathLst>
              <a:path w="1599926" h="2838578">
                <a:moveTo>
                  <a:pt x="0" y="0"/>
                </a:moveTo>
                <a:lnTo>
                  <a:pt x="1599926" y="0"/>
                </a:lnTo>
                <a:lnTo>
                  <a:pt x="1599926" y="2838578"/>
                </a:lnTo>
                <a:lnTo>
                  <a:pt x="0" y="2838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2733865" y="7321378"/>
            <a:ext cx="1599926" cy="2838578"/>
          </a:xfrm>
          <a:custGeom>
            <a:avLst/>
            <a:gdLst/>
            <a:ahLst/>
            <a:cxnLst/>
            <a:rect l="l" t="t" r="r" b="b"/>
            <a:pathLst>
              <a:path w="1599926" h="2838578">
                <a:moveTo>
                  <a:pt x="1599926" y="0"/>
                </a:moveTo>
                <a:lnTo>
                  <a:pt x="0" y="0"/>
                </a:lnTo>
                <a:lnTo>
                  <a:pt x="0" y="2838578"/>
                </a:lnTo>
                <a:lnTo>
                  <a:pt x="1599926" y="2838578"/>
                </a:lnTo>
                <a:lnTo>
                  <a:pt x="159992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030054" y="-66675"/>
            <a:ext cx="6968675" cy="1251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79"/>
              </a:lnSpc>
            </a:pPr>
            <a:r>
              <a:rPr lang="en-US" sz="3699" u="sng" dirty="0">
                <a:solidFill>
                  <a:srgbClr val="A5E800"/>
                </a:solidFill>
                <a:latin typeface="Open Sans Bold"/>
              </a:rPr>
              <a:t>3- mélange </a:t>
            </a:r>
            <a:r>
              <a:rPr lang="en-US" sz="3699" u="sng" dirty="0" err="1">
                <a:solidFill>
                  <a:srgbClr val="A5E800"/>
                </a:solidFill>
                <a:latin typeface="Open Sans Bold"/>
              </a:rPr>
              <a:t>gazeux</a:t>
            </a:r>
            <a:r>
              <a:rPr lang="en-US" sz="3699" u="sng" dirty="0">
                <a:solidFill>
                  <a:srgbClr val="A5E800"/>
                </a:solidFill>
                <a:latin typeface="Open Sans Bold"/>
              </a:rPr>
              <a:t>:</a:t>
            </a:r>
          </a:p>
          <a:p>
            <a:pPr>
              <a:lnSpc>
                <a:spcPts val="4899"/>
              </a:lnSpc>
              <a:spcBef>
                <a:spcPct val="0"/>
              </a:spcBef>
            </a:pPr>
            <a:endParaRPr lang="en-US" sz="3699" u="sng" dirty="0">
              <a:solidFill>
                <a:srgbClr val="A5E800"/>
              </a:solidFill>
              <a:latin typeface="Open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187502" y="4846002"/>
            <a:ext cx="6968675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u="sng" dirty="0">
                <a:solidFill>
                  <a:srgbClr val="FEFE73"/>
                </a:solidFill>
                <a:latin typeface="Open Sans Bold"/>
              </a:rPr>
              <a:t>Observation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649532" y="5374003"/>
            <a:ext cx="12077025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On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remarque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que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l’eau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monte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graduellement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à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l’intérieur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l’éprouvette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gradué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et que la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bougie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s’éteint</a:t>
            </a:r>
            <a:endParaRPr lang="en-US" sz="3199" dirty="0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514391" y="6486431"/>
            <a:ext cx="6968675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  <a:spcBef>
                <a:spcPct val="0"/>
              </a:spcBef>
            </a:pPr>
            <a:r>
              <a:rPr lang="en-US" sz="3599" u="sng" dirty="0">
                <a:solidFill>
                  <a:srgbClr val="CB6CE6"/>
                </a:solidFill>
                <a:latin typeface="Open Sans Bold"/>
              </a:rPr>
              <a:t>Conclusion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60476" y="7064055"/>
            <a:ext cx="9092208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L’air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un mélange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homogène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gaz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,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il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contient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environ:</a:t>
            </a:r>
          </a:p>
          <a:p>
            <a:pPr marL="647692" lvl="1" indent="-323846" algn="ctr">
              <a:lnSpc>
                <a:spcPts val="4199"/>
              </a:lnSpc>
              <a:buFont typeface="Arial"/>
              <a:buChar char="•"/>
            </a:pPr>
            <a:endParaRPr lang="en-US" sz="2999" dirty="0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727876" y="7520546"/>
            <a:ext cx="9699278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ctr">
              <a:lnSpc>
                <a:spcPts val="4199"/>
              </a:lnSpc>
              <a:buFont typeface="Arial"/>
              <a:buChar char="•"/>
            </a:pPr>
            <a:r>
              <a:rPr lang="en-US" sz="2999" dirty="0" err="1">
                <a:solidFill>
                  <a:srgbClr val="FF66C4"/>
                </a:solidFill>
                <a:latin typeface="Times New Roman Bold"/>
              </a:rPr>
              <a:t>dioxygène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avec un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pourcentage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2999" dirty="0">
                <a:solidFill>
                  <a:srgbClr val="5CE1E6"/>
                </a:solidFill>
                <a:latin typeface="Times New Roman Bold"/>
              </a:rPr>
              <a:t>21%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60401" y="8099106"/>
            <a:ext cx="6707981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ctr">
              <a:lnSpc>
                <a:spcPts val="4199"/>
              </a:lnSpc>
              <a:buFont typeface="Arial"/>
              <a:buChar char="•"/>
            </a:pP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 </a:t>
            </a:r>
            <a:r>
              <a:rPr lang="en-US" sz="2999" dirty="0" err="1">
                <a:solidFill>
                  <a:srgbClr val="FF66C4"/>
                </a:solidFill>
                <a:latin typeface="Times New Roman Bold"/>
              </a:rPr>
              <a:t>diazote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avec un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pourcentage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2999" dirty="0">
                <a:solidFill>
                  <a:srgbClr val="5CE1E6"/>
                </a:solidFill>
                <a:latin typeface="Times New Roman Bold"/>
              </a:rPr>
              <a:t>78% 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160476" y="8610282"/>
            <a:ext cx="9677867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ctr">
              <a:lnSpc>
                <a:spcPts val="4199"/>
              </a:lnSpc>
              <a:buFont typeface="Arial"/>
              <a:buChar char="•"/>
            </a:pPr>
            <a:r>
              <a:rPr lang="en-US" sz="2999" dirty="0" err="1">
                <a:solidFill>
                  <a:srgbClr val="FF66C4"/>
                </a:solidFill>
                <a:latin typeface="Times New Roman Bold"/>
              </a:rPr>
              <a:t>d’autres</a:t>
            </a:r>
            <a:r>
              <a:rPr lang="en-US" sz="2999" dirty="0">
                <a:solidFill>
                  <a:srgbClr val="FF66C4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66C4"/>
                </a:solidFill>
                <a:latin typeface="Times New Roman Bold"/>
              </a:rPr>
              <a:t>gaz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(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dioxyde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carbone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,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vapeur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d’eau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,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hélium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,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hydrogène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, argon ….) avec un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</a:rPr>
              <a:t>pourcentage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2999" dirty="0">
                <a:solidFill>
                  <a:srgbClr val="5CE1E6"/>
                </a:solidFill>
                <a:latin typeface="Times New Roman Bold"/>
              </a:rPr>
              <a:t>1% </a:t>
            </a:r>
            <a:r>
              <a:rPr lang="en-US" sz="2999" dirty="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377576"/>
            <a:ext cx="3860079" cy="5514399"/>
            <a:chOff x="0" y="0"/>
            <a:chExt cx="4445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3603" r="-360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841766" y="8954575"/>
            <a:ext cx="1164291" cy="1011817"/>
          </a:xfrm>
          <a:custGeom>
            <a:avLst/>
            <a:gdLst/>
            <a:ahLst/>
            <a:cxnLst/>
            <a:rect l="l" t="t" r="r" b="b"/>
            <a:pathLst>
              <a:path w="1164291" h="1011817">
                <a:moveTo>
                  <a:pt x="0" y="0"/>
                </a:moveTo>
                <a:lnTo>
                  <a:pt x="1164292" y="0"/>
                </a:lnTo>
                <a:lnTo>
                  <a:pt x="1164292" y="1011817"/>
                </a:lnTo>
                <a:lnTo>
                  <a:pt x="0" y="10118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922333" y="7286624"/>
            <a:ext cx="5091095" cy="5123635"/>
          </a:xfrm>
          <a:custGeom>
            <a:avLst/>
            <a:gdLst/>
            <a:ahLst/>
            <a:cxnLst/>
            <a:rect l="l" t="t" r="r" b="b"/>
            <a:pathLst>
              <a:path w="5091095" h="5123635">
                <a:moveTo>
                  <a:pt x="0" y="0"/>
                </a:moveTo>
                <a:lnTo>
                  <a:pt x="5091094" y="0"/>
                </a:lnTo>
                <a:lnTo>
                  <a:pt x="5091094" y="5123635"/>
                </a:lnTo>
                <a:lnTo>
                  <a:pt x="0" y="51236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674428" y="8361569"/>
            <a:ext cx="1195205" cy="2078617"/>
          </a:xfrm>
          <a:custGeom>
            <a:avLst/>
            <a:gdLst/>
            <a:ahLst/>
            <a:cxnLst/>
            <a:rect l="l" t="t" r="r" b="b"/>
            <a:pathLst>
              <a:path w="1195205" h="2078617">
                <a:moveTo>
                  <a:pt x="1195205" y="0"/>
                </a:moveTo>
                <a:lnTo>
                  <a:pt x="0" y="0"/>
                </a:lnTo>
                <a:lnTo>
                  <a:pt x="0" y="2078617"/>
                </a:lnTo>
                <a:lnTo>
                  <a:pt x="1195205" y="2078617"/>
                </a:lnTo>
                <a:lnTo>
                  <a:pt x="11952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009884" cy="1746672"/>
          </a:xfrm>
          <a:custGeom>
            <a:avLst/>
            <a:gdLst/>
            <a:ahLst/>
            <a:cxnLst/>
            <a:rect l="l" t="t" r="r" b="b"/>
            <a:pathLst>
              <a:path w="2009884" h="1746672">
                <a:moveTo>
                  <a:pt x="0" y="0"/>
                </a:moveTo>
                <a:lnTo>
                  <a:pt x="2009885" y="0"/>
                </a:lnTo>
                <a:lnTo>
                  <a:pt x="2009885" y="1746672"/>
                </a:lnTo>
                <a:lnTo>
                  <a:pt x="0" y="17466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878916" y="1294065"/>
            <a:ext cx="6968675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u="sng" dirty="0">
                <a:solidFill>
                  <a:srgbClr val="A5E800"/>
                </a:solidFill>
                <a:latin typeface="Open Sans Bold"/>
              </a:rPr>
              <a:t>1 - </a:t>
            </a:r>
            <a:r>
              <a:rPr lang="en-US" sz="3199" u="sng" dirty="0" err="1">
                <a:solidFill>
                  <a:srgbClr val="A5E800"/>
                </a:solidFill>
                <a:latin typeface="Open Sans Bold"/>
              </a:rPr>
              <a:t>Expérience</a:t>
            </a:r>
            <a:endParaRPr lang="en-US" sz="3199" u="sng" dirty="0">
              <a:solidFill>
                <a:srgbClr val="A5E800"/>
              </a:solidFill>
              <a:latin typeface="Open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426627" y="7278764"/>
            <a:ext cx="16546413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dirty="0">
                <a:solidFill>
                  <a:srgbClr val="FFFFFF"/>
                </a:solidFill>
                <a:latin typeface="Times New Roman Bold"/>
                <a:ea typeface="Times New Roman Bold"/>
              </a:rPr>
              <a:t>la dissolution d﻿'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une</a:t>
            </a:r>
            <a:r>
              <a:rPr lang="en-US" sz="3199" dirty="0">
                <a:solidFill>
                  <a:srgbClr val="FFFFFF"/>
                </a:solidFill>
                <a:latin typeface="Times New Roman Bold"/>
                <a:ea typeface="Times New Roman Bold"/>
              </a:rPr>
              <a:t> substance (</a:t>
            </a:r>
            <a:r>
              <a:rPr lang="en-US" sz="3199" dirty="0">
                <a:solidFill>
                  <a:srgbClr val="FEFE73"/>
                </a:solidFill>
                <a:latin typeface="Times New Roman Bold"/>
              </a:rPr>
              <a:t>solute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)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dans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un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liquide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( </a:t>
            </a:r>
            <a:r>
              <a:rPr lang="en-US" sz="3199" dirty="0" err="1">
                <a:solidFill>
                  <a:srgbClr val="FEFE73"/>
                </a:solidFill>
                <a:latin typeface="Times New Roman Bold"/>
              </a:rPr>
              <a:t>solvant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)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donne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un </a:t>
            </a:r>
            <a:r>
              <a:rPr lang="en-US" sz="3199" dirty="0" smtClean="0">
                <a:solidFill>
                  <a:srgbClr val="FFFFFF"/>
                </a:solidFill>
                <a:latin typeface="Times New Roman Bold"/>
              </a:rPr>
              <a:t>mélange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appele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>
                <a:solidFill>
                  <a:srgbClr val="FEFE73"/>
                </a:solidFill>
                <a:latin typeface="Times New Roman Bold"/>
              </a:rPr>
              <a:t>solution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536479" y="1923530"/>
            <a:ext cx="9666139" cy="3360422"/>
            <a:chOff x="0" y="0"/>
            <a:chExt cx="1953377" cy="67908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53377" cy="679089"/>
            </a:xfrm>
            <a:custGeom>
              <a:avLst/>
              <a:gdLst/>
              <a:ahLst/>
              <a:cxnLst/>
              <a:rect l="l" t="t" r="r" b="b"/>
              <a:pathLst>
                <a:path w="1953377" h="679089">
                  <a:moveTo>
                    <a:pt x="18421" y="0"/>
                  </a:moveTo>
                  <a:lnTo>
                    <a:pt x="1934956" y="0"/>
                  </a:lnTo>
                  <a:cubicBezTo>
                    <a:pt x="1939841" y="0"/>
                    <a:pt x="1944527" y="1941"/>
                    <a:pt x="1947982" y="5396"/>
                  </a:cubicBezTo>
                  <a:cubicBezTo>
                    <a:pt x="1951437" y="8850"/>
                    <a:pt x="1953377" y="13536"/>
                    <a:pt x="1953377" y="18421"/>
                  </a:cubicBezTo>
                  <a:lnTo>
                    <a:pt x="1953377" y="660668"/>
                  </a:lnTo>
                  <a:cubicBezTo>
                    <a:pt x="1953377" y="665554"/>
                    <a:pt x="1951437" y="670239"/>
                    <a:pt x="1947982" y="673694"/>
                  </a:cubicBezTo>
                  <a:cubicBezTo>
                    <a:pt x="1944527" y="677149"/>
                    <a:pt x="1939841" y="679089"/>
                    <a:pt x="1934956" y="679089"/>
                  </a:cubicBezTo>
                  <a:lnTo>
                    <a:pt x="18421" y="679089"/>
                  </a:lnTo>
                  <a:cubicBezTo>
                    <a:pt x="13536" y="679089"/>
                    <a:pt x="8850" y="677149"/>
                    <a:pt x="5396" y="673694"/>
                  </a:cubicBezTo>
                  <a:cubicBezTo>
                    <a:pt x="1941" y="670239"/>
                    <a:pt x="0" y="665554"/>
                    <a:pt x="0" y="660668"/>
                  </a:cubicBezTo>
                  <a:lnTo>
                    <a:pt x="0" y="18421"/>
                  </a:lnTo>
                  <a:cubicBezTo>
                    <a:pt x="0" y="13536"/>
                    <a:pt x="1941" y="8850"/>
                    <a:pt x="5396" y="5396"/>
                  </a:cubicBezTo>
                  <a:cubicBezTo>
                    <a:pt x="8850" y="1941"/>
                    <a:pt x="13536" y="0"/>
                    <a:pt x="18421" y="0"/>
                  </a:cubicBezTo>
                  <a:close/>
                </a:path>
              </a:pathLst>
            </a:custGeom>
            <a:blipFill>
              <a:blip r:embed="rId9"/>
              <a:stretch>
                <a:fillRect t="-57867" b="-57867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5536479" y="384229"/>
            <a:ext cx="10315365" cy="110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19"/>
              </a:lnSpc>
              <a:spcBef>
                <a:spcPct val="0"/>
              </a:spcBef>
            </a:pPr>
            <a:r>
              <a:rPr lang="en-US" sz="5799" dirty="0">
                <a:solidFill>
                  <a:srgbClr val="FF914D"/>
                </a:solidFill>
                <a:latin typeface="Times New Roman Bold"/>
                <a:ea typeface="Times New Roman Bold"/>
              </a:rPr>
              <a:t>IV - la dissolution </a:t>
            </a:r>
            <a:r>
              <a:rPr lang="en-US" sz="5799" dirty="0" err="1">
                <a:solidFill>
                  <a:srgbClr val="FF914D"/>
                </a:solidFill>
                <a:latin typeface="Times New Roman Bold"/>
                <a:ea typeface="Times New Roman Bold"/>
              </a:rPr>
              <a:t>dans</a:t>
            </a:r>
            <a:r>
              <a:rPr lang="en-US" sz="5799" dirty="0">
                <a:solidFill>
                  <a:srgbClr val="FF914D"/>
                </a:solidFill>
                <a:latin typeface="Times New Roman Bold"/>
                <a:ea typeface="Times New Roman Bold"/>
              </a:rPr>
              <a:t>  </a:t>
            </a:r>
            <a:r>
              <a:rPr lang="en-US" sz="5799" dirty="0" err="1">
                <a:solidFill>
                  <a:srgbClr val="FF914D"/>
                </a:solidFill>
                <a:latin typeface="Times New Roman Bold"/>
                <a:ea typeface="Times New Roman Bold"/>
              </a:rPr>
              <a:t>l﻿'eau</a:t>
            </a:r>
            <a:r>
              <a:rPr lang="en-US" sz="5799" dirty="0">
                <a:solidFill>
                  <a:srgbClr val="FF914D"/>
                </a:solidFill>
                <a:latin typeface="Times New Roman Bold"/>
                <a:ea typeface="Times New Roman Bold"/>
              </a:rPr>
              <a:t>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89131" y="5386504"/>
            <a:ext cx="6968675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u="sng" dirty="0">
                <a:solidFill>
                  <a:srgbClr val="A5E800"/>
                </a:solidFill>
                <a:latin typeface="Open Sans Bold"/>
              </a:rPr>
              <a:t>2 - Observation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85232" y="5810050"/>
            <a:ext cx="16127554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>
              <a:lnSpc>
                <a:spcPts val="4199"/>
              </a:lnSpc>
              <a:buFont typeface="Arial"/>
              <a:buChar char="•"/>
            </a:pP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le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sel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introduit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dans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l﻿'eau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 se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dissout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2999" dirty="0" smtClean="0">
                <a:solidFill>
                  <a:srgbClr val="FFFFFF"/>
                </a:solidFill>
                <a:latin typeface="Times New Roman Bold"/>
                <a:ea typeface="Times New Roman Bold"/>
              </a:rPr>
              <a:t>après 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agitation et on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obtient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un </a:t>
            </a:r>
            <a:r>
              <a:rPr lang="en-US" sz="2999" dirty="0" smtClean="0">
                <a:solidFill>
                  <a:srgbClr val="FFFFFF"/>
                </a:solidFill>
                <a:latin typeface="Times New Roman Bold"/>
                <a:ea typeface="Times New Roman Bold"/>
              </a:rPr>
              <a:t>mélange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homogene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on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dit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que     le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sel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est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2999" dirty="0">
                <a:solidFill>
                  <a:srgbClr val="5CE1E6"/>
                </a:solidFill>
                <a:latin typeface="Times New Roman Bold"/>
              </a:rPr>
              <a:t>soluble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dans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l﻿'eau</a:t>
            </a:r>
            <a:r>
              <a:rPr lang="en-US" sz="29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89131" y="6752940"/>
            <a:ext cx="6968675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u="sng" dirty="0">
                <a:solidFill>
                  <a:srgbClr val="CB6CE6"/>
                </a:solidFill>
                <a:latin typeface="Open Sans Bold"/>
              </a:rPr>
              <a:t>Conclusion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489131" y="7826135"/>
            <a:ext cx="6968675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  <a:spcBef>
                <a:spcPct val="0"/>
              </a:spcBef>
            </a:pPr>
            <a:r>
              <a:rPr lang="en-US" sz="3199" u="sng" dirty="0">
                <a:solidFill>
                  <a:srgbClr val="FDB27D"/>
                </a:solidFill>
                <a:latin typeface="Open Sans Bold"/>
              </a:rPr>
              <a:t>Remarque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70682" y="8309414"/>
            <a:ext cx="14058305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1" lvl="1" indent="-345435">
              <a:lnSpc>
                <a:spcPts val="4479"/>
              </a:lnSpc>
              <a:buFont typeface="Arial"/>
              <a:buChar char="•"/>
            </a:pPr>
            <a:r>
              <a:rPr lang="en-US" sz="3199" dirty="0">
                <a:solidFill>
                  <a:srgbClr val="FFFFFF"/>
                </a:solidFill>
                <a:latin typeface="Times New Roman Bold"/>
                <a:ea typeface="Times New Roman Bold"/>
              </a:rPr>
              <a:t> 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une</a:t>
            </a:r>
            <a:r>
              <a:rPr lang="en-US" sz="3199" dirty="0">
                <a:solidFill>
                  <a:srgbClr val="FFFFFF"/>
                </a:solidFill>
                <a:latin typeface="Times New Roman Bold"/>
                <a:ea typeface="Times New Roman Bold"/>
              </a:rPr>
              <a:t> solution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est</a:t>
            </a:r>
            <a:r>
              <a:rPr lang="en-US" sz="31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dite</a:t>
            </a:r>
            <a:r>
              <a:rPr lang="en-US" sz="31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aqueuse</a:t>
            </a:r>
            <a:r>
              <a:rPr lang="en-US" sz="31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si</a:t>
            </a:r>
            <a:r>
              <a:rPr lang="en-US" sz="3199" dirty="0">
                <a:solidFill>
                  <a:srgbClr val="FFFFFF"/>
                </a:solidFill>
                <a:latin typeface="Times New Roman Bold"/>
                <a:ea typeface="Times New Roman Bold"/>
              </a:rPr>
              <a:t> le </a:t>
            </a:r>
            <a:r>
              <a:rPr lang="en-US" sz="3199" dirty="0" err="1" smtClean="0">
                <a:solidFill>
                  <a:srgbClr val="FFFFFF"/>
                </a:solidFill>
                <a:latin typeface="Times New Roman Bold"/>
                <a:ea typeface="Times New Roman Bold"/>
              </a:rPr>
              <a:t>solvant</a:t>
            </a:r>
            <a:r>
              <a:rPr lang="en-US" sz="3199" dirty="0" smtClean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utilise</a:t>
            </a:r>
            <a:r>
              <a:rPr lang="en-US" sz="31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est</a:t>
            </a:r>
            <a:r>
              <a:rPr lang="en-US" sz="3199" dirty="0">
                <a:solidFill>
                  <a:srgbClr val="FFFFFF"/>
                </a:solidFill>
                <a:latin typeface="Times New Roman Bold"/>
                <a:ea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  <a:ea typeface="Times New Roman Bold"/>
              </a:rPr>
              <a:t>l﻿'eau</a:t>
            </a:r>
            <a:endParaRPr lang="en-US" sz="3199" dirty="0">
              <a:solidFill>
                <a:srgbClr val="FFFFFF"/>
              </a:solidFill>
              <a:latin typeface="Times New Roman Bold"/>
              <a:ea typeface="Times New Roman Bold"/>
            </a:endParaRPr>
          </a:p>
          <a:p>
            <a:pPr marL="690871" lvl="1" indent="-345435" algn="r">
              <a:lnSpc>
                <a:spcPts val="4479"/>
              </a:lnSpc>
              <a:buFont typeface="Arial"/>
              <a:buChar char="•"/>
            </a:pP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la masse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totale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du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solvant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et du solute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reste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inchangee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au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cours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de la dissolution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841766" y="8954575"/>
            <a:ext cx="1164291" cy="1011817"/>
          </a:xfrm>
          <a:custGeom>
            <a:avLst/>
            <a:gdLst/>
            <a:ahLst/>
            <a:cxnLst/>
            <a:rect l="l" t="t" r="r" b="b"/>
            <a:pathLst>
              <a:path w="1164291" h="1011817">
                <a:moveTo>
                  <a:pt x="0" y="0"/>
                </a:moveTo>
                <a:lnTo>
                  <a:pt x="1164292" y="0"/>
                </a:lnTo>
                <a:lnTo>
                  <a:pt x="1164292" y="1011817"/>
                </a:lnTo>
                <a:lnTo>
                  <a:pt x="0" y="10118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922333" y="7286624"/>
            <a:ext cx="5091095" cy="5123635"/>
          </a:xfrm>
          <a:custGeom>
            <a:avLst/>
            <a:gdLst/>
            <a:ahLst/>
            <a:cxnLst/>
            <a:rect l="l" t="t" r="r" b="b"/>
            <a:pathLst>
              <a:path w="5091095" h="5123635">
                <a:moveTo>
                  <a:pt x="0" y="0"/>
                </a:moveTo>
                <a:lnTo>
                  <a:pt x="5091094" y="0"/>
                </a:lnTo>
                <a:lnTo>
                  <a:pt x="5091094" y="5123635"/>
                </a:lnTo>
                <a:lnTo>
                  <a:pt x="0" y="51236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74428" y="8361569"/>
            <a:ext cx="1195205" cy="2078617"/>
          </a:xfrm>
          <a:custGeom>
            <a:avLst/>
            <a:gdLst/>
            <a:ahLst/>
            <a:cxnLst/>
            <a:rect l="l" t="t" r="r" b="b"/>
            <a:pathLst>
              <a:path w="1195205" h="2078617">
                <a:moveTo>
                  <a:pt x="1195205" y="0"/>
                </a:moveTo>
                <a:lnTo>
                  <a:pt x="0" y="0"/>
                </a:lnTo>
                <a:lnTo>
                  <a:pt x="0" y="2078617"/>
                </a:lnTo>
                <a:lnTo>
                  <a:pt x="1195205" y="2078617"/>
                </a:lnTo>
                <a:lnTo>
                  <a:pt x="119520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0290" y="477879"/>
            <a:ext cx="2009884" cy="1746672"/>
          </a:xfrm>
          <a:custGeom>
            <a:avLst/>
            <a:gdLst/>
            <a:ahLst/>
            <a:cxnLst/>
            <a:rect l="l" t="t" r="r" b="b"/>
            <a:pathLst>
              <a:path w="2009884" h="1746672">
                <a:moveTo>
                  <a:pt x="0" y="0"/>
                </a:moveTo>
                <a:lnTo>
                  <a:pt x="2009885" y="0"/>
                </a:lnTo>
                <a:lnTo>
                  <a:pt x="2009885" y="1746672"/>
                </a:lnTo>
                <a:lnTo>
                  <a:pt x="0" y="17466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3284795" y="1503507"/>
            <a:ext cx="2887057" cy="2613631"/>
            <a:chOff x="0" y="0"/>
            <a:chExt cx="897831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97831" cy="812800"/>
            </a:xfrm>
            <a:custGeom>
              <a:avLst/>
              <a:gdLst/>
              <a:ahLst/>
              <a:cxnLst/>
              <a:rect l="l" t="t" r="r" b="b"/>
              <a:pathLst>
                <a:path w="897831" h="812800">
                  <a:moveTo>
                    <a:pt x="61677" y="0"/>
                  </a:moveTo>
                  <a:lnTo>
                    <a:pt x="836155" y="0"/>
                  </a:lnTo>
                  <a:cubicBezTo>
                    <a:pt x="870218" y="0"/>
                    <a:pt x="897831" y="27614"/>
                    <a:pt x="897831" y="61677"/>
                  </a:cubicBezTo>
                  <a:lnTo>
                    <a:pt x="897831" y="751123"/>
                  </a:lnTo>
                  <a:cubicBezTo>
                    <a:pt x="897831" y="785186"/>
                    <a:pt x="870218" y="812800"/>
                    <a:pt x="836155" y="812800"/>
                  </a:cubicBezTo>
                  <a:lnTo>
                    <a:pt x="61677" y="812800"/>
                  </a:lnTo>
                  <a:cubicBezTo>
                    <a:pt x="27614" y="812800"/>
                    <a:pt x="0" y="785186"/>
                    <a:pt x="0" y="751123"/>
                  </a:cubicBezTo>
                  <a:lnTo>
                    <a:pt x="0" y="61677"/>
                  </a:lnTo>
                  <a:cubicBezTo>
                    <a:pt x="0" y="27614"/>
                    <a:pt x="27614" y="0"/>
                    <a:pt x="61677" y="0"/>
                  </a:cubicBezTo>
                  <a:close/>
                </a:path>
              </a:pathLst>
            </a:custGeom>
            <a:blipFill>
              <a:blip r:embed="rId8"/>
              <a:stretch>
                <a:fillRect t="-24915" b="-7638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2758255" y="5652125"/>
            <a:ext cx="12771491" cy="3606175"/>
          </a:xfrm>
          <a:custGeom>
            <a:avLst/>
            <a:gdLst/>
            <a:ahLst/>
            <a:cxnLst/>
            <a:rect l="l" t="t" r="r" b="b"/>
            <a:pathLst>
              <a:path w="12771491" h="3606175">
                <a:moveTo>
                  <a:pt x="0" y="0"/>
                </a:moveTo>
                <a:lnTo>
                  <a:pt x="12771490" y="0"/>
                </a:lnTo>
                <a:lnTo>
                  <a:pt x="12771490" y="3606175"/>
                </a:lnTo>
                <a:lnTo>
                  <a:pt x="0" y="36061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740149" y="958467"/>
            <a:ext cx="6968675" cy="755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 u="sng" dirty="0">
                <a:solidFill>
                  <a:srgbClr val="A5E800"/>
                </a:solidFill>
                <a:latin typeface="Times New Roman Bold"/>
              </a:rPr>
              <a:t>1 - la decantation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20332" y="178052"/>
            <a:ext cx="12751521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60"/>
              </a:lnSpc>
              <a:spcBef>
                <a:spcPct val="0"/>
              </a:spcBef>
            </a:pPr>
            <a:r>
              <a:rPr lang="en-US" sz="4900" dirty="0">
                <a:solidFill>
                  <a:srgbClr val="FF914D"/>
                </a:solidFill>
                <a:latin typeface="Times New Roman Bold"/>
              </a:rPr>
              <a:t>V - la </a:t>
            </a:r>
            <a:r>
              <a:rPr lang="en-US" sz="4900" dirty="0" smtClean="0">
                <a:solidFill>
                  <a:srgbClr val="FF914D"/>
                </a:solidFill>
                <a:latin typeface="Times New Roman Bold"/>
              </a:rPr>
              <a:t>separation </a:t>
            </a:r>
            <a:r>
              <a:rPr lang="en-US" sz="4900" dirty="0">
                <a:solidFill>
                  <a:srgbClr val="FF914D"/>
                </a:solidFill>
                <a:latin typeface="Times New Roman Bold"/>
              </a:rPr>
              <a:t>des </a:t>
            </a:r>
            <a:r>
              <a:rPr lang="en-US" sz="4900" dirty="0" smtClean="0">
                <a:solidFill>
                  <a:srgbClr val="FF914D"/>
                </a:solidFill>
                <a:latin typeface="Times New Roman Bold"/>
              </a:rPr>
              <a:t>constituents </a:t>
            </a:r>
            <a:r>
              <a:rPr lang="en-US" sz="4900" dirty="0">
                <a:solidFill>
                  <a:srgbClr val="FF914D"/>
                </a:solidFill>
                <a:latin typeface="Times New Roman Bold"/>
              </a:rPr>
              <a:t>d un </a:t>
            </a:r>
            <a:r>
              <a:rPr lang="en-US" sz="4900" dirty="0" err="1">
                <a:solidFill>
                  <a:srgbClr val="FF914D"/>
                </a:solidFill>
                <a:latin typeface="Times New Roman Bold"/>
              </a:rPr>
              <a:t>melange</a:t>
            </a:r>
            <a:endParaRPr lang="en-US" sz="4900" dirty="0">
              <a:solidFill>
                <a:srgbClr val="FF914D"/>
              </a:solidFill>
              <a:latin typeface="Times New Rom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453147" y="1674174"/>
            <a:ext cx="6968675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u="sng" dirty="0">
                <a:solidFill>
                  <a:srgbClr val="FFDE59"/>
                </a:solidFill>
                <a:latin typeface="Open Sans Bold"/>
              </a:rPr>
              <a:t>a - experience1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72030" y="2445065"/>
            <a:ext cx="11384328" cy="613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5"/>
              </a:lnSpc>
            </a:pPr>
            <a:r>
              <a:rPr lang="en-US" sz="3261" dirty="0">
                <a:solidFill>
                  <a:srgbClr val="FFFFFF"/>
                </a:solidFill>
                <a:latin typeface="Times New Roman Bold"/>
              </a:rPr>
              <a:t>. On laisse </a:t>
            </a:r>
            <a:r>
              <a:rPr lang="en-US" sz="3261" dirty="0" err="1">
                <a:solidFill>
                  <a:srgbClr val="FFFFFF"/>
                </a:solidFill>
                <a:latin typeface="Times New Roman Bold"/>
              </a:rPr>
              <a:t>reposer</a:t>
            </a:r>
            <a:r>
              <a:rPr lang="en-US" sz="3261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61" dirty="0" err="1">
                <a:solidFill>
                  <a:srgbClr val="FFFFFF"/>
                </a:solidFill>
                <a:latin typeface="Times New Roman Bold"/>
              </a:rPr>
              <a:t>une</a:t>
            </a:r>
            <a:r>
              <a:rPr lang="en-US" sz="3261" dirty="0">
                <a:solidFill>
                  <a:srgbClr val="FFFFFF"/>
                </a:solidFill>
                <a:latin typeface="Times New Roman Bold"/>
              </a:rPr>
              <a:t> eau </a:t>
            </a:r>
            <a:r>
              <a:rPr lang="en-US" sz="3261" dirty="0" err="1">
                <a:solidFill>
                  <a:srgbClr val="FFFFFF"/>
                </a:solidFill>
                <a:latin typeface="Times New Roman Bold"/>
              </a:rPr>
              <a:t>boueuse</a:t>
            </a:r>
            <a:r>
              <a:rPr lang="en-US" sz="3261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61" dirty="0" err="1">
                <a:solidFill>
                  <a:srgbClr val="FFFFFF"/>
                </a:solidFill>
                <a:latin typeface="Times New Roman Bold"/>
              </a:rPr>
              <a:t>dans</a:t>
            </a:r>
            <a:r>
              <a:rPr lang="en-US" sz="3261" dirty="0">
                <a:solidFill>
                  <a:srgbClr val="FFFFFF"/>
                </a:solidFill>
                <a:latin typeface="Times New Roman Bold"/>
              </a:rPr>
              <a:t> un </a:t>
            </a:r>
            <a:r>
              <a:rPr lang="en-US" sz="3261" dirty="0" err="1">
                <a:solidFill>
                  <a:srgbClr val="FFFFFF"/>
                </a:solidFill>
                <a:latin typeface="Times New Roman Bold"/>
              </a:rPr>
              <a:t>récipient</a:t>
            </a:r>
            <a:r>
              <a:rPr lang="en-US" sz="3261" dirty="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25578" y="4383838"/>
            <a:ext cx="16218552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1" lvl="1" indent="-345435">
              <a:lnSpc>
                <a:spcPts val="4479"/>
              </a:lnSpc>
              <a:buFont typeface="Arial"/>
              <a:buChar char="•"/>
            </a:pP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On verse le mélange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d'eau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et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d'huile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dans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l'ampoule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à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décanter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comme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indiqué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 ci-</a:t>
            </a:r>
            <a:r>
              <a:rPr lang="en-US" sz="3199" dirty="0" err="1">
                <a:solidFill>
                  <a:srgbClr val="FFFFFF"/>
                </a:solidFill>
                <a:latin typeface="Times New Roman Bold"/>
              </a:rPr>
              <a:t>dessous</a:t>
            </a:r>
            <a:r>
              <a:rPr lang="en-US" sz="3199" dirty="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53147" y="3260522"/>
            <a:ext cx="6968675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  <a:spcBef>
                <a:spcPct val="0"/>
              </a:spcBef>
            </a:pPr>
            <a:r>
              <a:rPr lang="en-US" sz="3399" u="sng" dirty="0">
                <a:solidFill>
                  <a:srgbClr val="FFDE59"/>
                </a:solidFill>
                <a:latin typeface="Open Sans Bold"/>
              </a:rPr>
              <a:t>b - experience2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0863" y="3370103"/>
            <a:ext cx="3219468" cy="3219455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38888" r="-3888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3170269" y="923488"/>
            <a:ext cx="3219468" cy="3219455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38888" r="-3888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3170269" y="6038845"/>
            <a:ext cx="3219468" cy="3219455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2399" b="-22399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5679087" y="3533772"/>
            <a:ext cx="3219468" cy="3219455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30459" r="-30459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7932697" flipH="1">
            <a:off x="735939" y="7778903"/>
            <a:ext cx="1533222" cy="2666474"/>
          </a:xfrm>
          <a:custGeom>
            <a:avLst/>
            <a:gdLst/>
            <a:ahLst/>
            <a:cxnLst/>
            <a:rect l="l" t="t" r="r" b="b"/>
            <a:pathLst>
              <a:path w="1533222" h="2666474">
                <a:moveTo>
                  <a:pt x="1533222" y="0"/>
                </a:moveTo>
                <a:lnTo>
                  <a:pt x="0" y="0"/>
                </a:lnTo>
                <a:lnTo>
                  <a:pt x="0" y="2666474"/>
                </a:lnTo>
                <a:lnTo>
                  <a:pt x="1533222" y="2666474"/>
                </a:lnTo>
                <a:lnTo>
                  <a:pt x="153322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710378" y="1250021"/>
            <a:ext cx="8264002" cy="5662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3232" lvl="1" indent="-346616">
              <a:lnSpc>
                <a:spcPts val="4495"/>
              </a:lnSpc>
              <a:buFont typeface="Arial"/>
              <a:buChar char="•"/>
            </a:pP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lorsqu'on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laisse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reposer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l’eau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bouleuse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on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remarque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que les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particules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solides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lourdes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se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déposent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au fond du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récipient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.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cette</a:t>
            </a:r>
            <a:r>
              <a:rPr lang="en-US" sz="3210" dirty="0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opération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appelée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>
                <a:solidFill>
                  <a:srgbClr val="FF66C4"/>
                </a:solidFill>
                <a:latin typeface="Times New Roman Bold"/>
              </a:rPr>
              <a:t>la </a:t>
            </a:r>
            <a:r>
              <a:rPr lang="en-US" sz="3210" dirty="0" err="1">
                <a:solidFill>
                  <a:srgbClr val="FF66C4"/>
                </a:solidFill>
                <a:latin typeface="Times New Roman Bold"/>
              </a:rPr>
              <a:t>décantation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,et on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obtient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après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une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>
                <a:solidFill>
                  <a:srgbClr val="CB6CE6"/>
                </a:solidFill>
                <a:latin typeface="Times New Roman Bold"/>
              </a:rPr>
              <a:t>eau </a:t>
            </a:r>
            <a:r>
              <a:rPr lang="en-US" sz="3210" dirty="0" err="1">
                <a:solidFill>
                  <a:srgbClr val="CB6CE6"/>
                </a:solidFill>
                <a:latin typeface="Times New Roman Bold"/>
              </a:rPr>
              <a:t>décantée</a:t>
            </a:r>
            <a:endParaRPr lang="en-US" sz="3210" dirty="0">
              <a:solidFill>
                <a:srgbClr val="CB6CE6"/>
              </a:solidFill>
              <a:latin typeface="Times New Roman Bold"/>
            </a:endParaRPr>
          </a:p>
          <a:p>
            <a:pPr marL="693232" lvl="1" indent="-346616">
              <a:lnSpc>
                <a:spcPts val="4495"/>
              </a:lnSpc>
              <a:buFont typeface="Arial"/>
              <a:buChar char="•"/>
            </a:pP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pour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séparer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deux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liquides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non miscible ,on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utilise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l’ampoule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a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décanter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qui nous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permet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récupérer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le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liquide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qui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en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dessous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dans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un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bécher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en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ouvrant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le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robinet</a:t>
            </a:r>
            <a:r>
              <a:rPr lang="en-US" sz="3210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210" dirty="0" err="1">
                <a:solidFill>
                  <a:srgbClr val="FFFFFF"/>
                </a:solidFill>
                <a:latin typeface="Times New Roman Bold"/>
              </a:rPr>
              <a:t>l’ampoule</a:t>
            </a:r>
            <a:endParaRPr lang="en-US" sz="3210" dirty="0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283209" y="341268"/>
            <a:ext cx="6910315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0"/>
              </a:lnSpc>
              <a:spcBef>
                <a:spcPct val="0"/>
              </a:spcBef>
            </a:pPr>
            <a:r>
              <a:rPr lang="en-US" sz="4500" dirty="0">
                <a:solidFill>
                  <a:srgbClr val="FEFE73"/>
                </a:solidFill>
                <a:latin typeface="Times New Roman Bold"/>
              </a:rPr>
              <a:t>c - interpretation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77247" y="6871806"/>
            <a:ext cx="6910315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u="sng" dirty="0">
                <a:solidFill>
                  <a:srgbClr val="CB6CE6"/>
                </a:solidFill>
                <a:latin typeface="Times New Roman Bold"/>
              </a:rPr>
              <a:t>conclusion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864756" y="8037740"/>
            <a:ext cx="9454302" cy="1363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1179" lvl="1" indent="-400589">
              <a:lnSpc>
                <a:spcPts val="5195"/>
              </a:lnSpc>
              <a:buFont typeface="Arial"/>
              <a:buChar char="•"/>
            </a:pPr>
            <a:r>
              <a:rPr lang="en-US" sz="3710" dirty="0">
                <a:solidFill>
                  <a:srgbClr val="FFFFFF"/>
                </a:solidFill>
                <a:latin typeface="Times New Roman Bold"/>
              </a:rPr>
              <a:t>La </a:t>
            </a:r>
            <a:r>
              <a:rPr lang="en-US" sz="3710" dirty="0" err="1">
                <a:solidFill>
                  <a:srgbClr val="FFFFFF"/>
                </a:solidFill>
                <a:latin typeface="Times New Roman Bold"/>
              </a:rPr>
              <a:t>décantation</a:t>
            </a:r>
            <a:r>
              <a:rPr lang="en-US" sz="37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710" dirty="0" err="1">
                <a:solidFill>
                  <a:srgbClr val="FFFFFF"/>
                </a:solidFill>
                <a:latin typeface="Times New Roman Bold"/>
              </a:rPr>
              <a:t>permet</a:t>
            </a:r>
            <a:r>
              <a:rPr lang="en-US" sz="3710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710" dirty="0" err="1">
                <a:solidFill>
                  <a:srgbClr val="FFFFFF"/>
                </a:solidFill>
                <a:latin typeface="Times New Roman Bold"/>
              </a:rPr>
              <a:t>séparer</a:t>
            </a:r>
            <a:r>
              <a:rPr lang="en-US" sz="37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710" dirty="0" err="1">
                <a:solidFill>
                  <a:srgbClr val="FFFFFF"/>
                </a:solidFill>
                <a:latin typeface="Times New Roman Bold"/>
              </a:rPr>
              <a:t>certains</a:t>
            </a:r>
            <a:r>
              <a:rPr lang="en-US" sz="3710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710" dirty="0" err="1">
                <a:solidFill>
                  <a:srgbClr val="FFFFFF"/>
                </a:solidFill>
                <a:latin typeface="Times New Roman Bold"/>
              </a:rPr>
              <a:t>constituants</a:t>
            </a:r>
            <a:r>
              <a:rPr lang="en-US" sz="3710" dirty="0">
                <a:solidFill>
                  <a:srgbClr val="FFFFFF"/>
                </a:solidFill>
                <a:latin typeface="Times New Roman Bold"/>
              </a:rPr>
              <a:t> d’un mélange </a:t>
            </a:r>
            <a:r>
              <a:rPr lang="en-US" sz="3710" dirty="0" err="1">
                <a:solidFill>
                  <a:srgbClr val="FFFFFF"/>
                </a:solidFill>
                <a:latin typeface="Times New Roman Bold"/>
              </a:rPr>
              <a:t>hétérogène</a:t>
            </a:r>
            <a:endParaRPr lang="en-US" sz="3710" dirty="0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15998224" y="7735654"/>
            <a:ext cx="1189338" cy="2110117"/>
          </a:xfrm>
          <a:custGeom>
            <a:avLst/>
            <a:gdLst/>
            <a:ahLst/>
            <a:cxnLst/>
            <a:rect l="l" t="t" r="r" b="b"/>
            <a:pathLst>
              <a:path w="1189338" h="2110117">
                <a:moveTo>
                  <a:pt x="0" y="0"/>
                </a:moveTo>
                <a:lnTo>
                  <a:pt x="1189338" y="0"/>
                </a:lnTo>
                <a:lnTo>
                  <a:pt x="1189338" y="2110116"/>
                </a:lnTo>
                <a:lnTo>
                  <a:pt x="0" y="21101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flipH="1">
            <a:off x="6099483" y="7856275"/>
            <a:ext cx="1189338" cy="2110117"/>
          </a:xfrm>
          <a:custGeom>
            <a:avLst/>
            <a:gdLst/>
            <a:ahLst/>
            <a:cxnLst/>
            <a:rect l="l" t="t" r="r" b="b"/>
            <a:pathLst>
              <a:path w="1189338" h="2110117">
                <a:moveTo>
                  <a:pt x="1189339" y="0"/>
                </a:moveTo>
                <a:lnTo>
                  <a:pt x="0" y="0"/>
                </a:lnTo>
                <a:lnTo>
                  <a:pt x="0" y="2110117"/>
                </a:lnTo>
                <a:lnTo>
                  <a:pt x="1189339" y="2110117"/>
                </a:lnTo>
                <a:lnTo>
                  <a:pt x="1189339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233203" y="1564360"/>
            <a:ext cx="5858801" cy="7448532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63032" r="-6303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27288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5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5" y="1953417"/>
                </a:lnTo>
                <a:lnTo>
                  <a:pt x="112321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7580317" y="1542681"/>
            <a:ext cx="3604766" cy="2674557"/>
            <a:chOff x="0" y="0"/>
            <a:chExt cx="1095491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95491" cy="812800"/>
            </a:xfrm>
            <a:custGeom>
              <a:avLst/>
              <a:gdLst/>
              <a:ahLst/>
              <a:cxnLst/>
              <a:rect l="l" t="t" r="r" b="b"/>
              <a:pathLst>
                <a:path w="1095491" h="812800">
                  <a:moveTo>
                    <a:pt x="49397" y="0"/>
                  </a:moveTo>
                  <a:lnTo>
                    <a:pt x="1046094" y="0"/>
                  </a:lnTo>
                  <a:cubicBezTo>
                    <a:pt x="1073375" y="0"/>
                    <a:pt x="1095491" y="22116"/>
                    <a:pt x="1095491" y="49397"/>
                  </a:cubicBezTo>
                  <a:lnTo>
                    <a:pt x="1095491" y="763403"/>
                  </a:lnTo>
                  <a:cubicBezTo>
                    <a:pt x="1095491" y="790684"/>
                    <a:pt x="1073375" y="812800"/>
                    <a:pt x="1046094" y="812800"/>
                  </a:cubicBezTo>
                  <a:lnTo>
                    <a:pt x="49397" y="812800"/>
                  </a:lnTo>
                  <a:cubicBezTo>
                    <a:pt x="22116" y="812800"/>
                    <a:pt x="0" y="790684"/>
                    <a:pt x="0" y="763403"/>
                  </a:cubicBezTo>
                  <a:lnTo>
                    <a:pt x="0" y="49397"/>
                  </a:lnTo>
                  <a:cubicBezTo>
                    <a:pt x="0" y="22116"/>
                    <a:pt x="22116" y="0"/>
                    <a:pt x="49397" y="0"/>
                  </a:cubicBezTo>
                  <a:close/>
                </a:path>
              </a:pathLst>
            </a:custGeom>
            <a:blipFill>
              <a:blip r:embed="rId10"/>
              <a:stretch>
                <a:fillRect t="-2360" b="-2360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4189853" y="-41460"/>
            <a:ext cx="8031925" cy="105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50"/>
              </a:lnSpc>
              <a:spcBef>
                <a:spcPct val="0"/>
              </a:spcBef>
            </a:pPr>
            <a:r>
              <a:rPr lang="en-US" sz="5536" dirty="0">
                <a:solidFill>
                  <a:srgbClr val="B6F61A"/>
                </a:solidFill>
                <a:latin typeface="Times New Roman"/>
              </a:rPr>
              <a:t>2 - la filtration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12289" y="894240"/>
            <a:ext cx="8031925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71"/>
              </a:lnSpc>
              <a:spcBef>
                <a:spcPct val="0"/>
              </a:spcBef>
            </a:pPr>
            <a:r>
              <a:rPr lang="en-US" sz="4336" dirty="0">
                <a:solidFill>
                  <a:srgbClr val="FEFE73"/>
                </a:solidFill>
                <a:latin typeface="Times New Roman Bold"/>
              </a:rPr>
              <a:t>a - </a:t>
            </a:r>
            <a:r>
              <a:rPr lang="en-US" sz="4336" dirty="0" smtClean="0">
                <a:solidFill>
                  <a:srgbClr val="FEFE73"/>
                </a:solidFill>
                <a:latin typeface="Times New Roman Bold"/>
              </a:rPr>
              <a:t>Experience</a:t>
            </a:r>
            <a:endParaRPr lang="en-US" sz="4336" dirty="0">
              <a:solidFill>
                <a:srgbClr val="FEFE73"/>
              </a:solidFill>
              <a:latin typeface="Times New Roman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212289" y="3219484"/>
            <a:ext cx="8031925" cy="790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91"/>
              </a:lnSpc>
              <a:spcBef>
                <a:spcPct val="0"/>
              </a:spcBef>
            </a:pPr>
            <a:r>
              <a:rPr lang="en-US" sz="4136" dirty="0">
                <a:solidFill>
                  <a:srgbClr val="FEFE73"/>
                </a:solidFill>
                <a:latin typeface="Times New Roman Bold"/>
              </a:rPr>
              <a:t>b - Interpretation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9551" y="4283913"/>
            <a:ext cx="12152693" cy="1646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51"/>
              </a:lnSpc>
              <a:spcBef>
                <a:spcPct val="0"/>
              </a:spcBef>
            </a:pP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Le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papier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filtre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laisse passer le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liquide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et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arrête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les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particules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solides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. Et on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obtient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au fond du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verre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un mélange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homogène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appelé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>
                <a:solidFill>
                  <a:srgbClr val="FDB27D"/>
                </a:solidFill>
                <a:latin typeface="Times New Roman Bold"/>
              </a:rPr>
              <a:t>le </a:t>
            </a:r>
            <a:r>
              <a:rPr lang="en-US" sz="3036" dirty="0" err="1">
                <a:solidFill>
                  <a:srgbClr val="FDB27D"/>
                </a:solidFill>
                <a:latin typeface="Times New Roman Bold"/>
              </a:rPr>
              <a:t>filtrat</a:t>
            </a:r>
            <a:r>
              <a:rPr lang="en-US" sz="3036" dirty="0">
                <a:solidFill>
                  <a:srgbClr val="FDB27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ou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B27D"/>
                </a:solidFill>
                <a:latin typeface="Times New Roman Bold"/>
              </a:rPr>
              <a:t>l’eau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B27D"/>
                </a:solidFill>
                <a:latin typeface="Times New Roman Bold"/>
              </a:rPr>
              <a:t>filtree</a:t>
            </a:r>
            <a:endParaRPr lang="en-US" sz="3036" dirty="0">
              <a:solidFill>
                <a:srgbClr val="FDB27D"/>
              </a:solidFill>
              <a:latin typeface="Times New Roman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72571" y="1963885"/>
            <a:ext cx="6271573" cy="1229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1"/>
              </a:lnSpc>
              <a:spcBef>
                <a:spcPct val="0"/>
              </a:spcBef>
            </a:pPr>
            <a:r>
              <a:rPr lang="en-US" sz="3336" dirty="0">
                <a:solidFill>
                  <a:srgbClr val="FFFFFF"/>
                </a:solidFill>
                <a:latin typeface="Times New Roman Bold"/>
              </a:rPr>
              <a:t>On verse le mélange </a:t>
            </a:r>
            <a:r>
              <a:rPr lang="en-US" sz="3336" dirty="0" err="1">
                <a:solidFill>
                  <a:srgbClr val="FFFFFF"/>
                </a:solidFill>
                <a:latin typeface="Times New Roman Bold"/>
              </a:rPr>
              <a:t>décanté</a:t>
            </a:r>
            <a:r>
              <a:rPr lang="en-US" sz="3336" dirty="0">
                <a:solidFill>
                  <a:srgbClr val="FFFFFF"/>
                </a:solidFill>
                <a:latin typeface="Times New Roman Bold"/>
              </a:rPr>
              <a:t> sur un </a:t>
            </a:r>
            <a:r>
              <a:rPr lang="en-US" sz="3336" dirty="0" err="1">
                <a:solidFill>
                  <a:srgbClr val="FFFFFF"/>
                </a:solidFill>
                <a:latin typeface="Times New Roman Bold"/>
              </a:rPr>
              <a:t>papier</a:t>
            </a:r>
            <a:r>
              <a:rPr lang="en-US" sz="3336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336" dirty="0" err="1">
                <a:solidFill>
                  <a:srgbClr val="FFFFFF"/>
                </a:solidFill>
                <a:latin typeface="Times New Roman Bold"/>
              </a:rPr>
              <a:t>filtre</a:t>
            </a:r>
            <a:r>
              <a:rPr lang="en-US" sz="3336" dirty="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750319" y="5997487"/>
            <a:ext cx="8031925" cy="105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50"/>
              </a:lnSpc>
              <a:spcBef>
                <a:spcPct val="0"/>
              </a:spcBef>
            </a:pPr>
            <a:r>
              <a:rPr lang="en-US" sz="5536" u="sng" dirty="0">
                <a:solidFill>
                  <a:srgbClr val="CB6CE6"/>
                </a:solidFill>
                <a:latin typeface="Times New Roman Bold"/>
              </a:rPr>
              <a:t>conclusion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70908" y="7017862"/>
            <a:ext cx="10518601" cy="1756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31"/>
              </a:lnSpc>
            </a:pPr>
            <a:r>
              <a:rPr lang="en-US" sz="3236" dirty="0">
                <a:solidFill>
                  <a:srgbClr val="FDFDFD"/>
                </a:solidFill>
                <a:latin typeface="Times New Roman Bold"/>
              </a:rPr>
              <a:t>la filtration </a:t>
            </a:r>
            <a:r>
              <a:rPr lang="en-US" sz="3236" dirty="0" err="1">
                <a:solidFill>
                  <a:srgbClr val="FDFDFD"/>
                </a:solidFill>
                <a:latin typeface="Times New Roman Bold"/>
              </a:rPr>
              <a:t>permet</a:t>
            </a:r>
            <a:r>
              <a:rPr lang="en-US" sz="3236" dirty="0">
                <a:solidFill>
                  <a:srgbClr val="FDFDFD"/>
                </a:solidFill>
                <a:latin typeface="Times New Roman Bold"/>
              </a:rPr>
              <a:t> de </a:t>
            </a:r>
            <a:r>
              <a:rPr lang="en-US" sz="3236" dirty="0" err="1">
                <a:solidFill>
                  <a:srgbClr val="FDFDFD"/>
                </a:solidFill>
                <a:latin typeface="Times New Roman Bold"/>
              </a:rPr>
              <a:t>séparer</a:t>
            </a:r>
            <a:r>
              <a:rPr lang="en-US" sz="32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236" dirty="0" err="1">
                <a:solidFill>
                  <a:srgbClr val="FDFDFD"/>
                </a:solidFill>
                <a:latin typeface="Times New Roman Bold"/>
              </a:rPr>
              <a:t>certains</a:t>
            </a:r>
            <a:r>
              <a:rPr lang="en-US" sz="32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236" dirty="0" err="1">
                <a:solidFill>
                  <a:srgbClr val="FDFDFD"/>
                </a:solidFill>
                <a:latin typeface="Times New Roman Bold"/>
              </a:rPr>
              <a:t>constituants</a:t>
            </a:r>
            <a:r>
              <a:rPr lang="en-US" sz="32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236" dirty="0" err="1">
                <a:solidFill>
                  <a:srgbClr val="FDFDFD"/>
                </a:solidFill>
                <a:latin typeface="Times New Roman Bold"/>
              </a:rPr>
              <a:t>solides</a:t>
            </a:r>
            <a:r>
              <a:rPr lang="en-US" sz="3236" dirty="0">
                <a:solidFill>
                  <a:srgbClr val="FDFDFD"/>
                </a:solidFill>
                <a:latin typeface="Times New Roman Bold"/>
              </a:rPr>
              <a:t> d’un mélange </a:t>
            </a:r>
            <a:r>
              <a:rPr lang="en-US" sz="3236" dirty="0" err="1">
                <a:solidFill>
                  <a:srgbClr val="FDFDFD"/>
                </a:solidFill>
                <a:latin typeface="Times New Roman Bold"/>
              </a:rPr>
              <a:t>hétérogène</a:t>
            </a:r>
            <a:r>
              <a:rPr lang="en-US" sz="3236" dirty="0">
                <a:solidFill>
                  <a:srgbClr val="FDFDFD"/>
                </a:solidFill>
                <a:latin typeface="Times New Roman Bold"/>
              </a:rPr>
              <a:t>, et </a:t>
            </a:r>
            <a:r>
              <a:rPr lang="en-US" sz="3236" dirty="0" err="1">
                <a:solidFill>
                  <a:srgbClr val="FDFDFD"/>
                </a:solidFill>
                <a:latin typeface="Times New Roman Bold"/>
              </a:rPr>
              <a:t>d’obtenir</a:t>
            </a:r>
            <a:r>
              <a:rPr lang="en-US" sz="3236" dirty="0">
                <a:solidFill>
                  <a:srgbClr val="FDFDFD"/>
                </a:solidFill>
                <a:latin typeface="Times New Roman Bold"/>
              </a:rPr>
              <a:t> un mélange </a:t>
            </a:r>
            <a:r>
              <a:rPr lang="en-US" sz="3236" dirty="0" err="1">
                <a:solidFill>
                  <a:srgbClr val="FDFDFD"/>
                </a:solidFill>
                <a:latin typeface="Times New Roman Bold"/>
              </a:rPr>
              <a:t>homogène</a:t>
            </a:r>
            <a:endParaRPr lang="en-US" sz="3236" dirty="0">
              <a:solidFill>
                <a:srgbClr val="FDFDFD"/>
              </a:solidFill>
              <a:latin typeface="Times New Roman Bold"/>
            </a:endParaRPr>
          </a:p>
          <a:p>
            <a:pPr>
              <a:lnSpc>
                <a:spcPts val="4531"/>
              </a:lnSpc>
              <a:spcBef>
                <a:spcPct val="0"/>
              </a:spcBef>
            </a:pPr>
            <a:endParaRPr lang="en-US" sz="3236" dirty="0">
              <a:solidFill>
                <a:srgbClr val="FDFDFD"/>
              </a:solidFill>
              <a:latin typeface="Times New Roman Bold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11388928" y="6902776"/>
            <a:ext cx="1189338" cy="2110117"/>
          </a:xfrm>
          <a:custGeom>
            <a:avLst/>
            <a:gdLst/>
            <a:ahLst/>
            <a:cxnLst/>
            <a:rect l="l" t="t" r="r" b="b"/>
            <a:pathLst>
              <a:path w="1189338" h="2110117">
                <a:moveTo>
                  <a:pt x="0" y="0"/>
                </a:moveTo>
                <a:lnTo>
                  <a:pt x="1189339" y="0"/>
                </a:lnTo>
                <a:lnTo>
                  <a:pt x="1189339" y="2110116"/>
                </a:lnTo>
                <a:lnTo>
                  <a:pt x="0" y="211011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flipH="1">
            <a:off x="-66375" y="6771485"/>
            <a:ext cx="1189338" cy="2110117"/>
          </a:xfrm>
          <a:custGeom>
            <a:avLst/>
            <a:gdLst/>
            <a:ahLst/>
            <a:cxnLst/>
            <a:rect l="l" t="t" r="r" b="b"/>
            <a:pathLst>
              <a:path w="1189338" h="2110117">
                <a:moveTo>
                  <a:pt x="1189338" y="0"/>
                </a:moveTo>
                <a:lnTo>
                  <a:pt x="0" y="0"/>
                </a:lnTo>
                <a:lnTo>
                  <a:pt x="0" y="2110117"/>
                </a:lnTo>
                <a:lnTo>
                  <a:pt x="1189338" y="2110117"/>
                </a:lnTo>
                <a:lnTo>
                  <a:pt x="1189338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055325" y="2452914"/>
            <a:ext cx="4232675" cy="5381171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37123" r="-37123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5960961" y="-212377"/>
            <a:ext cx="1469777" cy="2556134"/>
          </a:xfrm>
          <a:custGeom>
            <a:avLst/>
            <a:gdLst/>
            <a:ahLst/>
            <a:cxnLst/>
            <a:rect l="l" t="t" r="r" b="b"/>
            <a:pathLst>
              <a:path w="1469777" h="2556134">
                <a:moveTo>
                  <a:pt x="1469777" y="0"/>
                </a:moveTo>
                <a:lnTo>
                  <a:pt x="0" y="0"/>
                </a:lnTo>
                <a:lnTo>
                  <a:pt x="0" y="2556134"/>
                </a:lnTo>
                <a:lnTo>
                  <a:pt x="1469777" y="2556134"/>
                </a:lnTo>
                <a:lnTo>
                  <a:pt x="146977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27288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5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5" y="1953417"/>
                </a:lnTo>
                <a:lnTo>
                  <a:pt x="112321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6171663" y="8374666"/>
            <a:ext cx="1483294" cy="1289043"/>
          </a:xfrm>
          <a:custGeom>
            <a:avLst/>
            <a:gdLst/>
            <a:ahLst/>
            <a:cxnLst/>
            <a:rect l="l" t="t" r="r" b="b"/>
            <a:pathLst>
              <a:path w="1483294" h="1289043">
                <a:moveTo>
                  <a:pt x="0" y="0"/>
                </a:moveTo>
                <a:lnTo>
                  <a:pt x="1483293" y="0"/>
                </a:lnTo>
                <a:lnTo>
                  <a:pt x="1483293" y="1289043"/>
                </a:lnTo>
                <a:lnTo>
                  <a:pt x="0" y="12890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9182708" y="1292672"/>
            <a:ext cx="4872617" cy="3110338"/>
            <a:chOff x="0" y="0"/>
            <a:chExt cx="1491706" cy="95220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91706" cy="952201"/>
            </a:xfrm>
            <a:custGeom>
              <a:avLst/>
              <a:gdLst/>
              <a:ahLst/>
              <a:cxnLst/>
              <a:rect l="l" t="t" r="r" b="b"/>
              <a:pathLst>
                <a:path w="1491706" h="952201">
                  <a:moveTo>
                    <a:pt x="36544" y="0"/>
                  </a:moveTo>
                  <a:lnTo>
                    <a:pt x="1455162" y="0"/>
                  </a:lnTo>
                  <a:cubicBezTo>
                    <a:pt x="1475345" y="0"/>
                    <a:pt x="1491706" y="16361"/>
                    <a:pt x="1491706" y="36544"/>
                  </a:cubicBezTo>
                  <a:lnTo>
                    <a:pt x="1491706" y="915657"/>
                  </a:lnTo>
                  <a:cubicBezTo>
                    <a:pt x="1491706" y="935840"/>
                    <a:pt x="1475345" y="952201"/>
                    <a:pt x="1455162" y="952201"/>
                  </a:cubicBezTo>
                  <a:lnTo>
                    <a:pt x="36544" y="952201"/>
                  </a:lnTo>
                  <a:cubicBezTo>
                    <a:pt x="16361" y="952201"/>
                    <a:pt x="0" y="935840"/>
                    <a:pt x="0" y="915657"/>
                  </a:cubicBezTo>
                  <a:lnTo>
                    <a:pt x="0" y="36544"/>
                  </a:lnTo>
                  <a:cubicBezTo>
                    <a:pt x="0" y="16361"/>
                    <a:pt x="16361" y="0"/>
                    <a:pt x="36544" y="0"/>
                  </a:cubicBezTo>
                  <a:close/>
                </a:path>
              </a:pathLst>
            </a:custGeom>
            <a:blipFill>
              <a:blip r:embed="rId10"/>
              <a:stretch>
                <a:fillRect t="-8747" b="-8747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4189853" y="-41460"/>
            <a:ext cx="8031925" cy="105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50"/>
              </a:lnSpc>
              <a:spcBef>
                <a:spcPct val="0"/>
              </a:spcBef>
            </a:pPr>
            <a:r>
              <a:rPr lang="en-US" sz="5536" dirty="0">
                <a:solidFill>
                  <a:srgbClr val="B6F61A"/>
                </a:solidFill>
                <a:latin typeface="Times New Roman"/>
              </a:rPr>
              <a:t>3 - la distillation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12289" y="1094025"/>
            <a:ext cx="8031925" cy="790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91"/>
              </a:lnSpc>
              <a:spcBef>
                <a:spcPct val="0"/>
              </a:spcBef>
            </a:pPr>
            <a:r>
              <a:rPr lang="en-US" sz="4136" dirty="0">
                <a:solidFill>
                  <a:srgbClr val="FEFE73"/>
                </a:solidFill>
                <a:latin typeface="Times New Roman Bold"/>
              </a:rPr>
              <a:t>a - </a:t>
            </a:r>
            <a:r>
              <a:rPr lang="en-US" sz="4136" dirty="0" err="1">
                <a:solidFill>
                  <a:srgbClr val="FEFE73"/>
                </a:solidFill>
                <a:latin typeface="Times New Roman Bold"/>
              </a:rPr>
              <a:t>Exprience</a:t>
            </a:r>
            <a:endParaRPr lang="en-US" sz="4136" dirty="0">
              <a:solidFill>
                <a:srgbClr val="FEFE73"/>
              </a:solidFill>
              <a:latin typeface="Times New Roman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89640" y="3741798"/>
            <a:ext cx="8031925" cy="773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51"/>
              </a:lnSpc>
              <a:spcBef>
                <a:spcPct val="0"/>
              </a:spcBef>
            </a:pPr>
            <a:r>
              <a:rPr lang="en-US" sz="4036" dirty="0">
                <a:solidFill>
                  <a:srgbClr val="FEFE73"/>
                </a:solidFill>
                <a:latin typeface="Times New Roman Bold"/>
              </a:rPr>
              <a:t>b - Interpretation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9551" y="4574461"/>
            <a:ext cx="13425774" cy="2180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51"/>
              </a:lnSpc>
            </a:pP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Lors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de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l'ébullition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,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il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se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forme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de la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vapeur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qui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s'élève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et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passe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dans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le tube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réfrigérant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. Elle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est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alors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refroidie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et se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liquéfie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, Le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liquide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recueilli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dans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le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bécher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est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limpide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et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incolore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« eau pure ». On </a:t>
            </a:r>
            <a:r>
              <a:rPr lang="en-US" sz="3036" dirty="0" err="1">
                <a:solidFill>
                  <a:srgbClr val="FDFDFD"/>
                </a:solidFill>
                <a:latin typeface="Times New Roman Bold"/>
              </a:rPr>
              <a:t>l'appelle</a:t>
            </a:r>
            <a:r>
              <a:rPr lang="en-US" sz="30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036" dirty="0" err="1">
                <a:solidFill>
                  <a:srgbClr val="FDB27D"/>
                </a:solidFill>
                <a:latin typeface="Times New Roman Bold"/>
              </a:rPr>
              <a:t>distillat</a:t>
            </a:r>
            <a:endParaRPr lang="en-US" sz="3036" dirty="0">
              <a:solidFill>
                <a:srgbClr val="FDB27D"/>
              </a:solidFill>
              <a:latin typeface="Times New Roman Bold"/>
            </a:endParaRPr>
          </a:p>
          <a:p>
            <a:pPr>
              <a:lnSpc>
                <a:spcPts val="4251"/>
              </a:lnSpc>
              <a:spcBef>
                <a:spcPct val="0"/>
              </a:spcBef>
            </a:pPr>
            <a:endParaRPr lang="en-US" sz="3036" dirty="0">
              <a:solidFill>
                <a:srgbClr val="FDB27D"/>
              </a:solidFill>
              <a:latin typeface="Times New Roman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24672" y="2078389"/>
            <a:ext cx="9088408" cy="1139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91"/>
              </a:lnSpc>
            </a:pPr>
            <a:r>
              <a:rPr lang="en-US" sz="3136" dirty="0">
                <a:solidFill>
                  <a:srgbClr val="FFFFFF"/>
                </a:solidFill>
                <a:latin typeface="Times New Roman Bold"/>
              </a:rPr>
              <a:t>On </a:t>
            </a:r>
            <a:r>
              <a:rPr lang="en-US" sz="3136" dirty="0" err="1">
                <a:solidFill>
                  <a:srgbClr val="FFFFFF"/>
                </a:solidFill>
                <a:latin typeface="Times New Roman Bold"/>
              </a:rPr>
              <a:t>réalise</a:t>
            </a:r>
            <a:r>
              <a:rPr lang="en-US" sz="3136" dirty="0">
                <a:solidFill>
                  <a:srgbClr val="FFFFFF"/>
                </a:solidFill>
                <a:latin typeface="Times New Roman Bold"/>
              </a:rPr>
              <a:t> la distillation de la solution </a:t>
            </a:r>
            <a:r>
              <a:rPr lang="en-US" sz="3136" dirty="0" err="1">
                <a:solidFill>
                  <a:srgbClr val="FFFFFF"/>
                </a:solidFill>
                <a:latin typeface="Times New Roman Bold"/>
              </a:rPr>
              <a:t>homogène</a:t>
            </a:r>
            <a:endParaRPr lang="en-US" sz="3136" dirty="0">
              <a:solidFill>
                <a:srgbClr val="FFFFFF"/>
              </a:solidFill>
              <a:latin typeface="Times New Roman Bold"/>
            </a:endParaRPr>
          </a:p>
          <a:p>
            <a:pPr>
              <a:lnSpc>
                <a:spcPts val="4391"/>
              </a:lnSpc>
              <a:spcBef>
                <a:spcPct val="0"/>
              </a:spcBef>
            </a:pPr>
            <a:r>
              <a:rPr lang="en-US" sz="3136" dirty="0" err="1">
                <a:solidFill>
                  <a:srgbClr val="FFFFFF"/>
                </a:solidFill>
                <a:latin typeface="Times New Roman Bold"/>
              </a:rPr>
              <a:t>Voir</a:t>
            </a:r>
            <a:r>
              <a:rPr lang="en-US" sz="3136" dirty="0">
                <a:solidFill>
                  <a:srgbClr val="FFFFFF"/>
                </a:solidFill>
                <a:latin typeface="Times New Roman Bold"/>
              </a:rPr>
              <a:t> montage et </a:t>
            </a:r>
            <a:r>
              <a:rPr lang="en-US" sz="3136" dirty="0" err="1">
                <a:solidFill>
                  <a:srgbClr val="FFFFFF"/>
                </a:solidFill>
                <a:latin typeface="Times New Roman Bold"/>
              </a:rPr>
              <a:t>schéma</a:t>
            </a:r>
            <a:r>
              <a:rPr lang="en-US" sz="3136" dirty="0">
                <a:solidFill>
                  <a:srgbClr val="FFFFFF"/>
                </a:solidFill>
                <a:latin typeface="Times New Roman Bold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23401" y="6353387"/>
            <a:ext cx="8031925" cy="105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50"/>
              </a:lnSpc>
              <a:spcBef>
                <a:spcPct val="0"/>
              </a:spcBef>
            </a:pPr>
            <a:r>
              <a:rPr lang="en-US" sz="5536" u="sng" dirty="0">
                <a:solidFill>
                  <a:srgbClr val="CB6CE6"/>
                </a:solidFill>
                <a:latin typeface="Times New Roman Bold"/>
              </a:rPr>
              <a:t>conclusion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21258" y="7451011"/>
            <a:ext cx="14557847" cy="2493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11"/>
              </a:lnSpc>
            </a:pP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La distillation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est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une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vaporisation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suivie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d’une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liquéfaction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. Elle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permet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 de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séparer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 les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constituants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 d’un mélange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homogène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 et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d’obtenir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 un corps </a:t>
            </a:r>
            <a:r>
              <a:rPr lang="en-US" sz="3436" dirty="0" err="1">
                <a:solidFill>
                  <a:srgbClr val="FDFDFD"/>
                </a:solidFill>
                <a:latin typeface="Times New Roman Bold"/>
              </a:rPr>
              <a:t>pur</a:t>
            </a:r>
            <a:r>
              <a:rPr lang="en-US" sz="3436" dirty="0">
                <a:solidFill>
                  <a:srgbClr val="FDFDFD"/>
                </a:solidFill>
                <a:latin typeface="Times New Roman Bold"/>
              </a:rPr>
              <a:t>.</a:t>
            </a:r>
          </a:p>
          <a:p>
            <a:pPr>
              <a:lnSpc>
                <a:spcPts val="4811"/>
              </a:lnSpc>
            </a:pPr>
            <a:endParaRPr lang="en-US" sz="3436" dirty="0">
              <a:solidFill>
                <a:srgbClr val="FDFDFD"/>
              </a:solidFill>
              <a:latin typeface="Times New Roman Bold"/>
            </a:endParaRPr>
          </a:p>
          <a:p>
            <a:pPr>
              <a:lnSpc>
                <a:spcPts val="4811"/>
              </a:lnSpc>
              <a:spcBef>
                <a:spcPct val="0"/>
              </a:spcBef>
            </a:pPr>
            <a:endParaRPr lang="en-US" sz="3436" dirty="0">
              <a:solidFill>
                <a:srgbClr val="FDFDFD"/>
              </a:solidFill>
              <a:latin typeface="Times New Roman Bold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14982324" y="7536465"/>
            <a:ext cx="1189338" cy="2110117"/>
          </a:xfrm>
          <a:custGeom>
            <a:avLst/>
            <a:gdLst/>
            <a:ahLst/>
            <a:cxnLst/>
            <a:rect l="l" t="t" r="r" b="b"/>
            <a:pathLst>
              <a:path w="1189338" h="2110117">
                <a:moveTo>
                  <a:pt x="0" y="0"/>
                </a:moveTo>
                <a:lnTo>
                  <a:pt x="1189339" y="0"/>
                </a:lnTo>
                <a:lnTo>
                  <a:pt x="1189339" y="2110116"/>
                </a:lnTo>
                <a:lnTo>
                  <a:pt x="0" y="211011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flipH="1">
            <a:off x="-111849" y="7536465"/>
            <a:ext cx="1189338" cy="2110117"/>
          </a:xfrm>
          <a:custGeom>
            <a:avLst/>
            <a:gdLst/>
            <a:ahLst/>
            <a:cxnLst/>
            <a:rect l="l" t="t" r="r" b="b"/>
            <a:pathLst>
              <a:path w="1189338" h="2110117">
                <a:moveTo>
                  <a:pt x="1189339" y="0"/>
                </a:moveTo>
                <a:lnTo>
                  <a:pt x="0" y="0"/>
                </a:lnTo>
                <a:lnTo>
                  <a:pt x="0" y="2110116"/>
                </a:lnTo>
                <a:lnTo>
                  <a:pt x="1189339" y="2110116"/>
                </a:lnTo>
                <a:lnTo>
                  <a:pt x="1189339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665</Words>
  <Application>Microsoft Office PowerPoint</Application>
  <PresentationFormat>Personnalisé</PresentationFormat>
  <Paragraphs>76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Open Sans Bold</vt:lpstr>
      <vt:lpstr>Calibri</vt:lpstr>
      <vt:lpstr>Times New Roman</vt:lpstr>
      <vt:lpstr>Times New Roman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mélanges</dc:title>
  <dc:creator>hp</dc:creator>
  <cp:lastModifiedBy>hp</cp:lastModifiedBy>
  <cp:revision>10</cp:revision>
  <dcterms:created xsi:type="dcterms:W3CDTF">2006-08-16T00:00:00Z</dcterms:created>
  <dcterms:modified xsi:type="dcterms:W3CDTF">2024-03-06T11:28:35Z</dcterms:modified>
  <dc:identifier>DAF9CxhgQm0</dc:identifier>
</cp:coreProperties>
</file>