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Open Sans" panose="020B0606030504020204" pitchFamily="34" charset="0"/>
      <p:regular r:id="rId10"/>
    </p:embeddedFont>
    <p:embeddedFont>
      <p:font typeface="Open Sans Bold" panose="020B0806030504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Times New Roman Bold Italics" panose="020B0604020202020204" charset="0"/>
      <p:regular r:id="rId13"/>
    </p:embeddedFont>
    <p:embeddedFont>
      <p:font typeface="Times New Roman Italic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5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2.jpeg"/><Relationship Id="rId4" Type="http://schemas.openxmlformats.org/officeDocument/2006/relationships/image" Target="../media/image4.sv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971" r="-459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427392" y="8393147"/>
            <a:ext cx="2121954" cy="835652"/>
            <a:chOff x="0" y="0"/>
            <a:chExt cx="563085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630856" cy="2217502"/>
            </a:xfrm>
            <a:custGeom>
              <a:avLst/>
              <a:gdLst/>
              <a:ahLst/>
              <a:cxnLst/>
              <a:rect l="l" t="t" r="r" b="b"/>
              <a:pathLst>
                <a:path w="5630856" h="2217502">
                  <a:moveTo>
                    <a:pt x="550639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506396" y="0"/>
                  </a:lnTo>
                  <a:cubicBezTo>
                    <a:pt x="5574976" y="0"/>
                    <a:pt x="5630856" y="55880"/>
                    <a:pt x="5630856" y="124460"/>
                  </a:cubicBezTo>
                  <a:lnTo>
                    <a:pt x="5630856" y="2093042"/>
                  </a:lnTo>
                  <a:cubicBezTo>
                    <a:pt x="5630856" y="2161622"/>
                    <a:pt x="5574976" y="2217502"/>
                    <a:pt x="5506396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925701" y="878716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242651" y="2867297"/>
            <a:ext cx="7150077" cy="3753791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6401282" y="7446704"/>
            <a:ext cx="2577611" cy="2577611"/>
          </a:xfrm>
          <a:custGeom>
            <a:avLst/>
            <a:gdLst/>
            <a:ahLst/>
            <a:cxnLst/>
            <a:rect l="l" t="t" r="r" b="b"/>
            <a:pathLst>
              <a:path w="2577611" h="2577611">
                <a:moveTo>
                  <a:pt x="0" y="0"/>
                </a:moveTo>
                <a:lnTo>
                  <a:pt x="2577612" y="0"/>
                </a:lnTo>
                <a:lnTo>
                  <a:pt x="2577612" y="2577611"/>
                </a:lnTo>
                <a:lnTo>
                  <a:pt x="0" y="2577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822791" y="137621"/>
            <a:ext cx="8031925" cy="148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70"/>
              </a:lnSpc>
              <a:spcBef>
                <a:spcPct val="0"/>
              </a:spcBef>
            </a:pPr>
            <a:r>
              <a:rPr lang="en-US" sz="7836" u="sng">
                <a:solidFill>
                  <a:srgbClr val="5CE1E6"/>
                </a:solidFill>
                <a:latin typeface="Times New Roman Italics"/>
              </a:rPr>
              <a:t>Chapitre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8676" y="3955250"/>
            <a:ext cx="8031925" cy="1311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29"/>
              </a:lnSpc>
              <a:spcBef>
                <a:spcPct val="0"/>
              </a:spcBef>
            </a:pPr>
            <a:r>
              <a:rPr lang="en-US" sz="6878">
                <a:solidFill>
                  <a:srgbClr val="FF914D"/>
                </a:solidFill>
                <a:latin typeface="Times New Roman Bold"/>
              </a:rPr>
              <a:t> le poids et la masse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29444" y="8544823"/>
            <a:ext cx="2796257" cy="4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7055" y="2064542"/>
            <a:ext cx="6173700" cy="594224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746" r="-3746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421211" y="2728677"/>
            <a:ext cx="4102069" cy="2856532"/>
          </a:xfrm>
          <a:custGeom>
            <a:avLst/>
            <a:gdLst/>
            <a:ahLst/>
            <a:cxnLst/>
            <a:rect l="l" t="t" r="r" b="b"/>
            <a:pathLst>
              <a:path w="4102069" h="2856532">
                <a:moveTo>
                  <a:pt x="0" y="0"/>
                </a:moveTo>
                <a:lnTo>
                  <a:pt x="4102069" y="0"/>
                </a:lnTo>
                <a:lnTo>
                  <a:pt x="4102069" y="2856532"/>
                </a:lnTo>
                <a:lnTo>
                  <a:pt x="0" y="28565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144000" y="4261928"/>
            <a:ext cx="3114277" cy="2403558"/>
          </a:xfrm>
          <a:custGeom>
            <a:avLst/>
            <a:gdLst/>
            <a:ahLst/>
            <a:cxnLst/>
            <a:rect l="l" t="t" r="r" b="b"/>
            <a:pathLst>
              <a:path w="3114277" h="2403558">
                <a:moveTo>
                  <a:pt x="0" y="0"/>
                </a:moveTo>
                <a:lnTo>
                  <a:pt x="3114277" y="0"/>
                </a:lnTo>
                <a:lnTo>
                  <a:pt x="3114277" y="2403558"/>
                </a:lnTo>
                <a:lnTo>
                  <a:pt x="0" y="24035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547778" y="293271"/>
            <a:ext cx="6049156" cy="189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07"/>
              </a:lnSpc>
            </a:pPr>
            <a:r>
              <a:rPr lang="en-US" sz="5433" u="sng">
                <a:solidFill>
                  <a:srgbClr val="FF914D"/>
                </a:solidFill>
                <a:latin typeface="Times New Roman Bold"/>
              </a:rPr>
              <a:t>I - La masse :</a:t>
            </a:r>
          </a:p>
          <a:p>
            <a:pPr>
              <a:lnSpc>
                <a:spcPts val="6627"/>
              </a:lnSpc>
              <a:spcBef>
                <a:spcPct val="0"/>
              </a:spcBef>
            </a:pPr>
            <a:endParaRPr lang="en-US" sz="5433" u="sng">
              <a:solidFill>
                <a:srgbClr val="FF914D"/>
              </a:solidFill>
              <a:latin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265512" y="1546128"/>
            <a:ext cx="11384899" cy="295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La masse représente </a:t>
            </a:r>
            <a:r>
              <a:rPr lang="en-US" sz="2799">
                <a:solidFill>
                  <a:srgbClr val="5CE1E6"/>
                </a:solidFill>
                <a:latin typeface="Open Sans Bold"/>
              </a:rPr>
              <a:t>la quantité de la matière</a:t>
            </a:r>
            <a:r>
              <a:rPr lang="en-US" sz="2799">
                <a:solidFill>
                  <a:srgbClr val="FFFFFF"/>
                </a:solidFill>
                <a:latin typeface="Open Sans Bold"/>
              </a:rPr>
              <a:t> qui contient un corps , elle est notée par la lettre </a:t>
            </a:r>
            <a:r>
              <a:rPr lang="en-US" sz="2799">
                <a:solidFill>
                  <a:srgbClr val="5CE1E6"/>
                </a:solidFill>
                <a:latin typeface="Open Sans Bold"/>
              </a:rPr>
              <a:t>m </a:t>
            </a:r>
            <a:r>
              <a:rPr lang="en-US" sz="2799">
                <a:solidFill>
                  <a:srgbClr val="FFFFFF"/>
                </a:solidFill>
                <a:latin typeface="Open Sans Bold"/>
              </a:rPr>
              <a:t>.</a:t>
            </a:r>
          </a:p>
          <a:p>
            <a:pPr marL="604513" lvl="1" indent="-302256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La masse se mesure avec </a:t>
            </a:r>
            <a:r>
              <a:rPr lang="en-US" sz="2799">
                <a:solidFill>
                  <a:srgbClr val="FFDE59"/>
                </a:solidFill>
                <a:latin typeface="Open Sans Bold"/>
              </a:rPr>
              <a:t>la balance</a:t>
            </a:r>
            <a:r>
              <a:rPr lang="en-US" sz="2799">
                <a:solidFill>
                  <a:srgbClr val="FFFFFF"/>
                </a:solidFill>
                <a:latin typeface="Open Sans Bold"/>
              </a:rPr>
              <a:t> et son unité internationale est l</a:t>
            </a:r>
            <a:r>
              <a:rPr lang="en-US" sz="2799">
                <a:solidFill>
                  <a:srgbClr val="FFDE59"/>
                </a:solidFill>
                <a:latin typeface="Open Sans Bold"/>
              </a:rPr>
              <a:t>e kilogramme (kg)</a:t>
            </a:r>
            <a:r>
              <a:rPr lang="en-US" sz="2799">
                <a:solidFill>
                  <a:srgbClr val="FFFFFF"/>
                </a:solidFill>
                <a:latin typeface="Open Sans Bold"/>
              </a:rPr>
              <a:t> .</a:t>
            </a:r>
          </a:p>
          <a:p>
            <a:pPr marL="604513" lvl="1" indent="-302256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La masse est invariable avec le lieu </a:t>
            </a: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406645" y="6952519"/>
            <a:ext cx="11384899" cy="1362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599" u="sng">
                <a:solidFill>
                  <a:srgbClr val="FFDE59"/>
                </a:solidFill>
                <a:latin typeface="Open Sans Bold"/>
              </a:rPr>
              <a:t>Exercice d’application</a:t>
            </a:r>
            <a:r>
              <a:rPr lang="en-US" sz="2599" u="sng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: faire les conversions suivantes </a:t>
            </a:r>
          </a:p>
          <a:p>
            <a:pPr>
              <a:lnSpc>
                <a:spcPts val="3639"/>
              </a:lnSpc>
            </a:pPr>
            <a:endParaRPr lang="en-US" sz="25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720116" y="7892483"/>
            <a:ext cx="11091862" cy="53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7"/>
              </a:lnSpc>
              <a:spcBef>
                <a:spcPct val="0"/>
              </a:spcBef>
            </a:pPr>
            <a:r>
              <a:rPr lang="en-US" sz="2747">
                <a:solidFill>
                  <a:srgbClr val="FFFFFF"/>
                </a:solidFill>
                <a:latin typeface="Times New Roman Bold Italics"/>
              </a:rPr>
              <a:t>1,5t =    .....    kg      </a:t>
            </a:r>
            <a:r>
              <a:rPr lang="en-US" sz="2747">
                <a:solidFill>
                  <a:srgbClr val="B6F61A"/>
                </a:solidFill>
                <a:latin typeface="Times New Roman Bold Italics"/>
              </a:rPr>
              <a:t>//</a:t>
            </a:r>
            <a:r>
              <a:rPr lang="en-US" sz="2747">
                <a:solidFill>
                  <a:srgbClr val="FFFFFF"/>
                </a:solidFill>
                <a:latin typeface="Times New Roman Bold Italics"/>
              </a:rPr>
              <a:t>              80g  =   ......  kg     </a:t>
            </a:r>
            <a:r>
              <a:rPr lang="en-US" sz="2747">
                <a:solidFill>
                  <a:srgbClr val="A5E800"/>
                </a:solidFill>
                <a:latin typeface="Times New Roman Bold Italics"/>
              </a:rPr>
              <a:t>//</a:t>
            </a:r>
            <a:r>
              <a:rPr lang="en-US" sz="2747">
                <a:solidFill>
                  <a:srgbClr val="FFFFFF"/>
                </a:solidFill>
                <a:latin typeface="Times New Roman Bold Italics"/>
              </a:rPr>
              <a:t>             0,5 q =    .......  kg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7055" y="2064542"/>
            <a:ext cx="6173700" cy="594224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4879" r="-4879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260996" y="916395"/>
            <a:ext cx="710654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B6F61A"/>
                </a:solidFill>
                <a:latin typeface="Times New Roman Bold Italics"/>
              </a:rPr>
              <a:t>1 -  Définition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06645" y="-12700"/>
            <a:ext cx="7028135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914D"/>
                </a:solidFill>
                <a:latin typeface="Times New Roman Bold"/>
              </a:rPr>
              <a:t>II -  Le poids d’un objet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74401" y="2007392"/>
            <a:ext cx="11384899" cy="1362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Le poids d’un objet est 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la force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à distance exercée par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 la terre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sur cet objet. Cette force, notée </a:t>
            </a:r>
            <a:r>
              <a:rPr lang="en-US" sz="2599">
                <a:solidFill>
                  <a:srgbClr val="FF66C4"/>
                </a:solidFill>
                <a:latin typeface="Open Sans Bold"/>
              </a:rPr>
              <a:t>P 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est l’action responsable de la chute de tout objet au voisinage de la Terre.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74401" y="3573823"/>
            <a:ext cx="10728957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B6F61A"/>
                </a:solidFill>
                <a:latin typeface="Times New Roman Bold Italics"/>
              </a:rPr>
              <a:t>2) Caractéristiques du poids d’un objet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77659" y="4642528"/>
            <a:ext cx="11384899" cy="364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Les caractéristiques du poids d’un objet sont :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"/>
              </a:rPr>
              <a:t>   </a:t>
            </a:r>
            <a:r>
              <a:rPr lang="en-US" sz="2599" u="sng">
                <a:solidFill>
                  <a:srgbClr val="FFDE59"/>
                </a:solidFill>
                <a:latin typeface="Open Sans Bold"/>
              </a:rPr>
              <a:t>Le point d’application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: C’est un point déterminé G de l’objet, appelé centre de gravité de l’objet.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"/>
              </a:rPr>
              <a:t>   </a:t>
            </a:r>
            <a:r>
              <a:rPr lang="en-US" sz="2599" u="sng">
                <a:solidFill>
                  <a:srgbClr val="FFDE59"/>
                </a:solidFill>
                <a:latin typeface="Open Sans Bold"/>
              </a:rPr>
              <a:t>La droite d’action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: la verticale qui passe par le centre de gravité.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"/>
              </a:rPr>
              <a:t>  </a:t>
            </a:r>
            <a:r>
              <a:rPr lang="en-US" sz="2599" u="sng">
                <a:solidFill>
                  <a:srgbClr val="FFDE59"/>
                </a:solidFill>
                <a:latin typeface="Open Sans"/>
              </a:rPr>
              <a:t> </a:t>
            </a:r>
            <a:r>
              <a:rPr lang="en-US" sz="2599" u="sng">
                <a:solidFill>
                  <a:srgbClr val="FFDE59"/>
                </a:solidFill>
                <a:latin typeface="Open Sans Bold"/>
              </a:rPr>
              <a:t>Le sens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: du haut vers le bas.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DE59"/>
                </a:solidFill>
                <a:latin typeface="Open Sans"/>
              </a:rPr>
              <a:t>  </a:t>
            </a:r>
            <a:r>
              <a:rPr lang="en-US" sz="2599" u="sng">
                <a:solidFill>
                  <a:srgbClr val="FFDE59"/>
                </a:solidFill>
                <a:latin typeface="Open Sans Bold"/>
              </a:rPr>
              <a:t>L’intensité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(ou la valeur du poids) : Cette intensité se note P , et se mesure à l’aide dynamomètre.</a:t>
            </a:r>
          </a:p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Elle s’exprime en Newton (N) comme la valeur de toute autre force.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7055" y="2064542"/>
            <a:ext cx="6173700" cy="594224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7993" r="-3799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5874401" y="3986985"/>
            <a:ext cx="10485894" cy="5246370"/>
            <a:chOff x="0" y="0"/>
            <a:chExt cx="1624539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24539" cy="812800"/>
            </a:xfrm>
            <a:custGeom>
              <a:avLst/>
              <a:gdLst/>
              <a:ahLst/>
              <a:cxnLst/>
              <a:rect l="l" t="t" r="r" b="b"/>
              <a:pathLst>
                <a:path w="1624539" h="812800">
                  <a:moveTo>
                    <a:pt x="16981" y="0"/>
                  </a:moveTo>
                  <a:lnTo>
                    <a:pt x="1607558" y="0"/>
                  </a:lnTo>
                  <a:cubicBezTo>
                    <a:pt x="1612062" y="0"/>
                    <a:pt x="1616381" y="1789"/>
                    <a:pt x="1619566" y="4974"/>
                  </a:cubicBezTo>
                  <a:cubicBezTo>
                    <a:pt x="1622750" y="8158"/>
                    <a:pt x="1624539" y="12478"/>
                    <a:pt x="1624539" y="16981"/>
                  </a:cubicBezTo>
                  <a:lnTo>
                    <a:pt x="1624539" y="795819"/>
                  </a:lnTo>
                  <a:cubicBezTo>
                    <a:pt x="1624539" y="805197"/>
                    <a:pt x="1616937" y="812800"/>
                    <a:pt x="1607558" y="812800"/>
                  </a:cubicBezTo>
                  <a:lnTo>
                    <a:pt x="16981" y="812800"/>
                  </a:lnTo>
                  <a:cubicBezTo>
                    <a:pt x="7603" y="812800"/>
                    <a:pt x="0" y="805197"/>
                    <a:pt x="0" y="795819"/>
                  </a:cubicBezTo>
                  <a:lnTo>
                    <a:pt x="0" y="16981"/>
                  </a:lnTo>
                  <a:cubicBezTo>
                    <a:pt x="0" y="7603"/>
                    <a:pt x="7603" y="0"/>
                    <a:pt x="16981" y="0"/>
                  </a:cubicBezTo>
                  <a:close/>
                </a:path>
              </a:pathLst>
            </a:custGeom>
            <a:blipFill>
              <a:blip r:embed="rId9"/>
              <a:stretch>
                <a:fillRect t="-6296" b="-6296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6653032" y="938688"/>
            <a:ext cx="710654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B6F61A"/>
                </a:solidFill>
                <a:latin typeface="Times New Roman Bold Italics"/>
              </a:rPr>
              <a:t>a - expérience: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9314" y="79167"/>
            <a:ext cx="10153549" cy="104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914D"/>
                </a:solidFill>
                <a:latin typeface="Times New Roman Bold"/>
              </a:rPr>
              <a:t>III- relation entre la masse et poids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74401" y="2007392"/>
            <a:ext cx="11384899" cy="1362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Prenant des corps de masses différentes, puis on mesure leurs poids par le même dynamomètre  dans le même lieu ( la ville de ouled teima)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0988" y="3283511"/>
            <a:ext cx="5239349" cy="3306826"/>
            <a:chOff x="30480" y="591820"/>
            <a:chExt cx="20517811" cy="129498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99190" cy="12916522"/>
            </a:xfrm>
            <a:custGeom>
              <a:avLst/>
              <a:gdLst/>
              <a:ahLst/>
              <a:cxnLst/>
              <a:rect l="l" t="t" r="r" b="b"/>
              <a:pathLst>
                <a:path w="20499190" h="12916522">
                  <a:moveTo>
                    <a:pt x="19191894" y="4478253"/>
                  </a:moveTo>
                  <a:cubicBezTo>
                    <a:pt x="17409961" y="2207031"/>
                    <a:pt x="13819498" y="544830"/>
                    <a:pt x="9993761" y="297180"/>
                  </a:cubicBezTo>
                  <a:cubicBezTo>
                    <a:pt x="6871797" y="0"/>
                    <a:pt x="4817765" y="931229"/>
                    <a:pt x="3140170" y="2259351"/>
                  </a:cubicBezTo>
                  <a:cubicBezTo>
                    <a:pt x="1462574" y="3587472"/>
                    <a:pt x="570584" y="5280493"/>
                    <a:pt x="210515" y="6988270"/>
                  </a:cubicBezTo>
                  <a:cubicBezTo>
                    <a:pt x="24130" y="7889782"/>
                    <a:pt x="0" y="8846299"/>
                    <a:pt x="564447" y="9672686"/>
                  </a:cubicBezTo>
                  <a:cubicBezTo>
                    <a:pt x="1302998" y="10720425"/>
                    <a:pt x="2917172" y="11387170"/>
                    <a:pt x="4559988" y="11801705"/>
                  </a:cubicBezTo>
                  <a:cubicBezTo>
                    <a:pt x="8979020" y="12916522"/>
                    <a:pt x="14404611" y="12484547"/>
                    <a:pt x="17843680" y="10348821"/>
                  </a:cubicBezTo>
                  <a:cubicBezTo>
                    <a:pt x="18919796" y="9680735"/>
                    <a:pt x="19801556" y="8843616"/>
                    <a:pt x="20116617" y="7893807"/>
                  </a:cubicBezTo>
                  <a:cubicBezTo>
                    <a:pt x="20499191" y="6741426"/>
                    <a:pt x="20014324" y="5527335"/>
                    <a:pt x="19191894" y="4478253"/>
                  </a:cubicBezTo>
                  <a:close/>
                </a:path>
              </a:pathLst>
            </a:custGeom>
            <a:blipFill>
              <a:blip r:embed="rId2"/>
              <a:stretch>
                <a:fillRect l="-12960" t="-4231" r="-2049" b="-305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4749866" y="477879"/>
          <a:ext cx="11101978" cy="4286250"/>
        </p:xfrm>
        <a:graphic>
          <a:graphicData uri="http://schemas.openxmlformats.org/drawingml/2006/table">
            <a:tbl>
              <a:tblPr/>
              <a:tblGrid>
                <a:gridCol w="3983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2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19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53990"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000000"/>
                          </a:solidFill>
                          <a:latin typeface="Times New Roman Bold"/>
                        </a:rPr>
                        <a:t>le corps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imes New Roman Bold"/>
                        </a:rPr>
                        <a:t>S1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imes New Roman Bold"/>
                        </a:rPr>
                        <a:t>S2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imes New Roman Bold"/>
                        </a:rPr>
                        <a:t>S3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imes New Roman Bold"/>
                        </a:rPr>
                        <a:t>S4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87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imes New Roman Bold"/>
                        </a:rPr>
                        <a:t>La masse m ( Kg 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0.1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0.2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0.3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0.5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4087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imes New Roman Bold"/>
                        </a:rPr>
                        <a:t>Intensité du poids P (N)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087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imes New Roman Bold"/>
                        </a:rPr>
                        <a:t>Rapport  P/m  ( N/Kg 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Times New Roman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8453652" y="4736899"/>
            <a:ext cx="71065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C5C5FF"/>
                </a:solidFill>
                <a:latin typeface="Times New Roman Bold Italics"/>
              </a:rPr>
              <a:t>Conclusion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85422" y="5638599"/>
            <a:ext cx="12702141" cy="227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On constate que </a:t>
            </a:r>
            <a:r>
              <a:rPr lang="en-US" sz="2599">
                <a:solidFill>
                  <a:srgbClr val="FFDE59"/>
                </a:solidFill>
                <a:latin typeface="Open Sans Bold"/>
              </a:rPr>
              <a:t>le rapport P/m 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est constant. Ce rapport, notée 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g,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s’appelle 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l’intensité de la pesanteur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:  g = P/m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La valeur P du poids d’un objet et sa masse m sont reliées par la relation :</a:t>
            </a:r>
          </a:p>
          <a:p>
            <a:pPr>
              <a:lnSpc>
                <a:spcPts val="3639"/>
              </a:lnSpc>
            </a:pPr>
            <a:endParaRPr lang="en-US" sz="25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655465" y="7018799"/>
            <a:ext cx="2745284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>
                <a:solidFill>
                  <a:srgbClr val="FF914D"/>
                </a:solidFill>
                <a:latin typeface="Times New Roman Bold Italics"/>
              </a:rPr>
              <a:t>P = m x 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53749" y="8025372"/>
            <a:ext cx="12702141" cy="1819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avec  :     </a:t>
            </a:r>
            <a:r>
              <a:rPr lang="en-US" sz="2599">
                <a:solidFill>
                  <a:srgbClr val="FFDE59"/>
                </a:solidFill>
                <a:latin typeface="Open Sans Bold"/>
              </a:rPr>
              <a:t> P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  l’intensité du poids de l’objet  en newton  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( N )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                </a:t>
            </a:r>
            <a:r>
              <a:rPr lang="en-US" sz="2599">
                <a:solidFill>
                  <a:srgbClr val="FFDE59"/>
                </a:solidFill>
                <a:latin typeface="Open Sans Bold"/>
              </a:rPr>
              <a:t> m  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la masse de l’objet en kilogramme 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(Kg )</a:t>
            </a:r>
          </a:p>
          <a:p>
            <a:pPr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Open Sans Bold"/>
              </a:rPr>
              <a:t>                 </a:t>
            </a:r>
            <a:r>
              <a:rPr lang="en-US" sz="2599">
                <a:solidFill>
                  <a:srgbClr val="FFDE59"/>
                </a:solidFill>
                <a:latin typeface="Open Sans Bold"/>
              </a:rPr>
              <a:t>g  </a:t>
            </a:r>
            <a:r>
              <a:rPr lang="en-US" sz="2599">
                <a:solidFill>
                  <a:srgbClr val="FFFFFF"/>
                </a:solidFill>
                <a:latin typeface="Open Sans Bold"/>
              </a:rPr>
              <a:t>  l’intensité de la pesanteur en </a:t>
            </a:r>
            <a:r>
              <a:rPr lang="en-US" sz="2599">
                <a:solidFill>
                  <a:srgbClr val="5CE1E6"/>
                </a:solidFill>
                <a:latin typeface="Open Sans Bold"/>
              </a:rPr>
              <a:t>( N/Kg )</a:t>
            </a:r>
          </a:p>
          <a:p>
            <a:pPr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5CE1E6"/>
              </a:solidFill>
              <a:latin typeface="Open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7055" y="2728677"/>
            <a:ext cx="4833780" cy="4652556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0777" r="-3077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804809" y="-293140"/>
            <a:ext cx="993314" cy="1727503"/>
          </a:xfrm>
          <a:custGeom>
            <a:avLst/>
            <a:gdLst/>
            <a:ahLst/>
            <a:cxnLst/>
            <a:rect l="l" t="t" r="r" b="b"/>
            <a:pathLst>
              <a:path w="993314" h="1727503">
                <a:moveTo>
                  <a:pt x="993315" y="0"/>
                </a:moveTo>
                <a:lnTo>
                  <a:pt x="0" y="0"/>
                </a:lnTo>
                <a:lnTo>
                  <a:pt x="0" y="1727503"/>
                </a:lnTo>
                <a:lnTo>
                  <a:pt x="993315" y="1727503"/>
                </a:lnTo>
                <a:lnTo>
                  <a:pt x="9933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995403" y="9088091"/>
            <a:ext cx="1010655" cy="878301"/>
          </a:xfrm>
          <a:custGeom>
            <a:avLst/>
            <a:gdLst/>
            <a:ahLst/>
            <a:cxnLst/>
            <a:rect l="l" t="t" r="r" b="b"/>
            <a:pathLst>
              <a:path w="1010655" h="878301">
                <a:moveTo>
                  <a:pt x="0" y="0"/>
                </a:moveTo>
                <a:lnTo>
                  <a:pt x="1010655" y="0"/>
                </a:lnTo>
                <a:lnTo>
                  <a:pt x="1010655" y="878301"/>
                </a:lnTo>
                <a:lnTo>
                  <a:pt x="0" y="8783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1104363" y="3682506"/>
            <a:ext cx="5822395" cy="3373280"/>
            <a:chOff x="0" y="0"/>
            <a:chExt cx="140292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02920" cy="812800"/>
            </a:xfrm>
            <a:custGeom>
              <a:avLst/>
              <a:gdLst/>
              <a:ahLst/>
              <a:cxnLst/>
              <a:rect l="l" t="t" r="r" b="b"/>
              <a:pathLst>
                <a:path w="1402920" h="812800">
                  <a:moveTo>
                    <a:pt x="30583" y="0"/>
                  </a:moveTo>
                  <a:lnTo>
                    <a:pt x="1372338" y="0"/>
                  </a:lnTo>
                  <a:cubicBezTo>
                    <a:pt x="1389228" y="0"/>
                    <a:pt x="1402920" y="13692"/>
                    <a:pt x="1402920" y="30583"/>
                  </a:cubicBezTo>
                  <a:lnTo>
                    <a:pt x="1402920" y="782217"/>
                  </a:lnTo>
                  <a:cubicBezTo>
                    <a:pt x="1402920" y="799108"/>
                    <a:pt x="1389228" y="812800"/>
                    <a:pt x="1372338" y="812800"/>
                  </a:cubicBezTo>
                  <a:lnTo>
                    <a:pt x="30583" y="812800"/>
                  </a:lnTo>
                  <a:cubicBezTo>
                    <a:pt x="13692" y="812800"/>
                    <a:pt x="0" y="799108"/>
                    <a:pt x="0" y="782217"/>
                  </a:cubicBezTo>
                  <a:lnTo>
                    <a:pt x="0" y="30583"/>
                  </a:lnTo>
                  <a:cubicBezTo>
                    <a:pt x="0" y="13692"/>
                    <a:pt x="13692" y="0"/>
                    <a:pt x="30583" y="0"/>
                  </a:cubicBezTo>
                  <a:close/>
                </a:path>
              </a:pathLst>
            </a:custGeom>
            <a:blipFill>
              <a:blip r:embed="rId9"/>
              <a:stretch>
                <a:fillRect t="-1781" b="-178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4375917" y="3682506"/>
            <a:ext cx="6423646" cy="3373280"/>
            <a:chOff x="0" y="0"/>
            <a:chExt cx="1211236" cy="6360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11236" cy="636062"/>
            </a:xfrm>
            <a:custGeom>
              <a:avLst/>
              <a:gdLst/>
              <a:ahLst/>
              <a:cxnLst/>
              <a:rect l="l" t="t" r="r" b="b"/>
              <a:pathLst>
                <a:path w="1211236" h="636062">
                  <a:moveTo>
                    <a:pt x="27720" y="0"/>
                  </a:moveTo>
                  <a:lnTo>
                    <a:pt x="1183516" y="0"/>
                  </a:lnTo>
                  <a:cubicBezTo>
                    <a:pt x="1198825" y="0"/>
                    <a:pt x="1211236" y="12411"/>
                    <a:pt x="1211236" y="27720"/>
                  </a:cubicBezTo>
                  <a:lnTo>
                    <a:pt x="1211236" y="608342"/>
                  </a:lnTo>
                  <a:cubicBezTo>
                    <a:pt x="1211236" y="623651"/>
                    <a:pt x="1198825" y="636062"/>
                    <a:pt x="1183516" y="636062"/>
                  </a:cubicBezTo>
                  <a:lnTo>
                    <a:pt x="27720" y="636062"/>
                  </a:lnTo>
                  <a:cubicBezTo>
                    <a:pt x="12411" y="636062"/>
                    <a:pt x="0" y="623651"/>
                    <a:pt x="0" y="608342"/>
                  </a:cubicBezTo>
                  <a:lnTo>
                    <a:pt x="0" y="27720"/>
                  </a:lnTo>
                  <a:cubicBezTo>
                    <a:pt x="0" y="12411"/>
                    <a:pt x="12411" y="0"/>
                    <a:pt x="27720" y="0"/>
                  </a:cubicBezTo>
                  <a:close/>
                </a:path>
              </a:pathLst>
            </a:custGeom>
            <a:blipFill>
              <a:blip r:embed="rId10"/>
              <a:stretch>
                <a:fillRect t="-3557" b="-3557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6464855" y="39729"/>
            <a:ext cx="710654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B6F61A"/>
                </a:solidFill>
                <a:latin typeface="Times New Roman Bold Italics"/>
              </a:rPr>
              <a:t>Exercice d’application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12171" y="971550"/>
            <a:ext cx="13383232" cy="1967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1) Calculer P l’intensité du poids d’un corps sachant que sa masse m=200g .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2) Calculer m la masse d’un corps sachant que son poids P= 450 N .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 On donne l’intensité de la pesanteur g= 10N/kg .</a:t>
            </a: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304850" y="2571909"/>
            <a:ext cx="12954450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FF914D"/>
                </a:solidFill>
                <a:latin typeface="Times New Roman Bold Italics"/>
              </a:rPr>
              <a:t>IV-  La variation de l’intensité de la pesanteur avec le lieu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20332" y="7067522"/>
            <a:ext cx="14229583" cy="2020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39" lvl="1" indent="-399420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FFFFFF"/>
                </a:solidFill>
                <a:latin typeface="Times New Roman Bold Italics"/>
              </a:rPr>
              <a:t>g  n’est pas constante à la surface de la terre et elle diminue lorsque   l’altitude augmente .</a:t>
            </a:r>
          </a:p>
          <a:p>
            <a:pPr marL="798839" lvl="1" indent="-399420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FFFFFF"/>
                </a:solidFill>
                <a:latin typeface="Times New Roman Bold Italics"/>
              </a:rPr>
              <a:t>Puisque g l’intensité de la pesanteur varie donc P le poids aussi varie 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828800" y="1028700"/>
            <a:ext cx="1463040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04809" y="-293140"/>
            <a:ext cx="993314" cy="1727503"/>
          </a:xfrm>
          <a:custGeom>
            <a:avLst/>
            <a:gdLst/>
            <a:ahLst/>
            <a:cxnLst/>
            <a:rect l="l" t="t" r="r" b="b"/>
            <a:pathLst>
              <a:path w="993314" h="1727503">
                <a:moveTo>
                  <a:pt x="993315" y="0"/>
                </a:moveTo>
                <a:lnTo>
                  <a:pt x="0" y="0"/>
                </a:lnTo>
                <a:lnTo>
                  <a:pt x="0" y="1727503"/>
                </a:lnTo>
                <a:lnTo>
                  <a:pt x="993315" y="1727503"/>
                </a:lnTo>
                <a:lnTo>
                  <a:pt x="993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5737714" y="7995108"/>
            <a:ext cx="2268344" cy="1971284"/>
          </a:xfrm>
          <a:custGeom>
            <a:avLst/>
            <a:gdLst/>
            <a:ahLst/>
            <a:cxnLst/>
            <a:rect l="l" t="t" r="r" b="b"/>
            <a:pathLst>
              <a:path w="2268344" h="1971284">
                <a:moveTo>
                  <a:pt x="0" y="0"/>
                </a:moveTo>
                <a:lnTo>
                  <a:pt x="2268344" y="0"/>
                </a:lnTo>
                <a:lnTo>
                  <a:pt x="2268344" y="1971284"/>
                </a:lnTo>
                <a:lnTo>
                  <a:pt x="0" y="19712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89261" y="7816628"/>
            <a:ext cx="1399786" cy="2434411"/>
          </a:xfrm>
          <a:custGeom>
            <a:avLst/>
            <a:gdLst/>
            <a:ahLst/>
            <a:cxnLst/>
            <a:rect l="l" t="t" r="r" b="b"/>
            <a:pathLst>
              <a:path w="1399786" h="2434411">
                <a:moveTo>
                  <a:pt x="1399787" y="0"/>
                </a:moveTo>
                <a:lnTo>
                  <a:pt x="0" y="0"/>
                </a:lnTo>
                <a:lnTo>
                  <a:pt x="0" y="2434410"/>
                </a:lnTo>
                <a:lnTo>
                  <a:pt x="1399787" y="2434410"/>
                </a:lnTo>
                <a:lnTo>
                  <a:pt x="139978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6447" y="-3102038"/>
            <a:ext cx="5952907" cy="5990956"/>
          </a:xfrm>
          <a:custGeom>
            <a:avLst/>
            <a:gdLst/>
            <a:ahLst/>
            <a:cxnLst/>
            <a:rect l="l" t="t" r="r" b="b"/>
            <a:pathLst>
              <a:path w="5952907" h="5990956">
                <a:moveTo>
                  <a:pt x="0" y="0"/>
                </a:moveTo>
                <a:lnTo>
                  <a:pt x="5952907" y="0"/>
                </a:lnTo>
                <a:lnTo>
                  <a:pt x="5952907" y="5990955"/>
                </a:lnTo>
                <a:lnTo>
                  <a:pt x="0" y="5990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4165" y="288717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93657" y="980173"/>
            <a:ext cx="5124402" cy="618590"/>
          </a:xfrm>
          <a:custGeom>
            <a:avLst/>
            <a:gdLst/>
            <a:ahLst/>
            <a:cxnLst/>
            <a:rect l="l" t="t" r="r" b="b"/>
            <a:pathLst>
              <a:path w="5124402" h="618590">
                <a:moveTo>
                  <a:pt x="0" y="0"/>
                </a:moveTo>
                <a:lnTo>
                  <a:pt x="5124402" y="0"/>
                </a:lnTo>
                <a:lnTo>
                  <a:pt x="5124402" y="618590"/>
                </a:lnTo>
                <a:lnTo>
                  <a:pt x="0" y="6185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84144" y="2149009"/>
            <a:ext cx="15496233" cy="4939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 Neil Armstrong, le 1er homme à avoir marché sur la Lune le 21 Juillet 1969, avait une masse sur la Terre de 70 kg. L'intensité de la pesanteur g vaut environ 10 N/kg sur la Terre et 1,6 N/kg sur la Lune</a:t>
            </a:r>
          </a:p>
          <a:p>
            <a:pPr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     1) Calculer le poids de Neil Armstrong sur la terre .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     2) quelle est la masse de Neil Armstrong sur la lune ? Justifier votre réponse .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Open Sans Bold"/>
              </a:rPr>
              <a:t>     3) calculer le poids de Neil Armstrong sur la lune .</a:t>
            </a:r>
          </a:p>
          <a:p>
            <a:pPr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919"/>
              </a:lnSpc>
            </a:pPr>
            <a:endParaRPr lang="en-US" sz="27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935855" y="472273"/>
            <a:ext cx="7106542" cy="1126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9"/>
              </a:lnSpc>
              <a:spcBef>
                <a:spcPct val="0"/>
              </a:spcBef>
            </a:pPr>
            <a:r>
              <a:rPr lang="en-US" sz="5899" u="sng">
                <a:solidFill>
                  <a:srgbClr val="B6F61A"/>
                </a:solidFill>
                <a:latin typeface="Times New Roman Bold Italics"/>
              </a:rPr>
              <a:t>Exercice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914039" y="980173"/>
            <a:ext cx="5124402" cy="618590"/>
          </a:xfrm>
          <a:custGeom>
            <a:avLst/>
            <a:gdLst/>
            <a:ahLst/>
            <a:cxnLst/>
            <a:rect l="l" t="t" r="r" b="b"/>
            <a:pathLst>
              <a:path w="5124402" h="618590">
                <a:moveTo>
                  <a:pt x="0" y="0"/>
                </a:moveTo>
                <a:lnTo>
                  <a:pt x="5124402" y="0"/>
                </a:lnTo>
                <a:lnTo>
                  <a:pt x="5124402" y="618590"/>
                </a:lnTo>
                <a:lnTo>
                  <a:pt x="0" y="6185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873069" y="6469449"/>
            <a:ext cx="5124402" cy="618590"/>
          </a:xfrm>
          <a:custGeom>
            <a:avLst/>
            <a:gdLst/>
            <a:ahLst/>
            <a:cxnLst/>
            <a:rect l="l" t="t" r="r" b="b"/>
            <a:pathLst>
              <a:path w="5124402" h="618590">
                <a:moveTo>
                  <a:pt x="0" y="0"/>
                </a:moveTo>
                <a:lnTo>
                  <a:pt x="5124402" y="0"/>
                </a:lnTo>
                <a:lnTo>
                  <a:pt x="5124402" y="618591"/>
                </a:lnTo>
                <a:lnTo>
                  <a:pt x="0" y="618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372843" y="6469449"/>
            <a:ext cx="5124402" cy="618590"/>
          </a:xfrm>
          <a:custGeom>
            <a:avLst/>
            <a:gdLst/>
            <a:ahLst/>
            <a:cxnLst/>
            <a:rect l="l" t="t" r="r" b="b"/>
            <a:pathLst>
              <a:path w="5124402" h="618590">
                <a:moveTo>
                  <a:pt x="0" y="0"/>
                </a:moveTo>
                <a:lnTo>
                  <a:pt x="5124402" y="0"/>
                </a:lnTo>
                <a:lnTo>
                  <a:pt x="5124402" y="618591"/>
                </a:lnTo>
                <a:lnTo>
                  <a:pt x="0" y="618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Custom</PresentationFormat>
  <Paragraphs>63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Open Sans</vt:lpstr>
      <vt:lpstr>Arial</vt:lpstr>
      <vt:lpstr>Times New Roman Italics</vt:lpstr>
      <vt:lpstr>Times New Roman Bold</vt:lpstr>
      <vt:lpstr>Open Sans Bold</vt:lpstr>
      <vt:lpstr>Times New Roman Bold Italics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PC</dc:creator>
  <cp:lastModifiedBy>said elzaar</cp:lastModifiedBy>
  <cp:revision>1</cp:revision>
  <dcterms:created xsi:type="dcterms:W3CDTF">2006-08-16T00:00:00Z</dcterms:created>
  <dcterms:modified xsi:type="dcterms:W3CDTF">2024-04-21T15:54:57Z</dcterms:modified>
  <dc:identifier>DAGChmSRXkA</dc:identifier>
</cp:coreProperties>
</file>