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Open Sauce" panose="020B0604020202020204" charset="0"/>
      <p:regular r:id="rId15"/>
    </p:embeddedFont>
    <p:embeddedFont>
      <p:font typeface="Open Sauce Bold" panose="020B0604020202020204" charset="0"/>
      <p:regular r:id="rId16"/>
    </p:embeddedFont>
    <p:embeddedFont>
      <p:font typeface="Times New Roman" panose="02020603050405020304" pitchFamily="18" charset="0"/>
      <p:regular r:id="rId17"/>
    </p:embeddedFont>
    <p:embeddedFont>
      <p:font typeface="Times New Roman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>
      <p:cViewPr varScale="1">
        <p:scale>
          <a:sx n="14" d="100"/>
          <a:sy n="14" d="100"/>
        </p:scale>
        <p:origin x="366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youtu.be/_ozQ9fSKX2E?si=Q0k2Pk6Dnu24Qm5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youtu.be/zvxsK7202EU?si=-w-Rj-dS7BXxPpq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youtu.be/0cFuOh8Zvr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youtu.be/kUbGNk9giB8?si=SqI6MvxaA1IjJMR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64012" y="-1182379"/>
            <a:ext cx="10109136" cy="11580994"/>
            <a:chOff x="0" y="0"/>
            <a:chExt cx="3130550" cy="35863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30550" cy="3586348"/>
            </a:xfrm>
            <a:custGeom>
              <a:avLst/>
              <a:gdLst/>
              <a:ahLst/>
              <a:cxnLst/>
              <a:rect l="l" t="t" r="r" b="b"/>
              <a:pathLst>
                <a:path w="3130550" h="3586348">
                  <a:moveTo>
                    <a:pt x="0" y="1123950"/>
                  </a:moveTo>
                  <a:lnTo>
                    <a:pt x="0" y="3586348"/>
                  </a:lnTo>
                  <a:lnTo>
                    <a:pt x="3130550" y="3586348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53B0D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 rot="-5400000">
            <a:off x="11163718" y="3823218"/>
            <a:ext cx="6533314" cy="5657850"/>
            <a:chOff x="0" y="0"/>
            <a:chExt cx="6350000" cy="5499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02A54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76636" y="729996"/>
            <a:ext cx="7882664" cy="8827007"/>
            <a:chOff x="0" y="0"/>
            <a:chExt cx="6350000" cy="71107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7110730"/>
            </a:xfrm>
            <a:custGeom>
              <a:avLst/>
              <a:gdLst/>
              <a:ahLst/>
              <a:cxnLst/>
              <a:rect l="l" t="t" r="r" b="b"/>
              <a:pathLst>
                <a:path w="6350000" h="711073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2"/>
              <a:stretch>
                <a:fillRect l="-5989" r="-598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2481500" y="187335"/>
            <a:ext cx="5122482" cy="1350472"/>
          </a:xfrm>
          <a:custGeom>
            <a:avLst/>
            <a:gdLst/>
            <a:ahLst/>
            <a:cxnLst/>
            <a:rect l="l" t="t" r="r" b="b"/>
            <a:pathLst>
              <a:path w="5122482" h="1350472">
                <a:moveTo>
                  <a:pt x="0" y="0"/>
                </a:moveTo>
                <a:lnTo>
                  <a:pt x="5122482" y="0"/>
                </a:lnTo>
                <a:lnTo>
                  <a:pt x="5122482" y="1350472"/>
                </a:lnTo>
                <a:lnTo>
                  <a:pt x="0" y="13504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0" y="6716283"/>
            <a:ext cx="3570717" cy="3570717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810000" y="6350000"/>
                  </a:moveTo>
                  <a:lnTo>
                    <a:pt x="2540000" y="6350000"/>
                  </a:lnTo>
                  <a:cubicBezTo>
                    <a:pt x="1136650" y="6350000"/>
                    <a:pt x="0" y="5213350"/>
                    <a:pt x="0" y="3810000"/>
                  </a:cubicBezTo>
                  <a:lnTo>
                    <a:pt x="0" y="2540000"/>
                  </a:lnTo>
                  <a:cubicBezTo>
                    <a:pt x="0" y="1136650"/>
                    <a:pt x="1136650" y="0"/>
                    <a:pt x="2540000" y="0"/>
                  </a:cubicBezTo>
                  <a:lnTo>
                    <a:pt x="3810000" y="0"/>
                  </a:lnTo>
                  <a:cubicBezTo>
                    <a:pt x="5213350" y="0"/>
                    <a:pt x="6350000" y="1136650"/>
                    <a:pt x="6350000" y="2540000"/>
                  </a:cubicBezTo>
                  <a:lnTo>
                    <a:pt x="6350000" y="3810000"/>
                  </a:lnTo>
                  <a:cubicBezTo>
                    <a:pt x="6350000" y="5213350"/>
                    <a:pt x="5213350" y="6350000"/>
                    <a:pt x="3810000" y="635000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810000" y="19050"/>
                  </a:moveTo>
                  <a:cubicBezTo>
                    <a:pt x="4150360" y="19050"/>
                    <a:pt x="4480560" y="85090"/>
                    <a:pt x="4791710" y="217170"/>
                  </a:cubicBezTo>
                  <a:cubicBezTo>
                    <a:pt x="5091430" y="344170"/>
                    <a:pt x="5361940" y="525780"/>
                    <a:pt x="5593080" y="756920"/>
                  </a:cubicBezTo>
                  <a:cubicBezTo>
                    <a:pt x="5824220" y="988060"/>
                    <a:pt x="6005830" y="1258570"/>
                    <a:pt x="6132830" y="1558290"/>
                  </a:cubicBezTo>
                  <a:cubicBezTo>
                    <a:pt x="6263640" y="1869440"/>
                    <a:pt x="6330950" y="2199640"/>
                    <a:pt x="6330950" y="2540000"/>
                  </a:cubicBezTo>
                  <a:lnTo>
                    <a:pt x="6330950" y="3810000"/>
                  </a:lnTo>
                  <a:cubicBezTo>
                    <a:pt x="6330950" y="4150360"/>
                    <a:pt x="6264910" y="4480560"/>
                    <a:pt x="6132830" y="4791710"/>
                  </a:cubicBezTo>
                  <a:cubicBezTo>
                    <a:pt x="6005830" y="5091430"/>
                    <a:pt x="5824220" y="5361940"/>
                    <a:pt x="5593080" y="5593080"/>
                  </a:cubicBezTo>
                  <a:cubicBezTo>
                    <a:pt x="5361940" y="5824220"/>
                    <a:pt x="5091430" y="6005830"/>
                    <a:pt x="4791710" y="6132830"/>
                  </a:cubicBezTo>
                  <a:cubicBezTo>
                    <a:pt x="4480560" y="6263640"/>
                    <a:pt x="4150360" y="6330950"/>
                    <a:pt x="3810000" y="6330950"/>
                  </a:cubicBezTo>
                  <a:lnTo>
                    <a:pt x="2540000" y="6330950"/>
                  </a:lnTo>
                  <a:cubicBezTo>
                    <a:pt x="2199640" y="6330950"/>
                    <a:pt x="1869440" y="6264910"/>
                    <a:pt x="1558290" y="6132830"/>
                  </a:cubicBezTo>
                  <a:cubicBezTo>
                    <a:pt x="1258570" y="6005830"/>
                    <a:pt x="988060" y="5824220"/>
                    <a:pt x="756920" y="5593080"/>
                  </a:cubicBezTo>
                  <a:cubicBezTo>
                    <a:pt x="525780" y="5361940"/>
                    <a:pt x="344170" y="5091430"/>
                    <a:pt x="217170" y="4791710"/>
                  </a:cubicBezTo>
                  <a:cubicBezTo>
                    <a:pt x="85090" y="4480560"/>
                    <a:pt x="19050" y="4150360"/>
                    <a:pt x="19050" y="3810000"/>
                  </a:cubicBezTo>
                  <a:lnTo>
                    <a:pt x="19050" y="2540000"/>
                  </a:lnTo>
                  <a:cubicBezTo>
                    <a:pt x="19050" y="2199640"/>
                    <a:pt x="85090" y="1869440"/>
                    <a:pt x="217170" y="1558290"/>
                  </a:cubicBezTo>
                  <a:cubicBezTo>
                    <a:pt x="344170" y="1258570"/>
                    <a:pt x="525780" y="988060"/>
                    <a:pt x="756920" y="756920"/>
                  </a:cubicBezTo>
                  <a:cubicBezTo>
                    <a:pt x="988060" y="525780"/>
                    <a:pt x="1258570" y="344170"/>
                    <a:pt x="1558290" y="217170"/>
                  </a:cubicBezTo>
                  <a:cubicBezTo>
                    <a:pt x="1869440" y="85090"/>
                    <a:pt x="2199640" y="19050"/>
                    <a:pt x="2540000" y="19050"/>
                  </a:cubicBezTo>
                  <a:lnTo>
                    <a:pt x="3810000" y="19050"/>
                  </a:lnTo>
                  <a:moveTo>
                    <a:pt x="3810000" y="0"/>
                  </a:moveTo>
                  <a:lnTo>
                    <a:pt x="2540000" y="0"/>
                  </a:lnTo>
                  <a:cubicBezTo>
                    <a:pt x="1136650" y="0"/>
                    <a:pt x="0" y="1136650"/>
                    <a:pt x="0" y="2540000"/>
                  </a:cubicBezTo>
                  <a:lnTo>
                    <a:pt x="0" y="3810000"/>
                  </a:lnTo>
                  <a:cubicBezTo>
                    <a:pt x="0" y="5213350"/>
                    <a:pt x="1136650" y="6350000"/>
                    <a:pt x="2540000" y="6350000"/>
                  </a:cubicBezTo>
                  <a:lnTo>
                    <a:pt x="3810000" y="6350000"/>
                  </a:lnTo>
                  <a:cubicBezTo>
                    <a:pt x="5213350" y="6350000"/>
                    <a:pt x="6350000" y="5213350"/>
                    <a:pt x="6350000" y="3810000"/>
                  </a:cubicBezTo>
                  <a:lnTo>
                    <a:pt x="6350000" y="2540000"/>
                  </a:lnTo>
                  <a:cubicBezTo>
                    <a:pt x="6350000" y="1136650"/>
                    <a:pt x="5213350" y="0"/>
                    <a:pt x="3810000" y="0"/>
                  </a:cubicBezTo>
                  <a:lnTo>
                    <a:pt x="3810000" y="0"/>
                  </a:lnTo>
                  <a:close/>
                </a:path>
              </a:pathLst>
            </a:custGeom>
            <a:solidFill>
              <a:srgbClr val="02A54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Freeform 12"/>
          <p:cNvSpPr/>
          <p:nvPr/>
        </p:nvSpPr>
        <p:spPr>
          <a:xfrm>
            <a:off x="96291" y="1537807"/>
            <a:ext cx="2630828" cy="2947706"/>
          </a:xfrm>
          <a:custGeom>
            <a:avLst/>
            <a:gdLst/>
            <a:ahLst/>
            <a:cxnLst/>
            <a:rect l="l" t="t" r="r" b="b"/>
            <a:pathLst>
              <a:path w="2630828" h="2947706">
                <a:moveTo>
                  <a:pt x="0" y="0"/>
                </a:moveTo>
                <a:lnTo>
                  <a:pt x="2630828" y="0"/>
                </a:lnTo>
                <a:lnTo>
                  <a:pt x="2630828" y="2947706"/>
                </a:lnTo>
                <a:lnTo>
                  <a:pt x="0" y="29477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3466988" y="283292"/>
            <a:ext cx="4329576" cy="996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82"/>
              </a:lnSpc>
            </a:pPr>
            <a:r>
              <a:rPr lang="en-US" sz="5524">
                <a:solidFill>
                  <a:srgbClr val="153B0D"/>
                </a:solidFill>
                <a:latin typeface="Times New Roman Bold"/>
              </a:rPr>
              <a:t>chapitre 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79726" y="2951883"/>
            <a:ext cx="6114385" cy="347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3"/>
              </a:lnSpc>
            </a:pPr>
            <a:r>
              <a:rPr lang="en-US" sz="5844" u="sng">
                <a:solidFill>
                  <a:srgbClr val="FF5757"/>
                </a:solidFill>
                <a:latin typeface="Open Sauce Bold"/>
              </a:rPr>
              <a:t>La pression et la </a:t>
            </a:r>
          </a:p>
          <a:p>
            <a:pPr algn="ctr">
              <a:lnSpc>
                <a:spcPts val="7013"/>
              </a:lnSpc>
            </a:pPr>
            <a:r>
              <a:rPr lang="en-US" sz="5844" u="sng">
                <a:solidFill>
                  <a:srgbClr val="FF5757"/>
                </a:solidFill>
                <a:latin typeface="Open Sauce Bold"/>
              </a:rPr>
              <a:t>pression atmosphérique</a:t>
            </a:r>
          </a:p>
          <a:p>
            <a:pPr>
              <a:lnSpc>
                <a:spcPts val="6406"/>
              </a:lnSpc>
            </a:pPr>
            <a:endParaRPr lang="en-US" sz="5844" u="sng">
              <a:solidFill>
                <a:srgbClr val="FF5757"/>
              </a:solidFill>
              <a:latin typeface="Open Sauce Bold"/>
            </a:endParaRPr>
          </a:p>
        </p:txBody>
      </p:sp>
      <p:sp>
        <p:nvSpPr>
          <p:cNvPr id="15" name="Freeform 15"/>
          <p:cNvSpPr/>
          <p:nvPr/>
        </p:nvSpPr>
        <p:spPr>
          <a:xfrm flipH="1">
            <a:off x="6894078" y="1703936"/>
            <a:ext cx="2482558" cy="2781577"/>
          </a:xfrm>
          <a:custGeom>
            <a:avLst/>
            <a:gdLst/>
            <a:ahLst/>
            <a:cxnLst/>
            <a:rect l="l" t="t" r="r" b="b"/>
            <a:pathLst>
              <a:path w="2482558" h="2781577">
                <a:moveTo>
                  <a:pt x="2482558" y="0"/>
                </a:moveTo>
                <a:lnTo>
                  <a:pt x="0" y="0"/>
                </a:lnTo>
                <a:lnTo>
                  <a:pt x="0" y="2781577"/>
                </a:lnTo>
                <a:lnTo>
                  <a:pt x="2482558" y="2781577"/>
                </a:lnTo>
                <a:lnTo>
                  <a:pt x="248255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5748334" y="2777590"/>
            <a:ext cx="2539666" cy="5533849"/>
            <a:chOff x="0" y="0"/>
            <a:chExt cx="7013594" cy="152823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013594" cy="15282390"/>
            </a:xfrm>
            <a:custGeom>
              <a:avLst/>
              <a:gdLst/>
              <a:ahLst/>
              <a:cxnLst/>
              <a:rect l="l" t="t" r="r" b="b"/>
              <a:pathLst>
                <a:path w="7013594" h="15282390">
                  <a:moveTo>
                    <a:pt x="7013594" y="15282390"/>
                  </a:moveTo>
                  <a:lnTo>
                    <a:pt x="0" y="15282390"/>
                  </a:lnTo>
                  <a:lnTo>
                    <a:pt x="0" y="0"/>
                  </a:lnTo>
                  <a:lnTo>
                    <a:pt x="7013594" y="15282390"/>
                  </a:lnTo>
                  <a:close/>
                </a:path>
              </a:pathLst>
            </a:custGeom>
            <a:solidFill>
              <a:srgbClr val="C1FF7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929768" y="3147863"/>
            <a:ext cx="10722950" cy="4549850"/>
            <a:chOff x="0" y="0"/>
            <a:chExt cx="8007350" cy="339759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007350" cy="3397595"/>
            </a:xfrm>
            <a:custGeom>
              <a:avLst/>
              <a:gdLst/>
              <a:ahLst/>
              <a:cxnLst/>
              <a:rect l="l" t="t" r="r" b="b"/>
              <a:pathLst>
                <a:path w="8007350" h="3397595">
                  <a:moveTo>
                    <a:pt x="8007350" y="0"/>
                  </a:moveTo>
                  <a:lnTo>
                    <a:pt x="8007350" y="3397595"/>
                  </a:lnTo>
                  <a:lnTo>
                    <a:pt x="0" y="3397595"/>
                  </a:lnTo>
                  <a:lnTo>
                    <a:pt x="1220216" y="0"/>
                  </a:lnTo>
                  <a:lnTo>
                    <a:pt x="8007350" y="0"/>
                  </a:lnTo>
                  <a:close/>
                </a:path>
              </a:pathLst>
            </a:custGeom>
            <a:blipFill>
              <a:blip r:embed="rId2"/>
              <a:stretch>
                <a:fillRect t="-42241" b="-1495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583391" y="370079"/>
            <a:ext cx="14017288" cy="2621922"/>
            <a:chOff x="0" y="0"/>
            <a:chExt cx="18689717" cy="3495896"/>
          </a:xfrm>
        </p:grpSpPr>
        <p:sp>
          <p:nvSpPr>
            <p:cNvPr id="7" name="TextBox 7"/>
            <p:cNvSpPr txBox="1"/>
            <p:nvPr/>
          </p:nvSpPr>
          <p:spPr>
            <a:xfrm>
              <a:off x="0" y="-123825"/>
              <a:ext cx="18689717" cy="1393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29"/>
                </a:lnSpc>
              </a:pPr>
              <a:r>
                <a:rPr lang="en-US" sz="6274" u="sng">
                  <a:solidFill>
                    <a:srgbClr val="FFDE59"/>
                  </a:solidFill>
                  <a:latin typeface="Times New Roman Bold"/>
                </a:rPr>
                <a:t>Situation problème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632171"/>
              <a:ext cx="18689717" cy="1863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279"/>
                </a:lnSpc>
              </a:pPr>
              <a:r>
                <a:rPr lang="en-US" sz="4399">
                  <a:solidFill>
                    <a:srgbClr val="FFFFFF"/>
                  </a:solidFill>
                  <a:latin typeface="Times New Roman Bold"/>
                </a:rPr>
                <a:t>Aux stations-service, le conducteur dépend d’un appareil pour ajouter la quantité d'air aux roues.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298533" y="8068585"/>
            <a:ext cx="16110296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0"/>
              </a:lnSpc>
            </a:pPr>
            <a:r>
              <a:rPr lang="en-US" sz="5475">
                <a:solidFill>
                  <a:srgbClr val="FF5757"/>
                </a:solidFill>
                <a:latin typeface="Times New Roman Bold"/>
              </a:rPr>
              <a:t>Quel est le nom de cet appareil utilisé? </a:t>
            </a:r>
          </a:p>
          <a:p>
            <a:pPr algn="ctr">
              <a:lnSpc>
                <a:spcPts val="6570"/>
              </a:lnSpc>
            </a:pPr>
            <a:r>
              <a:rPr lang="en-US" sz="5475">
                <a:solidFill>
                  <a:srgbClr val="FF5757"/>
                </a:solidFill>
                <a:latin typeface="Times New Roman"/>
              </a:rPr>
              <a:t>     </a:t>
            </a:r>
            <a:r>
              <a:rPr lang="en-US" sz="5475">
                <a:solidFill>
                  <a:srgbClr val="FF5757"/>
                </a:solidFill>
                <a:latin typeface="Times New Roman Bold"/>
              </a:rPr>
              <a:t>Que mesurons-nous? Quelle est son unité?</a:t>
            </a:r>
          </a:p>
          <a:p>
            <a:pPr>
              <a:lnSpc>
                <a:spcPts val="7169"/>
              </a:lnSpc>
            </a:pPr>
            <a:endParaRPr lang="en-US" sz="5475">
              <a:solidFill>
                <a:srgbClr val="FF5757"/>
              </a:solidFill>
              <a:latin typeface="Times New Roman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17659" y="264069"/>
            <a:ext cx="13132248" cy="98491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71525" y="582832"/>
            <a:ext cx="16587775" cy="933062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3420" y="-296482"/>
            <a:ext cx="6166328" cy="10879964"/>
            <a:chOff x="0" y="0"/>
            <a:chExt cx="3598926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98926" cy="6350000"/>
            </a:xfrm>
            <a:custGeom>
              <a:avLst/>
              <a:gdLst/>
              <a:ahLst/>
              <a:cxnLst/>
              <a:rect l="l" t="t" r="r" b="b"/>
              <a:pathLst>
                <a:path w="3598926" h="6350000">
                  <a:moveTo>
                    <a:pt x="2206625" y="3175000"/>
                  </a:moveTo>
                  <a:lnTo>
                    <a:pt x="3598926" y="6350000"/>
                  </a:lnTo>
                  <a:lnTo>
                    <a:pt x="0" y="6350000"/>
                  </a:lnTo>
                  <a:lnTo>
                    <a:pt x="0" y="0"/>
                  </a:lnTo>
                  <a:lnTo>
                    <a:pt x="3598926" y="0"/>
                  </a:lnTo>
                  <a:lnTo>
                    <a:pt x="2206625" y="3175000"/>
                  </a:lnTo>
                  <a:close/>
                </a:path>
              </a:pathLst>
            </a:custGeom>
            <a:solidFill>
              <a:srgbClr val="153B0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99262" y="1028700"/>
            <a:ext cx="4664208" cy="8229600"/>
            <a:chOff x="0" y="0"/>
            <a:chExt cx="3598926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98926" cy="6350000"/>
            </a:xfrm>
            <a:custGeom>
              <a:avLst/>
              <a:gdLst/>
              <a:ahLst/>
              <a:cxnLst/>
              <a:rect l="l" t="t" r="r" b="b"/>
              <a:pathLst>
                <a:path w="3598926" h="6350000">
                  <a:moveTo>
                    <a:pt x="2206625" y="3175000"/>
                  </a:moveTo>
                  <a:lnTo>
                    <a:pt x="3598926" y="6350000"/>
                  </a:lnTo>
                  <a:lnTo>
                    <a:pt x="0" y="6350000"/>
                  </a:lnTo>
                  <a:lnTo>
                    <a:pt x="0" y="0"/>
                  </a:lnTo>
                  <a:lnTo>
                    <a:pt x="3598926" y="0"/>
                  </a:lnTo>
                  <a:lnTo>
                    <a:pt x="2206625" y="3175000"/>
                  </a:lnTo>
                  <a:close/>
                </a:path>
              </a:pathLst>
            </a:custGeom>
            <a:blipFill>
              <a:blip r:embed="rId2"/>
              <a:stretch>
                <a:fillRect l="-38220" r="-3822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392463" y="-77984"/>
            <a:ext cx="7102062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699"/>
              </a:lnSpc>
            </a:pPr>
            <a:r>
              <a:rPr lang="en-US" sz="7249" u="sng">
                <a:solidFill>
                  <a:srgbClr val="FF5757"/>
                </a:solidFill>
                <a:latin typeface="Times New Roman Bold"/>
              </a:rPr>
              <a:t>I – la pression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05473" y="1301331"/>
            <a:ext cx="4938022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49"/>
              </a:lnSpc>
            </a:pPr>
            <a:r>
              <a:rPr lang="en-US" sz="5124">
                <a:solidFill>
                  <a:srgbClr val="004AAD"/>
                </a:solidFill>
                <a:latin typeface="Times New Roman Bold"/>
              </a:rPr>
              <a:t>1 -  expérience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63470" y="2318695"/>
            <a:ext cx="13108653" cy="164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49"/>
              </a:lnSpc>
            </a:pPr>
            <a:r>
              <a:rPr lang="en-US" sz="5124">
                <a:solidFill>
                  <a:srgbClr val="2D2621"/>
                </a:solidFill>
                <a:latin typeface="Times New Roman Bold"/>
              </a:rPr>
              <a:t>En prend une seringue remplie de l’air ,et en bouche l’orifice par le doigt </a:t>
            </a:r>
            <a:r>
              <a:rPr lang="en-US" sz="5124">
                <a:solidFill>
                  <a:srgbClr val="000000"/>
                </a:solidFill>
                <a:latin typeface="Times New Roman Bold"/>
              </a:rPr>
              <a:t>.</a:t>
            </a:r>
          </a:p>
        </p:txBody>
      </p:sp>
      <p:sp>
        <p:nvSpPr>
          <p:cNvPr id="9" name="Freeform 9"/>
          <p:cNvSpPr/>
          <p:nvPr/>
        </p:nvSpPr>
        <p:spPr>
          <a:xfrm rot="-5400000">
            <a:off x="9904916" y="-358690"/>
            <a:ext cx="2570894" cy="12253785"/>
          </a:xfrm>
          <a:custGeom>
            <a:avLst/>
            <a:gdLst/>
            <a:ahLst/>
            <a:cxnLst/>
            <a:rect l="l" t="t" r="r" b="b"/>
            <a:pathLst>
              <a:path w="2570894" h="12253785">
                <a:moveTo>
                  <a:pt x="0" y="0"/>
                </a:moveTo>
                <a:lnTo>
                  <a:pt x="2570894" y="0"/>
                </a:lnTo>
                <a:lnTo>
                  <a:pt x="2570894" y="12253785"/>
                </a:lnTo>
                <a:lnTo>
                  <a:pt x="0" y="122537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23" r="-523" b="-12935"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12637" y="0"/>
            <a:ext cx="8680631" cy="10379135"/>
            <a:chOff x="0" y="0"/>
            <a:chExt cx="8603361" cy="10286746"/>
          </a:xfrm>
        </p:grpSpPr>
        <p:sp>
          <p:nvSpPr>
            <p:cNvPr id="3" name="Freeform 3"/>
            <p:cNvSpPr/>
            <p:nvPr/>
          </p:nvSpPr>
          <p:spPr>
            <a:xfrm>
              <a:off x="-2794" y="-127"/>
              <a:ext cx="8606155" cy="10286873"/>
            </a:xfrm>
            <a:custGeom>
              <a:avLst/>
              <a:gdLst/>
              <a:ahLst/>
              <a:cxnLst/>
              <a:rect l="l" t="t" r="r" b="b"/>
              <a:pathLst>
                <a:path w="8606155" h="10286873">
                  <a:moveTo>
                    <a:pt x="8606155" y="10251440"/>
                  </a:moveTo>
                  <a:cubicBezTo>
                    <a:pt x="8606155" y="10284587"/>
                    <a:pt x="8595487" y="10286873"/>
                    <a:pt x="8567674" y="10286873"/>
                  </a:cubicBezTo>
                  <a:cubicBezTo>
                    <a:pt x="5713095" y="10286238"/>
                    <a:pt x="2858643" y="10286238"/>
                    <a:pt x="4064" y="10286238"/>
                  </a:cubicBezTo>
                  <a:cubicBezTo>
                    <a:pt x="0" y="10272395"/>
                    <a:pt x="6350" y="10259822"/>
                    <a:pt x="9271" y="10246995"/>
                  </a:cubicBezTo>
                  <a:cubicBezTo>
                    <a:pt x="134747" y="9685401"/>
                    <a:pt x="260350" y="9123934"/>
                    <a:pt x="386207" y="8562467"/>
                  </a:cubicBezTo>
                  <a:cubicBezTo>
                    <a:pt x="565658" y="7761986"/>
                    <a:pt x="745490" y="6961632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5"/>
                    <a:pt x="8605139" y="6846316"/>
                    <a:pt x="8606155" y="10251440"/>
                  </a:cubicBezTo>
                  <a:close/>
                </a:path>
              </a:pathLst>
            </a:custGeom>
            <a:solidFill>
              <a:srgbClr val="FFBD59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9420844" y="0"/>
            <a:ext cx="2230903" cy="7685028"/>
            <a:chOff x="0" y="0"/>
            <a:chExt cx="6350000" cy="218745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21874514"/>
            </a:xfrm>
            <a:custGeom>
              <a:avLst/>
              <a:gdLst/>
              <a:ahLst/>
              <a:cxnLst/>
              <a:rect l="l" t="t" r="r" b="b"/>
              <a:pathLst>
                <a:path w="6350000" h="21874514">
                  <a:moveTo>
                    <a:pt x="6350000" y="21874514"/>
                  </a:moveTo>
                  <a:lnTo>
                    <a:pt x="0" y="21874514"/>
                  </a:lnTo>
                  <a:lnTo>
                    <a:pt x="0" y="0"/>
                  </a:lnTo>
                  <a:lnTo>
                    <a:pt x="6350000" y="21874514"/>
                  </a:lnTo>
                  <a:close/>
                </a:path>
              </a:pathLst>
            </a:custGeom>
            <a:solidFill>
              <a:srgbClr val="C1FF72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18792" y="3278801"/>
            <a:ext cx="8497821" cy="4057419"/>
            <a:chOff x="0" y="0"/>
            <a:chExt cx="21544465" cy="10286746"/>
          </a:xfrm>
        </p:grpSpPr>
        <p:sp>
          <p:nvSpPr>
            <p:cNvPr id="7" name="Freeform 7"/>
            <p:cNvSpPr/>
            <p:nvPr/>
          </p:nvSpPr>
          <p:spPr>
            <a:xfrm>
              <a:off x="-2794" y="-127"/>
              <a:ext cx="21547259" cy="10286873"/>
            </a:xfrm>
            <a:custGeom>
              <a:avLst/>
              <a:gdLst/>
              <a:ahLst/>
              <a:cxnLst/>
              <a:rect l="l" t="t" r="r" b="b"/>
              <a:pathLst>
                <a:path w="21547259" h="10286873">
                  <a:moveTo>
                    <a:pt x="21547259" y="10251440"/>
                  </a:moveTo>
                  <a:cubicBezTo>
                    <a:pt x="21547259" y="10284587"/>
                    <a:pt x="21520544" y="10286873"/>
                    <a:pt x="21450894" y="10286873"/>
                  </a:cubicBezTo>
                  <a:cubicBezTo>
                    <a:pt x="14302481" y="10286238"/>
                    <a:pt x="7154387" y="10286238"/>
                    <a:pt x="5974" y="10286238"/>
                  </a:cubicBezTo>
                  <a:cubicBezTo>
                    <a:pt x="0" y="10272395"/>
                    <a:pt x="11699" y="10259822"/>
                    <a:pt x="19014" y="10246995"/>
                  </a:cubicBezTo>
                  <a:cubicBezTo>
                    <a:pt x="333230" y="9685401"/>
                    <a:pt x="647764" y="9123934"/>
                    <a:pt x="962934" y="8562467"/>
                  </a:cubicBezTo>
                  <a:cubicBezTo>
                    <a:pt x="1412313" y="7761986"/>
                    <a:pt x="1862647" y="6961632"/>
                    <a:pt x="2311709" y="6161151"/>
                  </a:cubicBezTo>
                  <a:cubicBezTo>
                    <a:pt x="2866358" y="5172583"/>
                    <a:pt x="3419733" y="4184015"/>
                    <a:pt x="3974064" y="3195574"/>
                  </a:cubicBezTo>
                  <a:cubicBezTo>
                    <a:pt x="4537299" y="2191385"/>
                    <a:pt x="5100853" y="1187323"/>
                    <a:pt x="5665678" y="183261"/>
                  </a:cubicBezTo>
                  <a:cubicBezTo>
                    <a:pt x="5700025" y="122174"/>
                    <a:pt x="5721970" y="59690"/>
                    <a:pt x="5777625" y="635"/>
                  </a:cubicBezTo>
                  <a:cubicBezTo>
                    <a:pt x="11002261" y="635"/>
                    <a:pt x="16226897" y="635"/>
                    <a:pt x="21451531" y="0"/>
                  </a:cubicBezTo>
                  <a:cubicBezTo>
                    <a:pt x="21522454" y="0"/>
                    <a:pt x="21546622" y="3429"/>
                    <a:pt x="21546622" y="35814"/>
                  </a:cubicBezTo>
                  <a:cubicBezTo>
                    <a:pt x="21544715" y="3441065"/>
                    <a:pt x="21544715" y="6846316"/>
                    <a:pt x="21547259" y="10251440"/>
                  </a:cubicBezTo>
                  <a:close/>
                </a:path>
              </a:pathLst>
            </a:custGeom>
            <a:blipFill>
              <a:blip r:embed="rId2"/>
              <a:stretch>
                <a:fillRect l="-7" t="-2359" b="-235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8946" y="1359576"/>
            <a:ext cx="10590958" cy="6212337"/>
            <a:chOff x="0" y="0"/>
            <a:chExt cx="14121277" cy="8283116"/>
          </a:xfrm>
        </p:grpSpPr>
        <p:sp>
          <p:nvSpPr>
            <p:cNvPr id="9" name="TextBox 9"/>
            <p:cNvSpPr txBox="1"/>
            <p:nvPr/>
          </p:nvSpPr>
          <p:spPr>
            <a:xfrm>
              <a:off x="0" y="-85725"/>
              <a:ext cx="14121277" cy="1000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430"/>
                </a:lnSpc>
              </a:pPr>
              <a:r>
                <a:rPr lang="en-US" sz="4525">
                  <a:solidFill>
                    <a:srgbClr val="38B6FF"/>
                  </a:solidFill>
                  <a:latin typeface="Times New Roman Bold"/>
                </a:rPr>
                <a:t>2 -  </a:t>
              </a:r>
              <a:r>
                <a:rPr lang="en-US" sz="4525" u="sng">
                  <a:solidFill>
                    <a:srgbClr val="38B6FF"/>
                  </a:solidFill>
                  <a:latin typeface="Times New Roman Bold"/>
                </a:rPr>
                <a:t>OBSERVATION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311257"/>
              <a:ext cx="13895946" cy="59004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39152" lvl="1" indent="-469576">
                <a:lnSpc>
                  <a:spcPts val="6089"/>
                </a:lnSpc>
                <a:buFont typeface="Arial"/>
                <a:buChar char="•"/>
              </a:pPr>
              <a:r>
                <a:rPr lang="en-US" sz="4349">
                  <a:solidFill>
                    <a:srgbClr val="FFFFFF"/>
                  </a:solidFill>
                  <a:latin typeface="Open Sauce"/>
                </a:rPr>
                <a:t>Lorsqu’on pousse le piston , le volume de l’air </a:t>
              </a:r>
              <a:r>
                <a:rPr lang="en-US" sz="4349">
                  <a:solidFill>
                    <a:srgbClr val="FF914D"/>
                  </a:solidFill>
                  <a:latin typeface="Open Sauce"/>
                </a:rPr>
                <a:t>diminue</a:t>
              </a:r>
            </a:p>
            <a:p>
              <a:pPr marL="939152" lvl="1" indent="-469576">
                <a:lnSpc>
                  <a:spcPts val="6089"/>
                </a:lnSpc>
                <a:buFont typeface="Arial"/>
                <a:buChar char="•"/>
              </a:pPr>
              <a:r>
                <a:rPr lang="en-US" sz="4349">
                  <a:solidFill>
                    <a:srgbClr val="FFFFFF"/>
                  </a:solidFill>
                  <a:latin typeface="Open Sauce"/>
                </a:rPr>
                <a:t>On sent une force exercée par l’air qui pousse le doigt . En nome cette force : </a:t>
              </a:r>
              <a:r>
                <a:rPr lang="en-US" sz="4349">
                  <a:solidFill>
                    <a:srgbClr val="FF914D"/>
                  </a:solidFill>
                  <a:latin typeface="Open Sauce"/>
                </a:rPr>
                <a:t>la pression</a:t>
              </a:r>
            </a:p>
            <a:p>
              <a:pPr>
                <a:lnSpc>
                  <a:spcPts val="4829"/>
                </a:lnSpc>
              </a:pPr>
              <a:endParaRPr lang="en-US" sz="4349">
                <a:solidFill>
                  <a:srgbClr val="FF914D"/>
                </a:solidFill>
                <a:latin typeface="Open Sauce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6705385" y="666750"/>
            <a:ext cx="1331547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00"/>
              </a:lnSpc>
            </a:pPr>
            <a:r>
              <a:rPr lang="en-US" sz="4750">
                <a:solidFill>
                  <a:srgbClr val="FFFFFF"/>
                </a:solidFill>
                <a:latin typeface="Open Sauce Bold"/>
              </a:rPr>
              <a:t> </a:t>
            </a:r>
            <a:r>
              <a:rPr lang="en-US" sz="4750" u="sng">
                <a:solidFill>
                  <a:srgbClr val="38B6FF"/>
                </a:solidFill>
                <a:latin typeface="Open Sauce Bold"/>
              </a:rPr>
              <a:t>CONCLUSION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42329" y="1786182"/>
            <a:ext cx="16324689" cy="7248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25562" lvl="1" indent="-512781">
              <a:lnSpc>
                <a:spcPts val="5700"/>
              </a:lnSpc>
              <a:buFont typeface="Arial"/>
              <a:buChar char="•"/>
            </a:pPr>
            <a:r>
              <a:rPr lang="en-US" sz="4750">
                <a:solidFill>
                  <a:srgbClr val="FFFFFF"/>
                </a:solidFill>
                <a:latin typeface="Times New Roman Bold"/>
              </a:rPr>
              <a:t>La pression est la force exercée par les gaz qui poussent sur tout les corps avec qu’ils sont en contact. En symbolise la pression par la lettre </a:t>
            </a:r>
            <a:r>
              <a:rPr lang="en-US" sz="4750">
                <a:solidFill>
                  <a:srgbClr val="FFDE59"/>
                </a:solidFill>
                <a:latin typeface="Times New Roman Bold"/>
              </a:rPr>
              <a:t>P</a:t>
            </a:r>
            <a:r>
              <a:rPr lang="en-US" sz="4750">
                <a:solidFill>
                  <a:srgbClr val="FFFFFF"/>
                </a:solidFill>
                <a:latin typeface="Times New Roman Bold"/>
              </a:rPr>
              <a:t> et son unité internationale est le </a:t>
            </a:r>
            <a:r>
              <a:rPr lang="en-US" sz="4750">
                <a:solidFill>
                  <a:srgbClr val="FF914D"/>
                </a:solidFill>
                <a:latin typeface="Times New Roman Bold"/>
              </a:rPr>
              <a:t>Pascal</a:t>
            </a:r>
            <a:r>
              <a:rPr lang="en-US" sz="4750">
                <a:solidFill>
                  <a:srgbClr val="FFFFFF"/>
                </a:solidFill>
                <a:latin typeface="Times New Roman Bold"/>
              </a:rPr>
              <a:t> symbolisé </a:t>
            </a:r>
            <a:r>
              <a:rPr lang="en-US" sz="4750">
                <a:solidFill>
                  <a:srgbClr val="FFDE59"/>
                </a:solidFill>
                <a:latin typeface="Times New Roman Bold"/>
              </a:rPr>
              <a:t>Pa</a:t>
            </a:r>
          </a:p>
          <a:p>
            <a:pPr marL="1025562" lvl="1" indent="-512781">
              <a:lnSpc>
                <a:spcPts val="5700"/>
              </a:lnSpc>
              <a:buFont typeface="Arial"/>
              <a:buChar char="•"/>
            </a:pPr>
            <a:r>
              <a:rPr lang="en-US" sz="4750">
                <a:solidFill>
                  <a:srgbClr val="FFFFFF"/>
                </a:solidFill>
                <a:latin typeface="Times New Roman Bold"/>
              </a:rPr>
              <a:t>Souvent on utilise comme unité de pression :</a:t>
            </a:r>
          </a:p>
          <a:p>
            <a:pPr>
              <a:lnSpc>
                <a:spcPts val="5700"/>
              </a:lnSpc>
            </a:pPr>
            <a:r>
              <a:rPr lang="en-US" sz="4750">
                <a:solidFill>
                  <a:srgbClr val="FFFFFF"/>
                </a:solidFill>
                <a:latin typeface="Times New Roman Bold"/>
              </a:rPr>
              <a:t>          </a:t>
            </a:r>
            <a:r>
              <a:rPr lang="en-US" sz="4750">
                <a:solidFill>
                  <a:srgbClr val="B6845A"/>
                </a:solidFill>
                <a:latin typeface="Times New Roman Bold"/>
              </a:rPr>
              <a:t>L’hectopascal (hPa) </a:t>
            </a:r>
            <a:r>
              <a:rPr lang="en-US" sz="4750">
                <a:solidFill>
                  <a:srgbClr val="FFFFFF"/>
                </a:solidFill>
                <a:latin typeface="Times New Roman Bold"/>
              </a:rPr>
              <a:t> avec  : 1hPa = 100 Pa</a:t>
            </a:r>
          </a:p>
          <a:p>
            <a:pPr>
              <a:lnSpc>
                <a:spcPts val="5700"/>
              </a:lnSpc>
            </a:pPr>
            <a:r>
              <a:rPr lang="en-US" sz="4750">
                <a:solidFill>
                  <a:srgbClr val="FFFFFF"/>
                </a:solidFill>
                <a:latin typeface="Times New Roman Bold"/>
              </a:rPr>
              <a:t>          </a:t>
            </a:r>
            <a:r>
              <a:rPr lang="en-US" sz="4750">
                <a:solidFill>
                  <a:srgbClr val="B6845A"/>
                </a:solidFill>
                <a:latin typeface="Times New Roman Bold"/>
              </a:rPr>
              <a:t>Le bar (bar)             </a:t>
            </a:r>
            <a:r>
              <a:rPr lang="en-US" sz="475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750" u="sng">
                <a:solidFill>
                  <a:srgbClr val="FFFFFF"/>
                </a:solidFill>
                <a:latin typeface="Times New Roman Bold"/>
              </a:rPr>
              <a:t>avec</a:t>
            </a:r>
            <a:r>
              <a:rPr lang="en-US" sz="4750">
                <a:solidFill>
                  <a:srgbClr val="FFFFFF"/>
                </a:solidFill>
                <a:latin typeface="Times New Roman Bold"/>
              </a:rPr>
              <a:t>    : 1bar = 1000hPa = 100000 Pa</a:t>
            </a:r>
          </a:p>
          <a:p>
            <a:pPr marL="1025562" lvl="1" indent="-512781">
              <a:lnSpc>
                <a:spcPts val="5700"/>
              </a:lnSpc>
              <a:buFont typeface="Arial"/>
              <a:buChar char="•"/>
            </a:pPr>
            <a:r>
              <a:rPr lang="en-US" sz="4750">
                <a:solidFill>
                  <a:srgbClr val="FFFFFF"/>
                </a:solidFill>
                <a:latin typeface="Times New Roman Bold"/>
              </a:rPr>
              <a:t>Pour mesurer la pression d’un gaz enfermé dans une enceinte en utilise </a:t>
            </a:r>
            <a:r>
              <a:rPr lang="en-US" sz="4750">
                <a:solidFill>
                  <a:srgbClr val="FFDE59"/>
                </a:solidFill>
                <a:latin typeface="Times New Roman Bold"/>
              </a:rPr>
              <a:t>le manomètre</a:t>
            </a:r>
          </a:p>
          <a:p>
            <a:pPr>
              <a:lnSpc>
                <a:spcPts val="4980"/>
              </a:lnSpc>
            </a:pPr>
            <a:endParaRPr lang="en-US" sz="4750">
              <a:solidFill>
                <a:srgbClr val="FFDE59"/>
              </a:solidFill>
              <a:latin typeface="Times New Roman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3071700" y="0"/>
            <a:ext cx="22473083" cy="11348827"/>
          </a:xfrm>
          <a:custGeom>
            <a:avLst/>
            <a:gdLst/>
            <a:ahLst/>
            <a:cxnLst/>
            <a:rect l="l" t="t" r="r" b="b"/>
            <a:pathLst>
              <a:path w="22473083" h="11348827">
                <a:moveTo>
                  <a:pt x="0" y="0"/>
                </a:moveTo>
                <a:lnTo>
                  <a:pt x="22473083" y="0"/>
                </a:lnTo>
                <a:lnTo>
                  <a:pt x="22473083" y="11348827"/>
                </a:lnTo>
                <a:lnTo>
                  <a:pt x="0" y="113488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6485" b="-26485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14965851" y="7807740"/>
            <a:ext cx="2293449" cy="229344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57688" y="1028700"/>
            <a:ext cx="13968811" cy="78574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927272">
            <a:off x="-853860" y="-2522093"/>
            <a:ext cx="17250020" cy="14010489"/>
          </a:xfrm>
          <a:prstGeom prst="rect">
            <a:avLst/>
          </a:prstGeom>
          <a:solidFill>
            <a:srgbClr val="153B0D"/>
          </a:solid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1028700" y="4699488"/>
            <a:ext cx="8334566" cy="2841639"/>
            <a:chOff x="0" y="0"/>
            <a:chExt cx="8007477" cy="27301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007477" cy="2730119"/>
            </a:xfrm>
            <a:custGeom>
              <a:avLst/>
              <a:gdLst/>
              <a:ahLst/>
              <a:cxnLst/>
              <a:rect l="l" t="t" r="r" b="b"/>
              <a:pathLst>
                <a:path w="8007477" h="2730119">
                  <a:moveTo>
                    <a:pt x="8007477" y="0"/>
                  </a:moveTo>
                  <a:lnTo>
                    <a:pt x="6787261" y="2730119"/>
                  </a:lnTo>
                  <a:lnTo>
                    <a:pt x="0" y="2730119"/>
                  </a:lnTo>
                  <a:lnTo>
                    <a:pt x="0" y="0"/>
                  </a:lnTo>
                  <a:lnTo>
                    <a:pt x="8007477" y="0"/>
                  </a:lnTo>
                  <a:close/>
                </a:path>
              </a:pathLst>
            </a:custGeom>
            <a:blipFill>
              <a:blip r:embed="rId2"/>
              <a:stretch>
                <a:fillRect t="-32491" b="-3249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24866" y="4699488"/>
            <a:ext cx="8334434" cy="2841639"/>
            <a:chOff x="0" y="0"/>
            <a:chExt cx="8007350" cy="27301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007350" cy="2730119"/>
            </a:xfrm>
            <a:custGeom>
              <a:avLst/>
              <a:gdLst/>
              <a:ahLst/>
              <a:cxnLst/>
              <a:rect l="l" t="t" r="r" b="b"/>
              <a:pathLst>
                <a:path w="8007350" h="2730119">
                  <a:moveTo>
                    <a:pt x="8007350" y="0"/>
                  </a:moveTo>
                  <a:lnTo>
                    <a:pt x="8007350" y="2730119"/>
                  </a:lnTo>
                  <a:lnTo>
                    <a:pt x="0" y="2730119"/>
                  </a:lnTo>
                  <a:lnTo>
                    <a:pt x="1220216" y="0"/>
                  </a:lnTo>
                  <a:lnTo>
                    <a:pt x="8007350" y="0"/>
                  </a:lnTo>
                  <a:close/>
                </a:path>
              </a:pathLst>
            </a:custGeom>
            <a:blipFill>
              <a:blip r:embed="rId3"/>
              <a:stretch>
                <a:fillRect t="-47704" b="-47704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31753" y="1627335"/>
            <a:ext cx="15786226" cy="220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9631" lvl="1" indent="-404816">
              <a:lnSpc>
                <a:spcPts val="4500"/>
              </a:lnSpc>
              <a:buFont typeface="Arial"/>
              <a:buChar char="•"/>
            </a:pPr>
            <a:r>
              <a:rPr lang="en-US" sz="3750">
                <a:solidFill>
                  <a:srgbClr val="FFFFFF"/>
                </a:solidFill>
                <a:latin typeface="Open Sauce"/>
              </a:rPr>
              <a:t>Lorsqu’on diminue le volume d’un gaz, sa pression augmente</a:t>
            </a:r>
          </a:p>
          <a:p>
            <a:pPr>
              <a:lnSpc>
                <a:spcPts val="4500"/>
              </a:lnSpc>
            </a:pPr>
            <a:r>
              <a:rPr lang="en-US" sz="3750">
                <a:solidFill>
                  <a:srgbClr val="FFFFFF"/>
                </a:solidFill>
                <a:latin typeface="Open Sauce"/>
              </a:rPr>
              <a:t> </a:t>
            </a:r>
          </a:p>
          <a:p>
            <a:pPr marL="809631" lvl="1" indent="-404816">
              <a:lnSpc>
                <a:spcPts val="4500"/>
              </a:lnSpc>
              <a:buFont typeface="Arial"/>
              <a:buChar char="•"/>
            </a:pPr>
            <a:r>
              <a:rPr lang="en-US" sz="3750">
                <a:solidFill>
                  <a:srgbClr val="FFFFFF"/>
                </a:solidFill>
                <a:latin typeface="Open Sauce"/>
              </a:rPr>
              <a:t>Lorsqu’on augmente le volume d’un gaz , sa pression diminue </a:t>
            </a:r>
          </a:p>
          <a:p>
            <a:pPr>
              <a:lnSpc>
                <a:spcPts val="3780"/>
              </a:lnSpc>
            </a:pPr>
            <a:endParaRPr lang="en-US" sz="3750">
              <a:solidFill>
                <a:srgbClr val="FFFFFF"/>
              </a:solidFill>
              <a:latin typeface="Open Sauc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596636" y="320606"/>
            <a:ext cx="7844242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9"/>
              </a:lnSpc>
            </a:pPr>
            <a:r>
              <a:rPr lang="en-US" sz="6074">
                <a:solidFill>
                  <a:srgbClr val="B6845A"/>
                </a:solidFill>
                <a:latin typeface="Times New Roman Bold"/>
              </a:rPr>
              <a:t>Remarque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71331" y="468921"/>
            <a:ext cx="16783033" cy="94404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3420" y="-296482"/>
            <a:ext cx="6166328" cy="10879964"/>
            <a:chOff x="0" y="0"/>
            <a:chExt cx="3598926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98926" cy="6350000"/>
            </a:xfrm>
            <a:custGeom>
              <a:avLst/>
              <a:gdLst/>
              <a:ahLst/>
              <a:cxnLst/>
              <a:rect l="l" t="t" r="r" b="b"/>
              <a:pathLst>
                <a:path w="3598926" h="6350000">
                  <a:moveTo>
                    <a:pt x="2206625" y="3175000"/>
                  </a:moveTo>
                  <a:lnTo>
                    <a:pt x="3598926" y="6350000"/>
                  </a:lnTo>
                  <a:lnTo>
                    <a:pt x="0" y="6350000"/>
                  </a:lnTo>
                  <a:lnTo>
                    <a:pt x="0" y="0"/>
                  </a:lnTo>
                  <a:lnTo>
                    <a:pt x="3598926" y="0"/>
                  </a:lnTo>
                  <a:lnTo>
                    <a:pt x="2206625" y="3175000"/>
                  </a:lnTo>
                  <a:close/>
                </a:path>
              </a:pathLst>
            </a:custGeom>
            <a:solidFill>
              <a:srgbClr val="153B0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99262" y="1028700"/>
            <a:ext cx="4664208" cy="8229600"/>
            <a:chOff x="0" y="0"/>
            <a:chExt cx="3598926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98926" cy="6350000"/>
            </a:xfrm>
            <a:custGeom>
              <a:avLst/>
              <a:gdLst/>
              <a:ahLst/>
              <a:cxnLst/>
              <a:rect l="l" t="t" r="r" b="b"/>
              <a:pathLst>
                <a:path w="3598926" h="6350000">
                  <a:moveTo>
                    <a:pt x="2206625" y="3175000"/>
                  </a:moveTo>
                  <a:lnTo>
                    <a:pt x="3598926" y="6350000"/>
                  </a:lnTo>
                  <a:lnTo>
                    <a:pt x="0" y="6350000"/>
                  </a:lnTo>
                  <a:lnTo>
                    <a:pt x="0" y="0"/>
                  </a:lnTo>
                  <a:lnTo>
                    <a:pt x="3598926" y="0"/>
                  </a:lnTo>
                  <a:lnTo>
                    <a:pt x="2206625" y="3175000"/>
                  </a:lnTo>
                  <a:close/>
                </a:path>
              </a:pathLst>
            </a:custGeom>
            <a:blipFill>
              <a:blip r:embed="rId2"/>
              <a:stretch>
                <a:fillRect l="-38220" r="-3822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511277" y="5040630"/>
            <a:ext cx="6534348" cy="5246370"/>
            <a:chOff x="0" y="0"/>
            <a:chExt cx="7467600" cy="599567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3"/>
              <a:stretch>
                <a:fillRect t="-8061" b="-2527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227967" y="-22644"/>
            <a:ext cx="12673381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19"/>
              </a:lnSpc>
            </a:pPr>
            <a:r>
              <a:rPr lang="en-US" sz="6849" u="sng">
                <a:solidFill>
                  <a:srgbClr val="FF5757"/>
                </a:solidFill>
                <a:latin typeface="Times New Roman Bold"/>
              </a:rPr>
              <a:t>II –La pression atmosphérique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05473" y="1196556"/>
            <a:ext cx="4938022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89"/>
              </a:lnSpc>
            </a:pPr>
            <a:r>
              <a:rPr lang="en-US" sz="6324" u="sng">
                <a:solidFill>
                  <a:srgbClr val="004AAD"/>
                </a:solidFill>
                <a:latin typeface="Times New Roman Bold"/>
              </a:rPr>
              <a:t>1 -  expérience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63470" y="2318695"/>
            <a:ext cx="13108653" cy="164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49"/>
              </a:lnSpc>
            </a:pPr>
            <a:r>
              <a:rPr lang="en-US" sz="5124">
                <a:solidFill>
                  <a:srgbClr val="2D2621"/>
                </a:solidFill>
                <a:latin typeface="Times New Roman Bold"/>
              </a:rPr>
              <a:t>En remplie complétement un verre d’eau , et en couvert son ouverture par une papier .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36997" y="4214170"/>
            <a:ext cx="6709314" cy="2290484"/>
          </a:xfrm>
          <a:custGeom>
            <a:avLst/>
            <a:gdLst/>
            <a:ahLst/>
            <a:cxnLst/>
            <a:rect l="l" t="t" r="r" b="b"/>
            <a:pathLst>
              <a:path w="6709314" h="2290484">
                <a:moveTo>
                  <a:pt x="0" y="0"/>
                </a:moveTo>
                <a:lnTo>
                  <a:pt x="6709314" y="0"/>
                </a:lnTo>
                <a:lnTo>
                  <a:pt x="6709314" y="2290484"/>
                </a:lnTo>
                <a:lnTo>
                  <a:pt x="0" y="2290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87" b="-887"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12637" y="0"/>
            <a:ext cx="8680631" cy="10379135"/>
            <a:chOff x="0" y="0"/>
            <a:chExt cx="8603361" cy="10286746"/>
          </a:xfrm>
        </p:grpSpPr>
        <p:sp>
          <p:nvSpPr>
            <p:cNvPr id="3" name="Freeform 3"/>
            <p:cNvSpPr/>
            <p:nvPr/>
          </p:nvSpPr>
          <p:spPr>
            <a:xfrm>
              <a:off x="-2794" y="-127"/>
              <a:ext cx="8606155" cy="10286873"/>
            </a:xfrm>
            <a:custGeom>
              <a:avLst/>
              <a:gdLst/>
              <a:ahLst/>
              <a:cxnLst/>
              <a:rect l="l" t="t" r="r" b="b"/>
              <a:pathLst>
                <a:path w="8606155" h="10286873">
                  <a:moveTo>
                    <a:pt x="8606155" y="10251440"/>
                  </a:moveTo>
                  <a:cubicBezTo>
                    <a:pt x="8606155" y="10284587"/>
                    <a:pt x="8595487" y="10286873"/>
                    <a:pt x="8567674" y="10286873"/>
                  </a:cubicBezTo>
                  <a:cubicBezTo>
                    <a:pt x="5713095" y="10286238"/>
                    <a:pt x="2858643" y="10286238"/>
                    <a:pt x="4064" y="10286238"/>
                  </a:cubicBezTo>
                  <a:cubicBezTo>
                    <a:pt x="0" y="10272395"/>
                    <a:pt x="6350" y="10259822"/>
                    <a:pt x="9271" y="10246995"/>
                  </a:cubicBezTo>
                  <a:cubicBezTo>
                    <a:pt x="134747" y="9685401"/>
                    <a:pt x="260350" y="9123934"/>
                    <a:pt x="386207" y="8562467"/>
                  </a:cubicBezTo>
                  <a:cubicBezTo>
                    <a:pt x="565658" y="7761986"/>
                    <a:pt x="745490" y="6961632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5"/>
                    <a:pt x="8605139" y="6846316"/>
                    <a:pt x="8606155" y="10251440"/>
                  </a:cubicBezTo>
                  <a:close/>
                </a:path>
              </a:pathLst>
            </a:custGeom>
            <a:solidFill>
              <a:srgbClr val="FFBD59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829867" y="1266878"/>
            <a:ext cx="10590958" cy="2366141"/>
            <a:chOff x="0" y="0"/>
            <a:chExt cx="14121277" cy="3154855"/>
          </a:xfrm>
        </p:grpSpPr>
        <p:sp>
          <p:nvSpPr>
            <p:cNvPr id="5" name="TextBox 5"/>
            <p:cNvSpPr txBox="1"/>
            <p:nvPr/>
          </p:nvSpPr>
          <p:spPr>
            <a:xfrm>
              <a:off x="0" y="-85725"/>
              <a:ext cx="14121277" cy="1000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430"/>
                </a:lnSpc>
              </a:pPr>
              <a:r>
                <a:rPr lang="en-US" sz="4525">
                  <a:solidFill>
                    <a:srgbClr val="38B6FF"/>
                  </a:solidFill>
                  <a:latin typeface="Times New Roman Bold"/>
                </a:rPr>
                <a:t>2 -  </a:t>
              </a:r>
              <a:r>
                <a:rPr lang="en-US" sz="4525" u="sng">
                  <a:solidFill>
                    <a:srgbClr val="38B6FF"/>
                  </a:solidFill>
                  <a:latin typeface="Times New Roman Bold"/>
                </a:rPr>
                <a:t>OBSERVATION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320782"/>
              <a:ext cx="13895946" cy="7626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2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30158" y="2370957"/>
            <a:ext cx="15598085" cy="241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49"/>
              </a:lnSpc>
              <a:spcBef>
                <a:spcPct val="0"/>
              </a:spcBef>
            </a:pPr>
            <a:r>
              <a:rPr lang="en-US" sz="5124">
                <a:solidFill>
                  <a:srgbClr val="FFFFFF"/>
                </a:solidFill>
                <a:latin typeface="Times New Roman Bold"/>
              </a:rPr>
              <a:t>L’eau reste a l’intérieur du verre car l’air extérieur exercée sur la feuille du papier . Une pression nommée la </a:t>
            </a:r>
            <a:r>
              <a:rPr lang="en-US" sz="5124">
                <a:solidFill>
                  <a:srgbClr val="A77723"/>
                </a:solidFill>
                <a:latin typeface="Times New Roman Bold"/>
              </a:rPr>
              <a:t>pression atmosphérique</a:t>
            </a:r>
            <a:r>
              <a:rPr lang="en-US" sz="5124">
                <a:solidFill>
                  <a:srgbClr val="FFFFFF"/>
                </a:solidFill>
                <a:latin typeface="Times New Roman Bold"/>
              </a:rPr>
              <a:t> 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14062986" y="1622757"/>
            <a:ext cx="3938419" cy="393841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5212" y="0"/>
                  </a:moveTo>
                  <a:lnTo>
                    <a:pt x="767588" y="0"/>
                  </a:lnTo>
                  <a:cubicBezTo>
                    <a:pt x="792558" y="0"/>
                    <a:pt x="812800" y="20242"/>
                    <a:pt x="812800" y="45212"/>
                  </a:cubicBezTo>
                  <a:lnTo>
                    <a:pt x="812800" y="767588"/>
                  </a:lnTo>
                  <a:cubicBezTo>
                    <a:pt x="812800" y="792558"/>
                    <a:pt x="792558" y="812800"/>
                    <a:pt x="767588" y="812800"/>
                  </a:cubicBezTo>
                  <a:lnTo>
                    <a:pt x="45212" y="812800"/>
                  </a:lnTo>
                  <a:cubicBezTo>
                    <a:pt x="20242" y="812800"/>
                    <a:pt x="0" y="792558"/>
                    <a:pt x="0" y="767588"/>
                  </a:cubicBezTo>
                  <a:lnTo>
                    <a:pt x="0" y="45212"/>
                  </a:lnTo>
                  <a:cubicBezTo>
                    <a:pt x="0" y="20242"/>
                    <a:pt x="20242" y="0"/>
                    <a:pt x="45212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8288000" cy="10474659"/>
          </a:xfrm>
          <a:custGeom>
            <a:avLst/>
            <a:gdLst/>
            <a:ahLst/>
            <a:cxnLst/>
            <a:rect l="l" t="t" r="r" b="b"/>
            <a:pathLst>
              <a:path w="18288000" h="10474659">
                <a:moveTo>
                  <a:pt x="0" y="0"/>
                </a:moveTo>
                <a:lnTo>
                  <a:pt x="18288000" y="0"/>
                </a:lnTo>
                <a:lnTo>
                  <a:pt x="18288000" y="10474659"/>
                </a:lnTo>
                <a:lnTo>
                  <a:pt x="0" y="104746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93" t="-12447" b="-1244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5854815" y="384507"/>
            <a:ext cx="13315470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00"/>
              </a:lnSpc>
            </a:pPr>
            <a:r>
              <a:rPr lang="en-US" sz="475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750" u="sng">
                <a:solidFill>
                  <a:srgbClr val="38B6FF"/>
                </a:solidFill>
                <a:latin typeface="Times New Roman Bold"/>
              </a:rPr>
              <a:t>CONCLUSION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07890" y="1848677"/>
            <a:ext cx="11624145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9034" lvl="1" indent="-244517" algn="l">
              <a:lnSpc>
                <a:spcPts val="4559"/>
              </a:lnSpc>
              <a:buFont typeface="Arial"/>
              <a:buChar char="•"/>
            </a:pPr>
            <a:r>
              <a:rPr lang="en-US" sz="3799">
                <a:solidFill>
                  <a:srgbClr val="FFDE59"/>
                </a:solidFill>
                <a:latin typeface="Times New Roman Bold"/>
              </a:rPr>
              <a:t>La pression atmosphérique</a:t>
            </a:r>
            <a:r>
              <a:rPr lang="en-US" sz="3799">
                <a:solidFill>
                  <a:srgbClr val="0070C0"/>
                </a:solidFill>
                <a:latin typeface="Times New Roman Bold"/>
              </a:rPr>
              <a:t> </a:t>
            </a:r>
            <a:r>
              <a:rPr lang="en-US" sz="3799">
                <a:solidFill>
                  <a:srgbClr val="FFFFFF"/>
                </a:solidFill>
                <a:latin typeface="Times New Roman Bold"/>
              </a:rPr>
              <a:t>est  la pression exercée par l’air</a:t>
            </a:r>
            <a:r>
              <a:rPr lang="en-US" sz="3799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3799">
                <a:solidFill>
                  <a:srgbClr val="FFFFFF"/>
                </a:solidFill>
                <a:latin typeface="Times New Roman Bold"/>
              </a:rPr>
              <a:t>de l’atmosphère sur tous les corps.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65878" y="3331115"/>
            <a:ext cx="11624145" cy="1406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1903" lvl="1" indent="-250952" algn="l">
              <a:lnSpc>
                <a:spcPts val="5381"/>
              </a:lnSpc>
              <a:buFont typeface="Arial"/>
              <a:buChar char="•"/>
            </a:pPr>
            <a:r>
              <a:rPr lang="en-US" sz="3899">
                <a:solidFill>
                  <a:srgbClr val="FFFFFF"/>
                </a:solidFill>
                <a:latin typeface="Times New Roman Bold"/>
              </a:rPr>
              <a:t>Pour mesurer la pression atmosphérique ,on utilise</a:t>
            </a:r>
            <a:r>
              <a:rPr lang="en-US" sz="3899">
                <a:solidFill>
                  <a:srgbClr val="FFBD59"/>
                </a:solidFill>
                <a:latin typeface="Times New Roman Bold"/>
              </a:rPr>
              <a:t> le</a:t>
            </a:r>
            <a:r>
              <a:rPr lang="en-US" sz="3899">
                <a:solidFill>
                  <a:srgbClr val="0070C0"/>
                </a:solidFill>
                <a:latin typeface="Times New Roman Bold"/>
              </a:rPr>
              <a:t> </a:t>
            </a:r>
            <a:r>
              <a:rPr lang="en-US" sz="3899">
                <a:solidFill>
                  <a:srgbClr val="FFBD59"/>
                </a:solidFill>
                <a:latin typeface="Times New Roman Bold"/>
              </a:rPr>
              <a:t>baromètre.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65878" y="5004086"/>
            <a:ext cx="11544805" cy="1370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9034" lvl="1" indent="-244517" algn="l">
              <a:lnSpc>
                <a:spcPts val="5243"/>
              </a:lnSpc>
              <a:buFont typeface="Arial"/>
              <a:buChar char="•"/>
            </a:pPr>
            <a:r>
              <a:rPr lang="en-US" sz="3799">
                <a:solidFill>
                  <a:srgbClr val="FFFFFF"/>
                </a:solidFill>
                <a:latin typeface="Times New Roman Bold"/>
              </a:rPr>
              <a:t>La valeur de la pression atmosphérique au niveau de la mer est :</a:t>
            </a:r>
            <a:r>
              <a:rPr lang="en-US" sz="3799">
                <a:solidFill>
                  <a:srgbClr val="FFBD59"/>
                </a:solidFill>
                <a:latin typeface="Times New Roman Bold"/>
              </a:rPr>
              <a:t>1013 hPa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20216" y="7132834"/>
            <a:ext cx="13315470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00"/>
              </a:lnSpc>
            </a:pPr>
            <a:r>
              <a:rPr lang="en-US" sz="4750">
                <a:solidFill>
                  <a:srgbClr val="B6845A"/>
                </a:solidFill>
                <a:latin typeface="Times New Roman Bold"/>
              </a:rPr>
              <a:t>REMARQUE 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65878" y="7793460"/>
            <a:ext cx="13944488" cy="904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99"/>
              </a:lnSpc>
            </a:pPr>
            <a:r>
              <a:rPr lang="en-US" sz="3999">
                <a:solidFill>
                  <a:srgbClr val="FFFFFF"/>
                </a:solidFill>
                <a:latin typeface="Times New Roman Bold"/>
              </a:rPr>
              <a:t>La pression atmosphérique diminue lorsque l'altitude augmente.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312</Words>
  <Application>Microsoft Office PowerPoint</Application>
  <PresentationFormat>Personnalisé</PresentationFormat>
  <Paragraphs>34</Paragraphs>
  <Slides>13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Calibri</vt:lpstr>
      <vt:lpstr>Open Sauce Bold</vt:lpstr>
      <vt:lpstr>Arial</vt:lpstr>
      <vt:lpstr>Open Sauce</vt:lpstr>
      <vt:lpstr>Times New Roman</vt:lpstr>
      <vt:lpstr>Times New Roman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pression et la pression atmosphérique</dc:title>
  <dc:creator>hp</dc:creator>
  <cp:lastModifiedBy>said elzaar</cp:lastModifiedBy>
  <cp:revision>1</cp:revision>
  <dcterms:created xsi:type="dcterms:W3CDTF">2006-08-16T00:00:00Z</dcterms:created>
  <dcterms:modified xsi:type="dcterms:W3CDTF">2024-02-04T21:06:22Z</dcterms:modified>
  <dc:identifier>DAF4rpOIpf0</dc:identifier>
</cp:coreProperties>
</file>