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Times New Roman Bold" panose="020B0604020202020204" charset="0"/>
      <p:regular r:id="rId8"/>
    </p:embeddedFont>
    <p:embeddedFont>
      <p:font typeface="Times New Roman Bold Italics" panose="020B0604020202020204" charset="0"/>
      <p:regular r:id="rId9"/>
    </p:embeddedFont>
    <p:embeddedFont>
      <p:font typeface="Times New Roman Italics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sv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7.svg"/><Relationship Id="rId2" Type="http://schemas.openxmlformats.org/officeDocument/2006/relationships/image" Target="../media/image3.png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6.sv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5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9383" r="-866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774547" y="8082209"/>
            <a:ext cx="1704265" cy="509314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3869145" y="831305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774547" y="2626817"/>
            <a:ext cx="6916345" cy="3631081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5840027" y="6771485"/>
            <a:ext cx="2796827" cy="279682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688145" y="-89479"/>
            <a:ext cx="8031925" cy="206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169"/>
              </a:lnSpc>
              <a:spcBef>
                <a:spcPct val="0"/>
              </a:spcBef>
            </a:pPr>
            <a:r>
              <a:rPr lang="en-US" sz="10835" u="sng">
                <a:solidFill>
                  <a:srgbClr val="5CE1E6"/>
                </a:solidFill>
                <a:latin typeface="Times New Roman Italics"/>
              </a:rPr>
              <a:t>Chapitre  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89640" y="3336871"/>
            <a:ext cx="6286158" cy="230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1"/>
              </a:lnSpc>
            </a:pPr>
            <a:r>
              <a:rPr lang="en-US" sz="7573" dirty="0">
                <a:solidFill>
                  <a:srgbClr val="FF914D"/>
                </a:solidFill>
                <a:latin typeface="Times New Roman Bold"/>
              </a:rPr>
              <a:t>La pollution de </a:t>
            </a:r>
            <a:r>
              <a:rPr lang="en-US" sz="7573" dirty="0" err="1">
                <a:solidFill>
                  <a:srgbClr val="FF914D"/>
                </a:solidFill>
                <a:latin typeface="Times New Roman Bold"/>
              </a:rPr>
              <a:t>l’air</a:t>
            </a:r>
            <a:endParaRPr lang="en-US" sz="7573" dirty="0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774547" y="8068280"/>
            <a:ext cx="1398128" cy="44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151230" y="117273"/>
            <a:ext cx="2302191" cy="2000699"/>
          </a:xfrm>
          <a:custGeom>
            <a:avLst/>
            <a:gdLst/>
            <a:ahLst/>
            <a:cxnLst/>
            <a:rect l="l" t="t" r="r" b="b"/>
            <a:pathLst>
              <a:path w="2302191" h="2000699">
                <a:moveTo>
                  <a:pt x="0" y="0"/>
                </a:moveTo>
                <a:lnTo>
                  <a:pt x="2302191" y="0"/>
                </a:lnTo>
                <a:lnTo>
                  <a:pt x="2302191" y="2000699"/>
                </a:lnTo>
                <a:lnTo>
                  <a:pt x="0" y="20006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546538" y="6154146"/>
            <a:ext cx="4667822" cy="675901"/>
          </a:xfrm>
          <a:custGeom>
            <a:avLst/>
            <a:gdLst/>
            <a:ahLst/>
            <a:cxnLst/>
            <a:rect l="l" t="t" r="r" b="b"/>
            <a:pathLst>
              <a:path w="4667822" h="675901">
                <a:moveTo>
                  <a:pt x="0" y="0"/>
                </a:moveTo>
                <a:lnTo>
                  <a:pt x="4667822" y="0"/>
                </a:lnTo>
                <a:lnTo>
                  <a:pt x="4667822" y="675901"/>
                </a:lnTo>
                <a:lnTo>
                  <a:pt x="0" y="6759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8608" r="-56715" b="-1054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2226868" y="7276226"/>
            <a:ext cx="2008886" cy="200888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4294" r="-2429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259542" y="884701"/>
            <a:ext cx="9192071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 -  La pollution de l’air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99136" y="2215026"/>
            <a:ext cx="13119921" cy="141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      La pollution de l’air signifie la présence de substances solides, liquides ou gazeuses dans l'air en quantités pouvant causer des dangers à l'homme ou aux organismes vivants ou à l'environnement 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08277" y="3656981"/>
            <a:ext cx="9192071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 -  Quelques polluants de l’air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42637" y="4606306"/>
            <a:ext cx="13119921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Les sources de pollution de l'air sont divisées en deux catégories: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1615" y="5140342"/>
            <a:ext cx="5787330" cy="81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1"/>
              </a:lnSpc>
              <a:spcBef>
                <a:spcPct val="0"/>
              </a:spcBef>
            </a:pPr>
            <a:r>
              <a:rPr lang="en-US" sz="4336" u="sng">
                <a:solidFill>
                  <a:srgbClr val="B6F61A"/>
                </a:solidFill>
                <a:latin typeface="Times New Roman Bold Italics"/>
              </a:rPr>
              <a:t>1- Ressources naturelles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30694" y="6191741"/>
            <a:ext cx="6231441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vents violents chargés de poussière.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787079" y="6208714"/>
            <a:ext cx="3320601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1A4441"/>
                </a:solidFill>
                <a:latin typeface="Times New Roman Bold"/>
              </a:rPr>
              <a:t>Tempêtes de sable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141434" y="7160529"/>
            <a:ext cx="2240280" cy="224028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384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988498" y="824143"/>
            <a:ext cx="4667822" cy="675901"/>
          </a:xfrm>
          <a:custGeom>
            <a:avLst/>
            <a:gdLst/>
            <a:ahLst/>
            <a:cxnLst/>
            <a:rect l="l" t="t" r="r" b="b"/>
            <a:pathLst>
              <a:path w="4667822" h="675901">
                <a:moveTo>
                  <a:pt x="0" y="0"/>
                </a:moveTo>
                <a:lnTo>
                  <a:pt x="4667822" y="0"/>
                </a:lnTo>
                <a:lnTo>
                  <a:pt x="4667822" y="675902"/>
                </a:lnTo>
                <a:lnTo>
                  <a:pt x="0" y="675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8608" r="-56715" b="-1054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3257996" y="2451639"/>
            <a:ext cx="2433067" cy="243306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8893" r="-388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420332" y="2269225"/>
            <a:ext cx="2517318" cy="251731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3949637" y="5015143"/>
            <a:ext cx="4667822" cy="675901"/>
          </a:xfrm>
          <a:custGeom>
            <a:avLst/>
            <a:gdLst/>
            <a:ahLst/>
            <a:cxnLst/>
            <a:rect l="l" t="t" r="r" b="b"/>
            <a:pathLst>
              <a:path w="4667822" h="675901">
                <a:moveTo>
                  <a:pt x="0" y="0"/>
                </a:moveTo>
                <a:lnTo>
                  <a:pt x="4667821" y="0"/>
                </a:lnTo>
                <a:lnTo>
                  <a:pt x="4667821" y="675902"/>
                </a:lnTo>
                <a:lnTo>
                  <a:pt x="0" y="675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8608" r="-56715" b="-1054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2797345" y="6918201"/>
            <a:ext cx="2762848" cy="276284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30035" r="-300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716780" y="6863256"/>
            <a:ext cx="2872740" cy="287274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22727" r="-2272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084044" y="861739"/>
            <a:ext cx="7235013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 des cendres épaisses sont émises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647280" y="809188"/>
            <a:ext cx="3320601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1A4441"/>
                </a:solidFill>
                <a:latin typeface="Times New Roman Bold"/>
              </a:rPr>
              <a:t>Volcans                    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64426" y="1498503"/>
            <a:ext cx="9955688" cy="95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dans l’air contenant des particules solides et différents gaz.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699890" y="5069712"/>
            <a:ext cx="7235013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survient à la suite d'un éclair ou d'une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229039" y="5026704"/>
            <a:ext cx="3320601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1A4441"/>
                </a:solidFill>
                <a:latin typeface="Times New Roman Bold"/>
              </a:rPr>
              <a:t>Incendie                  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09284" y="5910120"/>
            <a:ext cx="12226448" cy="95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température élevée et produit principalement du dioxyde de carbone.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51274" y="644291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29310" y="103688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83982" y="1140563"/>
            <a:ext cx="4667822" cy="675901"/>
          </a:xfrm>
          <a:custGeom>
            <a:avLst/>
            <a:gdLst/>
            <a:ahLst/>
            <a:cxnLst/>
            <a:rect l="l" t="t" r="r" b="b"/>
            <a:pathLst>
              <a:path w="4667822" h="675901">
                <a:moveTo>
                  <a:pt x="0" y="0"/>
                </a:moveTo>
                <a:lnTo>
                  <a:pt x="4667822" y="0"/>
                </a:lnTo>
                <a:lnTo>
                  <a:pt x="4667822" y="675901"/>
                </a:lnTo>
                <a:lnTo>
                  <a:pt x="0" y="6759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8608" r="-56715" b="-1054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4176290" y="255832"/>
            <a:ext cx="1769461" cy="176946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3941" r="-23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354361" y="1911714"/>
            <a:ext cx="12205832" cy="95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       Utilisent des produits pétroliers et produisent du dioxyde de carbone, du monoxyde de carbone et d’autres objets.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715423" y="2510398"/>
            <a:ext cx="2178366" cy="217836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3683982" y="4350813"/>
            <a:ext cx="4667822" cy="675901"/>
          </a:xfrm>
          <a:custGeom>
            <a:avLst/>
            <a:gdLst/>
            <a:ahLst/>
            <a:cxnLst/>
            <a:rect l="l" t="t" r="r" b="b"/>
            <a:pathLst>
              <a:path w="4667822" h="675901">
                <a:moveTo>
                  <a:pt x="0" y="0"/>
                </a:moveTo>
                <a:lnTo>
                  <a:pt x="4667822" y="0"/>
                </a:lnTo>
                <a:lnTo>
                  <a:pt x="4667822" y="675901"/>
                </a:lnTo>
                <a:lnTo>
                  <a:pt x="0" y="6759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8608" r="-56715" b="-1054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1900718" y="6457723"/>
            <a:ext cx="2800577" cy="280057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25093" r="-250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73516" y="6679519"/>
            <a:ext cx="2806006" cy="280600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579" r="-165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286971" y="214921"/>
            <a:ext cx="6160145" cy="81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1"/>
              </a:lnSpc>
              <a:spcBef>
                <a:spcPct val="0"/>
              </a:spcBef>
            </a:pPr>
            <a:r>
              <a:rPr lang="en-US" sz="4336" u="sng">
                <a:solidFill>
                  <a:srgbClr val="B6F61A"/>
                </a:solidFill>
                <a:latin typeface="Times New Roman Bold Italics"/>
              </a:rPr>
              <a:t>2- Ressources industrielles: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662835" y="1157332"/>
            <a:ext cx="4933773" cy="49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(voitures, camions, avions ...):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24293" y="1114787"/>
            <a:ext cx="3991161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1A4441"/>
                </a:solidFill>
                <a:latin typeface="Times New Roman Bold"/>
              </a:rPr>
              <a:t>Moyens de transport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50622" y="4356304"/>
            <a:ext cx="1851794" cy="53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1A4441"/>
                </a:solidFill>
                <a:latin typeface="Times New Roman Bold"/>
              </a:rPr>
              <a:t>Usines: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52957" y="5160064"/>
            <a:ext cx="12920497" cy="95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Times New Roman Bold"/>
              </a:rPr>
              <a:t>       les usines de ciment, les raffineries de pétrole et les usines d'engrais, produisent les oxydes de soufre SO2 et SO3 ,La fumée, et d'autres gaz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169869" y="7570383"/>
            <a:ext cx="1747928" cy="3039875"/>
          </a:xfrm>
          <a:custGeom>
            <a:avLst/>
            <a:gdLst/>
            <a:ahLst/>
            <a:cxnLst/>
            <a:rect l="l" t="t" r="r" b="b"/>
            <a:pathLst>
              <a:path w="1747928" h="3039875">
                <a:moveTo>
                  <a:pt x="1747929" y="0"/>
                </a:moveTo>
                <a:lnTo>
                  <a:pt x="0" y="0"/>
                </a:lnTo>
                <a:lnTo>
                  <a:pt x="0" y="3039876"/>
                </a:lnTo>
                <a:lnTo>
                  <a:pt x="1747929" y="3039876"/>
                </a:lnTo>
                <a:lnTo>
                  <a:pt x="17479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29310" y="103688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373313" y="2488329"/>
            <a:ext cx="3605221" cy="539829"/>
          </a:xfrm>
          <a:custGeom>
            <a:avLst/>
            <a:gdLst/>
            <a:ahLst/>
            <a:cxnLst/>
            <a:rect l="l" t="t" r="r" b="b"/>
            <a:pathLst>
              <a:path w="3605221" h="539829">
                <a:moveTo>
                  <a:pt x="0" y="0"/>
                </a:moveTo>
                <a:lnTo>
                  <a:pt x="3605221" y="0"/>
                </a:lnTo>
                <a:lnTo>
                  <a:pt x="3605221" y="539829"/>
                </a:lnTo>
                <a:lnTo>
                  <a:pt x="0" y="5398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373313" y="3636803"/>
            <a:ext cx="3605221" cy="539829"/>
          </a:xfrm>
          <a:custGeom>
            <a:avLst/>
            <a:gdLst/>
            <a:ahLst/>
            <a:cxnLst/>
            <a:rect l="l" t="t" r="r" b="b"/>
            <a:pathLst>
              <a:path w="3605221" h="539829">
                <a:moveTo>
                  <a:pt x="0" y="0"/>
                </a:moveTo>
                <a:lnTo>
                  <a:pt x="3605221" y="0"/>
                </a:lnTo>
                <a:lnTo>
                  <a:pt x="3605221" y="539829"/>
                </a:lnTo>
                <a:lnTo>
                  <a:pt x="0" y="5398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373313" y="4786233"/>
            <a:ext cx="8448667" cy="563880"/>
          </a:xfrm>
          <a:custGeom>
            <a:avLst/>
            <a:gdLst/>
            <a:ahLst/>
            <a:cxnLst/>
            <a:rect l="l" t="t" r="r" b="b"/>
            <a:pathLst>
              <a:path w="8448667" h="563880">
                <a:moveTo>
                  <a:pt x="0" y="0"/>
                </a:moveTo>
                <a:lnTo>
                  <a:pt x="8448668" y="0"/>
                </a:lnTo>
                <a:lnTo>
                  <a:pt x="8448668" y="563880"/>
                </a:lnTo>
                <a:lnTo>
                  <a:pt x="0" y="563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66061" b="-582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280532" y="6674089"/>
            <a:ext cx="546670" cy="489022"/>
          </a:xfrm>
          <a:custGeom>
            <a:avLst/>
            <a:gdLst/>
            <a:ahLst/>
            <a:cxnLst/>
            <a:rect l="l" t="t" r="r" b="b"/>
            <a:pathLst>
              <a:path w="546670" h="489022">
                <a:moveTo>
                  <a:pt x="0" y="0"/>
                </a:moveTo>
                <a:lnTo>
                  <a:pt x="546671" y="0"/>
                </a:lnTo>
                <a:lnTo>
                  <a:pt x="546671" y="489021"/>
                </a:lnTo>
                <a:lnTo>
                  <a:pt x="0" y="4890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553867" y="1028700"/>
            <a:ext cx="664829" cy="539116"/>
          </a:xfrm>
          <a:custGeom>
            <a:avLst/>
            <a:gdLst/>
            <a:ahLst/>
            <a:cxnLst/>
            <a:rect l="l" t="t" r="r" b="b"/>
            <a:pathLst>
              <a:path w="664829" h="539116">
                <a:moveTo>
                  <a:pt x="0" y="0"/>
                </a:moveTo>
                <a:lnTo>
                  <a:pt x="664829" y="0"/>
                </a:lnTo>
                <a:lnTo>
                  <a:pt x="664829" y="539116"/>
                </a:lnTo>
                <a:lnTo>
                  <a:pt x="0" y="5391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273647" y="2372537"/>
            <a:ext cx="3614266" cy="3187125"/>
          </a:xfrm>
          <a:custGeom>
            <a:avLst/>
            <a:gdLst/>
            <a:ahLst/>
            <a:cxnLst/>
            <a:rect l="l" t="t" r="r" b="b"/>
            <a:pathLst>
              <a:path w="3614266" h="3187125">
                <a:moveTo>
                  <a:pt x="0" y="0"/>
                </a:moveTo>
                <a:lnTo>
                  <a:pt x="3614266" y="0"/>
                </a:lnTo>
                <a:lnTo>
                  <a:pt x="3614266" y="3187126"/>
                </a:lnTo>
                <a:lnTo>
                  <a:pt x="0" y="3187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499506" y="2372537"/>
            <a:ext cx="664258" cy="564565"/>
          </a:xfrm>
          <a:custGeom>
            <a:avLst/>
            <a:gdLst/>
            <a:ahLst/>
            <a:cxnLst/>
            <a:rect l="l" t="t" r="r" b="b"/>
            <a:pathLst>
              <a:path w="664258" h="564565">
                <a:moveTo>
                  <a:pt x="0" y="0"/>
                </a:moveTo>
                <a:lnTo>
                  <a:pt x="664257" y="0"/>
                </a:lnTo>
                <a:lnTo>
                  <a:pt x="664257" y="564565"/>
                </a:lnTo>
                <a:lnTo>
                  <a:pt x="0" y="5645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553867" y="1012970"/>
            <a:ext cx="12051417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        La pollution de l'air entraîne plusieurs phénomènes naturels graves tels que: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4396" y="-18312"/>
            <a:ext cx="9192071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III - Risques de pollution de l'air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58045" y="2394070"/>
            <a:ext cx="3425577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L'effet de serre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83622" y="2428083"/>
            <a:ext cx="1007567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réchauffement de la planète dû à une augmentation du dioxyde de carbone dans l'air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27203" y="3572111"/>
            <a:ext cx="2968377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Pluies acides: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83622" y="3576557"/>
            <a:ext cx="937463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Cela est dû à l'acidité élevé de la vapeur d'eau dans l'air en raison de son interaction avec le dioxyde de soufre.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647559" y="4745592"/>
            <a:ext cx="8174421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Diminution de l'épaisseur de la couche d'ozone: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71428" y="4771627"/>
            <a:ext cx="337007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qui protège la Terre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83622" y="5445363"/>
            <a:ext cx="431495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des rayons ultraviolets.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73313" y="6550264"/>
            <a:ext cx="13528370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      La pollution de l'air affecte également la santé humaine, causant plusieurs maladies graves telles que: toux, difficultés respiratoires, asthme, allergies, cancer, maladie cardiaque</a:t>
            </a:r>
          </a:p>
        </p:txBody>
      </p:sp>
      <p:sp>
        <p:nvSpPr>
          <p:cNvPr id="27" name="Freeform 27"/>
          <p:cNvSpPr/>
          <p:nvPr/>
        </p:nvSpPr>
        <p:spPr>
          <a:xfrm>
            <a:off x="2499506" y="3624435"/>
            <a:ext cx="664258" cy="564565"/>
          </a:xfrm>
          <a:custGeom>
            <a:avLst/>
            <a:gdLst/>
            <a:ahLst/>
            <a:cxnLst/>
            <a:rect l="l" t="t" r="r" b="b"/>
            <a:pathLst>
              <a:path w="664258" h="564565">
                <a:moveTo>
                  <a:pt x="0" y="0"/>
                </a:moveTo>
                <a:lnTo>
                  <a:pt x="664257" y="0"/>
                </a:lnTo>
                <a:lnTo>
                  <a:pt x="664257" y="564565"/>
                </a:lnTo>
                <a:lnTo>
                  <a:pt x="0" y="5645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616274" y="4769038"/>
            <a:ext cx="664258" cy="564565"/>
          </a:xfrm>
          <a:custGeom>
            <a:avLst/>
            <a:gdLst/>
            <a:ahLst/>
            <a:cxnLst/>
            <a:rect l="l" t="t" r="r" b="b"/>
            <a:pathLst>
              <a:path w="664258" h="564565">
                <a:moveTo>
                  <a:pt x="0" y="0"/>
                </a:moveTo>
                <a:lnTo>
                  <a:pt x="664258" y="0"/>
                </a:lnTo>
                <a:lnTo>
                  <a:pt x="664258" y="564565"/>
                </a:lnTo>
                <a:lnTo>
                  <a:pt x="0" y="5645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7436" y="10547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191549" y="2170746"/>
            <a:ext cx="457566" cy="371044"/>
          </a:xfrm>
          <a:custGeom>
            <a:avLst/>
            <a:gdLst/>
            <a:ahLst/>
            <a:cxnLst/>
            <a:rect l="l" t="t" r="r" b="b"/>
            <a:pathLst>
              <a:path w="457566" h="371044">
                <a:moveTo>
                  <a:pt x="0" y="0"/>
                </a:moveTo>
                <a:lnTo>
                  <a:pt x="457565" y="0"/>
                </a:lnTo>
                <a:lnTo>
                  <a:pt x="457565" y="371045"/>
                </a:lnTo>
                <a:lnTo>
                  <a:pt x="0" y="3710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863724" y="2056446"/>
            <a:ext cx="13323838" cy="4229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Pour limiter la pollution de l’air, nous pouvons par exemple :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 Utiliser des moyens de transports non polluants (la bicyclette par exemple).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 Utiliser des moyens de transports en commun (bus, trains, tramway, ...) à la place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de la voiture personnelle.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 Encourager l’utilisation des énergies renouvelables (solaire, éolienne, ...).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Augmenter la superficie des espaces verts (jardins, forêts, ...).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Maintenir les moteurs des moyens de transport et les contrôler continuellement.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Placer les filtres dans les cheminées des usines.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52769" y="723463"/>
            <a:ext cx="9192071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 Italics"/>
              </a:rPr>
              <a:t>IV- Réduire la pollution de l'air :</a:t>
            </a:r>
          </a:p>
        </p:txBody>
      </p:sp>
      <p:sp>
        <p:nvSpPr>
          <p:cNvPr id="13" name="Freeform 13"/>
          <p:cNvSpPr/>
          <p:nvPr/>
        </p:nvSpPr>
        <p:spPr>
          <a:xfrm>
            <a:off x="3976852" y="5924350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4"/>
                </a:lnTo>
                <a:lnTo>
                  <a:pt x="0" y="32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976852" y="5373138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4"/>
                </a:lnTo>
                <a:lnTo>
                  <a:pt x="0" y="32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976852" y="4821926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4"/>
                </a:lnTo>
                <a:lnTo>
                  <a:pt x="0" y="32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976852" y="4326513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5"/>
                </a:lnTo>
                <a:lnTo>
                  <a:pt x="0" y="321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3976852" y="3209316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4"/>
                </a:lnTo>
                <a:lnTo>
                  <a:pt x="0" y="32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976852" y="2728677"/>
            <a:ext cx="277544" cy="321574"/>
          </a:xfrm>
          <a:custGeom>
            <a:avLst/>
            <a:gdLst/>
            <a:ahLst/>
            <a:cxnLst/>
            <a:rect l="l" t="t" r="r" b="b"/>
            <a:pathLst>
              <a:path w="277544" h="321574">
                <a:moveTo>
                  <a:pt x="0" y="0"/>
                </a:moveTo>
                <a:lnTo>
                  <a:pt x="277545" y="0"/>
                </a:lnTo>
                <a:lnTo>
                  <a:pt x="277545" y="321574"/>
                </a:lnTo>
                <a:lnTo>
                  <a:pt x="0" y="32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670" b="-53961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Custom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Times New Roman Bold</vt:lpstr>
      <vt:lpstr>Arial</vt:lpstr>
      <vt:lpstr>Calibri</vt:lpstr>
      <vt:lpstr>Times New Roman Italics</vt:lpstr>
      <vt:lpstr>Times New Roman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</dc:title>
  <dc:creator>PC</dc:creator>
  <cp:lastModifiedBy>AIT ELZAAR SAID</cp:lastModifiedBy>
  <cp:revision>1</cp:revision>
  <dcterms:created xsi:type="dcterms:W3CDTF">2006-08-16T00:00:00Z</dcterms:created>
  <dcterms:modified xsi:type="dcterms:W3CDTF">2024-06-27T18:30:10Z</dcterms:modified>
  <dc:identifier>DAGJWYaSWRs</dc:identifier>
</cp:coreProperties>
</file>