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Zen Maru Gothic Bold" panose="020B0604020202020204" charset="-128"/>
      <p:regular r:id="rId13"/>
    </p:embeddedFont>
    <p:embeddedFont>
      <p:font typeface="Open Sans Bold" panose="020B0604020202020204" charset="0"/>
      <p:regular r:id="rId14"/>
    </p:embeddedFont>
    <p:embeddedFont>
      <p:font typeface="Open Sauce Bold" panose="020B0604020202020204" charset="0"/>
      <p:regular r:id="rId15"/>
    </p:embeddedFont>
    <p:embeddedFont>
      <p:font typeface="Open Sauce Bold Italics" panose="020B0604020202020204" charset="0"/>
      <p:regular r:id="rId16"/>
    </p:embeddedFont>
    <p:embeddedFont>
      <p:font typeface="Poppins" panose="00000500000000000000" pitchFamily="2" charset="0"/>
      <p:regular r:id="rId17"/>
    </p:embeddedFont>
    <p:embeddedFont>
      <p:font typeface="Times New Roman Bold" panose="020B0604020202020204" charset="0"/>
      <p:regular r:id="rId18"/>
    </p:embeddedFont>
    <p:embeddedFont>
      <p:font typeface="Times New Roman Bold Italics" panose="020B0604020202020204" charset="0"/>
      <p:regular r:id="rId19"/>
    </p:embeddedFont>
    <p:embeddedFont>
      <p:font typeface="TT Rounds Condensed" panose="020B0604020202020204" charset="0"/>
      <p:regular r:id="rId20"/>
    </p:embeddedFont>
    <p:embeddedFont>
      <p:font typeface="TT Rounds Condensed Bold" panose="020B0604020202020204" charset="0"/>
      <p:regular r:id="rId21"/>
    </p:embeddedFont>
    <p:embeddedFont>
      <p:font typeface="TT Rounds Condensed Bold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4.svg"/><Relationship Id="rId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20.png"/><Relationship Id="rId2" Type="http://schemas.openxmlformats.org/officeDocument/2006/relationships/image" Target="../media/image3.pn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https://docs.google.com/spreadsheets/d/1DUF2isFWsqVSYhbaACYtbgcLi_YjDqpE3GLQIVgkKQg/edit#gid=69851113" TargetMode="External"/><Relationship Id="rId5" Type="http://schemas.openxmlformats.org/officeDocument/2006/relationships/image" Target="../media/image8.svg"/><Relationship Id="rId15" Type="http://schemas.openxmlformats.org/officeDocument/2006/relationships/image" Target="../media/image23.png"/><Relationship Id="rId10" Type="http://schemas.openxmlformats.org/officeDocument/2006/relationships/image" Target="../media/image19.jpeg"/><Relationship Id="rId4" Type="http://schemas.openxmlformats.org/officeDocument/2006/relationships/image" Target="../media/image7.png"/><Relationship Id="rId9" Type="http://schemas.openxmlformats.org/officeDocument/2006/relationships/image" Target="../media/image18.svg"/><Relationship Id="rId1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" Type="http://schemas.openxmlformats.org/officeDocument/2006/relationships/image" Target="../media/image3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8.png"/><Relationship Id="rId5" Type="http://schemas.openxmlformats.org/officeDocument/2006/relationships/image" Target="../media/image6.svg"/><Relationship Id="rId15" Type="http://schemas.openxmlformats.org/officeDocument/2006/relationships/image" Target="../media/image32.svg"/><Relationship Id="rId10" Type="http://schemas.openxmlformats.org/officeDocument/2006/relationships/image" Target="../media/image27.jpeg"/><Relationship Id="rId19" Type="http://schemas.openxmlformats.org/officeDocument/2006/relationships/image" Target="../media/image36.svg"/><Relationship Id="rId4" Type="http://schemas.openxmlformats.org/officeDocument/2006/relationships/image" Target="../media/image5.png"/><Relationship Id="rId9" Type="http://schemas.openxmlformats.org/officeDocument/2006/relationships/image" Target="../media/image26.jpe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1.svg"/><Relationship Id="rId5" Type="http://schemas.openxmlformats.org/officeDocument/2006/relationships/image" Target="../media/image6.svg"/><Relationship Id="rId10" Type="http://schemas.openxmlformats.org/officeDocument/2006/relationships/image" Target="../media/image40.png"/><Relationship Id="rId4" Type="http://schemas.openxmlformats.org/officeDocument/2006/relationships/image" Target="../media/image5.png"/><Relationship Id="rId9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7.jpeg"/><Relationship Id="rId5" Type="http://schemas.openxmlformats.org/officeDocument/2006/relationships/image" Target="../media/image6.svg"/><Relationship Id="rId10" Type="http://schemas.openxmlformats.org/officeDocument/2006/relationships/image" Target="../media/image46.svg"/><Relationship Id="rId4" Type="http://schemas.openxmlformats.org/officeDocument/2006/relationships/image" Target="../media/image5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7653" r="-9942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2196462" y="8027837"/>
            <a:ext cx="1912337" cy="835652"/>
            <a:chOff x="0" y="0"/>
            <a:chExt cx="5074610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74611" cy="2217502"/>
            </a:xfrm>
            <a:custGeom>
              <a:avLst/>
              <a:gdLst/>
              <a:ahLst/>
              <a:cxnLst/>
              <a:rect l="l" t="t" r="r" b="b"/>
              <a:pathLst>
                <a:path w="5074611" h="2217502">
                  <a:moveTo>
                    <a:pt x="4950151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950151" y="0"/>
                  </a:lnTo>
                  <a:cubicBezTo>
                    <a:pt x="5018730" y="0"/>
                    <a:pt x="5074611" y="55880"/>
                    <a:pt x="5074611" y="124460"/>
                  </a:cubicBezTo>
                  <a:lnTo>
                    <a:pt x="5074611" y="2093042"/>
                  </a:lnTo>
                  <a:cubicBezTo>
                    <a:pt x="5074611" y="2161622"/>
                    <a:pt x="5018730" y="2217502"/>
                    <a:pt x="4950151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793851" y="844566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408400" y="2460688"/>
            <a:ext cx="7087293" cy="3720829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6275147" y="6992899"/>
            <a:ext cx="2670810" cy="267081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594590" y="29051"/>
            <a:ext cx="8031925" cy="209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49"/>
              </a:lnSpc>
              <a:spcBef>
                <a:spcPct val="0"/>
              </a:spcBef>
            </a:pPr>
            <a:r>
              <a:rPr lang="en-US" sz="11035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Chapitre 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72470" y="2944453"/>
            <a:ext cx="8031925" cy="228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68"/>
              </a:lnSpc>
              <a:spcBef>
                <a:spcPct val="0"/>
              </a:spcBef>
            </a:pPr>
            <a:r>
              <a:rPr lang="en-US" sz="11977" b="1">
                <a:solidFill>
                  <a:srgbClr val="F0A22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masse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29444" y="8224703"/>
            <a:ext cx="18056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 b="1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20482" y="7304509"/>
            <a:ext cx="5074807" cy="5107244"/>
          </a:xfrm>
          <a:custGeom>
            <a:avLst/>
            <a:gdLst/>
            <a:ahLst/>
            <a:cxnLst/>
            <a:rect l="l" t="t" r="r" b="b"/>
            <a:pathLst>
              <a:path w="5074807" h="5107244">
                <a:moveTo>
                  <a:pt x="0" y="0"/>
                </a:moveTo>
                <a:lnTo>
                  <a:pt x="5074807" y="0"/>
                </a:lnTo>
                <a:lnTo>
                  <a:pt x="5074807" y="5107244"/>
                </a:lnTo>
                <a:lnTo>
                  <a:pt x="0" y="5107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450727" y="8016150"/>
            <a:ext cx="1399786" cy="2434411"/>
          </a:xfrm>
          <a:custGeom>
            <a:avLst/>
            <a:gdLst/>
            <a:ahLst/>
            <a:cxnLst/>
            <a:rect l="l" t="t" r="r" b="b"/>
            <a:pathLst>
              <a:path w="1399786" h="2434411">
                <a:moveTo>
                  <a:pt x="1399786" y="0"/>
                </a:moveTo>
                <a:lnTo>
                  <a:pt x="0" y="0"/>
                </a:lnTo>
                <a:lnTo>
                  <a:pt x="0" y="2434411"/>
                </a:lnTo>
                <a:lnTo>
                  <a:pt x="1399786" y="2434411"/>
                </a:lnTo>
                <a:lnTo>
                  <a:pt x="139978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144369" y="-966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12593967" y="808262"/>
            <a:ext cx="4228010" cy="4227395"/>
            <a:chOff x="0" y="0"/>
            <a:chExt cx="7205849" cy="7204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205853" cy="7205091"/>
            </a:xfrm>
            <a:custGeom>
              <a:avLst/>
              <a:gdLst/>
              <a:ahLst/>
              <a:cxnLst/>
              <a:rect l="l" t="t" r="r" b="b"/>
              <a:pathLst>
                <a:path w="7205853" h="7205091">
                  <a:moveTo>
                    <a:pt x="6262751" y="1213993"/>
                  </a:moveTo>
                  <a:cubicBezTo>
                    <a:pt x="6125972" y="977138"/>
                    <a:pt x="5877814" y="844550"/>
                    <a:pt x="5622671" y="844296"/>
                  </a:cubicBezTo>
                  <a:cubicBezTo>
                    <a:pt x="5367401" y="844042"/>
                    <a:pt x="5119370" y="711581"/>
                    <a:pt x="4982591" y="474599"/>
                  </a:cubicBezTo>
                  <a:cubicBezTo>
                    <a:pt x="4778502" y="121158"/>
                    <a:pt x="4326509" y="0"/>
                    <a:pt x="3972941" y="204089"/>
                  </a:cubicBezTo>
                  <a:lnTo>
                    <a:pt x="3972941" y="203835"/>
                  </a:lnTo>
                  <a:cubicBezTo>
                    <a:pt x="3753358" y="330327"/>
                    <a:pt x="3474720" y="340360"/>
                    <a:pt x="3238881" y="206629"/>
                  </a:cubicBezTo>
                  <a:cubicBezTo>
                    <a:pt x="3125343" y="139700"/>
                    <a:pt x="2995930" y="104521"/>
                    <a:pt x="2864231" y="104775"/>
                  </a:cubicBezTo>
                  <a:cubicBezTo>
                    <a:pt x="2590673" y="104775"/>
                    <a:pt x="2351913" y="253365"/>
                    <a:pt x="2224024" y="474345"/>
                  </a:cubicBezTo>
                  <a:cubicBezTo>
                    <a:pt x="2096262" y="695198"/>
                    <a:pt x="1857375" y="843915"/>
                    <a:pt x="1583817" y="843915"/>
                  </a:cubicBezTo>
                  <a:cubicBezTo>
                    <a:pt x="1175639" y="843915"/>
                    <a:pt x="844677" y="1174750"/>
                    <a:pt x="844677" y="1583055"/>
                  </a:cubicBezTo>
                  <a:lnTo>
                    <a:pt x="844677" y="1583182"/>
                  </a:lnTo>
                  <a:lnTo>
                    <a:pt x="844423" y="1583055"/>
                  </a:lnTo>
                  <a:cubicBezTo>
                    <a:pt x="844169" y="1836293"/>
                    <a:pt x="713613" y="2082546"/>
                    <a:pt x="480187" y="2219960"/>
                  </a:cubicBezTo>
                  <a:cubicBezTo>
                    <a:pt x="365379" y="2284730"/>
                    <a:pt x="270002" y="2379345"/>
                    <a:pt x="204216" y="2493645"/>
                  </a:cubicBezTo>
                  <a:cubicBezTo>
                    <a:pt x="67437" y="2730627"/>
                    <a:pt x="76708" y="3011678"/>
                    <a:pt x="204216" y="3232785"/>
                  </a:cubicBezTo>
                  <a:cubicBezTo>
                    <a:pt x="331597" y="3453892"/>
                    <a:pt x="340868" y="3735070"/>
                    <a:pt x="204089" y="3971925"/>
                  </a:cubicBezTo>
                  <a:cubicBezTo>
                    <a:pt x="0" y="4325366"/>
                    <a:pt x="121158" y="4777486"/>
                    <a:pt x="474599" y="4981575"/>
                  </a:cubicBezTo>
                  <a:lnTo>
                    <a:pt x="474472" y="4981702"/>
                  </a:lnTo>
                  <a:cubicBezTo>
                    <a:pt x="695452" y="5109464"/>
                    <a:pt x="843915" y="5348351"/>
                    <a:pt x="843915" y="5621909"/>
                  </a:cubicBezTo>
                  <a:cubicBezTo>
                    <a:pt x="843915" y="6030087"/>
                    <a:pt x="1174750" y="6361049"/>
                    <a:pt x="1583055" y="6361049"/>
                  </a:cubicBezTo>
                  <a:cubicBezTo>
                    <a:pt x="1856613" y="6361049"/>
                    <a:pt x="2095373" y="6509639"/>
                    <a:pt x="2223262" y="6730619"/>
                  </a:cubicBezTo>
                  <a:cubicBezTo>
                    <a:pt x="2351151" y="6951599"/>
                    <a:pt x="2589911" y="7100189"/>
                    <a:pt x="2863469" y="7100189"/>
                  </a:cubicBezTo>
                  <a:cubicBezTo>
                    <a:pt x="2995168" y="7100316"/>
                    <a:pt x="3124581" y="7065137"/>
                    <a:pt x="3238119" y="6998335"/>
                  </a:cubicBezTo>
                  <a:cubicBezTo>
                    <a:pt x="3473958" y="6864604"/>
                    <a:pt x="3752596" y="6874637"/>
                    <a:pt x="3972179" y="7001129"/>
                  </a:cubicBezTo>
                  <a:lnTo>
                    <a:pt x="3972179" y="7000875"/>
                  </a:lnTo>
                  <a:lnTo>
                    <a:pt x="3972179" y="7001002"/>
                  </a:lnTo>
                  <a:cubicBezTo>
                    <a:pt x="4325747" y="7205091"/>
                    <a:pt x="4777740" y="7083933"/>
                    <a:pt x="4981829" y="6730492"/>
                  </a:cubicBezTo>
                  <a:cubicBezTo>
                    <a:pt x="5118608" y="6493637"/>
                    <a:pt x="5366639" y="6361049"/>
                    <a:pt x="5621909" y="6360922"/>
                  </a:cubicBezTo>
                  <a:lnTo>
                    <a:pt x="5621909" y="6360795"/>
                  </a:lnTo>
                  <a:cubicBezTo>
                    <a:pt x="5877179" y="6360668"/>
                    <a:pt x="6125210" y="6228080"/>
                    <a:pt x="6261989" y="5991225"/>
                  </a:cubicBezTo>
                  <a:cubicBezTo>
                    <a:pt x="6329299" y="5874639"/>
                    <a:pt x="6361303" y="5747258"/>
                    <a:pt x="6361176" y="5621655"/>
                  </a:cubicBezTo>
                  <a:lnTo>
                    <a:pt x="6361303" y="5621782"/>
                  </a:lnTo>
                  <a:cubicBezTo>
                    <a:pt x="6361557" y="5375656"/>
                    <a:pt x="6484874" y="5136007"/>
                    <a:pt x="6706235" y="4996561"/>
                  </a:cubicBezTo>
                  <a:cubicBezTo>
                    <a:pt x="6825615" y="4933823"/>
                    <a:pt x="6929120" y="4837684"/>
                    <a:pt x="7001510" y="4712335"/>
                  </a:cubicBezTo>
                  <a:cubicBezTo>
                    <a:pt x="7138289" y="4475353"/>
                    <a:pt x="7129018" y="4194175"/>
                    <a:pt x="7001637" y="3973068"/>
                  </a:cubicBezTo>
                  <a:cubicBezTo>
                    <a:pt x="6874256" y="3751961"/>
                    <a:pt x="6864985" y="3470783"/>
                    <a:pt x="7001764" y="3233928"/>
                  </a:cubicBezTo>
                  <a:cubicBezTo>
                    <a:pt x="7205853" y="2880360"/>
                    <a:pt x="7084695" y="2428367"/>
                    <a:pt x="6731254" y="2224278"/>
                  </a:cubicBezTo>
                  <a:lnTo>
                    <a:pt x="6731381" y="2224278"/>
                  </a:lnTo>
                  <a:cubicBezTo>
                    <a:pt x="6512179" y="2097532"/>
                    <a:pt x="6364351" y="1861439"/>
                    <a:pt x="6361938" y="1590548"/>
                  </a:cubicBezTo>
                  <a:cubicBezTo>
                    <a:pt x="6363208" y="1462786"/>
                    <a:pt x="6331331" y="1332992"/>
                    <a:pt x="6262878" y="1214374"/>
                  </a:cubicBezTo>
                </a:path>
              </a:pathLst>
            </a:custGeom>
            <a:blipFill>
              <a:blip r:embed="rId8"/>
              <a:stretch>
                <a:fillRect l="-18657" t="-1497" r="-18656" b="-149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61620" y="5446877"/>
            <a:ext cx="4272132" cy="4271510"/>
            <a:chOff x="0" y="0"/>
            <a:chExt cx="7205849" cy="7204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205853" cy="7205091"/>
            </a:xfrm>
            <a:custGeom>
              <a:avLst/>
              <a:gdLst/>
              <a:ahLst/>
              <a:cxnLst/>
              <a:rect l="l" t="t" r="r" b="b"/>
              <a:pathLst>
                <a:path w="7205853" h="7205091">
                  <a:moveTo>
                    <a:pt x="6262751" y="1213993"/>
                  </a:moveTo>
                  <a:cubicBezTo>
                    <a:pt x="6125972" y="977138"/>
                    <a:pt x="5877814" y="844550"/>
                    <a:pt x="5622671" y="844296"/>
                  </a:cubicBezTo>
                  <a:cubicBezTo>
                    <a:pt x="5367401" y="844042"/>
                    <a:pt x="5119370" y="711581"/>
                    <a:pt x="4982591" y="474599"/>
                  </a:cubicBezTo>
                  <a:cubicBezTo>
                    <a:pt x="4778502" y="121158"/>
                    <a:pt x="4326509" y="0"/>
                    <a:pt x="3972941" y="204089"/>
                  </a:cubicBezTo>
                  <a:lnTo>
                    <a:pt x="3972941" y="203835"/>
                  </a:lnTo>
                  <a:cubicBezTo>
                    <a:pt x="3753358" y="330327"/>
                    <a:pt x="3474720" y="340360"/>
                    <a:pt x="3238881" y="206629"/>
                  </a:cubicBezTo>
                  <a:cubicBezTo>
                    <a:pt x="3125343" y="139700"/>
                    <a:pt x="2995930" y="104521"/>
                    <a:pt x="2864231" y="104775"/>
                  </a:cubicBezTo>
                  <a:cubicBezTo>
                    <a:pt x="2590673" y="104775"/>
                    <a:pt x="2351913" y="253365"/>
                    <a:pt x="2224024" y="474345"/>
                  </a:cubicBezTo>
                  <a:cubicBezTo>
                    <a:pt x="2096262" y="695198"/>
                    <a:pt x="1857375" y="843915"/>
                    <a:pt x="1583817" y="843915"/>
                  </a:cubicBezTo>
                  <a:cubicBezTo>
                    <a:pt x="1175639" y="843915"/>
                    <a:pt x="844677" y="1174750"/>
                    <a:pt x="844677" y="1583055"/>
                  </a:cubicBezTo>
                  <a:lnTo>
                    <a:pt x="844677" y="1583182"/>
                  </a:lnTo>
                  <a:lnTo>
                    <a:pt x="844423" y="1583055"/>
                  </a:lnTo>
                  <a:cubicBezTo>
                    <a:pt x="844169" y="1836293"/>
                    <a:pt x="713613" y="2082546"/>
                    <a:pt x="480187" y="2219960"/>
                  </a:cubicBezTo>
                  <a:cubicBezTo>
                    <a:pt x="365379" y="2284730"/>
                    <a:pt x="270002" y="2379345"/>
                    <a:pt x="204216" y="2493645"/>
                  </a:cubicBezTo>
                  <a:cubicBezTo>
                    <a:pt x="67437" y="2730627"/>
                    <a:pt x="76708" y="3011678"/>
                    <a:pt x="204216" y="3232785"/>
                  </a:cubicBezTo>
                  <a:cubicBezTo>
                    <a:pt x="331597" y="3453892"/>
                    <a:pt x="340868" y="3735070"/>
                    <a:pt x="204089" y="3971925"/>
                  </a:cubicBezTo>
                  <a:cubicBezTo>
                    <a:pt x="0" y="4325366"/>
                    <a:pt x="121158" y="4777486"/>
                    <a:pt x="474599" y="4981575"/>
                  </a:cubicBezTo>
                  <a:lnTo>
                    <a:pt x="474472" y="4981702"/>
                  </a:lnTo>
                  <a:cubicBezTo>
                    <a:pt x="695452" y="5109464"/>
                    <a:pt x="843915" y="5348351"/>
                    <a:pt x="843915" y="5621909"/>
                  </a:cubicBezTo>
                  <a:cubicBezTo>
                    <a:pt x="843915" y="6030087"/>
                    <a:pt x="1174750" y="6361049"/>
                    <a:pt x="1583055" y="6361049"/>
                  </a:cubicBezTo>
                  <a:cubicBezTo>
                    <a:pt x="1856613" y="6361049"/>
                    <a:pt x="2095373" y="6509639"/>
                    <a:pt x="2223262" y="6730619"/>
                  </a:cubicBezTo>
                  <a:cubicBezTo>
                    <a:pt x="2351151" y="6951599"/>
                    <a:pt x="2589911" y="7100189"/>
                    <a:pt x="2863469" y="7100189"/>
                  </a:cubicBezTo>
                  <a:cubicBezTo>
                    <a:pt x="2995168" y="7100316"/>
                    <a:pt x="3124581" y="7065137"/>
                    <a:pt x="3238119" y="6998335"/>
                  </a:cubicBezTo>
                  <a:cubicBezTo>
                    <a:pt x="3473958" y="6864604"/>
                    <a:pt x="3752596" y="6874637"/>
                    <a:pt x="3972179" y="7001129"/>
                  </a:cubicBezTo>
                  <a:lnTo>
                    <a:pt x="3972179" y="7000875"/>
                  </a:lnTo>
                  <a:lnTo>
                    <a:pt x="3972179" y="7001002"/>
                  </a:lnTo>
                  <a:cubicBezTo>
                    <a:pt x="4325747" y="7205091"/>
                    <a:pt x="4777740" y="7083933"/>
                    <a:pt x="4981829" y="6730492"/>
                  </a:cubicBezTo>
                  <a:cubicBezTo>
                    <a:pt x="5118608" y="6493637"/>
                    <a:pt x="5366639" y="6361049"/>
                    <a:pt x="5621909" y="6360922"/>
                  </a:cubicBezTo>
                  <a:lnTo>
                    <a:pt x="5621909" y="6360795"/>
                  </a:lnTo>
                  <a:cubicBezTo>
                    <a:pt x="5877179" y="6360668"/>
                    <a:pt x="6125210" y="6228080"/>
                    <a:pt x="6261989" y="5991225"/>
                  </a:cubicBezTo>
                  <a:cubicBezTo>
                    <a:pt x="6329299" y="5874639"/>
                    <a:pt x="6361303" y="5747258"/>
                    <a:pt x="6361176" y="5621655"/>
                  </a:cubicBezTo>
                  <a:lnTo>
                    <a:pt x="6361303" y="5621782"/>
                  </a:lnTo>
                  <a:cubicBezTo>
                    <a:pt x="6361557" y="5375656"/>
                    <a:pt x="6484874" y="5136007"/>
                    <a:pt x="6706235" y="4996561"/>
                  </a:cubicBezTo>
                  <a:cubicBezTo>
                    <a:pt x="6825615" y="4933823"/>
                    <a:pt x="6929120" y="4837684"/>
                    <a:pt x="7001510" y="4712335"/>
                  </a:cubicBezTo>
                  <a:cubicBezTo>
                    <a:pt x="7138289" y="4475353"/>
                    <a:pt x="7129018" y="4194175"/>
                    <a:pt x="7001637" y="3973068"/>
                  </a:cubicBezTo>
                  <a:cubicBezTo>
                    <a:pt x="6874256" y="3751961"/>
                    <a:pt x="6864985" y="3470783"/>
                    <a:pt x="7001764" y="3233928"/>
                  </a:cubicBezTo>
                  <a:cubicBezTo>
                    <a:pt x="7205853" y="2880360"/>
                    <a:pt x="7084695" y="2428367"/>
                    <a:pt x="6731254" y="2224278"/>
                  </a:cubicBezTo>
                  <a:lnTo>
                    <a:pt x="6731381" y="2224278"/>
                  </a:lnTo>
                  <a:cubicBezTo>
                    <a:pt x="6512179" y="2097532"/>
                    <a:pt x="6364351" y="1861439"/>
                    <a:pt x="6361938" y="1590548"/>
                  </a:cubicBezTo>
                  <a:cubicBezTo>
                    <a:pt x="6363208" y="1462786"/>
                    <a:pt x="6331331" y="1332992"/>
                    <a:pt x="6262878" y="1214374"/>
                  </a:cubicBezTo>
                </a:path>
              </a:pathLst>
            </a:custGeom>
            <a:blipFill>
              <a:blip r:embed="rId9"/>
              <a:stretch>
                <a:fillRect l="-24673" r="-2467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742361" y="5800048"/>
            <a:ext cx="1044858" cy="811190"/>
          </a:xfrm>
          <a:custGeom>
            <a:avLst/>
            <a:gdLst/>
            <a:ahLst/>
            <a:cxnLst/>
            <a:rect l="l" t="t" r="r" b="b"/>
            <a:pathLst>
              <a:path w="1044858" h="811190">
                <a:moveTo>
                  <a:pt x="0" y="0"/>
                </a:moveTo>
                <a:lnTo>
                  <a:pt x="1044858" y="0"/>
                </a:lnTo>
                <a:lnTo>
                  <a:pt x="1044858" y="811190"/>
                </a:lnTo>
                <a:lnTo>
                  <a:pt x="0" y="8111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4918965" y="249279"/>
            <a:ext cx="7106542" cy="1395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79"/>
              </a:lnSpc>
              <a:spcBef>
                <a:spcPct val="0"/>
              </a:spcBef>
            </a:pPr>
            <a:r>
              <a:rPr lang="en-US" sz="7699" u="sng">
                <a:solidFill>
                  <a:srgbClr val="5CE1E6"/>
                </a:solidFill>
                <a:latin typeface="Poppins"/>
                <a:ea typeface="Poppins"/>
                <a:cs typeface="Poppins"/>
                <a:sym typeface="Poppins"/>
              </a:rPr>
              <a:t>Introduction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387" y="2547702"/>
            <a:ext cx="11247120" cy="2411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1"/>
              </a:lnSpc>
              <a:spcBef>
                <a:spcPct val="0"/>
              </a:spcBef>
            </a:pPr>
            <a:r>
              <a:rPr lang="en-US" sz="4436" b="1" i="1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Dans le marché ,on voit parfois les marchands comme le boucher, épicier…..utilisent des balances de différentes formes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36627" y="5619073"/>
            <a:ext cx="9906000" cy="849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1"/>
              </a:lnSpc>
              <a:spcBef>
                <a:spcPct val="0"/>
              </a:spcBef>
            </a:pPr>
            <a:r>
              <a:rPr lang="en-US" sz="4436" b="1" i="1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Pourquoi on utilise la balance 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72947" y="6548422"/>
            <a:ext cx="9906000" cy="163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1"/>
              </a:lnSpc>
              <a:spcBef>
                <a:spcPct val="0"/>
              </a:spcBef>
            </a:pPr>
            <a:r>
              <a:rPr lang="en-US" sz="4436" b="1" i="1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Peut-on mesurer la masse d’une matière quelque soit son état physique?</a:t>
            </a:r>
          </a:p>
        </p:txBody>
      </p:sp>
      <p:sp>
        <p:nvSpPr>
          <p:cNvPr id="19" name="Freeform 19"/>
          <p:cNvSpPr/>
          <p:nvPr/>
        </p:nvSpPr>
        <p:spPr>
          <a:xfrm>
            <a:off x="1742361" y="6848605"/>
            <a:ext cx="1044858" cy="811190"/>
          </a:xfrm>
          <a:custGeom>
            <a:avLst/>
            <a:gdLst/>
            <a:ahLst/>
            <a:cxnLst/>
            <a:rect l="l" t="t" r="r" b="b"/>
            <a:pathLst>
              <a:path w="1044858" h="811190">
                <a:moveTo>
                  <a:pt x="0" y="0"/>
                </a:moveTo>
                <a:lnTo>
                  <a:pt x="1044858" y="0"/>
                </a:lnTo>
                <a:lnTo>
                  <a:pt x="1044858" y="811190"/>
                </a:lnTo>
                <a:lnTo>
                  <a:pt x="0" y="8111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71708" y="2929679"/>
            <a:ext cx="5353555" cy="5152843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4512" r="-1451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10090965">
            <a:off x="-1935170" y="7162588"/>
            <a:ext cx="5204047" cy="5237309"/>
          </a:xfrm>
          <a:custGeom>
            <a:avLst/>
            <a:gdLst/>
            <a:ahLst/>
            <a:cxnLst/>
            <a:rect l="l" t="t" r="r" b="b"/>
            <a:pathLst>
              <a:path w="5204047" h="5237309">
                <a:moveTo>
                  <a:pt x="0" y="0"/>
                </a:moveTo>
                <a:lnTo>
                  <a:pt x="5204047" y="0"/>
                </a:lnTo>
                <a:lnTo>
                  <a:pt x="5204047" y="5237310"/>
                </a:lnTo>
                <a:lnTo>
                  <a:pt x="0" y="52373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-7932697" flipH="1">
            <a:off x="398013" y="7851119"/>
            <a:ext cx="1543412" cy="2684195"/>
          </a:xfrm>
          <a:custGeom>
            <a:avLst/>
            <a:gdLst/>
            <a:ahLst/>
            <a:cxnLst/>
            <a:rect l="l" t="t" r="r" b="b"/>
            <a:pathLst>
              <a:path w="1543412" h="2684195">
                <a:moveTo>
                  <a:pt x="1543412" y="0"/>
                </a:moveTo>
                <a:lnTo>
                  <a:pt x="0" y="0"/>
                </a:lnTo>
                <a:lnTo>
                  <a:pt x="0" y="2684194"/>
                </a:lnTo>
                <a:lnTo>
                  <a:pt x="1543412" y="2684194"/>
                </a:lnTo>
                <a:lnTo>
                  <a:pt x="154341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0" y="117273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39" y="0"/>
                </a:lnTo>
                <a:lnTo>
                  <a:pt x="2057239" y="1787826"/>
                </a:lnTo>
                <a:lnTo>
                  <a:pt x="0" y="17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170269" y="1308534"/>
            <a:ext cx="7106542" cy="1395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19"/>
              </a:lnSpc>
              <a:spcBef>
                <a:spcPct val="0"/>
              </a:spcBef>
            </a:pPr>
            <a:r>
              <a:rPr lang="en-US" sz="7299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définition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4438" y="-44658"/>
            <a:ext cx="12191400" cy="163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39"/>
              </a:lnSpc>
              <a:spcBef>
                <a:spcPct val="0"/>
              </a:spcBef>
            </a:pPr>
            <a:r>
              <a:rPr lang="en-US" sz="8599" b="1" i="1" u="sng">
                <a:solidFill>
                  <a:srgbClr val="F0A22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I-Notion de masse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37647" y="2532815"/>
            <a:ext cx="11134061" cy="3220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6367" lvl="1" indent="-483183" algn="l">
              <a:lnSpc>
                <a:spcPts val="6265"/>
              </a:lnSpc>
              <a:buFont typeface="Arial"/>
              <a:buChar char="•"/>
            </a:pPr>
            <a:r>
              <a:rPr lang="en-US" sz="4475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masse</a:t>
            </a:r>
            <a:r>
              <a:rPr lang="en-US" sz="447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d’un corps est une grandeur physique mesurable, permettant d'évaluer la quantité de matière présente dans ce corps.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35495" y="5859780"/>
            <a:ext cx="11004109" cy="287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418" lvl="1" indent="-429209" algn="l">
              <a:lnSpc>
                <a:spcPts val="5566"/>
              </a:lnSpc>
              <a:buFont typeface="Arial"/>
              <a:buChar char="•"/>
            </a:pPr>
            <a:r>
              <a:rPr lang="en-US" sz="3976" b="1" spc="-3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note la masse par la lettre </a:t>
            </a:r>
            <a:r>
              <a:rPr lang="en-US" sz="3976" b="1" spc="-3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 </a:t>
            </a:r>
            <a:r>
              <a:rPr lang="en-US" sz="3976" b="1" spc="-3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L’unité internationale de mesure de la masse est </a:t>
            </a:r>
            <a:r>
              <a:rPr lang="en-US" sz="3976" b="1" spc="-3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kilogramme</a:t>
            </a:r>
            <a:r>
              <a:rPr lang="en-US" sz="3976" b="1" spc="-3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noté </a:t>
            </a:r>
            <a:r>
              <a:rPr lang="en-US" sz="3976" b="1" spc="-31">
                <a:solidFill>
                  <a:srgbClr val="F0A22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kg</a:t>
            </a:r>
          </a:p>
          <a:p>
            <a:pPr algn="l">
              <a:lnSpc>
                <a:spcPts val="5566"/>
              </a:lnSpc>
            </a:pPr>
            <a:endParaRPr lang="en-US" sz="3976" b="1" spc="-31">
              <a:solidFill>
                <a:srgbClr val="F0A22E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71708" y="2929679"/>
            <a:ext cx="5353555" cy="5152843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32040" r="-3204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10090965">
            <a:off x="-1935170" y="7162588"/>
            <a:ext cx="5204047" cy="5237309"/>
          </a:xfrm>
          <a:custGeom>
            <a:avLst/>
            <a:gdLst/>
            <a:ahLst/>
            <a:cxnLst/>
            <a:rect l="l" t="t" r="r" b="b"/>
            <a:pathLst>
              <a:path w="5204047" h="5237309">
                <a:moveTo>
                  <a:pt x="0" y="0"/>
                </a:moveTo>
                <a:lnTo>
                  <a:pt x="5204047" y="0"/>
                </a:lnTo>
                <a:lnTo>
                  <a:pt x="5204047" y="5237310"/>
                </a:lnTo>
                <a:lnTo>
                  <a:pt x="0" y="52373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-7932697" flipH="1">
            <a:off x="398013" y="7851119"/>
            <a:ext cx="1543412" cy="2684195"/>
          </a:xfrm>
          <a:custGeom>
            <a:avLst/>
            <a:gdLst/>
            <a:ahLst/>
            <a:cxnLst/>
            <a:rect l="l" t="t" r="r" b="b"/>
            <a:pathLst>
              <a:path w="1543412" h="2684195">
                <a:moveTo>
                  <a:pt x="1543412" y="0"/>
                </a:moveTo>
                <a:lnTo>
                  <a:pt x="0" y="0"/>
                </a:lnTo>
                <a:lnTo>
                  <a:pt x="0" y="2684194"/>
                </a:lnTo>
                <a:lnTo>
                  <a:pt x="1543412" y="2684194"/>
                </a:lnTo>
                <a:lnTo>
                  <a:pt x="154341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0" y="117273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39" y="0"/>
                </a:lnTo>
                <a:lnTo>
                  <a:pt x="2057239" y="1787826"/>
                </a:lnTo>
                <a:lnTo>
                  <a:pt x="0" y="17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420332" y="287337"/>
            <a:ext cx="12775822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  <a:spcBef>
                <a:spcPct val="0"/>
              </a:spcBef>
            </a:pPr>
            <a:r>
              <a:rPr lang="en-US" sz="6499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conversion des unités de masse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620" y="2258495"/>
            <a:ext cx="11134061" cy="2429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6367" lvl="1" indent="-483183" algn="l">
              <a:lnSpc>
                <a:spcPts val="6265"/>
              </a:lnSpc>
              <a:buFont typeface="Arial"/>
              <a:buChar char="•"/>
            </a:pPr>
            <a:r>
              <a:rPr lang="en-US" sz="447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utilise parfois les multiples et les sous-multiples du gramme pour exprimer la masse d’un corps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7700" y="4773095"/>
            <a:ext cx="11134061" cy="84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6367" lvl="1" indent="-483183" algn="l">
              <a:lnSpc>
                <a:spcPts val="6265"/>
              </a:lnSpc>
              <a:buFont typeface="Arial"/>
              <a:buChar char="•"/>
            </a:pPr>
            <a:r>
              <a:rPr lang="en-US" sz="447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voir le tableau ci-dessous </a:t>
            </a:r>
          </a:p>
        </p:txBody>
      </p:sp>
      <p:graphicFrame>
        <p:nvGraphicFramePr>
          <p:cNvPr id="15" name="Table 15"/>
          <p:cNvGraphicFramePr>
            <a:graphicFrameLocks noGrp="1"/>
          </p:cNvGraphicFramePr>
          <p:nvPr/>
        </p:nvGraphicFramePr>
        <p:xfrm>
          <a:off x="2057239" y="6290519"/>
          <a:ext cx="10655300" cy="2209800"/>
        </p:xfrm>
        <a:graphic>
          <a:graphicData uri="http://schemas.openxmlformats.org/drawingml/2006/table">
            <a:tbl>
              <a:tblPr/>
              <a:tblGrid>
                <a:gridCol w="910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3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5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7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9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82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80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362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691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233619"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q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kg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hg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dag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dg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cg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458"/>
                        </a:lnSpc>
                        <a:defRPr/>
                      </a:pPr>
                      <a:r>
                        <a:rPr lang="en-US" sz="3898" b="1">
                          <a:solidFill>
                            <a:srgbClr val="000000"/>
                          </a:solidFill>
                          <a:latin typeface="Zen Maru Gothic Bold"/>
                          <a:ea typeface="Zen Maru Gothic Bold"/>
                          <a:cs typeface="Zen Maru Gothic Bold"/>
                          <a:sym typeface="Zen Maru Gothic Bold"/>
                        </a:rPr>
                        <a:t>mg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99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181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89220" y="129180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8" y="0"/>
                </a:lnTo>
                <a:lnTo>
                  <a:pt x="1693978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709034">
            <a:off x="15804244" y="-173412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420332" y="268287"/>
            <a:ext cx="12775822" cy="1294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en-US" sz="6799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3 - les appareils de mesure</a:t>
            </a:r>
          </a:p>
        </p:txBody>
      </p:sp>
      <p:sp>
        <p:nvSpPr>
          <p:cNvPr id="11" name="Freeform 11"/>
          <p:cNvSpPr/>
          <p:nvPr/>
        </p:nvSpPr>
        <p:spPr>
          <a:xfrm>
            <a:off x="7316731" y="3237875"/>
            <a:ext cx="3654537" cy="5170664"/>
          </a:xfrm>
          <a:custGeom>
            <a:avLst/>
            <a:gdLst/>
            <a:ahLst/>
            <a:cxnLst/>
            <a:rect l="l" t="t" r="r" b="b"/>
            <a:pathLst>
              <a:path w="3654537" h="5170664">
                <a:moveTo>
                  <a:pt x="0" y="0"/>
                </a:moveTo>
                <a:lnTo>
                  <a:pt x="3654538" y="0"/>
                </a:lnTo>
                <a:lnTo>
                  <a:pt x="3654538" y="5170664"/>
                </a:lnTo>
                <a:lnTo>
                  <a:pt x="0" y="51706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2" name="Group 12"/>
          <p:cNvGrpSpPr/>
          <p:nvPr/>
        </p:nvGrpSpPr>
        <p:grpSpPr>
          <a:xfrm>
            <a:off x="7316731" y="3237875"/>
            <a:ext cx="3654537" cy="3654538"/>
            <a:chOff x="0" y="0"/>
            <a:chExt cx="3796729" cy="37967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796792" cy="3796792"/>
            </a:xfrm>
            <a:custGeom>
              <a:avLst/>
              <a:gdLst/>
              <a:ahLst/>
              <a:cxnLst/>
              <a:rect l="l" t="t" r="r" b="b"/>
              <a:pathLst>
                <a:path w="3796792" h="3796792">
                  <a:moveTo>
                    <a:pt x="3796792" y="3527171"/>
                  </a:moveTo>
                  <a:cubicBezTo>
                    <a:pt x="3796792" y="3675634"/>
                    <a:pt x="3675761" y="3796665"/>
                    <a:pt x="3527298" y="3796665"/>
                  </a:cubicBezTo>
                  <a:lnTo>
                    <a:pt x="269494" y="3796665"/>
                  </a:lnTo>
                  <a:cubicBezTo>
                    <a:pt x="120269" y="3796792"/>
                    <a:pt x="0" y="3675761"/>
                    <a:pt x="0" y="3527171"/>
                  </a:cubicBezTo>
                  <a:lnTo>
                    <a:pt x="0" y="269494"/>
                  </a:lnTo>
                  <a:cubicBezTo>
                    <a:pt x="0" y="121031"/>
                    <a:pt x="121031" y="0"/>
                    <a:pt x="269494" y="0"/>
                  </a:cubicBezTo>
                  <a:lnTo>
                    <a:pt x="3527171" y="0"/>
                  </a:lnTo>
                  <a:cubicBezTo>
                    <a:pt x="3676523" y="0"/>
                    <a:pt x="3796665" y="121031"/>
                    <a:pt x="3796665" y="269494"/>
                  </a:cubicBezTo>
                  <a:lnTo>
                    <a:pt x="3796665" y="3527171"/>
                  </a:lnTo>
                  <a:close/>
                </a:path>
              </a:pathLst>
            </a:custGeom>
            <a:blipFill>
              <a:blip r:embed="rId10"/>
              <a:stretch>
                <a:fillRect r="1" b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728731" y="8590676"/>
            <a:ext cx="4153973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199" b="1" u="sng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11" tooltip="https://docs.google.com/spreadsheets/d/1DUF2isFWsqVSYhbaACYtbgcLi_YjDqpE3GLQIVgkKQg/edit#gid=69851113"/>
              </a:rPr>
              <a:t>Balance à aiguille</a:t>
            </a:r>
          </a:p>
          <a:p>
            <a:pPr algn="l">
              <a:lnSpc>
                <a:spcPts val="3839"/>
              </a:lnSpc>
            </a:pPr>
            <a:endParaRPr lang="en-US" sz="3199" b="1" u="sng">
              <a:solidFill>
                <a:srgbClr val="FFDE59"/>
              </a:solidFill>
              <a:latin typeface="Open Sauce Bold"/>
              <a:ea typeface="Open Sauce Bold"/>
              <a:cs typeface="Open Sauce Bold"/>
              <a:sym typeface="Open Sauce Bold"/>
              <a:hlinkClick r:id="rId11" tooltip="https://docs.google.com/spreadsheets/d/1DUF2isFWsqVSYhbaACYtbgcLi_YjDqpE3GLQIVgkKQg/edit#gid=69851113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6596018" y="8408539"/>
            <a:ext cx="1007859" cy="682199"/>
          </a:xfrm>
          <a:custGeom>
            <a:avLst/>
            <a:gdLst/>
            <a:ahLst/>
            <a:cxnLst/>
            <a:rect l="l" t="t" r="r" b="b"/>
            <a:pathLst>
              <a:path w="1007859" h="682199">
                <a:moveTo>
                  <a:pt x="0" y="0"/>
                </a:moveTo>
                <a:lnTo>
                  <a:pt x="1007860" y="0"/>
                </a:lnTo>
                <a:lnTo>
                  <a:pt x="1007860" y="682199"/>
                </a:lnTo>
                <a:lnTo>
                  <a:pt x="0" y="6821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6696032" y="8469365"/>
            <a:ext cx="507400" cy="527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9"/>
              </a:lnSpc>
            </a:pPr>
            <a:r>
              <a:rPr lang="en-US" sz="2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919822" y="2685216"/>
            <a:ext cx="3625608" cy="3574944"/>
            <a:chOff x="0" y="0"/>
            <a:chExt cx="4834144" cy="47665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34128" cy="4766564"/>
            </a:xfrm>
            <a:custGeom>
              <a:avLst/>
              <a:gdLst/>
              <a:ahLst/>
              <a:cxnLst/>
              <a:rect l="l" t="t" r="r" b="b"/>
              <a:pathLst>
                <a:path w="4834128" h="4766564">
                  <a:moveTo>
                    <a:pt x="4829429" y="2733294"/>
                  </a:moveTo>
                  <a:cubicBezTo>
                    <a:pt x="4821682" y="3273425"/>
                    <a:pt x="4470527" y="3781806"/>
                    <a:pt x="3954399" y="4110101"/>
                  </a:cubicBezTo>
                  <a:cubicBezTo>
                    <a:pt x="3948557" y="4114419"/>
                    <a:pt x="3945890" y="4121785"/>
                    <a:pt x="3947668" y="4128770"/>
                  </a:cubicBezTo>
                  <a:cubicBezTo>
                    <a:pt x="3947668" y="4128770"/>
                    <a:pt x="3967099" y="4197096"/>
                    <a:pt x="3967099" y="4197096"/>
                  </a:cubicBezTo>
                  <a:cubicBezTo>
                    <a:pt x="3881882" y="4211828"/>
                    <a:pt x="3806190" y="4268470"/>
                    <a:pt x="3767963" y="4346702"/>
                  </a:cubicBezTo>
                  <a:cubicBezTo>
                    <a:pt x="3684143" y="4342130"/>
                    <a:pt x="3603117" y="4375912"/>
                    <a:pt x="3547872" y="4436872"/>
                  </a:cubicBezTo>
                  <a:cubicBezTo>
                    <a:pt x="3543427" y="4431411"/>
                    <a:pt x="3500628" y="4340479"/>
                    <a:pt x="3492754" y="4342257"/>
                  </a:cubicBezTo>
                  <a:cubicBezTo>
                    <a:pt x="3492754" y="4342257"/>
                    <a:pt x="3492754" y="4342257"/>
                    <a:pt x="3492627" y="4342257"/>
                  </a:cubicBezTo>
                  <a:cubicBezTo>
                    <a:pt x="3497707" y="4333494"/>
                    <a:pt x="3351022" y="4383786"/>
                    <a:pt x="3350133" y="4383151"/>
                  </a:cubicBezTo>
                  <a:cubicBezTo>
                    <a:pt x="3190367" y="4437253"/>
                    <a:pt x="3013837" y="4465955"/>
                    <a:pt x="2846959" y="4498721"/>
                  </a:cubicBezTo>
                  <a:cubicBezTo>
                    <a:pt x="2846959" y="4498848"/>
                    <a:pt x="2846832" y="4498848"/>
                    <a:pt x="2846832" y="4498848"/>
                  </a:cubicBezTo>
                  <a:cubicBezTo>
                    <a:pt x="2842641" y="4497324"/>
                    <a:pt x="2811653" y="4596130"/>
                    <a:pt x="2809748" y="4599432"/>
                  </a:cubicBezTo>
                  <a:cubicBezTo>
                    <a:pt x="2767838" y="4677156"/>
                    <a:pt x="2645283" y="4682109"/>
                    <a:pt x="2569337" y="4701032"/>
                  </a:cubicBezTo>
                  <a:cubicBezTo>
                    <a:pt x="2513965" y="4712589"/>
                    <a:pt x="2462657" y="4734560"/>
                    <a:pt x="2417064" y="4766564"/>
                  </a:cubicBezTo>
                  <a:cubicBezTo>
                    <a:pt x="2371344" y="4734433"/>
                    <a:pt x="2320163" y="4712589"/>
                    <a:pt x="2264664" y="4701032"/>
                  </a:cubicBezTo>
                  <a:cubicBezTo>
                    <a:pt x="2193798" y="4685157"/>
                    <a:pt x="2089912" y="4675886"/>
                    <a:pt x="2037207" y="4619752"/>
                  </a:cubicBezTo>
                  <a:cubicBezTo>
                    <a:pt x="2020189" y="4607560"/>
                    <a:pt x="2002028" y="4519041"/>
                    <a:pt x="1993265" y="4500880"/>
                  </a:cubicBezTo>
                  <a:cubicBezTo>
                    <a:pt x="1992376" y="4498467"/>
                    <a:pt x="1990852" y="4496308"/>
                    <a:pt x="1988947" y="4494530"/>
                  </a:cubicBezTo>
                  <a:cubicBezTo>
                    <a:pt x="1988947" y="4494530"/>
                    <a:pt x="1988947" y="4494530"/>
                    <a:pt x="1988820" y="4494530"/>
                  </a:cubicBezTo>
                  <a:cubicBezTo>
                    <a:pt x="1994408" y="4490847"/>
                    <a:pt x="1882394" y="4473321"/>
                    <a:pt x="1881886" y="4472686"/>
                  </a:cubicBezTo>
                  <a:cubicBezTo>
                    <a:pt x="1701927" y="4441825"/>
                    <a:pt x="1523111" y="4386707"/>
                    <a:pt x="1352042" y="4328668"/>
                  </a:cubicBezTo>
                  <a:cubicBezTo>
                    <a:pt x="1344168" y="4325747"/>
                    <a:pt x="1334643" y="4330192"/>
                    <a:pt x="1331087" y="4337558"/>
                  </a:cubicBezTo>
                  <a:cubicBezTo>
                    <a:pt x="1331087" y="4337558"/>
                    <a:pt x="1284732" y="4435475"/>
                    <a:pt x="1284732" y="4435475"/>
                  </a:cubicBezTo>
                  <a:cubicBezTo>
                    <a:pt x="1229614" y="4375531"/>
                    <a:pt x="1149223" y="4342257"/>
                    <a:pt x="1066038" y="4346702"/>
                  </a:cubicBezTo>
                  <a:cubicBezTo>
                    <a:pt x="1028573" y="4269867"/>
                    <a:pt x="954659" y="4213733"/>
                    <a:pt x="871347" y="4197858"/>
                  </a:cubicBezTo>
                  <a:cubicBezTo>
                    <a:pt x="872744" y="4191000"/>
                    <a:pt x="908050" y="4113403"/>
                    <a:pt x="902843" y="4108069"/>
                  </a:cubicBezTo>
                  <a:cubicBezTo>
                    <a:pt x="902716" y="4107942"/>
                    <a:pt x="902716" y="4107815"/>
                    <a:pt x="902716" y="4107688"/>
                  </a:cubicBezTo>
                  <a:cubicBezTo>
                    <a:pt x="352806" y="3732149"/>
                    <a:pt x="0" y="3219323"/>
                    <a:pt x="43307" y="2607437"/>
                  </a:cubicBezTo>
                  <a:cubicBezTo>
                    <a:pt x="92075" y="1964436"/>
                    <a:pt x="551942" y="1418717"/>
                    <a:pt x="1276223" y="1107440"/>
                  </a:cubicBezTo>
                  <a:cubicBezTo>
                    <a:pt x="1783207" y="895350"/>
                    <a:pt x="2193417" y="493776"/>
                    <a:pt x="2434844" y="0"/>
                  </a:cubicBezTo>
                  <a:cubicBezTo>
                    <a:pt x="2676525" y="493776"/>
                    <a:pt x="3086481" y="895350"/>
                    <a:pt x="3593592" y="1107567"/>
                  </a:cubicBezTo>
                  <a:cubicBezTo>
                    <a:pt x="4362323" y="1441323"/>
                    <a:pt x="4834128" y="2024253"/>
                    <a:pt x="4829429" y="2733421"/>
                  </a:cubicBezTo>
                  <a:close/>
                </a:path>
              </a:pathLst>
            </a:custGeom>
            <a:blipFill>
              <a:blip r:embed="rId14"/>
              <a:stretch>
                <a:fillRect l="-31694" r="-3096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584637" y="2445876"/>
            <a:ext cx="4295978" cy="4563858"/>
            <a:chOff x="0" y="0"/>
            <a:chExt cx="5727971" cy="608514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727954" cy="6085205"/>
            </a:xfrm>
            <a:custGeom>
              <a:avLst/>
              <a:gdLst/>
              <a:ahLst/>
              <a:cxnLst/>
              <a:rect l="l" t="t" r="r" b="b"/>
              <a:pathLst>
                <a:path w="5727954" h="6085205">
                  <a:moveTo>
                    <a:pt x="5727954" y="6085205"/>
                  </a:moveTo>
                  <a:lnTo>
                    <a:pt x="0" y="6085205"/>
                  </a:lnTo>
                  <a:lnTo>
                    <a:pt x="0" y="0"/>
                  </a:lnTo>
                  <a:lnTo>
                    <a:pt x="5727954" y="0"/>
                  </a:lnTo>
                  <a:lnTo>
                    <a:pt x="5727954" y="6085205"/>
                  </a:lnTo>
                  <a:close/>
                </a:path>
              </a:pathLst>
            </a:custGeom>
            <a:blipFill>
              <a:blip r:embed="rId15"/>
              <a:stretch>
                <a:fillRect l="-1" r="-1" b="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97977" y="7178722"/>
            <a:ext cx="4467601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8"/>
              </a:lnSpc>
            </a:pPr>
            <a:r>
              <a:rPr lang="en-US" sz="3149" b="1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Balance de Roberval</a:t>
            </a:r>
          </a:p>
        </p:txBody>
      </p:sp>
      <p:sp>
        <p:nvSpPr>
          <p:cNvPr id="22" name="Freeform 22"/>
          <p:cNvSpPr/>
          <p:nvPr/>
        </p:nvSpPr>
        <p:spPr>
          <a:xfrm>
            <a:off x="12247541" y="7060572"/>
            <a:ext cx="1007859" cy="682199"/>
          </a:xfrm>
          <a:custGeom>
            <a:avLst/>
            <a:gdLst/>
            <a:ahLst/>
            <a:cxnLst/>
            <a:rect l="l" t="t" r="r" b="b"/>
            <a:pathLst>
              <a:path w="1007859" h="682199">
                <a:moveTo>
                  <a:pt x="0" y="0"/>
                </a:moveTo>
                <a:lnTo>
                  <a:pt x="1007859" y="0"/>
                </a:lnTo>
                <a:lnTo>
                  <a:pt x="1007859" y="682199"/>
                </a:lnTo>
                <a:lnTo>
                  <a:pt x="0" y="6821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12423793" y="7084267"/>
            <a:ext cx="507400" cy="533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400552" y="7193805"/>
            <a:ext cx="4605506" cy="476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098" b="1" u="sng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11" tooltip="https://docs.google.com/spreadsheets/d/1DUF2isFWsqVSYhbaACYtbgcLi_YjDqpE3GLQIVgkKQg/edit#gid=69851113"/>
              </a:rPr>
              <a:t>Balance électronique</a:t>
            </a:r>
          </a:p>
        </p:txBody>
      </p:sp>
      <p:sp>
        <p:nvSpPr>
          <p:cNvPr id="25" name="Freeform 25"/>
          <p:cNvSpPr/>
          <p:nvPr/>
        </p:nvSpPr>
        <p:spPr>
          <a:xfrm>
            <a:off x="452404" y="7004427"/>
            <a:ext cx="1007859" cy="682199"/>
          </a:xfrm>
          <a:custGeom>
            <a:avLst/>
            <a:gdLst/>
            <a:ahLst/>
            <a:cxnLst/>
            <a:rect l="l" t="t" r="r" b="b"/>
            <a:pathLst>
              <a:path w="1007859" h="682199">
                <a:moveTo>
                  <a:pt x="0" y="0"/>
                </a:moveTo>
                <a:lnTo>
                  <a:pt x="1007859" y="0"/>
                </a:lnTo>
                <a:lnTo>
                  <a:pt x="1007859" y="682199"/>
                </a:lnTo>
                <a:lnTo>
                  <a:pt x="0" y="6821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528810" y="7024726"/>
            <a:ext cx="507400" cy="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9"/>
              </a:lnSpc>
            </a:pPr>
            <a:r>
              <a:rPr lang="en-US" sz="34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97977" y="1569475"/>
            <a:ext cx="14577710" cy="704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8"/>
              </a:lnSpc>
            </a:pPr>
            <a:r>
              <a:rPr lang="en-US" sz="4123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mesurer la masse, on utilise des </a:t>
            </a:r>
            <a:r>
              <a:rPr lang="en-US" sz="4123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balances</a:t>
            </a:r>
            <a:r>
              <a:rPr lang="en-US" sz="4123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de différentes formes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182194" y="2565247"/>
            <a:ext cx="4213932" cy="4213318"/>
            <a:chOff x="0" y="0"/>
            <a:chExt cx="7775118" cy="77739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774813" cy="7774178"/>
            </a:xfrm>
            <a:custGeom>
              <a:avLst/>
              <a:gdLst/>
              <a:ahLst/>
              <a:cxnLst/>
              <a:rect l="l" t="t" r="r" b="b"/>
              <a:pathLst>
                <a:path w="7774813" h="7774178">
                  <a:moveTo>
                    <a:pt x="6757543" y="1309878"/>
                  </a:moveTo>
                  <a:cubicBezTo>
                    <a:pt x="6609969" y="1054227"/>
                    <a:pt x="6342253" y="911225"/>
                    <a:pt x="6066917" y="911098"/>
                  </a:cubicBezTo>
                  <a:cubicBezTo>
                    <a:pt x="5791581" y="910844"/>
                    <a:pt x="5523866" y="767842"/>
                    <a:pt x="5376291" y="512318"/>
                  </a:cubicBezTo>
                  <a:cubicBezTo>
                    <a:pt x="5156073" y="130683"/>
                    <a:pt x="4668266" y="0"/>
                    <a:pt x="4286885" y="220218"/>
                  </a:cubicBezTo>
                  <a:lnTo>
                    <a:pt x="4286885" y="219964"/>
                  </a:lnTo>
                  <a:cubicBezTo>
                    <a:pt x="4049903" y="356489"/>
                    <a:pt x="3749294" y="367284"/>
                    <a:pt x="3494786" y="223012"/>
                  </a:cubicBezTo>
                  <a:cubicBezTo>
                    <a:pt x="3372358" y="150876"/>
                    <a:pt x="3232658" y="112903"/>
                    <a:pt x="3090545" y="113030"/>
                  </a:cubicBezTo>
                  <a:cubicBezTo>
                    <a:pt x="2795397" y="113030"/>
                    <a:pt x="2537714" y="273431"/>
                    <a:pt x="2399792" y="511810"/>
                  </a:cubicBezTo>
                  <a:cubicBezTo>
                    <a:pt x="2261870" y="750189"/>
                    <a:pt x="2004187" y="910463"/>
                    <a:pt x="1709039" y="910463"/>
                  </a:cubicBezTo>
                  <a:cubicBezTo>
                    <a:pt x="1268603" y="910463"/>
                    <a:pt x="911479" y="1267460"/>
                    <a:pt x="911479" y="1708023"/>
                  </a:cubicBezTo>
                  <a:lnTo>
                    <a:pt x="911479" y="1708150"/>
                  </a:lnTo>
                  <a:lnTo>
                    <a:pt x="911225" y="1708023"/>
                  </a:lnTo>
                  <a:cubicBezTo>
                    <a:pt x="910971" y="1981327"/>
                    <a:pt x="770128" y="2247011"/>
                    <a:pt x="518287" y="2395220"/>
                  </a:cubicBezTo>
                  <a:cubicBezTo>
                    <a:pt x="394335" y="2465197"/>
                    <a:pt x="291465" y="2567178"/>
                    <a:pt x="220599" y="2690495"/>
                  </a:cubicBezTo>
                  <a:cubicBezTo>
                    <a:pt x="73025" y="2946146"/>
                    <a:pt x="83058" y="3249422"/>
                    <a:pt x="220599" y="3488055"/>
                  </a:cubicBezTo>
                  <a:cubicBezTo>
                    <a:pt x="358013" y="3726561"/>
                    <a:pt x="368046" y="4029964"/>
                    <a:pt x="220472" y="4285615"/>
                  </a:cubicBezTo>
                  <a:cubicBezTo>
                    <a:pt x="0" y="4667123"/>
                    <a:pt x="130683" y="5154803"/>
                    <a:pt x="512064" y="5375021"/>
                  </a:cubicBezTo>
                  <a:lnTo>
                    <a:pt x="511937" y="5375148"/>
                  </a:lnTo>
                  <a:cubicBezTo>
                    <a:pt x="750316" y="5512943"/>
                    <a:pt x="910590" y="5770753"/>
                    <a:pt x="910590" y="6065901"/>
                  </a:cubicBezTo>
                  <a:cubicBezTo>
                    <a:pt x="910590" y="6506337"/>
                    <a:pt x="1267587" y="6863461"/>
                    <a:pt x="1708023" y="6863461"/>
                  </a:cubicBezTo>
                  <a:cubicBezTo>
                    <a:pt x="2003171" y="6863461"/>
                    <a:pt x="2260854" y="7023862"/>
                    <a:pt x="2398776" y="7262241"/>
                  </a:cubicBezTo>
                  <a:cubicBezTo>
                    <a:pt x="2536698" y="7500620"/>
                    <a:pt x="2794381" y="7661021"/>
                    <a:pt x="3089529" y="7661021"/>
                  </a:cubicBezTo>
                  <a:cubicBezTo>
                    <a:pt x="3231642" y="7661148"/>
                    <a:pt x="3371342" y="7623175"/>
                    <a:pt x="3493770" y="7551039"/>
                  </a:cubicBezTo>
                  <a:cubicBezTo>
                    <a:pt x="3748151" y="7406767"/>
                    <a:pt x="4049014" y="7417562"/>
                    <a:pt x="4285869" y="7554087"/>
                  </a:cubicBezTo>
                  <a:lnTo>
                    <a:pt x="4285869" y="7553833"/>
                  </a:lnTo>
                  <a:lnTo>
                    <a:pt x="4285869" y="7553960"/>
                  </a:lnTo>
                  <a:cubicBezTo>
                    <a:pt x="4667377" y="7774178"/>
                    <a:pt x="5155057" y="7643495"/>
                    <a:pt x="5375275" y="7261987"/>
                  </a:cubicBezTo>
                  <a:cubicBezTo>
                    <a:pt x="5522849" y="7006463"/>
                    <a:pt x="5790565" y="6863334"/>
                    <a:pt x="6065901" y="6863207"/>
                  </a:cubicBezTo>
                  <a:lnTo>
                    <a:pt x="6065901" y="6863080"/>
                  </a:lnTo>
                  <a:cubicBezTo>
                    <a:pt x="6341237" y="6862826"/>
                    <a:pt x="6608953" y="6719824"/>
                    <a:pt x="6756527" y="6464300"/>
                  </a:cubicBezTo>
                  <a:cubicBezTo>
                    <a:pt x="6829171" y="6338443"/>
                    <a:pt x="6863715" y="6201029"/>
                    <a:pt x="6863461" y="6065520"/>
                  </a:cubicBezTo>
                  <a:lnTo>
                    <a:pt x="6863588" y="6065647"/>
                  </a:lnTo>
                  <a:cubicBezTo>
                    <a:pt x="6863842" y="5799963"/>
                    <a:pt x="6996938" y="5541518"/>
                    <a:pt x="7235825" y="5391023"/>
                  </a:cubicBezTo>
                  <a:cubicBezTo>
                    <a:pt x="7364603" y="5323332"/>
                    <a:pt x="7476363" y="5219573"/>
                    <a:pt x="7554341" y="5084318"/>
                  </a:cubicBezTo>
                  <a:cubicBezTo>
                    <a:pt x="7701915" y="4828540"/>
                    <a:pt x="7691882" y="4525264"/>
                    <a:pt x="7554468" y="4286631"/>
                  </a:cubicBezTo>
                  <a:cubicBezTo>
                    <a:pt x="7417054" y="4048125"/>
                    <a:pt x="7407021" y="3744722"/>
                    <a:pt x="7554595" y="3489071"/>
                  </a:cubicBezTo>
                  <a:cubicBezTo>
                    <a:pt x="7774813" y="3107563"/>
                    <a:pt x="7644130" y="2619883"/>
                    <a:pt x="7262622" y="2399665"/>
                  </a:cubicBezTo>
                  <a:lnTo>
                    <a:pt x="7262749" y="2399665"/>
                  </a:lnTo>
                  <a:cubicBezTo>
                    <a:pt x="7026275" y="2262886"/>
                    <a:pt x="6866636" y="2008124"/>
                    <a:pt x="6864096" y="1715897"/>
                  </a:cubicBezTo>
                  <a:cubicBezTo>
                    <a:pt x="6865493" y="1577975"/>
                    <a:pt x="6831076" y="1438021"/>
                    <a:pt x="6757289" y="1310005"/>
                  </a:cubicBezTo>
                </a:path>
              </a:pathLst>
            </a:custGeom>
            <a:blipFill>
              <a:blip r:embed="rId16"/>
              <a:stretch>
                <a:fillRect l="-1501" t="-11841" r="-1504" b="-1184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35170" y="7162588"/>
            <a:ext cx="5204047" cy="5237309"/>
          </a:xfrm>
          <a:custGeom>
            <a:avLst/>
            <a:gdLst/>
            <a:ahLst/>
            <a:cxnLst/>
            <a:rect l="l" t="t" r="r" b="b"/>
            <a:pathLst>
              <a:path w="5204047" h="5237309">
                <a:moveTo>
                  <a:pt x="0" y="0"/>
                </a:moveTo>
                <a:lnTo>
                  <a:pt x="5204047" y="0"/>
                </a:lnTo>
                <a:lnTo>
                  <a:pt x="5204047" y="5237310"/>
                </a:lnTo>
                <a:lnTo>
                  <a:pt x="0" y="5237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98013" y="7851119"/>
            <a:ext cx="1543412" cy="2684195"/>
          </a:xfrm>
          <a:custGeom>
            <a:avLst/>
            <a:gdLst/>
            <a:ahLst/>
            <a:cxnLst/>
            <a:rect l="l" t="t" r="r" b="b"/>
            <a:pathLst>
              <a:path w="1543412" h="2684195">
                <a:moveTo>
                  <a:pt x="1543412" y="0"/>
                </a:moveTo>
                <a:lnTo>
                  <a:pt x="0" y="0"/>
                </a:lnTo>
                <a:lnTo>
                  <a:pt x="0" y="2684194"/>
                </a:lnTo>
                <a:lnTo>
                  <a:pt x="1543412" y="2684194"/>
                </a:lnTo>
                <a:lnTo>
                  <a:pt x="15434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0" y="117273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39" y="0"/>
                </a:lnTo>
                <a:lnTo>
                  <a:pt x="2057239" y="1787826"/>
                </a:lnTo>
                <a:lnTo>
                  <a:pt x="0" y="17878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682255" y="1116122"/>
            <a:ext cx="11388982" cy="97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0"/>
              </a:lnSpc>
              <a:spcBef>
                <a:spcPct val="0"/>
              </a:spcBef>
            </a:pPr>
            <a:r>
              <a:rPr lang="en-US" sz="51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Utilisation de la balance Roberval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609535" y="1611788"/>
            <a:ext cx="3242310" cy="324231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6666" r="-166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70269" y="22017"/>
            <a:ext cx="13743562" cy="129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en-US" sz="6799" b="1" i="1" u="sng">
                <a:solidFill>
                  <a:srgbClr val="F0A22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II - Mesure de la masse d’un solide: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6853" y="2072151"/>
            <a:ext cx="11004109" cy="75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418" lvl="1" indent="-429209" algn="l">
              <a:lnSpc>
                <a:spcPts val="5565"/>
              </a:lnSpc>
              <a:buFont typeface="Arial"/>
              <a:buChar char="•"/>
            </a:pPr>
            <a:r>
              <a:rPr lang="en-US" sz="3975" b="1" spc="-3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réalise l’équilibre de la balance 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5045690" y="4271975"/>
            <a:ext cx="3242310" cy="3242310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38767" r="-3876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731455" y="7044690"/>
            <a:ext cx="3242310" cy="324231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25333" r="-2533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Freeform 19"/>
          <p:cNvSpPr/>
          <p:nvPr/>
        </p:nvSpPr>
        <p:spPr>
          <a:xfrm>
            <a:off x="3048000" y="2953320"/>
            <a:ext cx="8530874" cy="1900778"/>
          </a:xfrm>
          <a:custGeom>
            <a:avLst/>
            <a:gdLst/>
            <a:ahLst/>
            <a:cxnLst/>
            <a:rect l="l" t="t" r="r" b="b"/>
            <a:pathLst>
              <a:path w="8530874" h="1900778">
                <a:moveTo>
                  <a:pt x="0" y="0"/>
                </a:moveTo>
                <a:lnTo>
                  <a:pt x="8530874" y="0"/>
                </a:lnTo>
                <a:lnTo>
                  <a:pt x="8530874" y="1900778"/>
                </a:lnTo>
                <a:lnTo>
                  <a:pt x="0" y="19007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2997" t="-51920" b="-2096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028620" y="4996973"/>
            <a:ext cx="13000549" cy="216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418" lvl="1" indent="-429209" algn="l">
              <a:lnSpc>
                <a:spcPts val="5565"/>
              </a:lnSpc>
              <a:buFont typeface="Arial"/>
              <a:buChar char="•"/>
            </a:pPr>
            <a:r>
              <a:rPr lang="en-US" sz="3975" b="1" spc="-3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pose le corps solide dans l’un des plateaux et les masses marquées dans l’autre plateau pour établir l’équilibre de nouveau.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693998" y="8082522"/>
            <a:ext cx="7884876" cy="1267218"/>
            <a:chOff x="0" y="0"/>
            <a:chExt cx="10513168" cy="16896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513187" cy="1689579"/>
            </a:xfrm>
            <a:custGeom>
              <a:avLst/>
              <a:gdLst/>
              <a:ahLst/>
              <a:cxnLst/>
              <a:rect l="l" t="t" r="r" b="b"/>
              <a:pathLst>
                <a:path w="10513187" h="1689579">
                  <a:moveTo>
                    <a:pt x="0" y="0"/>
                  </a:moveTo>
                  <a:lnTo>
                    <a:pt x="10513187" y="0"/>
                  </a:lnTo>
                  <a:lnTo>
                    <a:pt x="10513187" y="1689579"/>
                  </a:lnTo>
                  <a:lnTo>
                    <a:pt x="0" y="1689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56061" b="-5606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Freeform 23"/>
          <p:cNvSpPr/>
          <p:nvPr/>
        </p:nvSpPr>
        <p:spPr>
          <a:xfrm>
            <a:off x="5217549" y="7678622"/>
            <a:ext cx="1335971" cy="956236"/>
          </a:xfrm>
          <a:custGeom>
            <a:avLst/>
            <a:gdLst/>
            <a:ahLst/>
            <a:cxnLst/>
            <a:rect l="l" t="t" r="r" b="b"/>
            <a:pathLst>
              <a:path w="1335971" h="956236">
                <a:moveTo>
                  <a:pt x="0" y="0"/>
                </a:moveTo>
                <a:lnTo>
                  <a:pt x="1335971" y="0"/>
                </a:lnTo>
                <a:lnTo>
                  <a:pt x="1335971" y="956236"/>
                </a:lnTo>
                <a:lnTo>
                  <a:pt x="0" y="95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9083747" y="7834213"/>
            <a:ext cx="470148" cy="713124"/>
          </a:xfrm>
          <a:custGeom>
            <a:avLst/>
            <a:gdLst/>
            <a:ahLst/>
            <a:cxnLst/>
            <a:rect l="l" t="t" r="r" b="b"/>
            <a:pathLst>
              <a:path w="470148" h="713124">
                <a:moveTo>
                  <a:pt x="0" y="0"/>
                </a:moveTo>
                <a:lnTo>
                  <a:pt x="470148" y="0"/>
                </a:lnTo>
                <a:lnTo>
                  <a:pt x="470148" y="713124"/>
                </a:lnTo>
                <a:lnTo>
                  <a:pt x="0" y="7131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9832428" y="8068574"/>
            <a:ext cx="322675" cy="478855"/>
          </a:xfrm>
          <a:custGeom>
            <a:avLst/>
            <a:gdLst/>
            <a:ahLst/>
            <a:cxnLst/>
            <a:rect l="l" t="t" r="r" b="b"/>
            <a:pathLst>
              <a:path w="322675" h="478855">
                <a:moveTo>
                  <a:pt x="0" y="0"/>
                </a:moveTo>
                <a:lnTo>
                  <a:pt x="322675" y="0"/>
                </a:lnTo>
                <a:lnTo>
                  <a:pt x="322675" y="478855"/>
                </a:lnTo>
                <a:lnTo>
                  <a:pt x="0" y="4788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10491094" y="8190800"/>
            <a:ext cx="178407" cy="407302"/>
          </a:xfrm>
          <a:custGeom>
            <a:avLst/>
            <a:gdLst/>
            <a:ahLst/>
            <a:cxnLst/>
            <a:rect l="l" t="t" r="r" b="b"/>
            <a:pathLst>
              <a:path w="178407" h="407302">
                <a:moveTo>
                  <a:pt x="0" y="0"/>
                </a:moveTo>
                <a:lnTo>
                  <a:pt x="178407" y="0"/>
                </a:lnTo>
                <a:lnTo>
                  <a:pt x="178407" y="407302"/>
                </a:lnTo>
                <a:lnTo>
                  <a:pt x="0" y="40730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7" name="Group 27"/>
          <p:cNvGrpSpPr/>
          <p:nvPr/>
        </p:nvGrpSpPr>
        <p:grpSpPr>
          <a:xfrm>
            <a:off x="8677788" y="7063710"/>
            <a:ext cx="2631892" cy="595922"/>
            <a:chOff x="0" y="0"/>
            <a:chExt cx="3509189" cy="79456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509137" cy="794512"/>
            </a:xfrm>
            <a:custGeom>
              <a:avLst/>
              <a:gdLst/>
              <a:ahLst/>
              <a:cxnLst/>
              <a:rect l="l" t="t" r="r" b="b"/>
              <a:pathLst>
                <a:path w="3509137" h="794512">
                  <a:moveTo>
                    <a:pt x="0" y="0"/>
                  </a:moveTo>
                  <a:lnTo>
                    <a:pt x="3509137" y="0"/>
                  </a:lnTo>
                  <a:lnTo>
                    <a:pt x="3509137" y="794512"/>
                  </a:lnTo>
                  <a:lnTo>
                    <a:pt x="0" y="7945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658768" y="7044690"/>
            <a:ext cx="2669932" cy="633963"/>
            <a:chOff x="0" y="0"/>
            <a:chExt cx="3559910" cy="84528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559937" cy="845312"/>
            </a:xfrm>
            <a:custGeom>
              <a:avLst/>
              <a:gdLst/>
              <a:ahLst/>
              <a:cxnLst/>
              <a:rect l="l" t="t" r="r" b="b"/>
              <a:pathLst>
                <a:path w="3559937" h="845312">
                  <a:moveTo>
                    <a:pt x="25400" y="0"/>
                  </a:moveTo>
                  <a:lnTo>
                    <a:pt x="3534537" y="0"/>
                  </a:lnTo>
                  <a:cubicBezTo>
                    <a:pt x="3548634" y="0"/>
                    <a:pt x="3559937" y="11430"/>
                    <a:pt x="3559937" y="25400"/>
                  </a:cubicBezTo>
                  <a:lnTo>
                    <a:pt x="3559937" y="819912"/>
                  </a:lnTo>
                  <a:cubicBezTo>
                    <a:pt x="3559937" y="834009"/>
                    <a:pt x="3548507" y="845312"/>
                    <a:pt x="3534537" y="845312"/>
                  </a:cubicBezTo>
                  <a:lnTo>
                    <a:pt x="25400" y="845312"/>
                  </a:lnTo>
                  <a:cubicBezTo>
                    <a:pt x="11430" y="845312"/>
                    <a:pt x="0" y="833882"/>
                    <a:pt x="0" y="819912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673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819912"/>
                  </a:lnTo>
                  <a:lnTo>
                    <a:pt x="25400" y="819912"/>
                  </a:lnTo>
                  <a:lnTo>
                    <a:pt x="25400" y="794385"/>
                  </a:lnTo>
                  <a:lnTo>
                    <a:pt x="3534537" y="794385"/>
                  </a:lnTo>
                  <a:lnTo>
                    <a:pt x="3534537" y="819785"/>
                  </a:lnTo>
                  <a:lnTo>
                    <a:pt x="3509137" y="819785"/>
                  </a:lnTo>
                  <a:lnTo>
                    <a:pt x="3509137" y="25400"/>
                  </a:lnTo>
                  <a:lnTo>
                    <a:pt x="3534537" y="25400"/>
                  </a:lnTo>
                  <a:lnTo>
                    <a:pt x="3534537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730206" y="7096557"/>
            <a:ext cx="2527148" cy="510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25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100 g  20 g   10 g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9300345" y="7602725"/>
            <a:ext cx="168740" cy="318924"/>
            <a:chOff x="0" y="0"/>
            <a:chExt cx="224987" cy="42523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5044" cy="425196"/>
            </a:xfrm>
            <a:custGeom>
              <a:avLst/>
              <a:gdLst/>
              <a:ahLst/>
              <a:cxnLst/>
              <a:rect l="l" t="t" r="r" b="b"/>
              <a:pathLst>
                <a:path w="225044" h="425196">
                  <a:moveTo>
                    <a:pt x="0" y="0"/>
                  </a:moveTo>
                  <a:lnTo>
                    <a:pt x="225044" y="0"/>
                  </a:lnTo>
                  <a:lnTo>
                    <a:pt x="225044" y="425196"/>
                  </a:lnTo>
                  <a:lnTo>
                    <a:pt x="0" y="425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t="-1439" r="25" b="-144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35170" y="7162588"/>
            <a:ext cx="5204047" cy="5237309"/>
          </a:xfrm>
          <a:custGeom>
            <a:avLst/>
            <a:gdLst/>
            <a:ahLst/>
            <a:cxnLst/>
            <a:rect l="l" t="t" r="r" b="b"/>
            <a:pathLst>
              <a:path w="5204047" h="5237309">
                <a:moveTo>
                  <a:pt x="0" y="0"/>
                </a:moveTo>
                <a:lnTo>
                  <a:pt x="5204047" y="0"/>
                </a:lnTo>
                <a:lnTo>
                  <a:pt x="5204047" y="5237310"/>
                </a:lnTo>
                <a:lnTo>
                  <a:pt x="0" y="5237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98013" y="7851119"/>
            <a:ext cx="1543412" cy="2684195"/>
          </a:xfrm>
          <a:custGeom>
            <a:avLst/>
            <a:gdLst/>
            <a:ahLst/>
            <a:cxnLst/>
            <a:rect l="l" t="t" r="r" b="b"/>
            <a:pathLst>
              <a:path w="1543412" h="2684195">
                <a:moveTo>
                  <a:pt x="1543412" y="0"/>
                </a:moveTo>
                <a:lnTo>
                  <a:pt x="0" y="0"/>
                </a:lnTo>
                <a:lnTo>
                  <a:pt x="0" y="2684194"/>
                </a:lnTo>
                <a:lnTo>
                  <a:pt x="1543412" y="2684194"/>
                </a:lnTo>
                <a:lnTo>
                  <a:pt x="15434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0" y="117273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39" y="0"/>
                </a:lnTo>
                <a:lnTo>
                  <a:pt x="2057239" y="1787826"/>
                </a:lnTo>
                <a:lnTo>
                  <a:pt x="0" y="17878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267053" y="2307446"/>
            <a:ext cx="14372149" cy="407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5439" lvl="1" indent="-612719" algn="l">
              <a:lnSpc>
                <a:spcPts val="7940"/>
              </a:lnSpc>
              <a:buFont typeface="Arial"/>
              <a:buChar char="•"/>
            </a:pPr>
            <a:r>
              <a:rPr lang="en-US" sz="5675" b="1" spc="-3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masse du solide est égale à la somme des masses marquées:</a:t>
            </a:r>
          </a:p>
          <a:p>
            <a:pPr marL="1225439" lvl="1" indent="-612719" algn="l">
              <a:lnSpc>
                <a:spcPts val="7940"/>
              </a:lnSpc>
              <a:buFont typeface="Arial"/>
              <a:buChar char="•"/>
            </a:pPr>
            <a:r>
              <a:rPr lang="en-US" sz="5675" b="1" spc="-3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écrit : m = 100 g + 20 g + 10 g </a:t>
            </a:r>
          </a:p>
          <a:p>
            <a:pPr algn="l">
              <a:lnSpc>
                <a:spcPts val="7945"/>
              </a:lnSpc>
            </a:pPr>
            <a:r>
              <a:rPr lang="en-US" sz="5675" spc="-44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r>
              <a:rPr lang="en-US" sz="5675" b="1" spc="-44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m = 130 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35170" y="7162588"/>
            <a:ext cx="5204047" cy="5237309"/>
          </a:xfrm>
          <a:custGeom>
            <a:avLst/>
            <a:gdLst/>
            <a:ahLst/>
            <a:cxnLst/>
            <a:rect l="l" t="t" r="r" b="b"/>
            <a:pathLst>
              <a:path w="5204047" h="5237309">
                <a:moveTo>
                  <a:pt x="0" y="0"/>
                </a:moveTo>
                <a:lnTo>
                  <a:pt x="5204047" y="0"/>
                </a:lnTo>
                <a:lnTo>
                  <a:pt x="5204047" y="5237310"/>
                </a:lnTo>
                <a:lnTo>
                  <a:pt x="0" y="5237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98013" y="7851119"/>
            <a:ext cx="1543412" cy="2684195"/>
          </a:xfrm>
          <a:custGeom>
            <a:avLst/>
            <a:gdLst/>
            <a:ahLst/>
            <a:cxnLst/>
            <a:rect l="l" t="t" r="r" b="b"/>
            <a:pathLst>
              <a:path w="1543412" h="2684195">
                <a:moveTo>
                  <a:pt x="1543412" y="0"/>
                </a:moveTo>
                <a:lnTo>
                  <a:pt x="0" y="0"/>
                </a:lnTo>
                <a:lnTo>
                  <a:pt x="0" y="2684194"/>
                </a:lnTo>
                <a:lnTo>
                  <a:pt x="1543412" y="2684194"/>
                </a:lnTo>
                <a:lnTo>
                  <a:pt x="15434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0" y="117273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39" y="0"/>
                </a:lnTo>
                <a:lnTo>
                  <a:pt x="2057239" y="1787826"/>
                </a:lnTo>
                <a:lnTo>
                  <a:pt x="0" y="17878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1790620" y="3150451"/>
            <a:ext cx="12283579" cy="146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418" lvl="1" indent="-429209" algn="l">
              <a:lnSpc>
                <a:spcPts val="5565"/>
              </a:lnSpc>
              <a:buFont typeface="Arial"/>
              <a:buChar char="•"/>
            </a:pPr>
            <a:r>
              <a:rPr lang="en-US" sz="3975" b="1" spc="-3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allume la balance puis on appuie sur le bouton de remise à Zéro ( la tare).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533772" y="1571740"/>
            <a:ext cx="3242310" cy="324231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3692" r="-1369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73279" y="5705056"/>
            <a:ext cx="14645779" cy="75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418" lvl="1" indent="-429209" algn="l">
              <a:lnSpc>
                <a:spcPts val="5565"/>
              </a:lnSpc>
              <a:buFont typeface="Arial"/>
              <a:buChar char="•"/>
            </a:pPr>
            <a:r>
              <a:rPr lang="en-US" sz="3975" b="1" spc="-3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pose l’objet à peser sur le plateau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533772" y="4840212"/>
            <a:ext cx="3242310" cy="324231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357" r="-35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28620" y="3192895"/>
            <a:ext cx="1251158" cy="627143"/>
          </a:xfrm>
          <a:custGeom>
            <a:avLst/>
            <a:gdLst/>
            <a:ahLst/>
            <a:cxnLst/>
            <a:rect l="l" t="t" r="r" b="b"/>
            <a:pathLst>
              <a:path w="1251158" h="627143">
                <a:moveTo>
                  <a:pt x="0" y="0"/>
                </a:moveTo>
                <a:lnTo>
                  <a:pt x="1251158" y="0"/>
                </a:lnTo>
                <a:lnTo>
                  <a:pt x="1251158" y="627143"/>
                </a:lnTo>
                <a:lnTo>
                  <a:pt x="0" y="627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937180" y="5722735"/>
            <a:ext cx="1251158" cy="627143"/>
          </a:xfrm>
          <a:custGeom>
            <a:avLst/>
            <a:gdLst/>
            <a:ahLst/>
            <a:cxnLst/>
            <a:rect l="l" t="t" r="r" b="b"/>
            <a:pathLst>
              <a:path w="1251158" h="627143">
                <a:moveTo>
                  <a:pt x="0" y="0"/>
                </a:moveTo>
                <a:lnTo>
                  <a:pt x="1251158" y="0"/>
                </a:lnTo>
                <a:lnTo>
                  <a:pt x="1251158" y="627143"/>
                </a:lnTo>
                <a:lnTo>
                  <a:pt x="0" y="627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3799761" y="8260080"/>
            <a:ext cx="1044858" cy="811190"/>
          </a:xfrm>
          <a:custGeom>
            <a:avLst/>
            <a:gdLst/>
            <a:ahLst/>
            <a:cxnLst/>
            <a:rect l="l" t="t" r="r" b="b"/>
            <a:pathLst>
              <a:path w="1044858" h="811190">
                <a:moveTo>
                  <a:pt x="0" y="0"/>
                </a:moveTo>
                <a:lnTo>
                  <a:pt x="1044858" y="0"/>
                </a:lnTo>
                <a:lnTo>
                  <a:pt x="1044858" y="811190"/>
                </a:lnTo>
                <a:lnTo>
                  <a:pt x="0" y="8111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TextBox 19"/>
          <p:cNvSpPr txBox="1"/>
          <p:nvPr/>
        </p:nvSpPr>
        <p:spPr>
          <a:xfrm>
            <a:off x="3449509" y="407828"/>
            <a:ext cx="11388982" cy="97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0"/>
              </a:lnSpc>
              <a:spcBef>
                <a:spcPct val="0"/>
              </a:spcBef>
            </a:pPr>
            <a:r>
              <a:rPr lang="en-US" sz="51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Utilisation de la balance électronique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20332" y="1571740"/>
            <a:ext cx="8444954" cy="666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  <a:spcBef>
                <a:spcPct val="0"/>
              </a:spcBef>
            </a:pPr>
            <a:r>
              <a:rPr lang="en-US" sz="4398" b="1" i="1" u="sng">
                <a:solidFill>
                  <a:srgbClr val="FFDE59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a - Activité expérimentale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87879" y="8120622"/>
            <a:ext cx="14645779" cy="75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418" lvl="1" indent="-429209" algn="l">
              <a:lnSpc>
                <a:spcPts val="5565"/>
              </a:lnSpc>
              <a:buFont typeface="Arial"/>
              <a:buChar char="•"/>
            </a:pPr>
            <a:r>
              <a:rPr lang="en-US" sz="3975" b="1" spc="-3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masse du solide est : m= 260 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35170" y="7162588"/>
            <a:ext cx="5204047" cy="5237309"/>
          </a:xfrm>
          <a:custGeom>
            <a:avLst/>
            <a:gdLst/>
            <a:ahLst/>
            <a:cxnLst/>
            <a:rect l="l" t="t" r="r" b="b"/>
            <a:pathLst>
              <a:path w="5204047" h="5237309">
                <a:moveTo>
                  <a:pt x="0" y="0"/>
                </a:moveTo>
                <a:lnTo>
                  <a:pt x="5204047" y="0"/>
                </a:lnTo>
                <a:lnTo>
                  <a:pt x="5204047" y="5237310"/>
                </a:lnTo>
                <a:lnTo>
                  <a:pt x="0" y="5237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98013" y="7851119"/>
            <a:ext cx="1543412" cy="2684195"/>
          </a:xfrm>
          <a:custGeom>
            <a:avLst/>
            <a:gdLst/>
            <a:ahLst/>
            <a:cxnLst/>
            <a:rect l="l" t="t" r="r" b="b"/>
            <a:pathLst>
              <a:path w="1543412" h="2684195">
                <a:moveTo>
                  <a:pt x="1543412" y="0"/>
                </a:moveTo>
                <a:lnTo>
                  <a:pt x="0" y="0"/>
                </a:lnTo>
                <a:lnTo>
                  <a:pt x="0" y="2684194"/>
                </a:lnTo>
                <a:lnTo>
                  <a:pt x="1543412" y="2684194"/>
                </a:lnTo>
                <a:lnTo>
                  <a:pt x="15434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0" y="117273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39" y="0"/>
                </a:lnTo>
                <a:lnTo>
                  <a:pt x="2057239" y="1787826"/>
                </a:lnTo>
                <a:lnTo>
                  <a:pt x="0" y="17878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2552494" y="4812803"/>
            <a:ext cx="10988356" cy="3269719"/>
            <a:chOff x="0" y="0"/>
            <a:chExt cx="12949545" cy="38532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949555" cy="3853307"/>
            </a:xfrm>
            <a:custGeom>
              <a:avLst/>
              <a:gdLst/>
              <a:ahLst/>
              <a:cxnLst/>
              <a:rect l="l" t="t" r="r" b="b"/>
              <a:pathLst>
                <a:path w="12949555" h="3853307">
                  <a:moveTo>
                    <a:pt x="0" y="0"/>
                  </a:moveTo>
                  <a:lnTo>
                    <a:pt x="12949555" y="0"/>
                  </a:lnTo>
                  <a:lnTo>
                    <a:pt x="12949555" y="3853307"/>
                  </a:lnTo>
                  <a:lnTo>
                    <a:pt x="0" y="3853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80" b="-28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1766739" y="8795471"/>
            <a:ext cx="2968470" cy="701638"/>
          </a:xfrm>
          <a:custGeom>
            <a:avLst/>
            <a:gdLst/>
            <a:ahLst/>
            <a:cxnLst/>
            <a:rect l="l" t="t" r="r" b="b"/>
            <a:pathLst>
              <a:path w="2968470" h="701638">
                <a:moveTo>
                  <a:pt x="0" y="0"/>
                </a:moveTo>
                <a:lnTo>
                  <a:pt x="2968470" y="0"/>
                </a:lnTo>
                <a:lnTo>
                  <a:pt x="2968470" y="701638"/>
                </a:lnTo>
                <a:lnTo>
                  <a:pt x="0" y="7016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14445338" y="2728677"/>
            <a:ext cx="4077942" cy="4077349"/>
            <a:chOff x="0" y="0"/>
            <a:chExt cx="10405843" cy="104043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405364" cy="10404221"/>
            </a:xfrm>
            <a:custGeom>
              <a:avLst/>
              <a:gdLst/>
              <a:ahLst/>
              <a:cxnLst/>
              <a:rect l="l" t="t" r="r" b="b"/>
              <a:pathLst>
                <a:path w="10405364" h="10404221">
                  <a:moveTo>
                    <a:pt x="9044051" y="1753108"/>
                  </a:moveTo>
                  <a:cubicBezTo>
                    <a:pt x="8846439" y="1410970"/>
                    <a:pt x="8488172" y="1219581"/>
                    <a:pt x="8119618" y="1219200"/>
                  </a:cubicBezTo>
                  <a:cubicBezTo>
                    <a:pt x="7751064" y="1218819"/>
                    <a:pt x="7392798" y="1027430"/>
                    <a:pt x="7195186" y="685419"/>
                  </a:cubicBezTo>
                  <a:cubicBezTo>
                    <a:pt x="6900418" y="174879"/>
                    <a:pt x="6247766" y="0"/>
                    <a:pt x="5737225" y="294767"/>
                  </a:cubicBezTo>
                  <a:lnTo>
                    <a:pt x="5737098" y="294767"/>
                  </a:lnTo>
                  <a:lnTo>
                    <a:pt x="5737098" y="294386"/>
                  </a:lnTo>
                  <a:cubicBezTo>
                    <a:pt x="5419979" y="477012"/>
                    <a:pt x="5017643" y="491490"/>
                    <a:pt x="4677029" y="298450"/>
                  </a:cubicBezTo>
                  <a:cubicBezTo>
                    <a:pt x="4513072" y="201803"/>
                    <a:pt x="4326255" y="151003"/>
                    <a:pt x="4136009" y="151257"/>
                  </a:cubicBezTo>
                  <a:cubicBezTo>
                    <a:pt x="3740912" y="151257"/>
                    <a:pt x="3396107" y="365887"/>
                    <a:pt x="3211449" y="684911"/>
                  </a:cubicBezTo>
                  <a:cubicBezTo>
                    <a:pt x="3026918" y="1003935"/>
                    <a:pt x="2681986" y="1218565"/>
                    <a:pt x="2287016" y="1218565"/>
                  </a:cubicBezTo>
                  <a:cubicBezTo>
                    <a:pt x="1697482" y="1218565"/>
                    <a:pt x="1219708" y="1696466"/>
                    <a:pt x="1219708" y="2285873"/>
                  </a:cubicBezTo>
                  <a:lnTo>
                    <a:pt x="1219708" y="2286000"/>
                  </a:lnTo>
                  <a:lnTo>
                    <a:pt x="1219327" y="2285873"/>
                  </a:lnTo>
                  <a:cubicBezTo>
                    <a:pt x="1218946" y="2651633"/>
                    <a:pt x="1030478" y="3007106"/>
                    <a:pt x="693420" y="3205607"/>
                  </a:cubicBezTo>
                  <a:cubicBezTo>
                    <a:pt x="527558" y="3299206"/>
                    <a:pt x="389890" y="3435731"/>
                    <a:pt x="294894" y="3600831"/>
                  </a:cubicBezTo>
                  <a:cubicBezTo>
                    <a:pt x="97409" y="3942969"/>
                    <a:pt x="110744" y="4348988"/>
                    <a:pt x="294894" y="4668266"/>
                  </a:cubicBezTo>
                  <a:cubicBezTo>
                    <a:pt x="478790" y="4987544"/>
                    <a:pt x="492252" y="5393563"/>
                    <a:pt x="294640" y="5735701"/>
                  </a:cubicBezTo>
                  <a:cubicBezTo>
                    <a:pt x="0" y="6246114"/>
                    <a:pt x="174752" y="6898894"/>
                    <a:pt x="685292" y="7193661"/>
                  </a:cubicBezTo>
                  <a:lnTo>
                    <a:pt x="685038" y="7193788"/>
                  </a:lnTo>
                  <a:cubicBezTo>
                    <a:pt x="1004062" y="7378192"/>
                    <a:pt x="1218565" y="7723251"/>
                    <a:pt x="1218565" y="8118221"/>
                  </a:cubicBezTo>
                  <a:cubicBezTo>
                    <a:pt x="1218565" y="8707755"/>
                    <a:pt x="1696466" y="9185529"/>
                    <a:pt x="2285873" y="9185529"/>
                  </a:cubicBezTo>
                  <a:cubicBezTo>
                    <a:pt x="2680970" y="9185529"/>
                    <a:pt x="3025775" y="9400159"/>
                    <a:pt x="3210433" y="9719183"/>
                  </a:cubicBezTo>
                  <a:cubicBezTo>
                    <a:pt x="3394964" y="10038080"/>
                    <a:pt x="3739896" y="10252837"/>
                    <a:pt x="4134866" y="10252837"/>
                  </a:cubicBezTo>
                  <a:cubicBezTo>
                    <a:pt x="4325112" y="10253091"/>
                    <a:pt x="4511929" y="10202291"/>
                    <a:pt x="4675886" y="10105644"/>
                  </a:cubicBezTo>
                  <a:cubicBezTo>
                    <a:pt x="5016373" y="9912477"/>
                    <a:pt x="5418963" y="9926955"/>
                    <a:pt x="5735955" y="10109708"/>
                  </a:cubicBezTo>
                  <a:lnTo>
                    <a:pt x="5735955" y="10109327"/>
                  </a:lnTo>
                  <a:lnTo>
                    <a:pt x="5735955" y="10109454"/>
                  </a:lnTo>
                  <a:cubicBezTo>
                    <a:pt x="6246495" y="10404221"/>
                    <a:pt x="6899275" y="10229215"/>
                    <a:pt x="7194042" y="9718802"/>
                  </a:cubicBezTo>
                  <a:cubicBezTo>
                    <a:pt x="7391527" y="9376791"/>
                    <a:pt x="7749794" y="9185275"/>
                    <a:pt x="8118348" y="9185022"/>
                  </a:cubicBezTo>
                  <a:lnTo>
                    <a:pt x="8118222" y="9184894"/>
                  </a:lnTo>
                  <a:cubicBezTo>
                    <a:pt x="8486775" y="9184640"/>
                    <a:pt x="8845042" y="8993251"/>
                    <a:pt x="9042527" y="8651113"/>
                  </a:cubicBezTo>
                  <a:cubicBezTo>
                    <a:pt x="9139810" y="8482711"/>
                    <a:pt x="9185910" y="8298688"/>
                    <a:pt x="9185783" y="8117332"/>
                  </a:cubicBezTo>
                  <a:lnTo>
                    <a:pt x="9185910" y="8117460"/>
                  </a:lnTo>
                  <a:cubicBezTo>
                    <a:pt x="9186291" y="7761986"/>
                    <a:pt x="9364345" y="7415911"/>
                    <a:pt x="9684004" y="7214616"/>
                  </a:cubicBezTo>
                  <a:cubicBezTo>
                    <a:pt x="9856343" y="7124065"/>
                    <a:pt x="10005823" y="6985127"/>
                    <a:pt x="10110343" y="6804152"/>
                  </a:cubicBezTo>
                  <a:cubicBezTo>
                    <a:pt x="10307955" y="6461887"/>
                    <a:pt x="10294493" y="6055868"/>
                    <a:pt x="10110470" y="5736590"/>
                  </a:cubicBezTo>
                  <a:cubicBezTo>
                    <a:pt x="9926574" y="5417312"/>
                    <a:pt x="9913112" y="5011293"/>
                    <a:pt x="10110598" y="4669155"/>
                  </a:cubicBezTo>
                  <a:cubicBezTo>
                    <a:pt x="10405364" y="4158615"/>
                    <a:pt x="10230485" y="3505962"/>
                    <a:pt x="9719945" y="3211195"/>
                  </a:cubicBezTo>
                  <a:lnTo>
                    <a:pt x="9719818" y="3211068"/>
                  </a:lnTo>
                  <a:lnTo>
                    <a:pt x="9720073" y="3211068"/>
                  </a:lnTo>
                  <a:cubicBezTo>
                    <a:pt x="9403588" y="3027934"/>
                    <a:pt x="9189974" y="2687066"/>
                    <a:pt x="9186545" y="2295906"/>
                  </a:cubicBezTo>
                  <a:cubicBezTo>
                    <a:pt x="9188450" y="2111375"/>
                    <a:pt x="9142349" y="1924050"/>
                    <a:pt x="9043543" y="1752727"/>
                  </a:cubicBezTo>
                </a:path>
              </a:pathLst>
            </a:custGeom>
            <a:blipFill>
              <a:blip r:embed="rId11"/>
              <a:stretch>
                <a:fillRect l="-41543" t="-1497" r="-41549" b="-149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59497" y="5659808"/>
            <a:ext cx="1719791" cy="690056"/>
            <a:chOff x="0" y="0"/>
            <a:chExt cx="2153839" cy="864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53793" cy="864235"/>
            </a:xfrm>
            <a:custGeom>
              <a:avLst/>
              <a:gdLst/>
              <a:ahLst/>
              <a:cxnLst/>
              <a:rect l="l" t="t" r="r" b="b"/>
              <a:pathLst>
                <a:path w="2153793" h="864235">
                  <a:moveTo>
                    <a:pt x="0" y="0"/>
                  </a:moveTo>
                  <a:lnTo>
                    <a:pt x="2153793" y="0"/>
                  </a:lnTo>
                  <a:lnTo>
                    <a:pt x="2153793" y="864235"/>
                  </a:lnTo>
                  <a:lnTo>
                    <a:pt x="0" y="8642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39247" y="5639558"/>
            <a:ext cx="1760291" cy="730555"/>
            <a:chOff x="0" y="0"/>
            <a:chExt cx="2204560" cy="9149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04593" cy="915035"/>
            </a:xfrm>
            <a:custGeom>
              <a:avLst/>
              <a:gdLst/>
              <a:ahLst/>
              <a:cxnLst/>
              <a:rect l="l" t="t" r="r" b="b"/>
              <a:pathLst>
                <a:path w="2204593" h="915035">
                  <a:moveTo>
                    <a:pt x="25400" y="0"/>
                  </a:moveTo>
                  <a:lnTo>
                    <a:pt x="2179193" y="0"/>
                  </a:lnTo>
                  <a:cubicBezTo>
                    <a:pt x="2193290" y="0"/>
                    <a:pt x="2204593" y="11430"/>
                    <a:pt x="2204593" y="25400"/>
                  </a:cubicBezTo>
                  <a:lnTo>
                    <a:pt x="2204593" y="889635"/>
                  </a:lnTo>
                  <a:cubicBezTo>
                    <a:pt x="2204593" y="903732"/>
                    <a:pt x="2193163" y="915035"/>
                    <a:pt x="2179193" y="915035"/>
                  </a:cubicBezTo>
                  <a:lnTo>
                    <a:pt x="25400" y="915035"/>
                  </a:lnTo>
                  <a:cubicBezTo>
                    <a:pt x="11430" y="915035"/>
                    <a:pt x="0" y="903605"/>
                    <a:pt x="0" y="889635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673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889635"/>
                  </a:lnTo>
                  <a:lnTo>
                    <a:pt x="25400" y="889635"/>
                  </a:lnTo>
                  <a:lnTo>
                    <a:pt x="25400" y="863981"/>
                  </a:lnTo>
                  <a:lnTo>
                    <a:pt x="2179193" y="863981"/>
                  </a:lnTo>
                  <a:lnTo>
                    <a:pt x="2179193" y="889381"/>
                  </a:lnTo>
                  <a:lnTo>
                    <a:pt x="2153793" y="889381"/>
                  </a:lnTo>
                  <a:lnTo>
                    <a:pt x="2153793" y="25400"/>
                  </a:lnTo>
                  <a:lnTo>
                    <a:pt x="2179193" y="25400"/>
                  </a:lnTo>
                  <a:lnTo>
                    <a:pt x="2179193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2BCCC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15303" y="5704919"/>
            <a:ext cx="1608241" cy="589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874" spc="26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Récipient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502020" y="5923386"/>
            <a:ext cx="501926" cy="399535"/>
            <a:chOff x="0" y="0"/>
            <a:chExt cx="870325" cy="6927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70331" cy="692788"/>
            </a:xfrm>
            <a:custGeom>
              <a:avLst/>
              <a:gdLst/>
              <a:ahLst/>
              <a:cxnLst/>
              <a:rect l="l" t="t" r="r" b="b"/>
              <a:pathLst>
                <a:path w="870331" h="692788">
                  <a:moveTo>
                    <a:pt x="0" y="0"/>
                  </a:moveTo>
                  <a:lnTo>
                    <a:pt x="870331" y="0"/>
                  </a:lnTo>
                  <a:lnTo>
                    <a:pt x="870331" y="692788"/>
                  </a:lnTo>
                  <a:lnTo>
                    <a:pt x="0" y="692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3288" b="-1328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019610" y="5583721"/>
            <a:ext cx="1316114" cy="690056"/>
            <a:chOff x="0" y="0"/>
            <a:chExt cx="1648281" cy="8642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48333" cy="864235"/>
            </a:xfrm>
            <a:custGeom>
              <a:avLst/>
              <a:gdLst/>
              <a:ahLst/>
              <a:cxnLst/>
              <a:rect l="l" t="t" r="r" b="b"/>
              <a:pathLst>
                <a:path w="1648333" h="864235">
                  <a:moveTo>
                    <a:pt x="0" y="0"/>
                  </a:moveTo>
                  <a:lnTo>
                    <a:pt x="1648333" y="0"/>
                  </a:lnTo>
                  <a:lnTo>
                    <a:pt x="1648333" y="864235"/>
                  </a:lnTo>
                  <a:lnTo>
                    <a:pt x="0" y="8642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001783" y="5563471"/>
            <a:ext cx="1351769" cy="730555"/>
            <a:chOff x="0" y="0"/>
            <a:chExt cx="1692935" cy="9149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92910" cy="915035"/>
            </a:xfrm>
            <a:custGeom>
              <a:avLst/>
              <a:gdLst/>
              <a:ahLst/>
              <a:cxnLst/>
              <a:rect l="l" t="t" r="r" b="b"/>
              <a:pathLst>
                <a:path w="1692910" h="915035">
                  <a:moveTo>
                    <a:pt x="22352" y="0"/>
                  </a:moveTo>
                  <a:lnTo>
                    <a:pt x="1670558" y="0"/>
                  </a:lnTo>
                  <a:cubicBezTo>
                    <a:pt x="1683004" y="0"/>
                    <a:pt x="1692910" y="11430"/>
                    <a:pt x="1692910" y="25400"/>
                  </a:cubicBezTo>
                  <a:lnTo>
                    <a:pt x="1692910" y="889635"/>
                  </a:lnTo>
                  <a:cubicBezTo>
                    <a:pt x="1692910" y="903732"/>
                    <a:pt x="1682877" y="915035"/>
                    <a:pt x="1670558" y="915035"/>
                  </a:cubicBezTo>
                  <a:lnTo>
                    <a:pt x="22352" y="915035"/>
                  </a:lnTo>
                  <a:cubicBezTo>
                    <a:pt x="10033" y="915035"/>
                    <a:pt x="0" y="903605"/>
                    <a:pt x="0" y="889635"/>
                  </a:cubicBezTo>
                  <a:lnTo>
                    <a:pt x="0" y="25400"/>
                  </a:lnTo>
                  <a:cubicBezTo>
                    <a:pt x="0" y="11430"/>
                    <a:pt x="10033" y="0"/>
                    <a:pt x="22352" y="0"/>
                  </a:cubicBezTo>
                  <a:moveTo>
                    <a:pt x="22352" y="50673"/>
                  </a:moveTo>
                  <a:lnTo>
                    <a:pt x="22352" y="25400"/>
                  </a:lnTo>
                  <a:lnTo>
                    <a:pt x="44704" y="25400"/>
                  </a:lnTo>
                  <a:lnTo>
                    <a:pt x="44704" y="889635"/>
                  </a:lnTo>
                  <a:lnTo>
                    <a:pt x="22352" y="889635"/>
                  </a:lnTo>
                  <a:lnTo>
                    <a:pt x="22352" y="863981"/>
                  </a:lnTo>
                  <a:lnTo>
                    <a:pt x="1670558" y="863981"/>
                  </a:lnTo>
                  <a:lnTo>
                    <a:pt x="1670558" y="889381"/>
                  </a:lnTo>
                  <a:lnTo>
                    <a:pt x="1648206" y="889381"/>
                  </a:lnTo>
                  <a:lnTo>
                    <a:pt x="1648206" y="25400"/>
                  </a:lnTo>
                  <a:lnTo>
                    <a:pt x="1670558" y="25400"/>
                  </a:lnTo>
                  <a:lnTo>
                    <a:pt x="1670558" y="50800"/>
                  </a:lnTo>
                  <a:lnTo>
                    <a:pt x="22352" y="5080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249501" y="8853623"/>
            <a:ext cx="9585097" cy="57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698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 masse du liquide est :  </a:t>
            </a:r>
            <a:r>
              <a:rPr lang="en-US" sz="3698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 = 120 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682255" y="1116122"/>
            <a:ext cx="11388982" cy="97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0"/>
              </a:lnSpc>
              <a:spcBef>
                <a:spcPct val="0"/>
              </a:spcBef>
            </a:pPr>
            <a:r>
              <a:rPr lang="en-US" sz="51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1 -Activité expérimentale 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170269" y="22017"/>
            <a:ext cx="13743562" cy="129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en-US" sz="6799" b="1" i="1" u="sng">
                <a:solidFill>
                  <a:srgbClr val="F0A22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 - Mesure de la masse d’un liquide: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41358" y="2508623"/>
            <a:ext cx="11240285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7038" lvl="2" indent="-269013" algn="l">
              <a:lnSpc>
                <a:spcPts val="4236"/>
              </a:lnSpc>
              <a:buFont typeface="Arial"/>
              <a:buChar char="⚬"/>
            </a:pPr>
            <a:r>
              <a:rPr lang="en-US" sz="353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On place le récipient vide sur le plateau .</a:t>
            </a:r>
          </a:p>
          <a:p>
            <a:pPr marL="807038" lvl="2" indent="-269013" algn="l">
              <a:lnSpc>
                <a:spcPts val="4236"/>
              </a:lnSpc>
              <a:buFont typeface="Arial"/>
              <a:buChar char="⚬"/>
            </a:pPr>
            <a:r>
              <a:rPr lang="en-US" sz="353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On appuie sur le bouton de remise à Zéro.</a:t>
            </a:r>
          </a:p>
          <a:p>
            <a:pPr marL="807038" lvl="2" indent="-269013" algn="l">
              <a:lnSpc>
                <a:spcPts val="4236"/>
              </a:lnSpc>
              <a:buFont typeface="Arial"/>
              <a:buChar char="⚬"/>
            </a:pPr>
            <a:r>
              <a:rPr lang="en-US" sz="353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On verse le liquide dans le récipient .</a:t>
            </a:r>
          </a:p>
          <a:p>
            <a:pPr marL="807038" lvl="2" indent="-269013" algn="l">
              <a:lnSpc>
                <a:spcPts val="4236"/>
              </a:lnSpc>
              <a:buFont typeface="Arial"/>
              <a:buChar char="⚬"/>
            </a:pPr>
            <a:r>
              <a:rPr lang="en-US" sz="353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On lit le résultat affiché sur l’écran.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077838" y="5628832"/>
            <a:ext cx="1199721" cy="589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874" spc="26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Liquide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2349108" y="5788234"/>
            <a:ext cx="569423" cy="453264"/>
            <a:chOff x="0" y="0"/>
            <a:chExt cx="870325" cy="692783"/>
          </a:xfrm>
        </p:grpSpPr>
        <p:sp>
          <p:nvSpPr>
            <p:cNvPr id="32" name="Freeform 32"/>
            <p:cNvSpPr/>
            <p:nvPr/>
          </p:nvSpPr>
          <p:spPr>
            <a:xfrm flipH="1">
              <a:off x="0" y="0"/>
              <a:ext cx="870331" cy="692788"/>
            </a:xfrm>
            <a:custGeom>
              <a:avLst/>
              <a:gdLst/>
              <a:ahLst/>
              <a:cxnLst/>
              <a:rect l="l" t="t" r="r" b="b"/>
              <a:pathLst>
                <a:path w="870331" h="692788">
                  <a:moveTo>
                    <a:pt x="870331" y="0"/>
                  </a:moveTo>
                  <a:lnTo>
                    <a:pt x="0" y="0"/>
                  </a:lnTo>
                  <a:lnTo>
                    <a:pt x="0" y="692788"/>
                  </a:lnTo>
                  <a:lnTo>
                    <a:pt x="870331" y="692788"/>
                  </a:lnTo>
                  <a:lnTo>
                    <a:pt x="870331" y="0"/>
                  </a:lnTo>
                  <a:close/>
                </a:path>
              </a:pathLst>
            </a:custGeom>
            <a:blipFill>
              <a:blip r:embed="rId12"/>
              <a:stretch>
                <a:fillRect t="-13288" b="-1328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35170" y="7162588"/>
            <a:ext cx="5204047" cy="5237309"/>
          </a:xfrm>
          <a:custGeom>
            <a:avLst/>
            <a:gdLst/>
            <a:ahLst/>
            <a:cxnLst/>
            <a:rect l="l" t="t" r="r" b="b"/>
            <a:pathLst>
              <a:path w="5204047" h="5237309">
                <a:moveTo>
                  <a:pt x="0" y="0"/>
                </a:moveTo>
                <a:lnTo>
                  <a:pt x="5204047" y="0"/>
                </a:lnTo>
                <a:lnTo>
                  <a:pt x="5204047" y="5237310"/>
                </a:lnTo>
                <a:lnTo>
                  <a:pt x="0" y="5237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98013" y="7851119"/>
            <a:ext cx="1543412" cy="2684195"/>
          </a:xfrm>
          <a:custGeom>
            <a:avLst/>
            <a:gdLst/>
            <a:ahLst/>
            <a:cxnLst/>
            <a:rect l="l" t="t" r="r" b="b"/>
            <a:pathLst>
              <a:path w="1543412" h="2684195">
                <a:moveTo>
                  <a:pt x="1543412" y="0"/>
                </a:moveTo>
                <a:lnTo>
                  <a:pt x="0" y="0"/>
                </a:lnTo>
                <a:lnTo>
                  <a:pt x="0" y="2684194"/>
                </a:lnTo>
                <a:lnTo>
                  <a:pt x="1543412" y="2684194"/>
                </a:lnTo>
                <a:lnTo>
                  <a:pt x="15434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0" y="117273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39" y="0"/>
                </a:lnTo>
                <a:lnTo>
                  <a:pt x="2057239" y="1787826"/>
                </a:lnTo>
                <a:lnTo>
                  <a:pt x="0" y="17878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6680389" y="594097"/>
            <a:ext cx="4927222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Remarque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73845" y="2050188"/>
            <a:ext cx="1418374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7038" lvl="2" indent="-269013" algn="l">
              <a:lnSpc>
                <a:spcPts val="4236"/>
              </a:lnSpc>
              <a:buFont typeface="Arial"/>
              <a:buChar char="⚬"/>
            </a:pPr>
            <a:r>
              <a:rPr lang="en-US" sz="353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Si on change la forme du corps sa masse ne change pas. 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240576" y="2975329"/>
            <a:ext cx="14078481" cy="4860540"/>
            <a:chOff x="0" y="0"/>
            <a:chExt cx="18771308" cy="64807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71363" cy="6480683"/>
            </a:xfrm>
            <a:custGeom>
              <a:avLst/>
              <a:gdLst/>
              <a:ahLst/>
              <a:cxnLst/>
              <a:rect l="l" t="t" r="r" b="b"/>
              <a:pathLst>
                <a:path w="18771363" h="6480683">
                  <a:moveTo>
                    <a:pt x="0" y="0"/>
                  </a:moveTo>
                  <a:lnTo>
                    <a:pt x="18771363" y="0"/>
                  </a:lnTo>
                  <a:lnTo>
                    <a:pt x="18771363" y="6480683"/>
                  </a:lnTo>
                  <a:lnTo>
                    <a:pt x="0" y="6480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853" b="-285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26144" y="1692171"/>
            <a:ext cx="12087225" cy="14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7863" lvl="2" indent="-295954" algn="l">
              <a:lnSpc>
                <a:spcPts val="5759"/>
              </a:lnSpc>
              <a:buFont typeface="Arial"/>
              <a:buChar char="⚬"/>
            </a:pPr>
            <a:r>
              <a:rPr lang="en-US" sz="4798" b="1" spc="44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On réalise l’expérience suivante :</a:t>
            </a:r>
          </a:p>
          <a:p>
            <a:pPr marL="887863" lvl="2" indent="-295954" algn="l">
              <a:lnSpc>
                <a:spcPts val="5759"/>
              </a:lnSpc>
            </a:pPr>
            <a:endParaRPr lang="en-US" sz="4798" b="1" spc="44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635388" y="2875248"/>
            <a:ext cx="12140503" cy="2759757"/>
            <a:chOff x="0" y="0"/>
            <a:chExt cx="16187337" cy="367967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87293" cy="3679698"/>
            </a:xfrm>
            <a:custGeom>
              <a:avLst/>
              <a:gdLst/>
              <a:ahLst/>
              <a:cxnLst/>
              <a:rect l="l" t="t" r="r" b="b"/>
              <a:pathLst>
                <a:path w="16187293" h="3679698">
                  <a:moveTo>
                    <a:pt x="0" y="0"/>
                  </a:moveTo>
                  <a:lnTo>
                    <a:pt x="16187293" y="0"/>
                  </a:lnTo>
                  <a:lnTo>
                    <a:pt x="16187293" y="3679698"/>
                  </a:lnTo>
                  <a:lnTo>
                    <a:pt x="0" y="367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78" r="-57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94032" y="4474141"/>
            <a:ext cx="1371331" cy="812427"/>
            <a:chOff x="0" y="0"/>
            <a:chExt cx="1828441" cy="1083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8419" cy="1083183"/>
            </a:xfrm>
            <a:custGeom>
              <a:avLst/>
              <a:gdLst/>
              <a:ahLst/>
              <a:cxnLst/>
              <a:rect l="l" t="t" r="r" b="b"/>
              <a:pathLst>
                <a:path w="1828419" h="1083183">
                  <a:moveTo>
                    <a:pt x="0" y="0"/>
                  </a:moveTo>
                  <a:lnTo>
                    <a:pt x="1828419" y="0"/>
                  </a:lnTo>
                  <a:lnTo>
                    <a:pt x="1828419" y="1083183"/>
                  </a:lnTo>
                  <a:lnTo>
                    <a:pt x="0" y="10831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383533" y="4463136"/>
            <a:ext cx="1392330" cy="834437"/>
            <a:chOff x="0" y="0"/>
            <a:chExt cx="1856439" cy="11125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56359" cy="1112647"/>
            </a:xfrm>
            <a:custGeom>
              <a:avLst/>
              <a:gdLst/>
              <a:ahLst/>
              <a:cxnLst/>
              <a:rect l="l" t="t" r="r" b="b"/>
              <a:pathLst>
                <a:path w="1856359" h="1112647">
                  <a:moveTo>
                    <a:pt x="13970" y="0"/>
                  </a:moveTo>
                  <a:lnTo>
                    <a:pt x="1842389" y="0"/>
                  </a:lnTo>
                  <a:cubicBezTo>
                    <a:pt x="1850136" y="0"/>
                    <a:pt x="1856359" y="6604"/>
                    <a:pt x="1856359" y="14732"/>
                  </a:cubicBezTo>
                  <a:lnTo>
                    <a:pt x="1856359" y="1097915"/>
                  </a:lnTo>
                  <a:cubicBezTo>
                    <a:pt x="1856359" y="1106043"/>
                    <a:pt x="1850009" y="1112647"/>
                    <a:pt x="1842389" y="1112647"/>
                  </a:cubicBezTo>
                  <a:lnTo>
                    <a:pt x="13970" y="1112647"/>
                  </a:lnTo>
                  <a:cubicBezTo>
                    <a:pt x="6223" y="1112647"/>
                    <a:pt x="0" y="1106043"/>
                    <a:pt x="0" y="1097915"/>
                  </a:cubicBezTo>
                  <a:lnTo>
                    <a:pt x="0" y="14732"/>
                  </a:lnTo>
                  <a:cubicBezTo>
                    <a:pt x="0" y="6604"/>
                    <a:pt x="6350" y="0"/>
                    <a:pt x="13970" y="0"/>
                  </a:cubicBezTo>
                  <a:moveTo>
                    <a:pt x="13970" y="29337"/>
                  </a:moveTo>
                  <a:lnTo>
                    <a:pt x="13970" y="14732"/>
                  </a:lnTo>
                  <a:lnTo>
                    <a:pt x="27940" y="14732"/>
                  </a:lnTo>
                  <a:lnTo>
                    <a:pt x="27940" y="1097915"/>
                  </a:lnTo>
                  <a:lnTo>
                    <a:pt x="13970" y="1097915"/>
                  </a:lnTo>
                  <a:lnTo>
                    <a:pt x="13970" y="1083183"/>
                  </a:lnTo>
                  <a:lnTo>
                    <a:pt x="1842389" y="1083183"/>
                  </a:lnTo>
                  <a:lnTo>
                    <a:pt x="1842389" y="1097915"/>
                  </a:lnTo>
                  <a:lnTo>
                    <a:pt x="1828419" y="1097915"/>
                  </a:lnTo>
                  <a:lnTo>
                    <a:pt x="1828419" y="14732"/>
                  </a:lnTo>
                  <a:lnTo>
                    <a:pt x="1842389" y="14732"/>
                  </a:lnTo>
                  <a:lnTo>
                    <a:pt x="1842389" y="29337"/>
                  </a:lnTo>
                  <a:lnTo>
                    <a:pt x="13970" y="293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11933262" y="3288246"/>
            <a:ext cx="254094" cy="470148"/>
          </a:xfrm>
          <a:custGeom>
            <a:avLst/>
            <a:gdLst/>
            <a:ahLst/>
            <a:cxnLst/>
            <a:rect l="l" t="t" r="r" b="b"/>
            <a:pathLst>
              <a:path w="254094" h="470148">
                <a:moveTo>
                  <a:pt x="0" y="0"/>
                </a:moveTo>
                <a:lnTo>
                  <a:pt x="254094" y="0"/>
                </a:lnTo>
                <a:lnTo>
                  <a:pt x="254094" y="470148"/>
                </a:lnTo>
                <a:lnTo>
                  <a:pt x="0" y="4701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 rot="-5227391">
            <a:off x="11511010" y="3576646"/>
            <a:ext cx="882604" cy="28575"/>
            <a:chOff x="0" y="0"/>
            <a:chExt cx="1176805" cy="381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76782" cy="38100"/>
            </a:xfrm>
            <a:custGeom>
              <a:avLst/>
              <a:gdLst/>
              <a:ahLst/>
              <a:cxnLst/>
              <a:rect l="l" t="t" r="r" b="b"/>
              <a:pathLst>
                <a:path w="1176782" h="38100">
                  <a:moveTo>
                    <a:pt x="19050" y="0"/>
                  </a:moveTo>
                  <a:lnTo>
                    <a:pt x="1157732" y="0"/>
                  </a:lnTo>
                  <a:cubicBezTo>
                    <a:pt x="1168273" y="0"/>
                    <a:pt x="1176782" y="8509"/>
                    <a:pt x="1176782" y="19050"/>
                  </a:cubicBezTo>
                  <a:cubicBezTo>
                    <a:pt x="1176782" y="29591"/>
                    <a:pt x="1168273" y="38100"/>
                    <a:pt x="115773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ubicBezTo>
                    <a:pt x="0" y="8509"/>
                    <a:pt x="8509" y="0"/>
                    <a:pt x="1905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 rot="10689992">
            <a:off x="11376190" y="3981692"/>
            <a:ext cx="1368267" cy="28575"/>
            <a:chOff x="0" y="0"/>
            <a:chExt cx="1824356" cy="381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24355" cy="38100"/>
            </a:xfrm>
            <a:custGeom>
              <a:avLst/>
              <a:gdLst/>
              <a:ahLst/>
              <a:cxnLst/>
              <a:rect l="l" t="t" r="r" b="b"/>
              <a:pathLst>
                <a:path w="1824355" h="38100">
                  <a:moveTo>
                    <a:pt x="19050" y="0"/>
                  </a:moveTo>
                  <a:lnTo>
                    <a:pt x="1805305" y="0"/>
                  </a:lnTo>
                  <a:cubicBezTo>
                    <a:pt x="1815846" y="0"/>
                    <a:pt x="1824355" y="8509"/>
                    <a:pt x="1824355" y="19050"/>
                  </a:cubicBezTo>
                  <a:cubicBezTo>
                    <a:pt x="1824355" y="29591"/>
                    <a:pt x="1815846" y="38100"/>
                    <a:pt x="180530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ubicBezTo>
                    <a:pt x="0" y="8509"/>
                    <a:pt x="8509" y="0"/>
                    <a:pt x="1905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119408" y="6591543"/>
            <a:ext cx="12637472" cy="2532906"/>
            <a:chOff x="0" y="0"/>
            <a:chExt cx="16849963" cy="33772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849979" cy="3377184"/>
            </a:xfrm>
            <a:custGeom>
              <a:avLst/>
              <a:gdLst/>
              <a:ahLst/>
              <a:cxnLst/>
              <a:rect l="l" t="t" r="r" b="b"/>
              <a:pathLst>
                <a:path w="16849979" h="3377184">
                  <a:moveTo>
                    <a:pt x="0" y="0"/>
                  </a:moveTo>
                  <a:lnTo>
                    <a:pt x="16849979" y="0"/>
                  </a:lnTo>
                  <a:lnTo>
                    <a:pt x="16849979" y="3377184"/>
                  </a:lnTo>
                  <a:lnTo>
                    <a:pt x="0" y="33771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100388" y="6572523"/>
            <a:ext cx="12675512" cy="2570947"/>
            <a:chOff x="0" y="0"/>
            <a:chExt cx="16900683" cy="342792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900779" cy="3427984"/>
            </a:xfrm>
            <a:custGeom>
              <a:avLst/>
              <a:gdLst/>
              <a:ahLst/>
              <a:cxnLst/>
              <a:rect l="l" t="t" r="r" b="b"/>
              <a:pathLst>
                <a:path w="16900779" h="3427984">
                  <a:moveTo>
                    <a:pt x="25400" y="0"/>
                  </a:moveTo>
                  <a:lnTo>
                    <a:pt x="16875379" y="0"/>
                  </a:lnTo>
                  <a:cubicBezTo>
                    <a:pt x="16889476" y="0"/>
                    <a:pt x="16900779" y="11430"/>
                    <a:pt x="16900779" y="25400"/>
                  </a:cubicBezTo>
                  <a:lnTo>
                    <a:pt x="16900779" y="3402584"/>
                  </a:lnTo>
                  <a:cubicBezTo>
                    <a:pt x="16900779" y="3416681"/>
                    <a:pt x="16889349" y="3427984"/>
                    <a:pt x="16875379" y="3427984"/>
                  </a:cubicBezTo>
                  <a:lnTo>
                    <a:pt x="25400" y="3427984"/>
                  </a:lnTo>
                  <a:cubicBezTo>
                    <a:pt x="11303" y="3427984"/>
                    <a:pt x="0" y="3416554"/>
                    <a:pt x="0" y="3402584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673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3402584"/>
                  </a:lnTo>
                  <a:lnTo>
                    <a:pt x="25400" y="3402584"/>
                  </a:lnTo>
                  <a:lnTo>
                    <a:pt x="25400" y="3377184"/>
                  </a:lnTo>
                  <a:lnTo>
                    <a:pt x="16875379" y="3377184"/>
                  </a:lnTo>
                  <a:lnTo>
                    <a:pt x="16875379" y="3402584"/>
                  </a:lnTo>
                  <a:lnTo>
                    <a:pt x="16849979" y="3402584"/>
                  </a:lnTo>
                  <a:lnTo>
                    <a:pt x="16849979" y="25400"/>
                  </a:lnTo>
                  <a:lnTo>
                    <a:pt x="16875379" y="25400"/>
                  </a:lnTo>
                  <a:lnTo>
                    <a:pt x="16875379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243272" y="6957632"/>
            <a:ext cx="12532628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6985" lvl="2" indent="-258995" algn="l">
              <a:lnSpc>
                <a:spcPts val="5040"/>
              </a:lnSpc>
              <a:buFont typeface="Arial"/>
              <a:buChar char="⚬"/>
            </a:pPr>
            <a:r>
              <a:rPr lang="en-US" sz="4200" spc="3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Quelle est la masse </a:t>
            </a:r>
            <a:r>
              <a:rPr lang="en-US" sz="4200" b="1" spc="39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m1</a:t>
            </a:r>
            <a:r>
              <a:rPr lang="en-US" sz="4200" spc="3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du bécher vide ?</a:t>
            </a:r>
          </a:p>
          <a:p>
            <a:pPr marL="776985" lvl="2" indent="-258995" algn="l">
              <a:lnSpc>
                <a:spcPts val="5040"/>
              </a:lnSpc>
              <a:buFont typeface="Arial"/>
              <a:buChar char="⚬"/>
            </a:pPr>
            <a:r>
              <a:rPr lang="en-US" sz="4200" spc="3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Quelle est la masse </a:t>
            </a:r>
            <a:r>
              <a:rPr lang="en-US" sz="4200" b="1" spc="39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m2</a:t>
            </a:r>
            <a:r>
              <a:rPr lang="en-US" sz="4200" spc="3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du bécher et l’eau ?</a:t>
            </a:r>
          </a:p>
          <a:p>
            <a:pPr marL="776985" lvl="2" indent="-258995" algn="l">
              <a:lnSpc>
                <a:spcPts val="5040"/>
              </a:lnSpc>
              <a:buFont typeface="Arial"/>
              <a:buChar char="⚬"/>
            </a:pPr>
            <a:r>
              <a:rPr lang="en-US" sz="4200" spc="3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Déduire </a:t>
            </a:r>
            <a:r>
              <a:rPr lang="en-US" sz="4200" b="1" spc="39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m</a:t>
            </a:r>
            <a:r>
              <a:rPr lang="en-US" sz="4200" spc="39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la masse de l’eau ?</a:t>
            </a:r>
          </a:p>
        </p:txBody>
      </p:sp>
      <p:grpSp>
        <p:nvGrpSpPr>
          <p:cNvPr id="19" name="Group 19"/>
          <p:cNvGrpSpPr/>
          <p:nvPr/>
        </p:nvGrpSpPr>
        <p:grpSpPr>
          <a:xfrm rot="5536">
            <a:off x="4055524" y="8163073"/>
            <a:ext cx="8880808" cy="9525"/>
            <a:chOff x="0" y="0"/>
            <a:chExt cx="11841077" cy="127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841099" cy="12700"/>
            </a:xfrm>
            <a:custGeom>
              <a:avLst/>
              <a:gdLst/>
              <a:ahLst/>
              <a:cxnLst/>
              <a:rect l="l" t="t" r="r" b="b"/>
              <a:pathLst>
                <a:path w="11841099" h="12700">
                  <a:moveTo>
                    <a:pt x="6350" y="0"/>
                  </a:moveTo>
                  <a:lnTo>
                    <a:pt x="11834749" y="0"/>
                  </a:lnTo>
                  <a:cubicBezTo>
                    <a:pt x="11838305" y="0"/>
                    <a:pt x="11841099" y="2794"/>
                    <a:pt x="11841099" y="6350"/>
                  </a:cubicBezTo>
                  <a:cubicBezTo>
                    <a:pt x="11841099" y="9906"/>
                    <a:pt x="11838305" y="12700"/>
                    <a:pt x="11834749" y="12700"/>
                  </a:cubicBezTo>
                  <a:lnTo>
                    <a:pt x="6350" y="12700"/>
                  </a:ln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4F81BD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01441" y="50483"/>
            <a:ext cx="4254023" cy="4114800"/>
          </a:xfrm>
          <a:custGeom>
            <a:avLst/>
            <a:gdLst/>
            <a:ahLst/>
            <a:cxnLst/>
            <a:rect l="l" t="t" r="r" b="b"/>
            <a:pathLst>
              <a:path w="4254023" h="4114800">
                <a:moveTo>
                  <a:pt x="0" y="0"/>
                </a:moveTo>
                <a:lnTo>
                  <a:pt x="4254023" y="0"/>
                </a:lnTo>
                <a:lnTo>
                  <a:pt x="42540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TextBox 22"/>
          <p:cNvSpPr txBox="1"/>
          <p:nvPr/>
        </p:nvSpPr>
        <p:spPr>
          <a:xfrm>
            <a:off x="3100388" y="457201"/>
            <a:ext cx="12087225" cy="10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9"/>
              </a:lnSpc>
            </a:pPr>
            <a:r>
              <a:rPr lang="en-US" sz="6598" b="1" i="1" u="sng" spc="60">
                <a:solidFill>
                  <a:srgbClr val="F0A22E"/>
                </a:solidFill>
                <a:latin typeface="TT Rounds Condensed Bold Italics"/>
                <a:ea typeface="TT Rounds Condensed Bold Italics"/>
                <a:cs typeface="TT Rounds Condensed Bold Italics"/>
                <a:sym typeface="TT Rounds Condensed Bold Italics"/>
              </a:rPr>
              <a:t>Exercice d’application :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454971" y="4534574"/>
            <a:ext cx="1249482" cy="69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32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d’eau</a:t>
            </a:r>
          </a:p>
        </p:txBody>
      </p:sp>
      <p:sp>
        <p:nvSpPr>
          <p:cNvPr id="24" name="Freeform 24"/>
          <p:cNvSpPr/>
          <p:nvPr/>
        </p:nvSpPr>
        <p:spPr>
          <a:xfrm flipH="1">
            <a:off x="14033977" y="50483"/>
            <a:ext cx="4254023" cy="4114800"/>
          </a:xfrm>
          <a:custGeom>
            <a:avLst/>
            <a:gdLst/>
            <a:ahLst/>
            <a:cxnLst/>
            <a:rect l="l" t="t" r="r" b="b"/>
            <a:pathLst>
              <a:path w="4254023" h="4114800">
                <a:moveTo>
                  <a:pt x="4254023" y="0"/>
                </a:moveTo>
                <a:lnTo>
                  <a:pt x="0" y="0"/>
                </a:lnTo>
                <a:lnTo>
                  <a:pt x="0" y="4114800"/>
                </a:lnTo>
                <a:lnTo>
                  <a:pt x="4254023" y="4114800"/>
                </a:lnTo>
                <a:lnTo>
                  <a:pt x="425402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Microsoft Office PowerPoint</Application>
  <PresentationFormat>Personnalisé</PresentationFormat>
  <Paragraphs>62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5" baseType="lpstr">
      <vt:lpstr>Times New Roman Bold</vt:lpstr>
      <vt:lpstr>Open Sauce Bold Italics</vt:lpstr>
      <vt:lpstr>Calibri</vt:lpstr>
      <vt:lpstr>Open Sauce Bold</vt:lpstr>
      <vt:lpstr>Arial</vt:lpstr>
      <vt:lpstr>TT Rounds Condensed</vt:lpstr>
      <vt:lpstr>Zen Maru Gothic Bold</vt:lpstr>
      <vt:lpstr>Open Sans Bold</vt:lpstr>
      <vt:lpstr>TT Rounds Condensed Bold Italics</vt:lpstr>
      <vt:lpstr>TT Rounds Condensed Bold</vt:lpstr>
      <vt:lpstr>Times New Roman Bold Italics</vt:lpstr>
      <vt:lpstr>Times New Roman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</dc:title>
  <dc:creator>PC</dc:creator>
  <cp:lastModifiedBy>AIT ELZAAR SAID</cp:lastModifiedBy>
  <cp:revision>1</cp:revision>
  <dcterms:created xsi:type="dcterms:W3CDTF">2006-08-16T00:00:00Z</dcterms:created>
  <dcterms:modified xsi:type="dcterms:W3CDTF">2024-09-27T22:57:00Z</dcterms:modified>
  <dc:identifier>DAGIDnWyJxE</dc:identifier>
</cp:coreProperties>
</file>