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34"/>
    <p:sldId id="257" r:id="rId35"/>
    <p:sldId id="258" r:id="rId36"/>
    <p:sldId id="259" r:id="rId37"/>
    <p:sldId id="260" r:id="rId38"/>
    <p:sldId id="261" r:id="rId39"/>
    <p:sldId id="262" r:id="rId40"/>
    <p:sldId id="263" r:id="rId41"/>
    <p:sldId id="264" r:id="rId42"/>
    <p:sldId id="265" r:id="rId43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Rubik One" charset="1" panose="02000604000000020004"/>
      <p:regular r:id="rId10"/>
    </p:embeddedFont>
    <p:embeddedFont>
      <p:font typeface="Times New Roman" charset="1" panose="02030502070405020303"/>
      <p:regular r:id="rId11"/>
    </p:embeddedFont>
    <p:embeddedFont>
      <p:font typeface="Times New Roman Bold" charset="1" panose="02030802070405020303"/>
      <p:regular r:id="rId12"/>
    </p:embeddedFont>
    <p:embeddedFont>
      <p:font typeface="Times New Roman Italics" charset="1" panose="02030502070405090303"/>
      <p:regular r:id="rId13"/>
    </p:embeddedFont>
    <p:embeddedFont>
      <p:font typeface="Times New Roman Bold Italics" charset="1" panose="02030802070405090303"/>
      <p:regular r:id="rId14"/>
    </p:embeddedFont>
    <p:embeddedFont>
      <p:font typeface="Times New Roman Medium" charset="1" panose="02030502070405020303"/>
      <p:regular r:id="rId15"/>
    </p:embeddedFont>
    <p:embeddedFont>
      <p:font typeface="Times New Roman Medium Italics" charset="1" panose="02030502070405090303"/>
      <p:regular r:id="rId16"/>
    </p:embeddedFont>
    <p:embeddedFont>
      <p:font typeface="Times New Roman Semi-Bold" charset="1" panose="02030702070405020303"/>
      <p:regular r:id="rId17"/>
    </p:embeddedFont>
    <p:embeddedFont>
      <p:font typeface="Times New Roman Semi-Bold Italics" charset="1" panose="02030702070405090303"/>
      <p:regular r:id="rId18"/>
    </p:embeddedFont>
    <p:embeddedFont>
      <p:font typeface="Times New Roman Ultra-Bold" charset="1" panose="02030902070405020303"/>
      <p:regular r:id="rId19"/>
    </p:embeddedFont>
    <p:embeddedFont>
      <p:font typeface="Nourd" charset="1" panose="00000500000000000000"/>
      <p:regular r:id="rId20"/>
    </p:embeddedFont>
    <p:embeddedFont>
      <p:font typeface="Nourd Bold" charset="1" panose="00000800000000000000"/>
      <p:regular r:id="rId21"/>
    </p:embeddedFont>
    <p:embeddedFont>
      <p:font typeface="Nourd Light" charset="1" panose="00000400000000000000"/>
      <p:regular r:id="rId22"/>
    </p:embeddedFont>
    <p:embeddedFont>
      <p:font typeface="Nourd Medium" charset="1" panose="00000600000000000000"/>
      <p:regular r:id="rId23"/>
    </p:embeddedFont>
    <p:embeddedFont>
      <p:font typeface="Nourd Semi-Bold" charset="1" panose="00000700000000000000"/>
      <p:regular r:id="rId24"/>
    </p:embeddedFont>
    <p:embeddedFont>
      <p:font typeface="Nourd Heavy" charset="1" panose="00000A00000000000000"/>
      <p:regular r:id="rId25"/>
    </p:embeddedFont>
    <p:embeddedFont>
      <p:font typeface="Open Sans" charset="1" panose="020B0606030504020204"/>
      <p:regular r:id="rId26"/>
    </p:embeddedFont>
    <p:embeddedFont>
      <p:font typeface="Open Sans Bold" charset="1" panose="020B0806030504020204"/>
      <p:regular r:id="rId27"/>
    </p:embeddedFont>
    <p:embeddedFont>
      <p:font typeface="Open Sans Italics" charset="1" panose="020B0606030504020204"/>
      <p:regular r:id="rId28"/>
    </p:embeddedFont>
    <p:embeddedFont>
      <p:font typeface="Open Sans Bold Italics" charset="1" panose="020B0806030504020204"/>
      <p:regular r:id="rId29"/>
    </p:embeddedFont>
    <p:embeddedFont>
      <p:font typeface="Open Sans Light" charset="1" panose="020B0306030504020204"/>
      <p:regular r:id="rId30"/>
    </p:embeddedFont>
    <p:embeddedFont>
      <p:font typeface="Open Sans Light Italics" charset="1" panose="020B0306030504020204"/>
      <p:regular r:id="rId31"/>
    </p:embeddedFont>
    <p:embeddedFont>
      <p:font typeface="Open Sans Ultra-Bold" charset="1" panose="00000000000000000000"/>
      <p:regular r:id="rId32"/>
    </p:embeddedFont>
    <p:embeddedFont>
      <p:font typeface="Open Sans Ultra-Bold Italics" charset="1" panose="0000000000000000000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slides/slide1.xml" Type="http://schemas.openxmlformats.org/officeDocument/2006/relationships/slide"/><Relationship Id="rId35" Target="slides/slide2.xml" Type="http://schemas.openxmlformats.org/officeDocument/2006/relationships/slide"/><Relationship Id="rId36" Target="slides/slide3.xml" Type="http://schemas.openxmlformats.org/officeDocument/2006/relationships/slide"/><Relationship Id="rId37" Target="slides/slide4.xml" Type="http://schemas.openxmlformats.org/officeDocument/2006/relationships/slide"/><Relationship Id="rId38" Target="slides/slide5.xml" Type="http://schemas.openxmlformats.org/officeDocument/2006/relationships/slide"/><Relationship Id="rId39" Target="slides/slide6.xml" Type="http://schemas.openxmlformats.org/officeDocument/2006/relationships/slide"/><Relationship Id="rId4" Target="theme/theme1.xml" Type="http://schemas.openxmlformats.org/officeDocument/2006/relationships/theme"/><Relationship Id="rId40" Target="slides/slide7.xml" Type="http://schemas.openxmlformats.org/officeDocument/2006/relationships/slide"/><Relationship Id="rId41" Target="slides/slide8.xml" Type="http://schemas.openxmlformats.org/officeDocument/2006/relationships/slide"/><Relationship Id="rId42" Target="slides/slide9.xml" Type="http://schemas.openxmlformats.org/officeDocument/2006/relationships/slide"/><Relationship Id="rId43" Target="slides/slide10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gif" Type="http://schemas.openxmlformats.org/officeDocument/2006/relationships/image"/><Relationship Id="rId11" Target="../media/image10.png" Type="http://schemas.openxmlformats.org/officeDocument/2006/relationships/image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9.png" Type="http://schemas.openxmlformats.org/officeDocument/2006/relationships/image"/><Relationship Id="rId15" Target="../media/image20.svg" Type="http://schemas.openxmlformats.org/officeDocument/2006/relationships/image"/><Relationship Id="rId16" Target="../media/image21.png" Type="http://schemas.openxmlformats.org/officeDocument/2006/relationships/image"/><Relationship Id="rId17" Target="../media/image22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../media/VAGExuB-N_w.mp4" Type="http://schemas.openxmlformats.org/officeDocument/2006/relationships/video"/><Relationship Id="rId4" Target="../media/VAGExuB-N_w.mp4" Type="http://schemas.microsoft.com/office/2007/relationships/media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27.png" Type="http://schemas.openxmlformats.org/officeDocument/2006/relationships/image"/><Relationship Id="rId13" Target="../media/image28.svg" Type="http://schemas.openxmlformats.org/officeDocument/2006/relationships/image"/><Relationship Id="rId14" Target="../media/image29.png" Type="http://schemas.openxmlformats.org/officeDocument/2006/relationships/image"/><Relationship Id="rId15" Target="../media/image30.svg" Type="http://schemas.openxmlformats.org/officeDocument/2006/relationships/image"/><Relationship Id="rId16" Target="../media/image31.png" Type="http://schemas.openxmlformats.org/officeDocument/2006/relationships/image"/><Relationship Id="rId17" Target="../media/image32.svg" Type="http://schemas.openxmlformats.org/officeDocument/2006/relationships/image"/><Relationship Id="rId18" Target="../media/image33.png" Type="http://schemas.openxmlformats.org/officeDocument/2006/relationships/image"/><Relationship Id="rId19" Target="../media/image34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jpeg" Type="http://schemas.openxmlformats.org/officeDocument/2006/relationships/image"/><Relationship Id="rId3" Target="../media/VAGExuCFTZw.mp4" Type="http://schemas.openxmlformats.org/officeDocument/2006/relationships/video"/><Relationship Id="rId4" Target="../media/VAGExuCFTZw.mp4" Type="http://schemas.microsoft.com/office/2007/relationships/media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svg" Type="http://schemas.openxmlformats.org/officeDocument/2006/relationships/image"/><Relationship Id="rId12" Target="../media/image38.jpe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39.png" Type="http://schemas.openxmlformats.org/officeDocument/2006/relationships/image"/><Relationship Id="rId13" Target="../media/image40.svg" Type="http://schemas.openxmlformats.org/officeDocument/2006/relationships/image"/><Relationship Id="rId14" Target="../media/image41.png" Type="http://schemas.openxmlformats.org/officeDocument/2006/relationships/image"/><Relationship Id="rId15" Target="../media/image42.svg" Type="http://schemas.openxmlformats.org/officeDocument/2006/relationships/image"/><Relationship Id="rId16" Target="../media/image43.png" Type="http://schemas.openxmlformats.org/officeDocument/2006/relationships/image"/><Relationship Id="rId17" Target="../media/image44.svg" Type="http://schemas.openxmlformats.org/officeDocument/2006/relationships/image"/><Relationship Id="rId18" Target="../media/image27.png" Type="http://schemas.openxmlformats.org/officeDocument/2006/relationships/image"/><Relationship Id="rId19" Target="../media/image28.svg" Type="http://schemas.openxmlformats.org/officeDocument/2006/relationships/image"/><Relationship Id="rId2" Target="../media/image3.png" Type="http://schemas.openxmlformats.org/officeDocument/2006/relationships/image"/><Relationship Id="rId20" Target="../media/image45.png" Type="http://schemas.openxmlformats.org/officeDocument/2006/relationships/image"/><Relationship Id="rId21" Target="../media/image46.sv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29430" cy="5504180"/>
            </a:xfrm>
            <a:custGeom>
              <a:avLst/>
              <a:gdLst/>
              <a:ahLst/>
              <a:cxnLst/>
              <a:rect r="r" b="b" t="t" l="l"/>
              <a:pathLst>
                <a:path h="5504180" w="432943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29476" t="0" r="-2947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-709034">
            <a:off x="14399578" y="-2199651"/>
            <a:ext cx="5843512" cy="5880861"/>
          </a:xfrm>
          <a:custGeom>
            <a:avLst/>
            <a:gdLst/>
            <a:ahLst/>
            <a:cxnLst/>
            <a:rect r="r" b="b" t="t" l="l"/>
            <a:pathLst>
              <a:path h="5880861" w="5843512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2867302">
            <a:off x="14995002" y="-412199"/>
            <a:ext cx="2366010" cy="4114800"/>
          </a:xfrm>
          <a:custGeom>
            <a:avLst/>
            <a:gdLst/>
            <a:ahLst/>
            <a:cxnLst/>
            <a:rect r="r" b="b" t="t" l="l"/>
            <a:pathLst>
              <a:path h="4114800" w="236601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339161">
            <a:off x="-2921756" y="-2940431"/>
            <a:ext cx="5843512" cy="5880861"/>
          </a:xfrm>
          <a:custGeom>
            <a:avLst/>
            <a:gdLst/>
            <a:ahLst/>
            <a:cxnLst/>
            <a:rect r="r" b="b" t="t" l="l"/>
            <a:pathLst>
              <a:path h="5880861" w="5843512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95661" y="329621"/>
            <a:ext cx="1693979" cy="1472137"/>
          </a:xfrm>
          <a:custGeom>
            <a:avLst/>
            <a:gdLst/>
            <a:ahLst/>
            <a:cxnLst/>
            <a:rect r="r" b="b" t="t" l="l"/>
            <a:pathLst>
              <a:path h="1472137" w="1693979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090965">
            <a:off x="-1783347" y="8087572"/>
            <a:ext cx="4370918" cy="4398856"/>
          </a:xfrm>
          <a:custGeom>
            <a:avLst/>
            <a:gdLst/>
            <a:ahLst/>
            <a:cxnLst/>
            <a:rect r="r" b="b" t="t" l="l"/>
            <a:pathLst>
              <a:path h="4398856" w="4370918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7932697">
            <a:off x="467093" y="8687001"/>
            <a:ext cx="1123215" cy="1953417"/>
          </a:xfrm>
          <a:custGeom>
            <a:avLst/>
            <a:gdLst/>
            <a:ahLst/>
            <a:cxnLst/>
            <a:rect r="r" b="b" t="t" l="l"/>
            <a:pathLst>
              <a:path h="1953417" w="1123215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60838">
            <a:off x="14891406" y="6807481"/>
            <a:ext cx="6392809" cy="6433669"/>
          </a:xfrm>
          <a:custGeom>
            <a:avLst/>
            <a:gdLst/>
            <a:ahLst/>
            <a:cxnLst/>
            <a:rect r="r" b="b" t="t" l="l"/>
            <a:pathLst>
              <a:path h="6433669" w="639280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800000">
            <a:off x="15064977" y="7412911"/>
            <a:ext cx="2589979" cy="2250798"/>
          </a:xfrm>
          <a:custGeom>
            <a:avLst/>
            <a:gdLst/>
            <a:ahLst/>
            <a:cxnLst/>
            <a:rect r="r" b="b" t="t" l="l"/>
            <a:pathLst>
              <a:path h="2250798" w="2589979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374364" y="7867030"/>
            <a:ext cx="2796257" cy="835652"/>
            <a:chOff x="0" y="0"/>
            <a:chExt cx="7420196" cy="221750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420197" cy="2217502"/>
            </a:xfrm>
            <a:custGeom>
              <a:avLst/>
              <a:gdLst/>
              <a:ahLst/>
              <a:cxnLst/>
              <a:rect r="r" b="b" t="t" l="l"/>
              <a:pathLst>
                <a:path h="2217502" w="7420197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name="AutoShape 15" id="15"/>
          <p:cNvSpPr/>
          <p:nvPr/>
        </p:nvSpPr>
        <p:spPr>
          <a:xfrm>
            <a:off x="4770300" y="8261043"/>
            <a:ext cx="1094581" cy="0"/>
          </a:xfrm>
          <a:prstGeom prst="line">
            <a:avLst/>
          </a:prstGeom>
          <a:ln cap="flat" w="47625">
            <a:solidFill>
              <a:srgbClr val="A5E800"/>
            </a:solidFill>
            <a:prstDash val="solid"/>
            <a:headEnd type="none" len="sm" w="sm"/>
            <a:tailEnd type="arrow" len="sm" w="med"/>
          </a:ln>
        </p:spPr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rcRect l="0" t="152" r="0" b="152"/>
          <a:stretch>
            <a:fillRect/>
          </a:stretch>
        </p:blipFill>
        <p:spPr>
          <a:xfrm flipH="false" flipV="false" rot="0">
            <a:off x="1891352" y="2710951"/>
            <a:ext cx="6306620" cy="3310975"/>
          </a:xfrm>
          <a:prstGeom prst="rect">
            <a:avLst/>
          </a:prstGeom>
        </p:spPr>
      </p:pic>
      <p:sp>
        <p:nvSpPr>
          <p:cNvPr name="Freeform 17" id="17"/>
          <p:cNvSpPr/>
          <p:nvPr/>
        </p:nvSpPr>
        <p:spPr>
          <a:xfrm flipH="false" flipV="false" rot="0">
            <a:off x="6344903" y="6426494"/>
            <a:ext cx="3144089" cy="3144089"/>
          </a:xfrm>
          <a:custGeom>
            <a:avLst/>
            <a:gdLst/>
            <a:ahLst/>
            <a:cxnLst/>
            <a:rect r="r" b="b" t="t" l="l"/>
            <a:pathLst>
              <a:path h="3144089" w="3144089">
                <a:moveTo>
                  <a:pt x="0" y="0"/>
                </a:moveTo>
                <a:lnTo>
                  <a:pt x="3144089" y="0"/>
                </a:lnTo>
                <a:lnTo>
                  <a:pt x="3144089" y="3144089"/>
                </a:lnTo>
                <a:lnTo>
                  <a:pt x="0" y="3144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4308916" y="100908"/>
            <a:ext cx="8031925" cy="1782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070"/>
              </a:lnSpc>
              <a:spcBef>
                <a:spcPct val="0"/>
              </a:spcBef>
            </a:pPr>
            <a:r>
              <a:rPr lang="en-US" sz="9335" u="sng">
                <a:solidFill>
                  <a:srgbClr val="FFDE59"/>
                </a:solidFill>
                <a:latin typeface="Times New Roman"/>
              </a:rPr>
              <a:t>chapitre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3055034"/>
            <a:ext cx="8031925" cy="2743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69"/>
              </a:lnSpc>
              <a:spcBef>
                <a:spcPct val="0"/>
              </a:spcBef>
            </a:pPr>
            <a:r>
              <a:rPr lang="en-US" sz="7478">
                <a:solidFill>
                  <a:srgbClr val="FF914D"/>
                </a:solidFill>
                <a:latin typeface="Times New Roman Bold"/>
              </a:rPr>
              <a:t>La puissance électrique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74364" y="8063895"/>
            <a:ext cx="2796257" cy="394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31230" y="1739698"/>
            <a:ext cx="5823261" cy="5604940"/>
            <a:chOff x="30480" y="591820"/>
            <a:chExt cx="12736830" cy="122593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736830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273683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7810" t="0" r="-20318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2867302">
            <a:off x="16506070" y="-261716"/>
            <a:ext cx="1362984" cy="2370408"/>
          </a:xfrm>
          <a:custGeom>
            <a:avLst/>
            <a:gdLst/>
            <a:ahLst/>
            <a:cxnLst/>
            <a:rect r="r" b="b" t="t" l="l"/>
            <a:pathLst>
              <a:path h="2370408" w="1362984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60838">
            <a:off x="16206000" y="7172518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6319057" y="8500319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90965">
            <a:off x="-1882061" y="7675755"/>
            <a:ext cx="4736734" cy="4767010"/>
          </a:xfrm>
          <a:custGeom>
            <a:avLst/>
            <a:gdLst/>
            <a:ahLst/>
            <a:cxnLst/>
            <a:rect r="r" b="b" t="t" l="l"/>
            <a:pathLst>
              <a:path h="4767010" w="4736734">
                <a:moveTo>
                  <a:pt x="0" y="0"/>
                </a:moveTo>
                <a:lnTo>
                  <a:pt x="4736734" y="0"/>
                </a:lnTo>
                <a:lnTo>
                  <a:pt x="4736734" y="4767010"/>
                </a:lnTo>
                <a:lnTo>
                  <a:pt x="0" y="47670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-7932697">
            <a:off x="234363" y="7813813"/>
            <a:ext cx="1614479" cy="2807789"/>
          </a:xfrm>
          <a:custGeom>
            <a:avLst/>
            <a:gdLst/>
            <a:ahLst/>
            <a:cxnLst/>
            <a:rect r="r" b="b" t="t" l="l"/>
            <a:pathLst>
              <a:path h="2807789" w="1614479">
                <a:moveTo>
                  <a:pt x="1614478" y="0"/>
                </a:moveTo>
                <a:lnTo>
                  <a:pt x="0" y="0"/>
                </a:lnTo>
                <a:lnTo>
                  <a:pt x="0" y="2807790"/>
                </a:lnTo>
                <a:lnTo>
                  <a:pt x="1614478" y="2807790"/>
                </a:lnTo>
                <a:lnTo>
                  <a:pt x="161447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339161">
            <a:off x="-3048968" y="-3099562"/>
            <a:ext cx="6392809" cy="6433669"/>
          </a:xfrm>
          <a:custGeom>
            <a:avLst/>
            <a:gdLst/>
            <a:ahLst/>
            <a:cxnLst/>
            <a:rect r="r" b="b" t="t" l="l"/>
            <a:pathLst>
              <a:path h="6433669" w="639280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80290" y="477879"/>
            <a:ext cx="2589979" cy="2250798"/>
          </a:xfrm>
          <a:custGeom>
            <a:avLst/>
            <a:gdLst/>
            <a:ahLst/>
            <a:cxnLst/>
            <a:rect r="r" b="b" t="t" l="l"/>
            <a:pathLst>
              <a:path h="2250798" w="2589979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768079" y="3396575"/>
            <a:ext cx="4844641" cy="2751277"/>
          </a:xfrm>
          <a:custGeom>
            <a:avLst/>
            <a:gdLst/>
            <a:ahLst/>
            <a:cxnLst/>
            <a:rect r="r" b="b" t="t" l="l"/>
            <a:pathLst>
              <a:path h="2751277" w="4844641">
                <a:moveTo>
                  <a:pt x="0" y="0"/>
                </a:moveTo>
                <a:lnTo>
                  <a:pt x="4844641" y="0"/>
                </a:lnTo>
                <a:lnTo>
                  <a:pt x="4844641" y="2751277"/>
                </a:lnTo>
                <a:lnTo>
                  <a:pt x="0" y="275127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968667" y="828675"/>
            <a:ext cx="7106542" cy="958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B6F61A"/>
                </a:solidFill>
                <a:latin typeface="Times New Roman Bold"/>
              </a:rPr>
              <a:t>1 - Expérience 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286120" y="4281"/>
            <a:ext cx="10659813" cy="1041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u="sng">
                <a:solidFill>
                  <a:srgbClr val="FF914D"/>
                </a:solidFill>
                <a:latin typeface="Times New Roman Bold"/>
              </a:rPr>
              <a:t>I) Notion de puissance électrique :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649931" y="1786412"/>
            <a:ext cx="13042130" cy="1583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FFFFFF"/>
                </a:solidFill>
                <a:latin typeface="Times New Roman Bold"/>
              </a:rPr>
              <a:t>A l’aide d’un générateur de tension 12V et deux lampes L1 et L2 qui portent</a:t>
            </a:r>
          </a:p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</a:rPr>
              <a:t>successivement les indications (12V – 9W) et (12V – 20W), on réalise les deux circuits suivants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2524173" y="3396575"/>
            <a:ext cx="4844641" cy="2751277"/>
          </a:xfrm>
          <a:custGeom>
            <a:avLst/>
            <a:gdLst/>
            <a:ahLst/>
            <a:cxnLst/>
            <a:rect r="r" b="b" t="t" l="l"/>
            <a:pathLst>
              <a:path h="2751277" w="4844641">
                <a:moveTo>
                  <a:pt x="0" y="0"/>
                </a:moveTo>
                <a:lnTo>
                  <a:pt x="4844641" y="0"/>
                </a:lnTo>
                <a:lnTo>
                  <a:pt x="4844641" y="2751277"/>
                </a:lnTo>
                <a:lnTo>
                  <a:pt x="0" y="275127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6669168" y="5049191"/>
            <a:ext cx="2842077" cy="315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2801" spc="232">
                <a:solidFill>
                  <a:srgbClr val="49991C"/>
                </a:solidFill>
                <a:latin typeface="Nourd Medium"/>
              </a:rPr>
              <a:t>L1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159322" y="6030142"/>
            <a:ext cx="1861769" cy="539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5"/>
              </a:lnSpc>
              <a:spcBef>
                <a:spcPct val="0"/>
              </a:spcBef>
            </a:pPr>
            <a:r>
              <a:rPr lang="en-US" sz="2803">
                <a:solidFill>
                  <a:srgbClr val="FFFFFF"/>
                </a:solidFill>
                <a:latin typeface="Times New Roman Bold"/>
              </a:rPr>
              <a:t>( 12V - 9W).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711263" y="6062127"/>
            <a:ext cx="2039775" cy="539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5"/>
              </a:lnSpc>
              <a:spcBef>
                <a:spcPct val="0"/>
              </a:spcBef>
            </a:pPr>
            <a:r>
              <a:rPr lang="en-US" sz="2803">
                <a:solidFill>
                  <a:srgbClr val="FFFFFF"/>
                </a:solidFill>
                <a:latin typeface="Times New Roman Bold"/>
              </a:rPr>
              <a:t>( 12V - 20W).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426870" y="3282275"/>
            <a:ext cx="1108891" cy="539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5"/>
              </a:lnSpc>
              <a:spcBef>
                <a:spcPct val="0"/>
              </a:spcBef>
            </a:pPr>
            <a:r>
              <a:rPr lang="en-US" sz="2803">
                <a:solidFill>
                  <a:srgbClr val="251F1C"/>
                </a:solidFill>
                <a:latin typeface="Times New Roman Bold"/>
              </a:rPr>
              <a:t> 12V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172574" y="3282275"/>
            <a:ext cx="1108891" cy="539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5"/>
              </a:lnSpc>
              <a:spcBef>
                <a:spcPct val="0"/>
              </a:spcBef>
            </a:pPr>
            <a:r>
              <a:rPr lang="en-US" sz="2803">
                <a:solidFill>
                  <a:srgbClr val="251F1C"/>
                </a:solidFill>
                <a:latin typeface="Times New Roman Bold"/>
              </a:rPr>
              <a:t> 12V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310113" y="5020039"/>
            <a:ext cx="2842077" cy="315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2801" spc="232">
                <a:solidFill>
                  <a:srgbClr val="49991C"/>
                </a:solidFill>
                <a:latin typeface="Nourd Medium"/>
              </a:rPr>
              <a:t>L2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470209" y="7394149"/>
            <a:ext cx="15315940" cy="2098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6102" indent="-313051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Times New Roman Bold"/>
              </a:rPr>
              <a:t>La lampe L2 brille plus que la lampe L1 : on dit que la lampe L2 est plus puissante que la lampe</a:t>
            </a:r>
          </a:p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FFFFFF"/>
                </a:solidFill>
                <a:latin typeface="Times New Roman Bold"/>
              </a:rPr>
              <a:t>L1(20W &gt; 9W).</a:t>
            </a:r>
          </a:p>
          <a:p>
            <a:pPr algn="l" marL="626102" indent="-313051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Times New Roman Bold"/>
              </a:rPr>
              <a:t>La valeur 12V est la tension nominale des deux lampes L1 et L2.</a:t>
            </a:r>
          </a:p>
          <a:p>
            <a:pPr algn="l" marL="626102" indent="-313051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Times New Roman Bold"/>
              </a:rPr>
              <a:t>Les valeurs 9W et 20W sont </a:t>
            </a:r>
            <a:r>
              <a:rPr lang="en-US" sz="2899">
                <a:solidFill>
                  <a:srgbClr val="FAFA0A"/>
                </a:solidFill>
                <a:latin typeface="Times New Roman Bold"/>
              </a:rPr>
              <a:t>les puissances nominales</a:t>
            </a:r>
            <a:r>
              <a:rPr lang="en-US" sz="2899">
                <a:solidFill>
                  <a:srgbClr val="FFFFFF"/>
                </a:solidFill>
                <a:latin typeface="Times New Roman Bold"/>
              </a:rPr>
              <a:t> des deux lampes.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950558" y="6520408"/>
            <a:ext cx="8995936" cy="824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u="sng">
                <a:solidFill>
                  <a:srgbClr val="B6F61A"/>
                </a:solidFill>
                <a:latin typeface="Times New Roman Bold"/>
              </a:rPr>
              <a:t>2 - Observation et interprétation 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2867302">
            <a:off x="16914512" y="-304679"/>
            <a:ext cx="857564" cy="1491415"/>
          </a:xfrm>
          <a:custGeom>
            <a:avLst/>
            <a:gdLst/>
            <a:ahLst/>
            <a:cxnLst/>
            <a:rect r="r" b="b" t="t" l="l"/>
            <a:pathLst>
              <a:path h="1491415" w="857564">
                <a:moveTo>
                  <a:pt x="857564" y="0"/>
                </a:moveTo>
                <a:lnTo>
                  <a:pt x="0" y="0"/>
                </a:lnTo>
                <a:lnTo>
                  <a:pt x="0" y="1491415"/>
                </a:lnTo>
                <a:lnTo>
                  <a:pt x="857564" y="1491415"/>
                </a:lnTo>
                <a:lnTo>
                  <a:pt x="8575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60838">
            <a:off x="16206000" y="7172518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6319057" y="8500319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090965">
            <a:off x="-1882061" y="7675755"/>
            <a:ext cx="4736734" cy="4767010"/>
          </a:xfrm>
          <a:custGeom>
            <a:avLst/>
            <a:gdLst/>
            <a:ahLst/>
            <a:cxnLst/>
            <a:rect r="r" b="b" t="t" l="l"/>
            <a:pathLst>
              <a:path h="4767010" w="4736734">
                <a:moveTo>
                  <a:pt x="0" y="0"/>
                </a:moveTo>
                <a:lnTo>
                  <a:pt x="4736734" y="0"/>
                </a:lnTo>
                <a:lnTo>
                  <a:pt x="4736734" y="4767010"/>
                </a:lnTo>
                <a:lnTo>
                  <a:pt x="0" y="47670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7932697">
            <a:off x="234363" y="7813813"/>
            <a:ext cx="1614479" cy="2807789"/>
          </a:xfrm>
          <a:custGeom>
            <a:avLst/>
            <a:gdLst/>
            <a:ahLst/>
            <a:cxnLst/>
            <a:rect r="r" b="b" t="t" l="l"/>
            <a:pathLst>
              <a:path h="2807789" w="1614479">
                <a:moveTo>
                  <a:pt x="1614478" y="0"/>
                </a:moveTo>
                <a:lnTo>
                  <a:pt x="0" y="0"/>
                </a:lnTo>
                <a:lnTo>
                  <a:pt x="0" y="2807790"/>
                </a:lnTo>
                <a:lnTo>
                  <a:pt x="1614478" y="2807790"/>
                </a:lnTo>
                <a:lnTo>
                  <a:pt x="161447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339161">
            <a:off x="-3048968" y="-3099562"/>
            <a:ext cx="6392809" cy="6433669"/>
          </a:xfrm>
          <a:custGeom>
            <a:avLst/>
            <a:gdLst/>
            <a:ahLst/>
            <a:cxnLst/>
            <a:rect r="r" b="b" t="t" l="l"/>
            <a:pathLst>
              <a:path h="6433669" w="639280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84236" y="117273"/>
            <a:ext cx="1714731" cy="1490172"/>
          </a:xfrm>
          <a:custGeom>
            <a:avLst/>
            <a:gdLst/>
            <a:ahLst/>
            <a:cxnLst/>
            <a:rect r="r" b="b" t="t" l="l"/>
            <a:pathLst>
              <a:path h="1490172" w="1714731">
                <a:moveTo>
                  <a:pt x="0" y="0"/>
                </a:moveTo>
                <a:lnTo>
                  <a:pt x="1714732" y="0"/>
                </a:lnTo>
                <a:lnTo>
                  <a:pt x="1714732" y="1490172"/>
                </a:lnTo>
                <a:lnTo>
                  <a:pt x="0" y="14901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069777" y="4314145"/>
            <a:ext cx="597753" cy="367347"/>
          </a:xfrm>
          <a:custGeom>
            <a:avLst/>
            <a:gdLst/>
            <a:ahLst/>
            <a:cxnLst/>
            <a:rect r="r" b="b" t="t" l="l"/>
            <a:pathLst>
              <a:path h="367347" w="597753">
                <a:moveTo>
                  <a:pt x="0" y="0"/>
                </a:moveTo>
                <a:lnTo>
                  <a:pt x="597753" y="0"/>
                </a:lnTo>
                <a:lnTo>
                  <a:pt x="597753" y="367346"/>
                </a:lnTo>
                <a:lnTo>
                  <a:pt x="0" y="3673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368654" y="3785584"/>
            <a:ext cx="964213" cy="385685"/>
          </a:xfrm>
          <a:custGeom>
            <a:avLst/>
            <a:gdLst/>
            <a:ahLst/>
            <a:cxnLst/>
            <a:rect r="r" b="b" t="t" l="l"/>
            <a:pathLst>
              <a:path h="385685" w="964213">
                <a:moveTo>
                  <a:pt x="0" y="0"/>
                </a:moveTo>
                <a:lnTo>
                  <a:pt x="964213" y="0"/>
                </a:lnTo>
                <a:lnTo>
                  <a:pt x="964213" y="385686"/>
                </a:lnTo>
                <a:lnTo>
                  <a:pt x="0" y="3856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332867" y="4896689"/>
            <a:ext cx="711385" cy="437178"/>
          </a:xfrm>
          <a:custGeom>
            <a:avLst/>
            <a:gdLst/>
            <a:ahLst/>
            <a:cxnLst/>
            <a:rect r="r" b="b" t="t" l="l"/>
            <a:pathLst>
              <a:path h="437178" w="711385">
                <a:moveTo>
                  <a:pt x="0" y="0"/>
                </a:moveTo>
                <a:lnTo>
                  <a:pt x="711385" y="0"/>
                </a:lnTo>
                <a:lnTo>
                  <a:pt x="711385" y="437178"/>
                </a:lnTo>
                <a:lnTo>
                  <a:pt x="0" y="43717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298043" y="5333867"/>
            <a:ext cx="746208" cy="458579"/>
          </a:xfrm>
          <a:custGeom>
            <a:avLst/>
            <a:gdLst/>
            <a:ahLst/>
            <a:cxnLst/>
            <a:rect r="r" b="b" t="t" l="l"/>
            <a:pathLst>
              <a:path h="458579" w="746208">
                <a:moveTo>
                  <a:pt x="0" y="0"/>
                </a:moveTo>
                <a:lnTo>
                  <a:pt x="746209" y="0"/>
                </a:lnTo>
                <a:lnTo>
                  <a:pt x="746209" y="458579"/>
                </a:lnTo>
                <a:lnTo>
                  <a:pt x="0" y="45857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021514" y="3978427"/>
            <a:ext cx="542164" cy="295726"/>
          </a:xfrm>
          <a:custGeom>
            <a:avLst/>
            <a:gdLst/>
            <a:ahLst/>
            <a:cxnLst/>
            <a:rect r="r" b="b" t="t" l="l"/>
            <a:pathLst>
              <a:path h="295726" w="542164">
                <a:moveTo>
                  <a:pt x="0" y="0"/>
                </a:moveTo>
                <a:lnTo>
                  <a:pt x="542165" y="0"/>
                </a:lnTo>
                <a:lnTo>
                  <a:pt x="542165" y="295726"/>
                </a:lnTo>
                <a:lnTo>
                  <a:pt x="0" y="29572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113226" y="41067"/>
            <a:ext cx="7106542" cy="1218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  <a:spcBef>
                <a:spcPct val="0"/>
              </a:spcBef>
            </a:pPr>
            <a:r>
              <a:rPr lang="en-US" sz="6399" u="sng">
                <a:solidFill>
                  <a:srgbClr val="5CE1E6"/>
                </a:solidFill>
                <a:latin typeface="Times New Roman Bold"/>
              </a:rPr>
              <a:t>conclusion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56803" y="1333213"/>
            <a:ext cx="15986491" cy="17284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90871" indent="-345435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FFFFFF"/>
                </a:solidFill>
                <a:latin typeface="Times New Roman Bold"/>
              </a:rPr>
              <a:t>La puissance électrique, notée </a:t>
            </a:r>
            <a:r>
              <a:rPr lang="en-US" sz="3199">
                <a:solidFill>
                  <a:srgbClr val="FF914D"/>
                </a:solidFill>
                <a:latin typeface="Times New Roman Bold"/>
              </a:rPr>
              <a:t>P</a:t>
            </a:r>
            <a:r>
              <a:rPr lang="en-US" sz="3199">
                <a:solidFill>
                  <a:srgbClr val="FFFFFF"/>
                </a:solidFill>
                <a:latin typeface="Times New Roman Bold"/>
              </a:rPr>
              <a:t>, est une grandeur physique  qui exprime </a:t>
            </a:r>
            <a:r>
              <a:rPr lang="en-US" sz="3199">
                <a:solidFill>
                  <a:srgbClr val="B6F61A"/>
                </a:solidFill>
                <a:latin typeface="Times New Roman Bold"/>
              </a:rPr>
              <a:t>la performance</a:t>
            </a:r>
            <a:r>
              <a:rPr lang="en-US" sz="3199">
                <a:solidFill>
                  <a:srgbClr val="FFFFFF"/>
                </a:solidFill>
                <a:latin typeface="Times New Roman Bold"/>
              </a:rPr>
              <a:t> de l’appareil électrique dans ( </a:t>
            </a:r>
            <a:r>
              <a:rPr lang="en-US" sz="3199">
                <a:solidFill>
                  <a:srgbClr val="FF66C4"/>
                </a:solidFill>
                <a:latin typeface="Times New Roman Bold"/>
              </a:rPr>
              <a:t>l’éclairage</a:t>
            </a:r>
            <a:r>
              <a:rPr lang="en-US" sz="3199">
                <a:solidFill>
                  <a:srgbClr val="FFFFFF"/>
                </a:solidFill>
                <a:latin typeface="Times New Roman Bold"/>
              </a:rPr>
              <a:t> , </a:t>
            </a:r>
            <a:r>
              <a:rPr lang="en-US" sz="3199">
                <a:solidFill>
                  <a:srgbClr val="FF66C4"/>
                </a:solidFill>
                <a:latin typeface="Times New Roman Bold"/>
              </a:rPr>
              <a:t>le chauffage</a:t>
            </a:r>
            <a:r>
              <a:rPr lang="en-US" sz="3199">
                <a:solidFill>
                  <a:srgbClr val="FFFFFF"/>
                </a:solidFill>
                <a:latin typeface="Times New Roman Bold"/>
              </a:rPr>
              <a:t> ,</a:t>
            </a:r>
            <a:r>
              <a:rPr lang="en-US" sz="3199">
                <a:solidFill>
                  <a:srgbClr val="FF66C4"/>
                </a:solidFill>
                <a:latin typeface="Times New Roman Bold"/>
              </a:rPr>
              <a:t> le mouvement</a:t>
            </a:r>
            <a:r>
              <a:rPr lang="en-US" sz="3199">
                <a:solidFill>
                  <a:srgbClr val="FFFFFF"/>
                </a:solidFill>
                <a:latin typeface="Times New Roman Bold"/>
              </a:rPr>
              <a:t> …).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558283" y="2529553"/>
            <a:ext cx="13766689" cy="1113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6102" indent="-313051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FFFFFF"/>
                </a:solidFill>
                <a:latin typeface="Times New Roman Bold"/>
              </a:rPr>
              <a:t>L’unité internationale de la puissance est le Watt, de symbole W.</a:t>
            </a:r>
          </a:p>
          <a:p>
            <a:pPr algn="l" marL="690871" indent="-345435" lvl="1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FFFFFF"/>
                </a:solidFill>
                <a:latin typeface="Times New Roman Bold"/>
              </a:rPr>
              <a:t>On utilise également les unités usuelles suivantes :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731924" y="3753377"/>
            <a:ext cx="9736625" cy="2162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35"/>
              </a:lnSpc>
            </a:pPr>
            <a:r>
              <a:rPr lang="en-US" sz="3025">
                <a:solidFill>
                  <a:srgbClr val="FFDE59"/>
                </a:solidFill>
                <a:latin typeface="Times New Roman Bold"/>
              </a:rPr>
              <a:t>Le milliwatt (mW)</a:t>
            </a:r>
            <a:r>
              <a:rPr lang="en-US" sz="3025">
                <a:solidFill>
                  <a:srgbClr val="FFFFFF"/>
                </a:solidFill>
                <a:latin typeface="Times New Roman Bold"/>
              </a:rPr>
              <a:t> : 1 mW = 0,001 W =               </a:t>
            </a:r>
            <a:r>
              <a:rPr lang="en-US" sz="3025">
                <a:solidFill>
                  <a:srgbClr val="FFFFFF"/>
                </a:solidFill>
                <a:latin typeface="Times New Roman Bold"/>
              </a:rPr>
              <a:t>W</a:t>
            </a:r>
          </a:p>
          <a:p>
            <a:pPr algn="l">
              <a:lnSpc>
                <a:spcPts val="4235"/>
              </a:lnSpc>
            </a:pPr>
            <a:r>
              <a:rPr lang="en-US" sz="3025">
                <a:solidFill>
                  <a:srgbClr val="FAFA0A"/>
                </a:solidFill>
                <a:latin typeface="Times New Roman Bold"/>
              </a:rPr>
              <a:t>Le kilowatt (kW) </a:t>
            </a:r>
            <a:r>
              <a:rPr lang="en-US" sz="3025">
                <a:solidFill>
                  <a:srgbClr val="FFFFFF"/>
                </a:solidFill>
                <a:latin typeface="Times New Roman Bold"/>
              </a:rPr>
              <a:t>: 1 kW = 1000 W =               W</a:t>
            </a:r>
          </a:p>
          <a:p>
            <a:pPr algn="l">
              <a:lnSpc>
                <a:spcPts val="4235"/>
              </a:lnSpc>
            </a:pPr>
            <a:r>
              <a:rPr lang="en-US" sz="3025">
                <a:solidFill>
                  <a:srgbClr val="FAFA0A"/>
                </a:solidFill>
                <a:latin typeface="Times New Roman Bold"/>
              </a:rPr>
              <a:t>Le mégawatt (MW)</a:t>
            </a:r>
            <a:r>
              <a:rPr lang="en-US" sz="3025">
                <a:solidFill>
                  <a:srgbClr val="FFFFFF"/>
                </a:solidFill>
                <a:latin typeface="Times New Roman Bold"/>
              </a:rPr>
              <a:t> : 1 MW = 1 000 000 W =             W</a:t>
            </a:r>
          </a:p>
          <a:p>
            <a:pPr algn="l">
              <a:lnSpc>
                <a:spcPts val="4095"/>
              </a:lnSpc>
              <a:spcBef>
                <a:spcPct val="0"/>
              </a:spcBef>
            </a:pPr>
            <a:r>
              <a:rPr lang="en-US" sz="2925">
                <a:solidFill>
                  <a:srgbClr val="FAFA0A"/>
                </a:solidFill>
                <a:latin typeface="Times New Roman Bold"/>
              </a:rPr>
              <a:t>Le gigawatt (GW) </a:t>
            </a:r>
            <a:r>
              <a:rPr lang="en-US" sz="2925">
                <a:solidFill>
                  <a:srgbClr val="FFFFFF"/>
                </a:solidFill>
                <a:latin typeface="Times New Roman Bold"/>
              </a:rPr>
              <a:t>: 1 GW = 1 000 000 000 W =             W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3021514" y="4497818"/>
            <a:ext cx="542164" cy="295726"/>
          </a:xfrm>
          <a:custGeom>
            <a:avLst/>
            <a:gdLst/>
            <a:ahLst/>
            <a:cxnLst/>
            <a:rect r="r" b="b" t="t" l="l"/>
            <a:pathLst>
              <a:path h="295726" w="542164">
                <a:moveTo>
                  <a:pt x="0" y="0"/>
                </a:moveTo>
                <a:lnTo>
                  <a:pt x="542165" y="0"/>
                </a:lnTo>
                <a:lnTo>
                  <a:pt x="542165" y="295726"/>
                </a:lnTo>
                <a:lnTo>
                  <a:pt x="0" y="29572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021514" y="4967415"/>
            <a:ext cx="542164" cy="295726"/>
          </a:xfrm>
          <a:custGeom>
            <a:avLst/>
            <a:gdLst/>
            <a:ahLst/>
            <a:cxnLst/>
            <a:rect r="r" b="b" t="t" l="l"/>
            <a:pathLst>
              <a:path h="295726" w="542164">
                <a:moveTo>
                  <a:pt x="0" y="0"/>
                </a:moveTo>
                <a:lnTo>
                  <a:pt x="542165" y="0"/>
                </a:lnTo>
                <a:lnTo>
                  <a:pt x="542165" y="295726"/>
                </a:lnTo>
                <a:lnTo>
                  <a:pt x="0" y="29572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021514" y="5496720"/>
            <a:ext cx="542164" cy="295726"/>
          </a:xfrm>
          <a:custGeom>
            <a:avLst/>
            <a:gdLst/>
            <a:ahLst/>
            <a:cxnLst/>
            <a:rect r="r" b="b" t="t" l="l"/>
            <a:pathLst>
              <a:path h="295726" w="542164">
                <a:moveTo>
                  <a:pt x="0" y="0"/>
                </a:moveTo>
                <a:lnTo>
                  <a:pt x="542165" y="0"/>
                </a:lnTo>
                <a:lnTo>
                  <a:pt x="542165" y="295726"/>
                </a:lnTo>
                <a:lnTo>
                  <a:pt x="0" y="29572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558283" y="5897126"/>
            <a:ext cx="15604275" cy="1727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69281" indent="-334641" lvl="1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FFFFFF"/>
                </a:solidFill>
                <a:latin typeface="Times New Roman Bold"/>
              </a:rPr>
              <a:t>Tout appareil électrique porte une plaque signalétique sur laquelle est inscrite quelques</a:t>
            </a:r>
          </a:p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latin typeface="Times New Roman Bold"/>
              </a:rPr>
              <a:t>indications qui représente </a:t>
            </a:r>
            <a:r>
              <a:rPr lang="en-US" sz="3099">
                <a:solidFill>
                  <a:srgbClr val="CF867E"/>
                </a:solidFill>
                <a:latin typeface="Times New Roman Bold"/>
              </a:rPr>
              <a:t>les caractéristiques nominales</a:t>
            </a:r>
            <a:r>
              <a:rPr lang="en-US" sz="3099">
                <a:solidFill>
                  <a:srgbClr val="FFFFFF"/>
                </a:solidFill>
                <a:latin typeface="Times New Roman Bold"/>
              </a:rPr>
              <a:t> de l’appareil. Parmi ces indications,</a:t>
            </a:r>
          </a:p>
          <a:p>
            <a:pPr algn="l" marL="734050" indent="-367025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on peut trouver :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135198" y="7605277"/>
            <a:ext cx="15604275" cy="1130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u="sng">
                <a:solidFill>
                  <a:srgbClr val="5CE1E6"/>
                </a:solidFill>
                <a:latin typeface="Times New Roman Bold Italics"/>
              </a:rPr>
              <a:t>      La tension nominale</a:t>
            </a:r>
            <a:r>
              <a:rPr lang="en-US" sz="3099">
                <a:solidFill>
                  <a:srgbClr val="FFFFFF"/>
                </a:solidFill>
                <a:latin typeface="Times New Roman Bold"/>
              </a:rPr>
              <a:t>  est la tension qu’il faut appliquer entre les bornes de </a:t>
            </a:r>
            <a:r>
              <a:rPr lang="en-US" sz="3099">
                <a:solidFill>
                  <a:srgbClr val="FFFFFF"/>
                </a:solidFill>
                <a:latin typeface="Times New Roman Bold"/>
              </a:rPr>
              <a:t>l’appareil pour         qu’il fonctionne normalement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2081619" y="7729102"/>
            <a:ext cx="542164" cy="295726"/>
          </a:xfrm>
          <a:custGeom>
            <a:avLst/>
            <a:gdLst/>
            <a:ahLst/>
            <a:cxnLst/>
            <a:rect r="r" b="b" t="t" l="l"/>
            <a:pathLst>
              <a:path h="295726" w="542164">
                <a:moveTo>
                  <a:pt x="0" y="0"/>
                </a:moveTo>
                <a:lnTo>
                  <a:pt x="542164" y="0"/>
                </a:lnTo>
                <a:lnTo>
                  <a:pt x="542164" y="295726"/>
                </a:lnTo>
                <a:lnTo>
                  <a:pt x="0" y="29572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112748" y="577422"/>
            <a:ext cx="15471707" cy="87028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2867302">
            <a:off x="16914512" y="-304679"/>
            <a:ext cx="857564" cy="1491415"/>
          </a:xfrm>
          <a:custGeom>
            <a:avLst/>
            <a:gdLst/>
            <a:ahLst/>
            <a:cxnLst/>
            <a:rect r="r" b="b" t="t" l="l"/>
            <a:pathLst>
              <a:path h="1491415" w="857564">
                <a:moveTo>
                  <a:pt x="857564" y="0"/>
                </a:moveTo>
                <a:lnTo>
                  <a:pt x="0" y="0"/>
                </a:lnTo>
                <a:lnTo>
                  <a:pt x="0" y="1491415"/>
                </a:lnTo>
                <a:lnTo>
                  <a:pt x="857564" y="1491415"/>
                </a:lnTo>
                <a:lnTo>
                  <a:pt x="8575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60838">
            <a:off x="16206000" y="7172518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090965">
            <a:off x="-1882061" y="7675755"/>
            <a:ext cx="4736734" cy="4767010"/>
          </a:xfrm>
          <a:custGeom>
            <a:avLst/>
            <a:gdLst/>
            <a:ahLst/>
            <a:cxnLst/>
            <a:rect r="r" b="b" t="t" l="l"/>
            <a:pathLst>
              <a:path h="4767010" w="4736734">
                <a:moveTo>
                  <a:pt x="0" y="0"/>
                </a:moveTo>
                <a:lnTo>
                  <a:pt x="4736734" y="0"/>
                </a:lnTo>
                <a:lnTo>
                  <a:pt x="4736734" y="4767010"/>
                </a:lnTo>
                <a:lnTo>
                  <a:pt x="0" y="47670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7932697">
            <a:off x="214647" y="8460391"/>
            <a:ext cx="1138058" cy="1979232"/>
          </a:xfrm>
          <a:custGeom>
            <a:avLst/>
            <a:gdLst/>
            <a:ahLst/>
            <a:cxnLst/>
            <a:rect r="r" b="b" t="t" l="l"/>
            <a:pathLst>
              <a:path h="1979232" w="1138058">
                <a:moveTo>
                  <a:pt x="1138058" y="0"/>
                </a:moveTo>
                <a:lnTo>
                  <a:pt x="0" y="0"/>
                </a:lnTo>
                <a:lnTo>
                  <a:pt x="0" y="1979232"/>
                </a:lnTo>
                <a:lnTo>
                  <a:pt x="1138058" y="1979232"/>
                </a:lnTo>
                <a:lnTo>
                  <a:pt x="113805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339161">
            <a:off x="-3044749" y="-3103707"/>
            <a:ext cx="5656595" cy="5692750"/>
          </a:xfrm>
          <a:custGeom>
            <a:avLst/>
            <a:gdLst/>
            <a:ahLst/>
            <a:cxnLst/>
            <a:rect r="r" b="b" t="t" l="l"/>
            <a:pathLst>
              <a:path h="5692750" w="5656595">
                <a:moveTo>
                  <a:pt x="0" y="0"/>
                </a:moveTo>
                <a:lnTo>
                  <a:pt x="5656596" y="0"/>
                </a:lnTo>
                <a:lnTo>
                  <a:pt x="5656596" y="5692750"/>
                </a:lnTo>
                <a:lnTo>
                  <a:pt x="0" y="5692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4236" y="117273"/>
            <a:ext cx="1714731" cy="1490172"/>
          </a:xfrm>
          <a:custGeom>
            <a:avLst/>
            <a:gdLst/>
            <a:ahLst/>
            <a:cxnLst/>
            <a:rect r="r" b="b" t="t" l="l"/>
            <a:pathLst>
              <a:path h="1490172" w="1714731">
                <a:moveTo>
                  <a:pt x="0" y="0"/>
                </a:moveTo>
                <a:lnTo>
                  <a:pt x="1714732" y="0"/>
                </a:lnTo>
                <a:lnTo>
                  <a:pt x="1714732" y="1490172"/>
                </a:lnTo>
                <a:lnTo>
                  <a:pt x="0" y="14901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137364" y="880837"/>
            <a:ext cx="542164" cy="295726"/>
          </a:xfrm>
          <a:custGeom>
            <a:avLst/>
            <a:gdLst/>
            <a:ahLst/>
            <a:cxnLst/>
            <a:rect r="r" b="b" t="t" l="l"/>
            <a:pathLst>
              <a:path h="295726" w="542164">
                <a:moveTo>
                  <a:pt x="0" y="0"/>
                </a:moveTo>
                <a:lnTo>
                  <a:pt x="542165" y="0"/>
                </a:lnTo>
                <a:lnTo>
                  <a:pt x="542165" y="295726"/>
                </a:lnTo>
                <a:lnTo>
                  <a:pt x="0" y="2957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866282" y="2007568"/>
            <a:ext cx="542164" cy="295726"/>
          </a:xfrm>
          <a:custGeom>
            <a:avLst/>
            <a:gdLst/>
            <a:ahLst/>
            <a:cxnLst/>
            <a:rect r="r" b="b" t="t" l="l"/>
            <a:pathLst>
              <a:path h="295726" w="542164">
                <a:moveTo>
                  <a:pt x="0" y="0"/>
                </a:moveTo>
                <a:lnTo>
                  <a:pt x="542165" y="0"/>
                </a:lnTo>
                <a:lnTo>
                  <a:pt x="542165" y="295726"/>
                </a:lnTo>
                <a:lnTo>
                  <a:pt x="0" y="2957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2023996" y="4398074"/>
            <a:ext cx="5824923" cy="5246370"/>
            <a:chOff x="0" y="0"/>
            <a:chExt cx="902433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2433" cy="812800"/>
            </a:xfrm>
            <a:custGeom>
              <a:avLst/>
              <a:gdLst/>
              <a:ahLst/>
              <a:cxnLst/>
              <a:rect r="r" b="b" t="t" l="l"/>
              <a:pathLst>
                <a:path h="812800" w="902433">
                  <a:moveTo>
                    <a:pt x="30569" y="0"/>
                  </a:moveTo>
                  <a:lnTo>
                    <a:pt x="871864" y="0"/>
                  </a:lnTo>
                  <a:cubicBezTo>
                    <a:pt x="879971" y="0"/>
                    <a:pt x="887747" y="3221"/>
                    <a:pt x="893479" y="8954"/>
                  </a:cubicBezTo>
                  <a:cubicBezTo>
                    <a:pt x="899212" y="14686"/>
                    <a:pt x="902433" y="22462"/>
                    <a:pt x="902433" y="30569"/>
                  </a:cubicBezTo>
                  <a:lnTo>
                    <a:pt x="902433" y="782231"/>
                  </a:lnTo>
                  <a:cubicBezTo>
                    <a:pt x="902433" y="790338"/>
                    <a:pt x="899212" y="798114"/>
                    <a:pt x="893479" y="803846"/>
                  </a:cubicBezTo>
                  <a:cubicBezTo>
                    <a:pt x="887747" y="809579"/>
                    <a:pt x="879971" y="812800"/>
                    <a:pt x="871864" y="812800"/>
                  </a:cubicBezTo>
                  <a:lnTo>
                    <a:pt x="30569" y="812800"/>
                  </a:lnTo>
                  <a:cubicBezTo>
                    <a:pt x="22462" y="812800"/>
                    <a:pt x="14686" y="809579"/>
                    <a:pt x="8954" y="803846"/>
                  </a:cubicBezTo>
                  <a:cubicBezTo>
                    <a:pt x="3221" y="798114"/>
                    <a:pt x="0" y="790338"/>
                    <a:pt x="0" y="782231"/>
                  </a:cubicBezTo>
                  <a:lnTo>
                    <a:pt x="0" y="30569"/>
                  </a:lnTo>
                  <a:cubicBezTo>
                    <a:pt x="0" y="22462"/>
                    <a:pt x="3221" y="14686"/>
                    <a:pt x="8954" y="8954"/>
                  </a:cubicBezTo>
                  <a:cubicBezTo>
                    <a:pt x="14686" y="3221"/>
                    <a:pt x="22462" y="0"/>
                    <a:pt x="30569" y="0"/>
                  </a:cubicBezTo>
                  <a:close/>
                </a:path>
              </a:pathLst>
            </a:custGeom>
            <a:blipFill>
              <a:blip r:embed="rId10"/>
              <a:stretch>
                <a:fillRect l="0" t="-103" r="0" b="-103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-10800000">
            <a:off x="16319057" y="8500319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579428" y="708602"/>
            <a:ext cx="13739629" cy="1130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u="sng">
                <a:solidFill>
                  <a:srgbClr val="5CE1E6"/>
                </a:solidFill>
                <a:latin typeface="Times New Roman Bold"/>
              </a:rPr>
              <a:t>   l'intensité électrique nominale </a:t>
            </a:r>
            <a:r>
              <a:rPr lang="en-US" sz="3099">
                <a:solidFill>
                  <a:srgbClr val="FFFFFF"/>
                </a:solidFill>
                <a:latin typeface="Times New Roman Bold Italics"/>
              </a:rPr>
              <a:t> c’est la valeur de l'intensité qui traverse l’appareil lorsqu’il fonctionne normalement.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579428" y="1785683"/>
            <a:ext cx="14679872" cy="1130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u="sng">
                <a:solidFill>
                  <a:srgbClr val="5CE1E6"/>
                </a:solidFill>
                <a:latin typeface="Times New Roman Bold"/>
              </a:rPr>
              <a:t>La puissance électrique nominale </a:t>
            </a:r>
            <a:r>
              <a:rPr lang="en-US" sz="3099">
                <a:solidFill>
                  <a:srgbClr val="FFFFFF"/>
                </a:solidFill>
                <a:latin typeface="Times New Roman Bold"/>
              </a:rPr>
              <a:t>d'un appareil est la puissance consommée par </a:t>
            </a:r>
            <a:r>
              <a:rPr lang="en-US" sz="3099">
                <a:solidFill>
                  <a:srgbClr val="FFFFFF"/>
                </a:solidFill>
                <a:latin typeface="Times New Roman Bold"/>
              </a:rPr>
              <a:t>l'appareil en fonctionnement normal.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947576"/>
            <a:ext cx="16772994" cy="1586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u="sng">
                <a:solidFill>
                  <a:srgbClr val="FF914D"/>
                </a:solidFill>
                <a:latin typeface="Times New Roman Bold"/>
              </a:rPr>
              <a:t>II) Expression de la puissance électrique pour un appareil fonctionnant en courant continu :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292597" y="4583811"/>
            <a:ext cx="4659426" cy="755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u="sng">
                <a:solidFill>
                  <a:srgbClr val="5CE1E6"/>
                </a:solidFill>
                <a:latin typeface="Times New Roman Bold"/>
              </a:rPr>
              <a:t>1  - Expérience :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83676" y="5461700"/>
            <a:ext cx="10822236" cy="2677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98818" indent="-399409" lvl="1">
              <a:lnSpc>
                <a:spcPts val="5179"/>
              </a:lnSpc>
              <a:buFont typeface="Arial"/>
              <a:buChar char="•"/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On fait fonctionner successivement trois lampes de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puissances nominales différentes sous leurs tensions nominales, puis on mesure l’intensité I du courant qui les traverse et la tension U aux bornes de chaque lampe.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709034">
            <a:off x="16033449" y="-1934951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2867302">
            <a:off x="16914512" y="-304679"/>
            <a:ext cx="857564" cy="1491415"/>
          </a:xfrm>
          <a:custGeom>
            <a:avLst/>
            <a:gdLst/>
            <a:ahLst/>
            <a:cxnLst/>
            <a:rect r="r" b="b" t="t" l="l"/>
            <a:pathLst>
              <a:path h="1491415" w="857564">
                <a:moveTo>
                  <a:pt x="857564" y="0"/>
                </a:moveTo>
                <a:lnTo>
                  <a:pt x="0" y="0"/>
                </a:lnTo>
                <a:lnTo>
                  <a:pt x="0" y="1491415"/>
                </a:lnTo>
                <a:lnTo>
                  <a:pt x="857564" y="1491415"/>
                </a:lnTo>
                <a:lnTo>
                  <a:pt x="8575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60838">
            <a:off x="16666622" y="7641364"/>
            <a:ext cx="3700723" cy="3724377"/>
          </a:xfrm>
          <a:custGeom>
            <a:avLst/>
            <a:gdLst/>
            <a:ahLst/>
            <a:cxnLst/>
            <a:rect r="r" b="b" t="t" l="l"/>
            <a:pathLst>
              <a:path h="3724377" w="3700723">
                <a:moveTo>
                  <a:pt x="0" y="0"/>
                </a:moveTo>
                <a:lnTo>
                  <a:pt x="3700723" y="0"/>
                </a:lnTo>
                <a:lnTo>
                  <a:pt x="3700723" y="3724377"/>
                </a:lnTo>
                <a:lnTo>
                  <a:pt x="0" y="3724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090965">
            <a:off x="-1882061" y="7675755"/>
            <a:ext cx="4736734" cy="4767010"/>
          </a:xfrm>
          <a:custGeom>
            <a:avLst/>
            <a:gdLst/>
            <a:ahLst/>
            <a:cxnLst/>
            <a:rect r="r" b="b" t="t" l="l"/>
            <a:pathLst>
              <a:path h="4767010" w="4736734">
                <a:moveTo>
                  <a:pt x="0" y="0"/>
                </a:moveTo>
                <a:lnTo>
                  <a:pt x="4736734" y="0"/>
                </a:lnTo>
                <a:lnTo>
                  <a:pt x="4736734" y="4767010"/>
                </a:lnTo>
                <a:lnTo>
                  <a:pt x="0" y="47670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7932697">
            <a:off x="214647" y="8460391"/>
            <a:ext cx="1138058" cy="1979232"/>
          </a:xfrm>
          <a:custGeom>
            <a:avLst/>
            <a:gdLst/>
            <a:ahLst/>
            <a:cxnLst/>
            <a:rect r="r" b="b" t="t" l="l"/>
            <a:pathLst>
              <a:path h="1979232" w="1138058">
                <a:moveTo>
                  <a:pt x="1138058" y="0"/>
                </a:moveTo>
                <a:lnTo>
                  <a:pt x="0" y="0"/>
                </a:lnTo>
                <a:lnTo>
                  <a:pt x="0" y="1979232"/>
                </a:lnTo>
                <a:lnTo>
                  <a:pt x="1138058" y="1979232"/>
                </a:lnTo>
                <a:lnTo>
                  <a:pt x="113805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339161">
            <a:off x="-2158222" y="-3006296"/>
            <a:ext cx="5656595" cy="5692750"/>
          </a:xfrm>
          <a:custGeom>
            <a:avLst/>
            <a:gdLst/>
            <a:ahLst/>
            <a:cxnLst/>
            <a:rect r="r" b="b" t="t" l="l"/>
            <a:pathLst>
              <a:path h="5692750" w="5656595">
                <a:moveTo>
                  <a:pt x="0" y="0"/>
                </a:moveTo>
                <a:lnTo>
                  <a:pt x="5656596" y="0"/>
                </a:lnTo>
                <a:lnTo>
                  <a:pt x="5656596" y="5692750"/>
                </a:lnTo>
                <a:lnTo>
                  <a:pt x="0" y="5692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83676" y="5207847"/>
            <a:ext cx="542164" cy="295726"/>
          </a:xfrm>
          <a:custGeom>
            <a:avLst/>
            <a:gdLst/>
            <a:ahLst/>
            <a:cxnLst/>
            <a:rect r="r" b="b" t="t" l="l"/>
            <a:pathLst>
              <a:path h="295726" w="542164">
                <a:moveTo>
                  <a:pt x="0" y="0"/>
                </a:moveTo>
                <a:lnTo>
                  <a:pt x="542165" y="0"/>
                </a:lnTo>
                <a:lnTo>
                  <a:pt x="542165" y="295726"/>
                </a:lnTo>
                <a:lnTo>
                  <a:pt x="0" y="295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16923153" y="9025303"/>
            <a:ext cx="1082905" cy="941089"/>
          </a:xfrm>
          <a:custGeom>
            <a:avLst/>
            <a:gdLst/>
            <a:ahLst/>
            <a:cxnLst/>
            <a:rect r="r" b="b" t="t" l="l"/>
            <a:pathLst>
              <a:path h="941089" w="1082905">
                <a:moveTo>
                  <a:pt x="0" y="0"/>
                </a:moveTo>
                <a:lnTo>
                  <a:pt x="1082905" y="0"/>
                </a:lnTo>
                <a:lnTo>
                  <a:pt x="1082905" y="941089"/>
                </a:lnTo>
                <a:lnTo>
                  <a:pt x="0" y="9410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10" id="10"/>
          <p:cNvGraphicFramePr>
            <a:graphicFrameLocks noGrp="true"/>
          </p:cNvGraphicFramePr>
          <p:nvPr/>
        </p:nvGraphicFramePr>
        <p:xfrm>
          <a:off x="2621747" y="904546"/>
          <a:ext cx="12358137" cy="3404424"/>
        </p:xfrm>
        <a:graphic>
          <a:graphicData uri="http://schemas.openxmlformats.org/drawingml/2006/table">
            <a:tbl>
              <a:tblPr/>
              <a:tblGrid>
                <a:gridCol w="3042911"/>
                <a:gridCol w="2175353"/>
                <a:gridCol w="2433468"/>
                <a:gridCol w="2238875"/>
                <a:gridCol w="2467530"/>
              </a:tblGrid>
              <a:tr h="114893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53"/>
                        </a:lnSpc>
                        <a:defRPr/>
                      </a:pPr>
                      <a:r>
                        <a:rPr lang="en-US" sz="3395">
                          <a:solidFill>
                            <a:srgbClr val="251F1C"/>
                          </a:solidFill>
                          <a:latin typeface="Times New Roman Bold"/>
                        </a:rPr>
                        <a:t>Lampe</a:t>
                      </a: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63"/>
                        </a:lnSpc>
                        <a:defRPr/>
                      </a:pPr>
                      <a:r>
                        <a:rPr lang="en-US" sz="1973">
                          <a:solidFill>
                            <a:srgbClr val="003D25"/>
                          </a:solidFill>
                          <a:latin typeface="Times New Roman Bold"/>
                        </a:rPr>
                        <a:t>Tension mesurée</a:t>
                      </a:r>
                      <a:endParaRPr lang="en-US" sz="1100"/>
                    </a:p>
                    <a:p>
                      <a:pPr algn="ctr">
                        <a:lnSpc>
                          <a:spcPts val="2763"/>
                        </a:lnSpc>
                      </a:pPr>
                      <a:r>
                        <a:rPr lang="en-US" sz="1973">
                          <a:solidFill>
                            <a:srgbClr val="003D25"/>
                          </a:solidFill>
                          <a:latin typeface="Times New Roman Bold"/>
                        </a:rPr>
                        <a:t>U (en V)</a:t>
                      </a:r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58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58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58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</a:tr>
              <a:tr h="83228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58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05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58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58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58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</a:tr>
              <a:tr h="83228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15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05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58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58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58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</a:tr>
              <a:tr h="5909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58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58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58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58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58"/>
                        </a:lnSpc>
                        <a:defRPr/>
                      </a:pPr>
                      <a:endParaRPr lang="en-US" sz="1100"/>
                    </a:p>
                  </a:txBody>
                  <a:tcPr marL="150418" marR="150418" marT="150418" marB="150418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</a:tr>
            </a:tbl>
          </a:graphicData>
        </a:graphic>
      </p:graphicFrame>
      <p:sp>
        <p:nvSpPr>
          <p:cNvPr name="Freeform 11" id="11"/>
          <p:cNvSpPr/>
          <p:nvPr/>
        </p:nvSpPr>
        <p:spPr>
          <a:xfrm flipH="false" flipV="false" rot="0">
            <a:off x="278318" y="-42648"/>
            <a:ext cx="1714731" cy="1490172"/>
          </a:xfrm>
          <a:custGeom>
            <a:avLst/>
            <a:gdLst/>
            <a:ahLst/>
            <a:cxnLst/>
            <a:rect r="r" b="b" t="t" l="l"/>
            <a:pathLst>
              <a:path h="1490172" w="1714731">
                <a:moveTo>
                  <a:pt x="0" y="0"/>
                </a:moveTo>
                <a:lnTo>
                  <a:pt x="1714731" y="0"/>
                </a:lnTo>
                <a:lnTo>
                  <a:pt x="1714731" y="1490172"/>
                </a:lnTo>
                <a:lnTo>
                  <a:pt x="0" y="14901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596433" y="7843519"/>
            <a:ext cx="4270401" cy="1125833"/>
          </a:xfrm>
          <a:custGeom>
            <a:avLst/>
            <a:gdLst/>
            <a:ahLst/>
            <a:cxnLst/>
            <a:rect r="r" b="b" t="t" l="l"/>
            <a:pathLst>
              <a:path h="1125833" w="4270401">
                <a:moveTo>
                  <a:pt x="0" y="0"/>
                </a:moveTo>
                <a:lnTo>
                  <a:pt x="4270400" y="0"/>
                </a:lnTo>
                <a:lnTo>
                  <a:pt x="4270400" y="1125833"/>
                </a:lnTo>
                <a:lnTo>
                  <a:pt x="0" y="11258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4229200">
            <a:off x="7053585" y="7762608"/>
            <a:ext cx="931379" cy="1377789"/>
          </a:xfrm>
          <a:custGeom>
            <a:avLst/>
            <a:gdLst/>
            <a:ahLst/>
            <a:cxnLst/>
            <a:rect r="r" b="b" t="t" l="l"/>
            <a:pathLst>
              <a:path h="1377789" w="931379">
                <a:moveTo>
                  <a:pt x="0" y="0"/>
                </a:moveTo>
                <a:lnTo>
                  <a:pt x="931379" y="0"/>
                </a:lnTo>
                <a:lnTo>
                  <a:pt x="931379" y="1377789"/>
                </a:lnTo>
                <a:lnTo>
                  <a:pt x="0" y="13777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324154" y="7905085"/>
            <a:ext cx="2154138" cy="991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82"/>
              </a:lnSpc>
              <a:spcBef>
                <a:spcPct val="0"/>
              </a:spcBef>
            </a:pPr>
            <a:r>
              <a:rPr lang="en-US" sz="5201">
                <a:solidFill>
                  <a:srgbClr val="FAFA0A"/>
                </a:solidFill>
                <a:latin typeface="Times New Roman Bold"/>
              </a:rPr>
              <a:t>P = U.I</a:t>
            </a:r>
          </a:p>
        </p:txBody>
      </p:sp>
      <p:sp>
        <p:nvSpPr>
          <p:cNvPr name="Freeform 15" id="15"/>
          <p:cNvSpPr/>
          <p:nvPr/>
        </p:nvSpPr>
        <p:spPr>
          <a:xfrm flipH="true" flipV="false" rot="-3816747">
            <a:off x="10863940" y="7819517"/>
            <a:ext cx="1002188" cy="1482538"/>
          </a:xfrm>
          <a:custGeom>
            <a:avLst/>
            <a:gdLst/>
            <a:ahLst/>
            <a:cxnLst/>
            <a:rect r="r" b="b" t="t" l="l"/>
            <a:pathLst>
              <a:path h="1482538" w="1002188">
                <a:moveTo>
                  <a:pt x="1002188" y="0"/>
                </a:moveTo>
                <a:lnTo>
                  <a:pt x="0" y="0"/>
                </a:lnTo>
                <a:lnTo>
                  <a:pt x="0" y="1482537"/>
                </a:lnTo>
                <a:lnTo>
                  <a:pt x="1002188" y="1482537"/>
                </a:lnTo>
                <a:lnTo>
                  <a:pt x="1002188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true" rot="0">
            <a:off x="9000258" y="8743285"/>
            <a:ext cx="801931" cy="1139696"/>
          </a:xfrm>
          <a:custGeom>
            <a:avLst/>
            <a:gdLst/>
            <a:ahLst/>
            <a:cxnLst/>
            <a:rect r="r" b="b" t="t" l="l"/>
            <a:pathLst>
              <a:path h="1139696" w="801931">
                <a:moveTo>
                  <a:pt x="801931" y="1139696"/>
                </a:moveTo>
                <a:lnTo>
                  <a:pt x="0" y="1139696"/>
                </a:lnTo>
                <a:lnTo>
                  <a:pt x="0" y="0"/>
                </a:lnTo>
                <a:lnTo>
                  <a:pt x="801931" y="0"/>
                </a:lnTo>
                <a:lnTo>
                  <a:pt x="801931" y="1139696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671250" y="5661002"/>
            <a:ext cx="2986628" cy="2840011"/>
          </a:xfrm>
          <a:custGeom>
            <a:avLst/>
            <a:gdLst/>
            <a:ahLst/>
            <a:cxnLst/>
            <a:rect r="r" b="b" t="t" l="l"/>
            <a:pathLst>
              <a:path h="2840011" w="2986628">
                <a:moveTo>
                  <a:pt x="0" y="0"/>
                </a:moveTo>
                <a:lnTo>
                  <a:pt x="2986628" y="0"/>
                </a:lnTo>
                <a:lnTo>
                  <a:pt x="2986628" y="2840011"/>
                </a:lnTo>
                <a:lnTo>
                  <a:pt x="0" y="284001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516546" y="5084022"/>
            <a:ext cx="15475297" cy="604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3"/>
              </a:lnSpc>
              <a:spcBef>
                <a:spcPct val="0"/>
              </a:spcBef>
            </a:pPr>
            <a:r>
              <a:rPr lang="en-US" sz="3188">
                <a:solidFill>
                  <a:srgbClr val="FFFFFF"/>
                </a:solidFill>
                <a:latin typeface="Times New Roman Bold"/>
              </a:rPr>
              <a:t>Nous remarquons que les produits U.I sont très proches des puissances nominales des lampes.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35071" y="6453733"/>
            <a:ext cx="15979676" cy="1166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3"/>
              </a:lnSpc>
            </a:pPr>
            <a:r>
              <a:rPr lang="en-US" sz="3188">
                <a:solidFill>
                  <a:srgbClr val="FFFFFF"/>
                </a:solidFill>
                <a:latin typeface="Times New Roman Bold"/>
              </a:rPr>
              <a:t>En courant continu, la puissance électrique P consommée par un appareil est égale au produit de</a:t>
            </a:r>
          </a:p>
          <a:p>
            <a:pPr algn="ctr">
              <a:lnSpc>
                <a:spcPts val="4463"/>
              </a:lnSpc>
              <a:spcBef>
                <a:spcPct val="0"/>
              </a:spcBef>
            </a:pPr>
            <a:r>
              <a:rPr lang="en-US" sz="3188">
                <a:solidFill>
                  <a:srgbClr val="FFFFFF"/>
                </a:solidFill>
                <a:latin typeface="Times New Roman Bold"/>
              </a:rPr>
              <a:t>la tension U entre ses bornes et l’intensité I du courant qui le traverse :</a:t>
            </a:r>
          </a:p>
        </p:txBody>
      </p:sp>
      <p:sp>
        <p:nvSpPr>
          <p:cNvPr name="Freeform 20" id="20"/>
          <p:cNvSpPr/>
          <p:nvPr/>
        </p:nvSpPr>
        <p:spPr>
          <a:xfrm flipH="true" flipV="false" rot="0">
            <a:off x="-331615" y="5679036"/>
            <a:ext cx="2986628" cy="2840011"/>
          </a:xfrm>
          <a:custGeom>
            <a:avLst/>
            <a:gdLst/>
            <a:ahLst/>
            <a:cxnLst/>
            <a:rect r="r" b="b" t="t" l="l"/>
            <a:pathLst>
              <a:path h="2840011" w="2986628">
                <a:moveTo>
                  <a:pt x="2986628" y="0"/>
                </a:moveTo>
                <a:lnTo>
                  <a:pt x="0" y="0"/>
                </a:lnTo>
                <a:lnTo>
                  <a:pt x="0" y="2840012"/>
                </a:lnTo>
                <a:lnTo>
                  <a:pt x="2986628" y="2840012"/>
                </a:lnTo>
                <a:lnTo>
                  <a:pt x="2986628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365034" y="6060949"/>
            <a:ext cx="3315220" cy="248924"/>
          </a:xfrm>
          <a:custGeom>
            <a:avLst/>
            <a:gdLst/>
            <a:ahLst/>
            <a:cxnLst/>
            <a:rect r="r" b="b" t="t" l="l"/>
            <a:pathLst>
              <a:path h="248924" w="3315220">
                <a:moveTo>
                  <a:pt x="0" y="0"/>
                </a:moveTo>
                <a:lnTo>
                  <a:pt x="3315220" y="0"/>
                </a:lnTo>
                <a:lnTo>
                  <a:pt x="3315220" y="248925"/>
                </a:lnTo>
                <a:lnTo>
                  <a:pt x="0" y="24892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4846602" y="-12997"/>
            <a:ext cx="4675752" cy="755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u="sng">
                <a:solidFill>
                  <a:srgbClr val="5CE1E6"/>
                </a:solidFill>
                <a:latin typeface="Times New Roman Bold"/>
              </a:rPr>
              <a:t>2 - Résultats :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714227" y="2213278"/>
            <a:ext cx="2661377" cy="398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86"/>
              </a:lnSpc>
              <a:spcBef>
                <a:spcPct val="0"/>
              </a:spcBef>
            </a:pPr>
            <a:r>
              <a:rPr lang="en-US" sz="2132">
                <a:solidFill>
                  <a:srgbClr val="251F1C"/>
                </a:solidFill>
                <a:latin typeface="Times New Roman Bold"/>
              </a:rPr>
              <a:t>Lampe L1(6V , 25W)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659163" y="3027724"/>
            <a:ext cx="2806589" cy="425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3"/>
              </a:lnSpc>
              <a:spcBef>
                <a:spcPct val="0"/>
              </a:spcBef>
            </a:pPr>
            <a:r>
              <a:rPr lang="en-US" sz="2245">
                <a:solidFill>
                  <a:srgbClr val="251F1C"/>
                </a:solidFill>
                <a:latin typeface="Times New Roman Bold"/>
              </a:rPr>
              <a:t>Lampe L2(12V , 7W)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243532" y="3937981"/>
            <a:ext cx="3654711" cy="403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58"/>
              </a:lnSpc>
              <a:spcBef>
                <a:spcPct val="0"/>
              </a:spcBef>
            </a:pPr>
            <a:r>
              <a:rPr lang="en-US" sz="2113">
                <a:solidFill>
                  <a:srgbClr val="251F1C"/>
                </a:solidFill>
                <a:latin typeface="Times New Roman Bold"/>
              </a:rPr>
              <a:t>Lampe L3(12V , 20W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999389" y="1010226"/>
            <a:ext cx="2411199" cy="779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8"/>
              </a:lnSpc>
              <a:spcBef>
                <a:spcPct val="0"/>
              </a:spcBef>
            </a:pPr>
            <a:r>
              <a:rPr lang="en-US" sz="2084">
                <a:solidFill>
                  <a:srgbClr val="003D25"/>
                </a:solidFill>
                <a:latin typeface="Times New Roman Bold"/>
              </a:rPr>
              <a:t>Intensité mesurée</a:t>
            </a:r>
          </a:p>
          <a:p>
            <a:pPr algn="ctr">
              <a:lnSpc>
                <a:spcPts val="2918"/>
              </a:lnSpc>
              <a:spcBef>
                <a:spcPct val="0"/>
              </a:spcBef>
            </a:pPr>
            <a:r>
              <a:rPr lang="en-US" sz="2084">
                <a:solidFill>
                  <a:srgbClr val="003D25"/>
                </a:solidFill>
                <a:latin typeface="Times New Roman Bold"/>
              </a:rPr>
              <a:t>I (en A)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410588" y="1172607"/>
            <a:ext cx="2123641" cy="394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4"/>
              </a:lnSpc>
              <a:spcBef>
                <a:spcPct val="0"/>
              </a:spcBef>
            </a:pPr>
            <a:r>
              <a:rPr lang="en-US" sz="2053">
                <a:solidFill>
                  <a:srgbClr val="003D25"/>
                </a:solidFill>
                <a:latin typeface="Times New Roman Bold"/>
              </a:rPr>
              <a:t>Produit U.I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221808" y="1067008"/>
            <a:ext cx="3934369" cy="764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84"/>
              </a:lnSpc>
              <a:spcBef>
                <a:spcPct val="0"/>
              </a:spcBef>
            </a:pPr>
            <a:r>
              <a:rPr lang="en-US" sz="2131">
                <a:solidFill>
                  <a:srgbClr val="003D25"/>
                </a:solidFill>
                <a:latin typeface="Times New Roman Bold"/>
              </a:rPr>
              <a:t>Puissance nominale</a:t>
            </a:r>
          </a:p>
          <a:p>
            <a:pPr algn="ctr">
              <a:lnSpc>
                <a:spcPts val="2984"/>
              </a:lnSpc>
              <a:spcBef>
                <a:spcPct val="0"/>
              </a:spcBef>
            </a:pPr>
            <a:r>
              <a:rPr lang="en-US" sz="2131">
                <a:solidFill>
                  <a:srgbClr val="003D25"/>
                </a:solidFill>
                <a:latin typeface="Times New Roman Bold"/>
              </a:rPr>
              <a:t>P (en W)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489474" y="3029733"/>
            <a:ext cx="1455699" cy="53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  <a:spcBef>
                <a:spcPct val="0"/>
              </a:spcBef>
            </a:pPr>
            <a:r>
              <a:rPr lang="en-US" sz="2801">
                <a:solidFill>
                  <a:srgbClr val="251F1C"/>
                </a:solidFill>
                <a:latin typeface="Times New Roman Bold"/>
              </a:rPr>
              <a:t>0,58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6106663" y="2089456"/>
            <a:ext cx="1455699" cy="53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  <a:spcBef>
                <a:spcPct val="0"/>
              </a:spcBef>
            </a:pPr>
            <a:r>
              <a:rPr lang="en-US" sz="2801">
                <a:solidFill>
                  <a:srgbClr val="251F1C"/>
                </a:solidFill>
                <a:latin typeface="Times New Roman Bold"/>
              </a:rPr>
              <a:t>6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106663" y="3008133"/>
            <a:ext cx="1455699" cy="53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  <a:spcBef>
                <a:spcPct val="0"/>
              </a:spcBef>
            </a:pPr>
            <a:r>
              <a:rPr lang="en-US" sz="2801">
                <a:solidFill>
                  <a:srgbClr val="251F1C"/>
                </a:solidFill>
                <a:latin typeface="Times New Roman Bold"/>
              </a:rPr>
              <a:t>12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898243" y="3795928"/>
            <a:ext cx="1843601" cy="545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3"/>
              </a:lnSpc>
              <a:spcBef>
                <a:spcPct val="0"/>
              </a:spcBef>
            </a:pPr>
            <a:r>
              <a:rPr lang="en-US" sz="2788">
                <a:solidFill>
                  <a:srgbClr val="251F1C"/>
                </a:solidFill>
                <a:latin typeface="Times New Roman Bold"/>
              </a:rPr>
              <a:t>12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489474" y="2213134"/>
            <a:ext cx="1455699" cy="53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  <a:spcBef>
                <a:spcPct val="0"/>
              </a:spcBef>
            </a:pPr>
            <a:r>
              <a:rPr lang="en-US" sz="2801">
                <a:solidFill>
                  <a:srgbClr val="251F1C"/>
                </a:solidFill>
                <a:latin typeface="Times New Roman Bold"/>
              </a:rPr>
              <a:t>4.1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8332394" y="3795928"/>
            <a:ext cx="1843601" cy="545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3"/>
              </a:lnSpc>
              <a:spcBef>
                <a:spcPct val="0"/>
              </a:spcBef>
            </a:pPr>
            <a:r>
              <a:rPr lang="en-US" sz="2788">
                <a:solidFill>
                  <a:srgbClr val="251F1C"/>
                </a:solidFill>
                <a:latin typeface="Times New Roman Bold"/>
              </a:rPr>
              <a:t>1.59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923596" y="2175178"/>
            <a:ext cx="1455699" cy="53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  <a:spcBef>
                <a:spcPct val="0"/>
              </a:spcBef>
            </a:pPr>
            <a:r>
              <a:rPr lang="en-US" sz="2801">
                <a:solidFill>
                  <a:srgbClr val="251F1C"/>
                </a:solidFill>
                <a:latin typeface="Times New Roman Bold"/>
              </a:rPr>
              <a:t>24.6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0960495" y="3072607"/>
            <a:ext cx="1455699" cy="53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  <a:spcBef>
                <a:spcPct val="0"/>
              </a:spcBef>
            </a:pPr>
            <a:r>
              <a:rPr lang="en-US" sz="2801">
                <a:solidFill>
                  <a:srgbClr val="251F1C"/>
                </a:solidFill>
                <a:latin typeface="Times New Roman Bold"/>
              </a:rPr>
              <a:t>9.96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0766544" y="3795928"/>
            <a:ext cx="1843601" cy="545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3"/>
              </a:lnSpc>
              <a:spcBef>
                <a:spcPct val="0"/>
              </a:spcBef>
            </a:pPr>
            <a:r>
              <a:rPr lang="en-US" sz="2788">
                <a:solidFill>
                  <a:srgbClr val="251F1C"/>
                </a:solidFill>
                <a:latin typeface="Times New Roman Bold"/>
              </a:rPr>
              <a:t>19.08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3357717" y="2222659"/>
            <a:ext cx="1455699" cy="51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2"/>
              </a:lnSpc>
              <a:spcBef>
                <a:spcPct val="0"/>
              </a:spcBef>
            </a:pPr>
            <a:r>
              <a:rPr lang="en-US" sz="2701">
                <a:solidFill>
                  <a:srgbClr val="251F1C"/>
                </a:solidFill>
                <a:latin typeface="Times New Roman Bold"/>
              </a:rPr>
              <a:t>25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3397706" y="3072607"/>
            <a:ext cx="1455699" cy="53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  <a:spcBef>
                <a:spcPct val="0"/>
              </a:spcBef>
            </a:pPr>
            <a:r>
              <a:rPr lang="en-US" sz="2801">
                <a:solidFill>
                  <a:srgbClr val="251F1C"/>
                </a:solidFill>
                <a:latin typeface="Times New Roman Bold"/>
              </a:rPr>
              <a:t>7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3203755" y="3795928"/>
            <a:ext cx="1843601" cy="545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3"/>
              </a:lnSpc>
              <a:spcBef>
                <a:spcPct val="0"/>
              </a:spcBef>
            </a:pPr>
            <a:r>
              <a:rPr lang="en-US" sz="2788">
                <a:solidFill>
                  <a:srgbClr val="251F1C"/>
                </a:solidFill>
                <a:latin typeface="Times New Roman Bold"/>
              </a:rPr>
              <a:t>20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846602" y="4387848"/>
            <a:ext cx="4675752" cy="755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u="sng">
                <a:solidFill>
                  <a:srgbClr val="5CE1E6"/>
                </a:solidFill>
                <a:latin typeface="Times New Roman Bold"/>
              </a:rPr>
              <a:t>3 - Observation :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546056" y="5669791"/>
            <a:ext cx="3637901" cy="890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79"/>
              </a:lnSpc>
            </a:pPr>
            <a:r>
              <a:rPr lang="en-US" sz="4699" u="sng">
                <a:solidFill>
                  <a:srgbClr val="FF66C4"/>
                </a:solidFill>
                <a:latin typeface="Times New Roman Bold"/>
              </a:rPr>
              <a:t>Conclusion :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846602" y="8200535"/>
            <a:ext cx="1867793" cy="53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  <a:spcBef>
                <a:spcPct val="0"/>
              </a:spcBef>
            </a:pPr>
            <a:r>
              <a:rPr lang="en-US" sz="2801">
                <a:solidFill>
                  <a:srgbClr val="CF867E"/>
                </a:solidFill>
                <a:latin typeface="Times New Roman Bold"/>
              </a:rPr>
              <a:t>en Watt (W)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7239919" y="9368203"/>
            <a:ext cx="1652885" cy="53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  <a:spcBef>
                <a:spcPct val="0"/>
              </a:spcBef>
            </a:pPr>
            <a:r>
              <a:rPr lang="en-US" sz="2801">
                <a:solidFill>
                  <a:srgbClr val="CF867E"/>
                </a:solidFill>
                <a:latin typeface="Times New Roman Bold"/>
              </a:rPr>
              <a:t>en Volt (V)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2165250" y="8446486"/>
            <a:ext cx="2160984" cy="53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  <a:spcBef>
                <a:spcPct val="0"/>
              </a:spcBef>
            </a:pPr>
            <a:r>
              <a:rPr lang="en-US" sz="2801">
                <a:solidFill>
                  <a:srgbClr val="CF867E"/>
                </a:solidFill>
                <a:latin typeface="Times New Roman Bold"/>
              </a:rPr>
              <a:t>en Ampère (A)</a:t>
            </a:r>
          </a:p>
        </p:txBody>
      </p:sp>
      <p:sp>
        <p:nvSpPr>
          <p:cNvPr name="Freeform 46" id="46"/>
          <p:cNvSpPr/>
          <p:nvPr/>
        </p:nvSpPr>
        <p:spPr>
          <a:xfrm flipH="false" flipV="false" rot="0">
            <a:off x="3292597" y="6060316"/>
            <a:ext cx="3315220" cy="248924"/>
          </a:xfrm>
          <a:custGeom>
            <a:avLst/>
            <a:gdLst/>
            <a:ahLst/>
            <a:cxnLst/>
            <a:rect r="r" b="b" t="t" l="l"/>
            <a:pathLst>
              <a:path h="248924" w="3315220">
                <a:moveTo>
                  <a:pt x="0" y="0"/>
                </a:moveTo>
                <a:lnTo>
                  <a:pt x="3315220" y="0"/>
                </a:lnTo>
                <a:lnTo>
                  <a:pt x="3315220" y="248924"/>
                </a:lnTo>
                <a:lnTo>
                  <a:pt x="0" y="24892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28700" y="660163"/>
            <a:ext cx="15940755" cy="8966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709034">
            <a:off x="16033449" y="-1934951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2867302">
            <a:off x="16914512" y="-304679"/>
            <a:ext cx="857564" cy="1491415"/>
          </a:xfrm>
          <a:custGeom>
            <a:avLst/>
            <a:gdLst/>
            <a:ahLst/>
            <a:cxnLst/>
            <a:rect r="r" b="b" t="t" l="l"/>
            <a:pathLst>
              <a:path h="1491415" w="857564">
                <a:moveTo>
                  <a:pt x="857564" y="0"/>
                </a:moveTo>
                <a:lnTo>
                  <a:pt x="0" y="0"/>
                </a:lnTo>
                <a:lnTo>
                  <a:pt x="0" y="1491415"/>
                </a:lnTo>
                <a:lnTo>
                  <a:pt x="857564" y="1491415"/>
                </a:lnTo>
                <a:lnTo>
                  <a:pt x="8575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60838">
            <a:off x="16666622" y="7641364"/>
            <a:ext cx="3700723" cy="3724377"/>
          </a:xfrm>
          <a:custGeom>
            <a:avLst/>
            <a:gdLst/>
            <a:ahLst/>
            <a:cxnLst/>
            <a:rect r="r" b="b" t="t" l="l"/>
            <a:pathLst>
              <a:path h="3724377" w="3700723">
                <a:moveTo>
                  <a:pt x="0" y="0"/>
                </a:moveTo>
                <a:lnTo>
                  <a:pt x="3700723" y="0"/>
                </a:lnTo>
                <a:lnTo>
                  <a:pt x="3700723" y="3724377"/>
                </a:lnTo>
                <a:lnTo>
                  <a:pt x="0" y="3724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090965">
            <a:off x="-1882061" y="7675755"/>
            <a:ext cx="4736734" cy="4767010"/>
          </a:xfrm>
          <a:custGeom>
            <a:avLst/>
            <a:gdLst/>
            <a:ahLst/>
            <a:cxnLst/>
            <a:rect r="r" b="b" t="t" l="l"/>
            <a:pathLst>
              <a:path h="4767010" w="4736734">
                <a:moveTo>
                  <a:pt x="0" y="0"/>
                </a:moveTo>
                <a:lnTo>
                  <a:pt x="4736734" y="0"/>
                </a:lnTo>
                <a:lnTo>
                  <a:pt x="4736734" y="4767010"/>
                </a:lnTo>
                <a:lnTo>
                  <a:pt x="0" y="47670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7932697">
            <a:off x="214647" y="8460391"/>
            <a:ext cx="1138058" cy="1979232"/>
          </a:xfrm>
          <a:custGeom>
            <a:avLst/>
            <a:gdLst/>
            <a:ahLst/>
            <a:cxnLst/>
            <a:rect r="r" b="b" t="t" l="l"/>
            <a:pathLst>
              <a:path h="1979232" w="1138058">
                <a:moveTo>
                  <a:pt x="1138058" y="0"/>
                </a:moveTo>
                <a:lnTo>
                  <a:pt x="0" y="0"/>
                </a:lnTo>
                <a:lnTo>
                  <a:pt x="0" y="1979232"/>
                </a:lnTo>
                <a:lnTo>
                  <a:pt x="1138058" y="1979232"/>
                </a:lnTo>
                <a:lnTo>
                  <a:pt x="113805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292597" y="3061645"/>
            <a:ext cx="542164" cy="295726"/>
          </a:xfrm>
          <a:custGeom>
            <a:avLst/>
            <a:gdLst/>
            <a:ahLst/>
            <a:cxnLst/>
            <a:rect r="r" b="b" t="t" l="l"/>
            <a:pathLst>
              <a:path h="295726" w="542164">
                <a:moveTo>
                  <a:pt x="0" y="0"/>
                </a:moveTo>
                <a:lnTo>
                  <a:pt x="542164" y="0"/>
                </a:lnTo>
                <a:lnTo>
                  <a:pt x="542164" y="295726"/>
                </a:lnTo>
                <a:lnTo>
                  <a:pt x="0" y="295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16923153" y="9025303"/>
            <a:ext cx="1082905" cy="941089"/>
          </a:xfrm>
          <a:custGeom>
            <a:avLst/>
            <a:gdLst/>
            <a:ahLst/>
            <a:cxnLst/>
            <a:rect r="r" b="b" t="t" l="l"/>
            <a:pathLst>
              <a:path h="941089" w="1082905">
                <a:moveTo>
                  <a:pt x="0" y="0"/>
                </a:moveTo>
                <a:lnTo>
                  <a:pt x="1082905" y="0"/>
                </a:lnTo>
                <a:lnTo>
                  <a:pt x="1082905" y="941089"/>
                </a:lnTo>
                <a:lnTo>
                  <a:pt x="0" y="9410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73689" y="-42648"/>
            <a:ext cx="1714731" cy="1490172"/>
          </a:xfrm>
          <a:custGeom>
            <a:avLst/>
            <a:gdLst/>
            <a:ahLst/>
            <a:cxnLst/>
            <a:rect r="r" b="b" t="t" l="l"/>
            <a:pathLst>
              <a:path h="1490172" w="1714731">
                <a:moveTo>
                  <a:pt x="0" y="0"/>
                </a:moveTo>
                <a:lnTo>
                  <a:pt x="1714731" y="0"/>
                </a:lnTo>
                <a:lnTo>
                  <a:pt x="1714731" y="1490172"/>
                </a:lnTo>
                <a:lnTo>
                  <a:pt x="0" y="14901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571481" y="3052026"/>
            <a:ext cx="1032083" cy="293220"/>
          </a:xfrm>
          <a:custGeom>
            <a:avLst/>
            <a:gdLst/>
            <a:ahLst/>
            <a:cxnLst/>
            <a:rect r="r" b="b" t="t" l="l"/>
            <a:pathLst>
              <a:path h="293220" w="1032083">
                <a:moveTo>
                  <a:pt x="0" y="0"/>
                </a:moveTo>
                <a:lnTo>
                  <a:pt x="1032083" y="0"/>
                </a:lnTo>
                <a:lnTo>
                  <a:pt x="1032083" y="293220"/>
                </a:lnTo>
                <a:lnTo>
                  <a:pt x="0" y="2932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571481" y="3639438"/>
            <a:ext cx="1032083" cy="293220"/>
          </a:xfrm>
          <a:custGeom>
            <a:avLst/>
            <a:gdLst/>
            <a:ahLst/>
            <a:cxnLst/>
            <a:rect r="r" b="b" t="t" l="l"/>
            <a:pathLst>
              <a:path h="293220" w="1032083">
                <a:moveTo>
                  <a:pt x="0" y="0"/>
                </a:moveTo>
                <a:lnTo>
                  <a:pt x="1032083" y="0"/>
                </a:lnTo>
                <a:lnTo>
                  <a:pt x="1032083" y="293220"/>
                </a:lnTo>
                <a:lnTo>
                  <a:pt x="0" y="2932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955645" y="4729342"/>
            <a:ext cx="13666697" cy="4749240"/>
          </a:xfrm>
          <a:custGeom>
            <a:avLst/>
            <a:gdLst/>
            <a:ahLst/>
            <a:cxnLst/>
            <a:rect r="r" b="b" t="t" l="l"/>
            <a:pathLst>
              <a:path h="4749240" w="13666697">
                <a:moveTo>
                  <a:pt x="0" y="0"/>
                </a:moveTo>
                <a:lnTo>
                  <a:pt x="13666697" y="0"/>
                </a:lnTo>
                <a:lnTo>
                  <a:pt x="13666697" y="4749240"/>
                </a:lnTo>
                <a:lnTo>
                  <a:pt x="0" y="474924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522" t="-3953" r="-4248" b="-128641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258521" y="200810"/>
            <a:ext cx="3626885" cy="827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68"/>
              </a:lnSpc>
            </a:pPr>
            <a:r>
              <a:rPr lang="en-US" sz="4905" u="sng">
                <a:solidFill>
                  <a:srgbClr val="31A499"/>
                </a:solidFill>
                <a:latin typeface="Rubik One"/>
              </a:rPr>
              <a:t>Remarque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410588" y="1172607"/>
            <a:ext cx="2123641" cy="394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4"/>
              </a:lnSpc>
              <a:spcBef>
                <a:spcPct val="0"/>
              </a:spcBef>
            </a:pPr>
            <a:r>
              <a:rPr lang="en-US" sz="2053">
                <a:solidFill>
                  <a:srgbClr val="003D25"/>
                </a:solidFill>
                <a:latin typeface="Times New Roman Bold"/>
              </a:rPr>
              <a:t>Produit U.I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221808" y="1067008"/>
            <a:ext cx="3934369" cy="764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84"/>
              </a:lnSpc>
              <a:spcBef>
                <a:spcPct val="0"/>
              </a:spcBef>
            </a:pPr>
            <a:r>
              <a:rPr lang="en-US" sz="2131">
                <a:solidFill>
                  <a:srgbClr val="003D25"/>
                </a:solidFill>
                <a:latin typeface="Times New Roman Bold"/>
              </a:rPr>
              <a:t>Puissance nominale</a:t>
            </a:r>
          </a:p>
          <a:p>
            <a:pPr algn="ctr">
              <a:lnSpc>
                <a:spcPts val="2984"/>
              </a:lnSpc>
              <a:spcBef>
                <a:spcPct val="0"/>
              </a:spcBef>
            </a:pPr>
            <a:r>
              <a:rPr lang="en-US" sz="2131">
                <a:solidFill>
                  <a:srgbClr val="003D25"/>
                </a:solidFill>
                <a:latin typeface="Times New Roman Bold"/>
              </a:rPr>
              <a:t>P (en W)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044262" y="997149"/>
            <a:ext cx="14644180" cy="1555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3570" indent="-311785" lvl="1">
              <a:lnSpc>
                <a:spcPts val="4043"/>
              </a:lnSpc>
              <a:spcBef>
                <a:spcPct val="0"/>
              </a:spcBef>
              <a:buFont typeface="Arial"/>
              <a:buChar char="•"/>
            </a:pPr>
            <a:r>
              <a:rPr lang="en-US" sz="2888">
                <a:solidFill>
                  <a:srgbClr val="FFFFFF"/>
                </a:solidFill>
                <a:latin typeface="Times New Roman Bold"/>
              </a:rPr>
              <a:t>En courant alternatif, la relation </a:t>
            </a:r>
            <a:r>
              <a:rPr lang="en-US" sz="2888">
                <a:solidFill>
                  <a:srgbClr val="B6F61A"/>
                </a:solidFill>
                <a:latin typeface="Times New Roman Bold"/>
              </a:rPr>
              <a:t>P=U.I</a:t>
            </a:r>
            <a:r>
              <a:rPr lang="en-US" sz="2888">
                <a:solidFill>
                  <a:srgbClr val="FFFFFF"/>
                </a:solidFill>
                <a:latin typeface="Times New Roman Bold"/>
              </a:rPr>
              <a:t> n’est applicable que pour les appareils de chauffage (les </a:t>
            </a:r>
            <a:r>
              <a:rPr lang="en-US" sz="2888">
                <a:solidFill>
                  <a:srgbClr val="FFFFFF"/>
                </a:solidFill>
                <a:latin typeface="Times New Roman Bold"/>
              </a:rPr>
              <a:t>appareils qui transforment l’énergie électrique en énergie thermique). Dans ce cas, la relation s'écrit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801499" y="2106812"/>
            <a:ext cx="4763227" cy="739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2"/>
              </a:lnSpc>
              <a:spcBef>
                <a:spcPct val="0"/>
              </a:spcBef>
            </a:pPr>
            <a:r>
              <a:rPr lang="en-US" sz="3901">
                <a:solidFill>
                  <a:srgbClr val="FAFA0A"/>
                </a:solidFill>
                <a:latin typeface="Times New Roman Bold"/>
              </a:rPr>
              <a:t>            P=Ueff x Ieff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820425" y="2845913"/>
            <a:ext cx="14644180" cy="54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3"/>
              </a:lnSpc>
              <a:spcBef>
                <a:spcPct val="0"/>
              </a:spcBef>
            </a:pPr>
            <a:r>
              <a:rPr lang="en-US" sz="2888">
                <a:solidFill>
                  <a:srgbClr val="FFFFFF"/>
                </a:solidFill>
                <a:latin typeface="Times New Roman Bold"/>
              </a:rPr>
              <a:t>             Avec  :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467975" y="2883138"/>
            <a:ext cx="667048" cy="53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  <a:spcBef>
                <a:spcPct val="0"/>
              </a:spcBef>
            </a:pPr>
            <a:r>
              <a:rPr lang="en-US" sz="2801">
                <a:solidFill>
                  <a:srgbClr val="FFFFFF"/>
                </a:solidFill>
                <a:latin typeface="Times New Roman Bold"/>
              </a:rPr>
              <a:t>Ueff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536585" y="3459678"/>
            <a:ext cx="529828" cy="53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  <a:spcBef>
                <a:spcPct val="0"/>
              </a:spcBef>
            </a:pPr>
            <a:r>
              <a:rPr lang="en-US" sz="2801">
                <a:solidFill>
                  <a:srgbClr val="FFFFFF"/>
                </a:solidFill>
                <a:latin typeface="Times New Roman Bold"/>
              </a:rPr>
              <a:t>Ieff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040023" y="2799482"/>
            <a:ext cx="14644180" cy="54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3"/>
              </a:lnSpc>
              <a:spcBef>
                <a:spcPct val="0"/>
              </a:spcBef>
            </a:pPr>
            <a:r>
              <a:rPr lang="en-US" sz="2888">
                <a:solidFill>
                  <a:srgbClr val="FFFFFF"/>
                </a:solidFill>
                <a:latin typeface="Times New Roman Bold"/>
              </a:rPr>
              <a:t>la tension efficace en volt ( V )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040023" y="3459678"/>
            <a:ext cx="14644180" cy="54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3"/>
              </a:lnSpc>
              <a:spcBef>
                <a:spcPct val="0"/>
              </a:spcBef>
            </a:pPr>
            <a:r>
              <a:rPr lang="en-US" sz="2888">
                <a:solidFill>
                  <a:srgbClr val="FFFFFF"/>
                </a:solidFill>
                <a:latin typeface="Times New Roman Bold"/>
              </a:rPr>
              <a:t>l'intensité la efficace en volt ( V )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2867302">
            <a:off x="16914512" y="-304679"/>
            <a:ext cx="857564" cy="1491415"/>
          </a:xfrm>
          <a:custGeom>
            <a:avLst/>
            <a:gdLst/>
            <a:ahLst/>
            <a:cxnLst/>
            <a:rect r="r" b="b" t="t" l="l"/>
            <a:pathLst>
              <a:path h="1491415" w="857564">
                <a:moveTo>
                  <a:pt x="857564" y="0"/>
                </a:moveTo>
                <a:lnTo>
                  <a:pt x="0" y="0"/>
                </a:lnTo>
                <a:lnTo>
                  <a:pt x="0" y="1491415"/>
                </a:lnTo>
                <a:lnTo>
                  <a:pt x="857564" y="1491415"/>
                </a:lnTo>
                <a:lnTo>
                  <a:pt x="8575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60838">
            <a:off x="16206000" y="7172518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090965">
            <a:off x="-1882061" y="7675755"/>
            <a:ext cx="4736734" cy="4767010"/>
          </a:xfrm>
          <a:custGeom>
            <a:avLst/>
            <a:gdLst/>
            <a:ahLst/>
            <a:cxnLst/>
            <a:rect r="r" b="b" t="t" l="l"/>
            <a:pathLst>
              <a:path h="4767010" w="4736734">
                <a:moveTo>
                  <a:pt x="0" y="0"/>
                </a:moveTo>
                <a:lnTo>
                  <a:pt x="4736734" y="0"/>
                </a:lnTo>
                <a:lnTo>
                  <a:pt x="4736734" y="4767010"/>
                </a:lnTo>
                <a:lnTo>
                  <a:pt x="0" y="47670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7932697">
            <a:off x="214647" y="8460391"/>
            <a:ext cx="1138058" cy="1979232"/>
          </a:xfrm>
          <a:custGeom>
            <a:avLst/>
            <a:gdLst/>
            <a:ahLst/>
            <a:cxnLst/>
            <a:rect r="r" b="b" t="t" l="l"/>
            <a:pathLst>
              <a:path h="1979232" w="1138058">
                <a:moveTo>
                  <a:pt x="1138058" y="0"/>
                </a:moveTo>
                <a:lnTo>
                  <a:pt x="0" y="0"/>
                </a:lnTo>
                <a:lnTo>
                  <a:pt x="0" y="1979232"/>
                </a:lnTo>
                <a:lnTo>
                  <a:pt x="1138058" y="1979232"/>
                </a:lnTo>
                <a:lnTo>
                  <a:pt x="113805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339161">
            <a:off x="-3044749" y="-3103707"/>
            <a:ext cx="5656595" cy="5692750"/>
          </a:xfrm>
          <a:custGeom>
            <a:avLst/>
            <a:gdLst/>
            <a:ahLst/>
            <a:cxnLst/>
            <a:rect r="r" b="b" t="t" l="l"/>
            <a:pathLst>
              <a:path h="5692750" w="5656595">
                <a:moveTo>
                  <a:pt x="0" y="0"/>
                </a:moveTo>
                <a:lnTo>
                  <a:pt x="5656596" y="0"/>
                </a:lnTo>
                <a:lnTo>
                  <a:pt x="5656596" y="5692750"/>
                </a:lnTo>
                <a:lnTo>
                  <a:pt x="0" y="5692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4236" y="117273"/>
            <a:ext cx="1714731" cy="1490172"/>
          </a:xfrm>
          <a:custGeom>
            <a:avLst/>
            <a:gdLst/>
            <a:ahLst/>
            <a:cxnLst/>
            <a:rect r="r" b="b" t="t" l="l"/>
            <a:pathLst>
              <a:path h="1490172" w="1714731">
                <a:moveTo>
                  <a:pt x="0" y="0"/>
                </a:moveTo>
                <a:lnTo>
                  <a:pt x="1714732" y="0"/>
                </a:lnTo>
                <a:lnTo>
                  <a:pt x="1714732" y="1490172"/>
                </a:lnTo>
                <a:lnTo>
                  <a:pt x="0" y="14901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137364" y="1459582"/>
            <a:ext cx="542164" cy="295726"/>
          </a:xfrm>
          <a:custGeom>
            <a:avLst/>
            <a:gdLst/>
            <a:ahLst/>
            <a:cxnLst/>
            <a:rect r="r" b="b" t="t" l="l"/>
            <a:pathLst>
              <a:path h="295726" w="542164">
                <a:moveTo>
                  <a:pt x="0" y="0"/>
                </a:moveTo>
                <a:lnTo>
                  <a:pt x="542165" y="0"/>
                </a:lnTo>
                <a:lnTo>
                  <a:pt x="542165" y="295726"/>
                </a:lnTo>
                <a:lnTo>
                  <a:pt x="0" y="2957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6319057" y="8500319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095793" y="1871485"/>
            <a:ext cx="2486792" cy="655609"/>
          </a:xfrm>
          <a:custGeom>
            <a:avLst/>
            <a:gdLst/>
            <a:ahLst/>
            <a:cxnLst/>
            <a:rect r="r" b="b" t="t" l="l"/>
            <a:pathLst>
              <a:path h="655609" w="2486792">
                <a:moveTo>
                  <a:pt x="0" y="0"/>
                </a:moveTo>
                <a:lnTo>
                  <a:pt x="2486792" y="0"/>
                </a:lnTo>
                <a:lnTo>
                  <a:pt x="2486792" y="655609"/>
                </a:lnTo>
                <a:lnTo>
                  <a:pt x="0" y="6556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437172" y="2620893"/>
            <a:ext cx="2130227" cy="561605"/>
          </a:xfrm>
          <a:custGeom>
            <a:avLst/>
            <a:gdLst/>
            <a:ahLst/>
            <a:cxnLst/>
            <a:rect r="r" b="b" t="t" l="l"/>
            <a:pathLst>
              <a:path h="561605" w="2130227">
                <a:moveTo>
                  <a:pt x="0" y="0"/>
                </a:moveTo>
                <a:lnTo>
                  <a:pt x="2130227" y="0"/>
                </a:lnTo>
                <a:lnTo>
                  <a:pt x="2130227" y="561606"/>
                </a:lnTo>
                <a:lnTo>
                  <a:pt x="0" y="561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601294" y="3182499"/>
            <a:ext cx="1449446" cy="503353"/>
          </a:xfrm>
          <a:custGeom>
            <a:avLst/>
            <a:gdLst/>
            <a:ahLst/>
            <a:cxnLst/>
            <a:rect r="r" b="b" t="t" l="l"/>
            <a:pathLst>
              <a:path h="503353" w="1449446">
                <a:moveTo>
                  <a:pt x="0" y="0"/>
                </a:moveTo>
                <a:lnTo>
                  <a:pt x="1449446" y="0"/>
                </a:lnTo>
                <a:lnTo>
                  <a:pt x="1449446" y="503353"/>
                </a:lnTo>
                <a:lnTo>
                  <a:pt x="0" y="5033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260680" y="4212204"/>
            <a:ext cx="5327559" cy="1143003"/>
          </a:xfrm>
          <a:custGeom>
            <a:avLst/>
            <a:gdLst/>
            <a:ahLst/>
            <a:cxnLst/>
            <a:rect r="r" b="b" t="t" l="l"/>
            <a:pathLst>
              <a:path h="1143003" w="5327559">
                <a:moveTo>
                  <a:pt x="0" y="0"/>
                </a:moveTo>
                <a:lnTo>
                  <a:pt x="5327559" y="0"/>
                </a:lnTo>
                <a:lnTo>
                  <a:pt x="5327559" y="1143004"/>
                </a:lnTo>
                <a:lnTo>
                  <a:pt x="0" y="114300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802102" y="4333241"/>
            <a:ext cx="989967" cy="824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5CE1E6"/>
                </a:solidFill>
                <a:latin typeface="Times New Roman Bold"/>
              </a:rPr>
              <a:t>P = 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8792069" y="4436737"/>
            <a:ext cx="1645126" cy="571307"/>
          </a:xfrm>
          <a:custGeom>
            <a:avLst/>
            <a:gdLst/>
            <a:ahLst/>
            <a:cxnLst/>
            <a:rect r="r" b="b" t="t" l="l"/>
            <a:pathLst>
              <a:path h="571307" w="1645126">
                <a:moveTo>
                  <a:pt x="0" y="0"/>
                </a:moveTo>
                <a:lnTo>
                  <a:pt x="1645126" y="0"/>
                </a:lnTo>
                <a:lnTo>
                  <a:pt x="1645126" y="571307"/>
                </a:lnTo>
                <a:lnTo>
                  <a:pt x="0" y="57130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2389109">
            <a:off x="6593815" y="4575174"/>
            <a:ext cx="931379" cy="1377789"/>
          </a:xfrm>
          <a:custGeom>
            <a:avLst/>
            <a:gdLst/>
            <a:ahLst/>
            <a:cxnLst/>
            <a:rect r="r" b="b" t="t" l="l"/>
            <a:pathLst>
              <a:path h="1377789" w="931379">
                <a:moveTo>
                  <a:pt x="0" y="0"/>
                </a:moveTo>
                <a:lnTo>
                  <a:pt x="931379" y="0"/>
                </a:lnTo>
                <a:lnTo>
                  <a:pt x="931379" y="1377789"/>
                </a:lnTo>
                <a:lnTo>
                  <a:pt x="0" y="137778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1241657" y="5552960"/>
            <a:ext cx="5559177" cy="53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  <a:spcBef>
                <a:spcPct val="0"/>
              </a:spcBef>
            </a:pPr>
            <a:r>
              <a:rPr lang="en-US" sz="2801">
                <a:solidFill>
                  <a:srgbClr val="FFFFFF"/>
                </a:solidFill>
                <a:latin typeface="Times New Roman Bold"/>
              </a:rPr>
              <a:t>l’intensité I du courant en Ampère (A)</a:t>
            </a:r>
          </a:p>
        </p:txBody>
      </p:sp>
      <p:sp>
        <p:nvSpPr>
          <p:cNvPr name="Freeform 19" id="19"/>
          <p:cNvSpPr/>
          <p:nvPr/>
        </p:nvSpPr>
        <p:spPr>
          <a:xfrm flipH="true" flipV="false" rot="-2493560">
            <a:off x="10317079" y="4578091"/>
            <a:ext cx="931379" cy="1377789"/>
          </a:xfrm>
          <a:custGeom>
            <a:avLst/>
            <a:gdLst/>
            <a:ahLst/>
            <a:cxnLst/>
            <a:rect r="r" b="b" t="t" l="l"/>
            <a:pathLst>
              <a:path h="1377789" w="931379">
                <a:moveTo>
                  <a:pt x="931379" y="0"/>
                </a:moveTo>
                <a:lnTo>
                  <a:pt x="0" y="0"/>
                </a:lnTo>
                <a:lnTo>
                  <a:pt x="0" y="1377789"/>
                </a:lnTo>
                <a:lnTo>
                  <a:pt x="931379" y="1377789"/>
                </a:lnTo>
                <a:lnTo>
                  <a:pt x="931379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3139744">
            <a:off x="8370133" y="5399399"/>
            <a:ext cx="1108654" cy="733728"/>
          </a:xfrm>
          <a:custGeom>
            <a:avLst/>
            <a:gdLst/>
            <a:ahLst/>
            <a:cxnLst/>
            <a:rect r="r" b="b" t="t" l="l"/>
            <a:pathLst>
              <a:path h="733728" w="1108654">
                <a:moveTo>
                  <a:pt x="0" y="0"/>
                </a:moveTo>
                <a:lnTo>
                  <a:pt x="1108654" y="0"/>
                </a:lnTo>
                <a:lnTo>
                  <a:pt x="1108654" y="733728"/>
                </a:lnTo>
                <a:lnTo>
                  <a:pt x="0" y="73372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2172578" y="1210558"/>
            <a:ext cx="14789642" cy="2677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98818" indent="-399409" lvl="1">
              <a:lnSpc>
                <a:spcPts val="5179"/>
              </a:lnSpc>
              <a:buFont typeface="Arial"/>
              <a:buChar char="•"/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Considérons un appareil de chauffage de résistance électrique R.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FFFFFF"/>
                </a:solidFill>
                <a:latin typeface="Times New Roman"/>
              </a:rPr>
              <a:t>                 </a:t>
            </a:r>
            <a:r>
              <a:rPr lang="en-US" sz="3699">
                <a:solidFill>
                  <a:srgbClr val="FFFFFF"/>
                </a:solidFill>
                <a:latin typeface="Times New Roman Bold"/>
              </a:rPr>
              <a:t>Selon la loi d’Ohm :    </a:t>
            </a:r>
            <a:r>
              <a:rPr lang="en-US" sz="3699">
                <a:solidFill>
                  <a:srgbClr val="CF867E"/>
                </a:solidFill>
                <a:latin typeface="Times New Roman Bold"/>
              </a:rPr>
              <a:t> </a:t>
            </a:r>
            <a:r>
              <a:rPr lang="en-US" sz="3699">
                <a:solidFill>
                  <a:srgbClr val="FAFA0A"/>
                </a:solidFill>
                <a:latin typeface="Times New Roman Bold"/>
              </a:rPr>
              <a:t>U = R.I </a:t>
            </a:r>
            <a:r>
              <a:rPr lang="en-US" sz="3699">
                <a:solidFill>
                  <a:srgbClr val="FFFFFF"/>
                </a:solidFill>
                <a:latin typeface="Times New Roman Bold"/>
              </a:rPr>
              <a:t>    (1)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FFFFFF"/>
                </a:solidFill>
                <a:latin typeface="Times New Roman"/>
              </a:rPr>
              <a:t>                  </a:t>
            </a:r>
            <a:r>
              <a:rPr lang="en-US" sz="3699">
                <a:solidFill>
                  <a:srgbClr val="FFFFFF"/>
                </a:solidFill>
                <a:latin typeface="Times New Roman Bold"/>
              </a:rPr>
              <a:t>Et on sait que :    </a:t>
            </a:r>
            <a:r>
              <a:rPr lang="en-US" sz="3699">
                <a:solidFill>
                  <a:srgbClr val="FAFA0A"/>
                </a:solidFill>
                <a:latin typeface="Times New Roman Bold"/>
              </a:rPr>
              <a:t>P = U.I</a:t>
            </a:r>
            <a:r>
              <a:rPr lang="en-US" sz="3699">
                <a:solidFill>
                  <a:srgbClr val="FFFFFF"/>
                </a:solidFill>
                <a:latin typeface="Times New Roman Bold"/>
              </a:rPr>
              <a:t>     (2)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A partir des deux relations (1) et (2), on déduit que : P = R.I.I =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351113" y="352656"/>
            <a:ext cx="13699627" cy="676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16"/>
              </a:lnSpc>
              <a:spcBef>
                <a:spcPct val="0"/>
              </a:spcBef>
            </a:pPr>
            <a:r>
              <a:rPr lang="en-US" sz="3512" u="sng">
                <a:solidFill>
                  <a:srgbClr val="FF914D"/>
                </a:solidFill>
                <a:latin typeface="Times New Roman Bold"/>
              </a:rPr>
              <a:t>III) La puissance électrique consommée par un appareil de chauffage :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90220" y="5552960"/>
            <a:ext cx="5459611" cy="53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  <a:spcBef>
                <a:spcPct val="0"/>
              </a:spcBef>
            </a:pPr>
            <a:r>
              <a:rPr lang="en-US" sz="2801">
                <a:solidFill>
                  <a:srgbClr val="FFFFFF"/>
                </a:solidFill>
                <a:latin typeface="Times New Roman Bold"/>
              </a:rPr>
              <a:t>La puissance électrique en Watt (W)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858346" y="6227974"/>
            <a:ext cx="3867448" cy="538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  <a:spcBef>
                <a:spcPct val="0"/>
              </a:spcBef>
            </a:pPr>
            <a:r>
              <a:rPr lang="en-US" sz="2801">
                <a:solidFill>
                  <a:srgbClr val="FFFFFF"/>
                </a:solidFill>
                <a:latin typeface="Times New Roman Bold"/>
              </a:rPr>
              <a:t>résistance  en en Ohm (Ω)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2867302">
            <a:off x="16914512" y="-304679"/>
            <a:ext cx="857564" cy="1491415"/>
          </a:xfrm>
          <a:custGeom>
            <a:avLst/>
            <a:gdLst/>
            <a:ahLst/>
            <a:cxnLst/>
            <a:rect r="r" b="b" t="t" l="l"/>
            <a:pathLst>
              <a:path h="1491415" w="857564">
                <a:moveTo>
                  <a:pt x="857564" y="0"/>
                </a:moveTo>
                <a:lnTo>
                  <a:pt x="0" y="0"/>
                </a:lnTo>
                <a:lnTo>
                  <a:pt x="0" y="1491415"/>
                </a:lnTo>
                <a:lnTo>
                  <a:pt x="857564" y="1491415"/>
                </a:lnTo>
                <a:lnTo>
                  <a:pt x="8575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60838">
            <a:off x="16206000" y="7172518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090965">
            <a:off x="-1882061" y="7675755"/>
            <a:ext cx="4736734" cy="4767010"/>
          </a:xfrm>
          <a:custGeom>
            <a:avLst/>
            <a:gdLst/>
            <a:ahLst/>
            <a:cxnLst/>
            <a:rect r="r" b="b" t="t" l="l"/>
            <a:pathLst>
              <a:path h="4767010" w="4736734">
                <a:moveTo>
                  <a:pt x="0" y="0"/>
                </a:moveTo>
                <a:lnTo>
                  <a:pt x="4736734" y="0"/>
                </a:lnTo>
                <a:lnTo>
                  <a:pt x="4736734" y="4767010"/>
                </a:lnTo>
                <a:lnTo>
                  <a:pt x="0" y="47670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7932697">
            <a:off x="214647" y="8460391"/>
            <a:ext cx="1138058" cy="1979232"/>
          </a:xfrm>
          <a:custGeom>
            <a:avLst/>
            <a:gdLst/>
            <a:ahLst/>
            <a:cxnLst/>
            <a:rect r="r" b="b" t="t" l="l"/>
            <a:pathLst>
              <a:path h="1979232" w="1138058">
                <a:moveTo>
                  <a:pt x="1138058" y="0"/>
                </a:moveTo>
                <a:lnTo>
                  <a:pt x="0" y="0"/>
                </a:lnTo>
                <a:lnTo>
                  <a:pt x="0" y="1979232"/>
                </a:lnTo>
                <a:lnTo>
                  <a:pt x="1138058" y="1979232"/>
                </a:lnTo>
                <a:lnTo>
                  <a:pt x="113805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339161">
            <a:off x="-3044749" y="-3103707"/>
            <a:ext cx="5656595" cy="5692750"/>
          </a:xfrm>
          <a:custGeom>
            <a:avLst/>
            <a:gdLst/>
            <a:ahLst/>
            <a:cxnLst/>
            <a:rect r="r" b="b" t="t" l="l"/>
            <a:pathLst>
              <a:path h="5692750" w="5656595">
                <a:moveTo>
                  <a:pt x="0" y="0"/>
                </a:moveTo>
                <a:lnTo>
                  <a:pt x="5656596" y="0"/>
                </a:lnTo>
                <a:lnTo>
                  <a:pt x="5656596" y="5692750"/>
                </a:lnTo>
                <a:lnTo>
                  <a:pt x="0" y="5692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4236" y="117273"/>
            <a:ext cx="1714731" cy="1490172"/>
          </a:xfrm>
          <a:custGeom>
            <a:avLst/>
            <a:gdLst/>
            <a:ahLst/>
            <a:cxnLst/>
            <a:rect r="r" b="b" t="t" l="l"/>
            <a:pathLst>
              <a:path h="1490172" w="1714731">
                <a:moveTo>
                  <a:pt x="0" y="0"/>
                </a:moveTo>
                <a:lnTo>
                  <a:pt x="1714732" y="0"/>
                </a:lnTo>
                <a:lnTo>
                  <a:pt x="1714732" y="1490172"/>
                </a:lnTo>
                <a:lnTo>
                  <a:pt x="0" y="14901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16319057" y="8500319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758550" y="1360190"/>
            <a:ext cx="1045362" cy="579700"/>
          </a:xfrm>
          <a:custGeom>
            <a:avLst/>
            <a:gdLst/>
            <a:ahLst/>
            <a:cxnLst/>
            <a:rect r="r" b="b" t="t" l="l"/>
            <a:pathLst>
              <a:path h="579700" w="1045362">
                <a:moveTo>
                  <a:pt x="0" y="0"/>
                </a:moveTo>
                <a:lnTo>
                  <a:pt x="1045362" y="0"/>
                </a:lnTo>
                <a:lnTo>
                  <a:pt x="1045362" y="579700"/>
                </a:lnTo>
                <a:lnTo>
                  <a:pt x="0" y="579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281231" y="1217315"/>
            <a:ext cx="13492683" cy="7709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574" indent="-388787" lvl="1">
              <a:lnSpc>
                <a:spcPts val="5042"/>
              </a:lnSpc>
              <a:spcBef>
                <a:spcPct val="0"/>
              </a:spcBef>
              <a:buFont typeface="Arial"/>
              <a:buChar char="•"/>
            </a:pPr>
            <a:r>
              <a:rPr lang="en-US" sz="3601">
                <a:solidFill>
                  <a:srgbClr val="FFFFFF"/>
                </a:solidFill>
                <a:latin typeface="Times New Roman Bold"/>
              </a:rPr>
              <a:t>La puissance consommée dans une installation domestique est égale à la somme des puissances </a:t>
            </a:r>
            <a:r>
              <a:rPr lang="en-US" sz="3601">
                <a:solidFill>
                  <a:srgbClr val="FFFFFF"/>
                </a:solidFill>
                <a:latin typeface="Times New Roman Bold"/>
              </a:rPr>
              <a:t>consommées par les appareils fonctionnant simultanément (Ptot = P1 + P2 + P3 + ...).</a:t>
            </a:r>
          </a:p>
          <a:p>
            <a:pPr algn="l" marL="777574" indent="-388787" lvl="1">
              <a:lnSpc>
                <a:spcPts val="5042"/>
              </a:lnSpc>
              <a:spcBef>
                <a:spcPct val="0"/>
              </a:spcBef>
              <a:buFont typeface="Arial"/>
              <a:buChar char="•"/>
            </a:pPr>
            <a:r>
              <a:rPr lang="en-US" sz="3601">
                <a:solidFill>
                  <a:srgbClr val="FFFFFF"/>
                </a:solidFill>
                <a:latin typeface="Times New Roman Bold"/>
              </a:rPr>
              <a:t>Dans l’installation électrique de la maison, plus il y a d’appareils branchés en dérivation, plus </a:t>
            </a:r>
            <a:r>
              <a:rPr lang="en-US" sz="3601">
                <a:solidFill>
                  <a:srgbClr val="FFFFFF"/>
                </a:solidFill>
                <a:latin typeface="Times New Roman Bold"/>
              </a:rPr>
              <a:t>la puissance consommée augmente et plus l’intensité du courant circulant dans la ligne d’alimentation est grande puisque la tension est constante. Il y a alors échauffement des fils et risques d’incendie. Il est donc nécessaire de vérifier la valeur maximale de l’intensité qui peut supporter un fil et de placer des coupe-circuits (les fusibles ou les disjoncteurs) qui protègent les appareils et les installations en ouvrant le circuit en cas de surintensité accidentelle pour éviter tout risque.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258521" y="200810"/>
            <a:ext cx="3626885" cy="827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68"/>
              </a:lnSpc>
            </a:pPr>
            <a:r>
              <a:rPr lang="en-US" sz="4905" u="sng">
                <a:solidFill>
                  <a:srgbClr val="31A499"/>
                </a:solidFill>
                <a:latin typeface="Rubik One"/>
              </a:rPr>
              <a:t>Remarque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758550" y="3281265"/>
            <a:ext cx="1045362" cy="579700"/>
          </a:xfrm>
          <a:custGeom>
            <a:avLst/>
            <a:gdLst/>
            <a:ahLst/>
            <a:cxnLst/>
            <a:rect r="r" b="b" t="t" l="l"/>
            <a:pathLst>
              <a:path h="579700" w="1045362">
                <a:moveTo>
                  <a:pt x="0" y="0"/>
                </a:moveTo>
                <a:lnTo>
                  <a:pt x="1045362" y="0"/>
                </a:lnTo>
                <a:lnTo>
                  <a:pt x="1045362" y="579701"/>
                </a:lnTo>
                <a:lnTo>
                  <a:pt x="0" y="5797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DAGExYhRqaY</dc:identifier>
  <dcterms:modified xsi:type="dcterms:W3CDTF">2011-08-01T06:04:30Z</dcterms:modified>
  <cp:revision>1</cp:revision>
  <dc:title>résistance en en Ohm (Ω)</dc:title>
</cp:coreProperties>
</file>