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lear Sans" panose="020B0604020202020204" charset="0"/>
      <p:regular r:id="rId12"/>
    </p:embeddedFont>
    <p:embeddedFont>
      <p:font typeface="Codec Pro ExtraBold" panose="020B0604020202020204" charset="0"/>
      <p:regular r:id="rId13"/>
    </p:embeddedFont>
    <p:embeddedFont>
      <p:font typeface="Codec Pro ExtraBold Bold" panose="020B0604020202020204" charset="0"/>
      <p:regular r:id="rId14"/>
    </p:embeddedFont>
    <p:embeddedFont>
      <p:font typeface="Open Sans" panose="020B0606030504020204" pitchFamily="34" charset="0"/>
      <p:regular r:id="rId15"/>
    </p:embeddedFont>
    <p:embeddedFont>
      <p:font typeface="Open Sauce Bold" panose="020B0604020202020204" charset="0"/>
      <p:regular r:id="rId16"/>
    </p:embeddedFont>
    <p:embeddedFont>
      <p:font typeface="Roca One Ultra-Bold" panose="020B0604020202020204" charset="0"/>
      <p:regular r:id="rId17"/>
    </p:embeddedFont>
    <p:embeddedFont>
      <p:font typeface="Times New Roman Bold" panose="020B0604020202020204" charset="0"/>
      <p:regular r:id="rId18"/>
    </p:embeddedFont>
    <p:embeddedFont>
      <p:font typeface="Times New Roman Bold Italics" panose="020B0604020202020204" charset="0"/>
      <p:regular r:id="rId19"/>
    </p:embeddedFont>
    <p:embeddedFont>
      <p:font typeface="Times New Roman Italics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12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6.svg"/><Relationship Id="rId10" Type="http://schemas.openxmlformats.org/officeDocument/2006/relationships/image" Target="../media/image14.jpeg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svg"/><Relationship Id="rId3" Type="http://schemas.openxmlformats.org/officeDocument/2006/relationships/image" Target="../media/image4.svg"/><Relationship Id="rId21" Type="http://schemas.openxmlformats.org/officeDocument/2006/relationships/image" Target="../media/image30.jpeg"/><Relationship Id="rId7" Type="http://schemas.openxmlformats.org/officeDocument/2006/relationships/image" Target="../media/image8.svg"/><Relationship Id="rId12" Type="http://schemas.openxmlformats.org/officeDocument/2006/relationships/image" Target="../media/image21.svg"/><Relationship Id="rId17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25.svg"/><Relationship Id="rId20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6.svg"/><Relationship Id="rId15" Type="http://schemas.openxmlformats.org/officeDocument/2006/relationships/image" Target="../media/image24.png"/><Relationship Id="rId10" Type="http://schemas.openxmlformats.org/officeDocument/2006/relationships/image" Target="../media/image19.svg"/><Relationship Id="rId19" Type="http://schemas.openxmlformats.org/officeDocument/2006/relationships/image" Target="../media/image28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14" Type="http://schemas.openxmlformats.org/officeDocument/2006/relationships/image" Target="../media/image23.svg"/><Relationship Id="rId2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36.svg"/><Relationship Id="rId5" Type="http://schemas.openxmlformats.org/officeDocument/2006/relationships/image" Target="../media/image6.svg"/><Relationship Id="rId10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3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3.jpeg"/><Relationship Id="rId5" Type="http://schemas.openxmlformats.org/officeDocument/2006/relationships/image" Target="../media/image6.svg"/><Relationship Id="rId10" Type="http://schemas.openxmlformats.org/officeDocument/2006/relationships/image" Target="../media/image38.jpeg"/><Relationship Id="rId4" Type="http://schemas.openxmlformats.org/officeDocument/2006/relationships/image" Target="../media/image5.png"/><Relationship Id="rId9" Type="http://schemas.openxmlformats.org/officeDocument/2006/relationships/image" Target="../media/image3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36.svg"/><Relationship Id="rId5" Type="http://schemas.openxmlformats.org/officeDocument/2006/relationships/image" Target="../media/image6.svg"/><Relationship Id="rId10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4893" r="-348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089640" y="8320856"/>
            <a:ext cx="2303833" cy="688493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4887548" y="8645484"/>
            <a:ext cx="901824" cy="0"/>
          </a:xfrm>
          <a:prstGeom prst="line">
            <a:avLst/>
          </a:prstGeom>
          <a:ln w="38100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745810" y="2668261"/>
            <a:ext cx="7398190" cy="3884050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6284672" y="7331335"/>
            <a:ext cx="2520376" cy="2520376"/>
          </a:xfrm>
          <a:custGeom>
            <a:avLst/>
            <a:gdLst/>
            <a:ahLst/>
            <a:cxnLst/>
            <a:rect l="l" t="t" r="r" b="b"/>
            <a:pathLst>
              <a:path w="2520376" h="2520376">
                <a:moveTo>
                  <a:pt x="0" y="0"/>
                </a:moveTo>
                <a:lnTo>
                  <a:pt x="2520377" y="0"/>
                </a:lnTo>
                <a:lnTo>
                  <a:pt x="2520377" y="2520376"/>
                </a:lnTo>
                <a:lnTo>
                  <a:pt x="0" y="25203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3167870" y="154781"/>
            <a:ext cx="5243005" cy="198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09"/>
              </a:lnSpc>
              <a:spcBef>
                <a:spcPct val="0"/>
              </a:spcBef>
            </a:pPr>
            <a:r>
              <a:rPr lang="en-US" sz="10435" u="sng">
                <a:solidFill>
                  <a:srgbClr val="5CE1E6"/>
                </a:solidFill>
                <a:latin typeface="Times New Roman Italics"/>
              </a:rPr>
              <a:t>Chapitre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74364" y="2912076"/>
            <a:ext cx="8031925" cy="296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0"/>
              </a:lnSpc>
              <a:spcBef>
                <a:spcPct val="0"/>
              </a:spcBef>
            </a:pPr>
            <a:r>
              <a:rPr lang="en-US" sz="6478">
                <a:solidFill>
                  <a:srgbClr val="DD8047"/>
                </a:solidFill>
                <a:latin typeface="Times New Roman Bold"/>
              </a:rPr>
              <a:t>Combustion de quelques matériaux organiques dans l’air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89640" y="8427042"/>
            <a:ext cx="2303833" cy="45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5"/>
              </a:lnSpc>
              <a:spcBef>
                <a:spcPct val="0"/>
              </a:spcBef>
            </a:pPr>
            <a:r>
              <a:rPr lang="en-US" sz="2389">
                <a:solidFill>
                  <a:srgbClr val="003D25"/>
                </a:solidFill>
                <a:latin typeface="Times New Roman Bold"/>
              </a:rPr>
              <a:t>PROF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8937538" y="8645065"/>
            <a:ext cx="1333311" cy="12066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1019991" y="7824670"/>
            <a:ext cx="1606372" cy="2793690"/>
          </a:xfrm>
          <a:custGeom>
            <a:avLst/>
            <a:gdLst/>
            <a:ahLst/>
            <a:cxnLst/>
            <a:rect l="l" t="t" r="r" b="b"/>
            <a:pathLst>
              <a:path w="1606372" h="2793690">
                <a:moveTo>
                  <a:pt x="1606371" y="0"/>
                </a:moveTo>
                <a:lnTo>
                  <a:pt x="0" y="0"/>
                </a:lnTo>
                <a:lnTo>
                  <a:pt x="0" y="2793690"/>
                </a:lnTo>
                <a:lnTo>
                  <a:pt x="1606371" y="2793690"/>
                </a:lnTo>
                <a:lnTo>
                  <a:pt x="16063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90730" y="117273"/>
            <a:ext cx="1766509" cy="1535169"/>
          </a:xfrm>
          <a:custGeom>
            <a:avLst/>
            <a:gdLst/>
            <a:ahLst/>
            <a:cxnLst/>
            <a:rect l="l" t="t" r="r" b="b"/>
            <a:pathLst>
              <a:path w="1766509" h="1535169">
                <a:moveTo>
                  <a:pt x="0" y="0"/>
                </a:moveTo>
                <a:lnTo>
                  <a:pt x="1766509" y="0"/>
                </a:lnTo>
                <a:lnTo>
                  <a:pt x="1766509" y="1535169"/>
                </a:lnTo>
                <a:lnTo>
                  <a:pt x="0" y="15351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1421482" y="1963987"/>
            <a:ext cx="5935630" cy="8144657"/>
            <a:chOff x="0" y="0"/>
            <a:chExt cx="4589780" cy="62979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591050" cy="6297930"/>
            </a:xfrm>
            <a:custGeom>
              <a:avLst/>
              <a:gdLst/>
              <a:ahLst/>
              <a:cxnLst/>
              <a:rect l="l" t="t" r="r" b="b"/>
              <a:pathLst>
                <a:path w="4591050" h="6297930">
                  <a:moveTo>
                    <a:pt x="3148330" y="1708150"/>
                  </a:moveTo>
                  <a:cubicBezTo>
                    <a:pt x="2754630" y="1708150"/>
                    <a:pt x="2396490" y="1866900"/>
                    <a:pt x="2136140" y="2124710"/>
                  </a:cubicBezTo>
                  <a:lnTo>
                    <a:pt x="1611630" y="1600200"/>
                  </a:lnTo>
                  <a:cubicBezTo>
                    <a:pt x="1778000" y="1430020"/>
                    <a:pt x="1882140" y="1197610"/>
                    <a:pt x="1882140" y="941070"/>
                  </a:cubicBezTo>
                  <a:cubicBezTo>
                    <a:pt x="1882140" y="421640"/>
                    <a:pt x="1459230" y="0"/>
                    <a:pt x="941070" y="0"/>
                  </a:cubicBezTo>
                  <a:cubicBezTo>
                    <a:pt x="422910" y="0"/>
                    <a:pt x="0" y="421640"/>
                    <a:pt x="0" y="941070"/>
                  </a:cubicBezTo>
                  <a:cubicBezTo>
                    <a:pt x="0" y="1459230"/>
                    <a:pt x="421640" y="1882140"/>
                    <a:pt x="941070" y="1882140"/>
                  </a:cubicBezTo>
                  <a:cubicBezTo>
                    <a:pt x="1160780" y="1882140"/>
                    <a:pt x="1362710" y="1805940"/>
                    <a:pt x="1524000" y="1678940"/>
                  </a:cubicBezTo>
                  <a:lnTo>
                    <a:pt x="2056130" y="2211070"/>
                  </a:lnTo>
                  <a:cubicBezTo>
                    <a:pt x="1838960" y="2463800"/>
                    <a:pt x="1708150" y="2791460"/>
                    <a:pt x="1708150" y="3148330"/>
                  </a:cubicBezTo>
                  <a:cubicBezTo>
                    <a:pt x="1708150" y="3549650"/>
                    <a:pt x="1873250" y="3914140"/>
                    <a:pt x="2139950" y="4175760"/>
                  </a:cubicBezTo>
                  <a:lnTo>
                    <a:pt x="1614170" y="4701540"/>
                  </a:lnTo>
                  <a:cubicBezTo>
                    <a:pt x="1442720" y="4526280"/>
                    <a:pt x="1203960" y="4417060"/>
                    <a:pt x="941070" y="4417060"/>
                  </a:cubicBezTo>
                  <a:cubicBezTo>
                    <a:pt x="421640" y="4415790"/>
                    <a:pt x="0" y="4838700"/>
                    <a:pt x="0" y="5356860"/>
                  </a:cubicBezTo>
                  <a:cubicBezTo>
                    <a:pt x="0" y="5875020"/>
                    <a:pt x="421640" y="6297930"/>
                    <a:pt x="941070" y="6297930"/>
                  </a:cubicBezTo>
                  <a:cubicBezTo>
                    <a:pt x="1459230" y="6297930"/>
                    <a:pt x="1882140" y="5876290"/>
                    <a:pt x="1882140" y="5356860"/>
                  </a:cubicBezTo>
                  <a:cubicBezTo>
                    <a:pt x="1882140" y="5144770"/>
                    <a:pt x="1811020" y="4947920"/>
                    <a:pt x="1692910" y="4790440"/>
                  </a:cubicBezTo>
                  <a:lnTo>
                    <a:pt x="2228850" y="4254500"/>
                  </a:lnTo>
                  <a:cubicBezTo>
                    <a:pt x="2479040" y="4462780"/>
                    <a:pt x="2800350" y="4588509"/>
                    <a:pt x="3150870" y="4588509"/>
                  </a:cubicBezTo>
                  <a:cubicBezTo>
                    <a:pt x="3945890" y="4588509"/>
                    <a:pt x="4591050" y="3942080"/>
                    <a:pt x="4591050" y="3148330"/>
                  </a:cubicBezTo>
                  <a:cubicBezTo>
                    <a:pt x="4589780" y="2354580"/>
                    <a:pt x="3943350" y="1708150"/>
                    <a:pt x="3148330" y="1708150"/>
                  </a:cubicBezTo>
                  <a:close/>
                </a:path>
              </a:pathLst>
            </a:custGeom>
            <a:solidFill>
              <a:srgbClr val="EE82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8110" y="453390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822960" y="1645920"/>
                  </a:moveTo>
                  <a:cubicBezTo>
                    <a:pt x="369570" y="1645920"/>
                    <a:pt x="0" y="1277620"/>
                    <a:pt x="0" y="822960"/>
                  </a:cubicBezTo>
                  <a:cubicBezTo>
                    <a:pt x="0" y="368300"/>
                    <a:pt x="368300" y="0"/>
                    <a:pt x="822960" y="0"/>
                  </a:cubicBezTo>
                  <a:cubicBezTo>
                    <a:pt x="1276350" y="0"/>
                    <a:pt x="1645920" y="368300"/>
                    <a:pt x="1645920" y="822960"/>
                  </a:cubicBezTo>
                  <a:cubicBezTo>
                    <a:pt x="1645920" y="1277620"/>
                    <a:pt x="1276350" y="1645920"/>
                    <a:pt x="822960" y="1645920"/>
                  </a:cubicBezTo>
                  <a:close/>
                </a:path>
              </a:pathLst>
            </a:custGeom>
            <a:blipFill>
              <a:blip r:embed="rId8"/>
              <a:stretch>
                <a:fillRect l="-38888" r="-388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18110" y="118110"/>
              <a:ext cx="1645920" cy="1644650"/>
            </a:xfrm>
            <a:custGeom>
              <a:avLst/>
              <a:gdLst/>
              <a:ahLst/>
              <a:cxnLst/>
              <a:rect l="l" t="t" r="r" b="b"/>
              <a:pathLst>
                <a:path w="1645920" h="1644650">
                  <a:moveTo>
                    <a:pt x="0" y="822960"/>
                  </a:moveTo>
                  <a:cubicBezTo>
                    <a:pt x="0" y="369570"/>
                    <a:pt x="368300" y="0"/>
                    <a:pt x="822960" y="0"/>
                  </a:cubicBezTo>
                  <a:cubicBezTo>
                    <a:pt x="1276350" y="0"/>
                    <a:pt x="1645920" y="368300"/>
                    <a:pt x="1645920" y="822960"/>
                  </a:cubicBezTo>
                  <a:cubicBezTo>
                    <a:pt x="1645920" y="1060450"/>
                    <a:pt x="1544320" y="1273810"/>
                    <a:pt x="1384300" y="1423670"/>
                  </a:cubicBezTo>
                  <a:cubicBezTo>
                    <a:pt x="1377950" y="1426210"/>
                    <a:pt x="1371600" y="1430020"/>
                    <a:pt x="1366520" y="1436370"/>
                  </a:cubicBezTo>
                  <a:cubicBezTo>
                    <a:pt x="1362710" y="1440180"/>
                    <a:pt x="1360170" y="1443990"/>
                    <a:pt x="1357630" y="1447800"/>
                  </a:cubicBezTo>
                  <a:cubicBezTo>
                    <a:pt x="1214120" y="1569720"/>
                    <a:pt x="1027430" y="1644650"/>
                    <a:pt x="824230" y="1644650"/>
                  </a:cubicBezTo>
                  <a:cubicBezTo>
                    <a:pt x="369570" y="1644650"/>
                    <a:pt x="0" y="1276350"/>
                    <a:pt x="0" y="822960"/>
                  </a:cubicBezTo>
                  <a:close/>
                </a:path>
              </a:pathLst>
            </a:custGeom>
            <a:blipFill>
              <a:blip r:embed="rId9"/>
              <a:stretch>
                <a:fillRect l="-24988" r="-249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26260" y="1827530"/>
              <a:ext cx="2644140" cy="2644140"/>
            </a:xfrm>
            <a:custGeom>
              <a:avLst/>
              <a:gdLst/>
              <a:ahLst/>
              <a:cxnLst/>
              <a:rect l="l" t="t" r="r" b="b"/>
              <a:pathLst>
                <a:path w="2644140" h="2644140">
                  <a:moveTo>
                    <a:pt x="1322070" y="2644140"/>
                  </a:moveTo>
                  <a:cubicBezTo>
                    <a:pt x="593090" y="2644140"/>
                    <a:pt x="0" y="2051050"/>
                    <a:pt x="0" y="1322070"/>
                  </a:cubicBezTo>
                  <a:cubicBezTo>
                    <a:pt x="0" y="593090"/>
                    <a:pt x="593090" y="0"/>
                    <a:pt x="1322070" y="0"/>
                  </a:cubicBezTo>
                  <a:cubicBezTo>
                    <a:pt x="2051050" y="0"/>
                    <a:pt x="2644140" y="593090"/>
                    <a:pt x="2644140" y="1322070"/>
                  </a:cubicBezTo>
                  <a:cubicBezTo>
                    <a:pt x="2644140" y="2051050"/>
                    <a:pt x="2052320" y="2644140"/>
                    <a:pt x="1322070" y="2644140"/>
                  </a:cubicBezTo>
                  <a:close/>
                </a:path>
              </a:pathLst>
            </a:custGeom>
            <a:blipFill>
              <a:blip r:embed="rId10"/>
              <a:stretch>
                <a:fillRect l="-25471" r="-2547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5730240" y="288717"/>
            <a:ext cx="7315200" cy="1729047"/>
          </a:xfrm>
          <a:custGeom>
            <a:avLst/>
            <a:gdLst/>
            <a:ahLst/>
            <a:cxnLst/>
            <a:rect l="l" t="t" r="r" b="b"/>
            <a:pathLst>
              <a:path w="7315200" h="1729047">
                <a:moveTo>
                  <a:pt x="0" y="0"/>
                </a:moveTo>
                <a:lnTo>
                  <a:pt x="7315200" y="0"/>
                </a:lnTo>
                <a:lnTo>
                  <a:pt x="7315200" y="1729048"/>
                </a:lnTo>
                <a:lnTo>
                  <a:pt x="0" y="17290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6864871" y="546816"/>
            <a:ext cx="7106542" cy="102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915C3E"/>
                </a:solidFill>
                <a:latin typeface="Codec Pro ExtraBold"/>
              </a:rPr>
              <a:t>INTRODUCTION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78119" y="2416172"/>
            <a:ext cx="8940023" cy="4263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4874" lvl="1" indent="-352437" algn="just">
              <a:lnSpc>
                <a:spcPts val="4244"/>
              </a:lnSpc>
              <a:buFont typeface="Arial"/>
              <a:buChar char="•"/>
            </a:pPr>
            <a:r>
              <a:rPr lang="en-US" sz="3264" spc="65">
                <a:solidFill>
                  <a:srgbClr val="FFFFFF"/>
                </a:solidFill>
                <a:latin typeface="Roca One Ultra-Bold"/>
              </a:rPr>
              <a:t> Les matériaux organiques sont d’origines végétales exemple: </a:t>
            </a:r>
            <a:r>
              <a:rPr lang="en-US" sz="3264" spc="65">
                <a:solidFill>
                  <a:srgbClr val="FFDE59"/>
                </a:solidFill>
                <a:latin typeface="Roca One Ultra-Bold"/>
              </a:rPr>
              <a:t>couton, bois, pétrole .......</a:t>
            </a:r>
          </a:p>
          <a:p>
            <a:pPr marL="704874" lvl="1" indent="-352437" algn="just">
              <a:lnSpc>
                <a:spcPts val="4244"/>
              </a:lnSpc>
              <a:buFont typeface="Arial"/>
              <a:buChar char="•"/>
            </a:pPr>
            <a:r>
              <a:rPr lang="en-US" sz="3264" spc="65">
                <a:solidFill>
                  <a:srgbClr val="FFFFFF"/>
                </a:solidFill>
                <a:latin typeface="Roca One Ultra-Bold"/>
              </a:rPr>
              <a:t> ou d’origines animales exemple : </a:t>
            </a:r>
            <a:r>
              <a:rPr lang="en-US" sz="3264" spc="65">
                <a:solidFill>
                  <a:srgbClr val="FFDE59"/>
                </a:solidFill>
                <a:latin typeface="Roca One Ultra-Bold"/>
              </a:rPr>
              <a:t>peau, tissu …</a:t>
            </a:r>
          </a:p>
          <a:p>
            <a:pPr marL="704874" lvl="1" indent="-352437" algn="just">
              <a:lnSpc>
                <a:spcPts val="4244"/>
              </a:lnSpc>
              <a:buFont typeface="Arial"/>
              <a:buChar char="•"/>
            </a:pPr>
            <a:r>
              <a:rPr lang="en-US" sz="3264" spc="65">
                <a:solidFill>
                  <a:srgbClr val="FFFFFF"/>
                </a:solidFill>
                <a:latin typeface="Roca One Ultra-Bold"/>
              </a:rPr>
              <a:t> ou des matières synthétiques comme : </a:t>
            </a:r>
            <a:r>
              <a:rPr lang="en-US" sz="3264" spc="65">
                <a:solidFill>
                  <a:srgbClr val="FFDE59"/>
                </a:solidFill>
                <a:latin typeface="Roca One Ultra-Bold"/>
                <a:ea typeface="Roca One Ultra-Bold"/>
              </a:rPr>
              <a:t>plastiques. papie﻿r…………..</a:t>
            </a:r>
          </a:p>
          <a:p>
            <a:pPr algn="just">
              <a:lnSpc>
                <a:spcPts val="4244"/>
              </a:lnSpc>
              <a:spcBef>
                <a:spcPct val="0"/>
              </a:spcBef>
            </a:pPr>
            <a:endParaRPr lang="en-US" sz="3264" spc="65">
              <a:solidFill>
                <a:srgbClr val="FFDE59"/>
              </a:solidFill>
              <a:latin typeface="Roca One Ultra-Bold"/>
              <a:ea typeface="Roca One Ultra-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1019991" y="7824670"/>
            <a:ext cx="1606372" cy="2793690"/>
          </a:xfrm>
          <a:custGeom>
            <a:avLst/>
            <a:gdLst/>
            <a:ahLst/>
            <a:cxnLst/>
            <a:rect l="l" t="t" r="r" b="b"/>
            <a:pathLst>
              <a:path w="1606372" h="2793690">
                <a:moveTo>
                  <a:pt x="1606371" y="0"/>
                </a:moveTo>
                <a:lnTo>
                  <a:pt x="0" y="0"/>
                </a:lnTo>
                <a:lnTo>
                  <a:pt x="0" y="2793690"/>
                </a:lnTo>
                <a:lnTo>
                  <a:pt x="1606371" y="2793690"/>
                </a:lnTo>
                <a:lnTo>
                  <a:pt x="16063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90730" y="117273"/>
            <a:ext cx="1766509" cy="1535169"/>
          </a:xfrm>
          <a:custGeom>
            <a:avLst/>
            <a:gdLst/>
            <a:ahLst/>
            <a:cxnLst/>
            <a:rect l="l" t="t" r="r" b="b"/>
            <a:pathLst>
              <a:path w="1766509" h="1535169">
                <a:moveTo>
                  <a:pt x="0" y="0"/>
                </a:moveTo>
                <a:lnTo>
                  <a:pt x="1766509" y="0"/>
                </a:lnTo>
                <a:lnTo>
                  <a:pt x="1766509" y="1535169"/>
                </a:lnTo>
                <a:lnTo>
                  <a:pt x="0" y="15351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335924" y="5290856"/>
            <a:ext cx="1449922" cy="1654690"/>
          </a:xfrm>
          <a:custGeom>
            <a:avLst/>
            <a:gdLst/>
            <a:ahLst/>
            <a:cxnLst/>
            <a:rect l="l" t="t" r="r" b="b"/>
            <a:pathLst>
              <a:path w="1449922" h="1654690">
                <a:moveTo>
                  <a:pt x="0" y="0"/>
                </a:moveTo>
                <a:lnTo>
                  <a:pt x="1449921" y="0"/>
                </a:lnTo>
                <a:lnTo>
                  <a:pt x="1449921" y="1654689"/>
                </a:lnTo>
                <a:lnTo>
                  <a:pt x="0" y="16546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H="1" flipV="1">
            <a:off x="4335924" y="3094258"/>
            <a:ext cx="1084542" cy="1949341"/>
          </a:xfrm>
          <a:custGeom>
            <a:avLst/>
            <a:gdLst/>
            <a:ahLst/>
            <a:cxnLst/>
            <a:rect l="l" t="t" r="r" b="b"/>
            <a:pathLst>
              <a:path w="1084542" h="1949341">
                <a:moveTo>
                  <a:pt x="1084542" y="1949341"/>
                </a:moveTo>
                <a:lnTo>
                  <a:pt x="0" y="1949341"/>
                </a:lnTo>
                <a:lnTo>
                  <a:pt x="0" y="0"/>
                </a:lnTo>
                <a:lnTo>
                  <a:pt x="1084542" y="0"/>
                </a:lnTo>
                <a:lnTo>
                  <a:pt x="1084542" y="1949341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4878195" y="3023464"/>
            <a:ext cx="5990308" cy="141589"/>
          </a:xfrm>
          <a:custGeom>
            <a:avLst/>
            <a:gdLst/>
            <a:ahLst/>
            <a:cxnLst/>
            <a:rect l="l" t="t" r="r" b="b"/>
            <a:pathLst>
              <a:path w="5990308" h="141589">
                <a:moveTo>
                  <a:pt x="0" y="0"/>
                </a:moveTo>
                <a:lnTo>
                  <a:pt x="5990308" y="0"/>
                </a:lnTo>
                <a:lnTo>
                  <a:pt x="5990308" y="141589"/>
                </a:lnTo>
                <a:lnTo>
                  <a:pt x="0" y="1415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799671" y="4395940"/>
            <a:ext cx="1854486" cy="2373742"/>
          </a:xfrm>
          <a:custGeom>
            <a:avLst/>
            <a:gdLst/>
            <a:ahLst/>
            <a:cxnLst/>
            <a:rect l="l" t="t" r="r" b="b"/>
            <a:pathLst>
              <a:path w="1854486" h="2373742">
                <a:moveTo>
                  <a:pt x="0" y="0"/>
                </a:moveTo>
                <a:lnTo>
                  <a:pt x="1854486" y="0"/>
                </a:lnTo>
                <a:lnTo>
                  <a:pt x="1854486" y="2373742"/>
                </a:lnTo>
                <a:lnTo>
                  <a:pt x="0" y="237374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0726914" y="3023464"/>
            <a:ext cx="141589" cy="3244750"/>
          </a:xfrm>
          <a:custGeom>
            <a:avLst/>
            <a:gdLst/>
            <a:ahLst/>
            <a:cxnLst/>
            <a:rect l="l" t="t" r="r" b="b"/>
            <a:pathLst>
              <a:path w="141589" h="3244750">
                <a:moveTo>
                  <a:pt x="0" y="0"/>
                </a:moveTo>
                <a:lnTo>
                  <a:pt x="141589" y="0"/>
                </a:lnTo>
                <a:lnTo>
                  <a:pt x="141589" y="3244750"/>
                </a:lnTo>
                <a:lnTo>
                  <a:pt x="0" y="32447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3281624" y="5948673"/>
            <a:ext cx="1054300" cy="314373"/>
          </a:xfrm>
          <a:custGeom>
            <a:avLst/>
            <a:gdLst/>
            <a:ahLst/>
            <a:cxnLst/>
            <a:rect l="l" t="t" r="r" b="b"/>
            <a:pathLst>
              <a:path w="1054300" h="314373">
                <a:moveTo>
                  <a:pt x="0" y="0"/>
                </a:moveTo>
                <a:lnTo>
                  <a:pt x="1054300" y="0"/>
                </a:lnTo>
                <a:lnTo>
                  <a:pt x="1054300" y="314373"/>
                </a:lnTo>
                <a:lnTo>
                  <a:pt x="0" y="31437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3695690" y="4273164"/>
            <a:ext cx="1280467" cy="381812"/>
          </a:xfrm>
          <a:custGeom>
            <a:avLst/>
            <a:gdLst/>
            <a:ahLst/>
            <a:cxnLst/>
            <a:rect l="l" t="t" r="r" b="b"/>
            <a:pathLst>
              <a:path w="1280467" h="381812">
                <a:moveTo>
                  <a:pt x="0" y="0"/>
                </a:moveTo>
                <a:lnTo>
                  <a:pt x="1280467" y="0"/>
                </a:lnTo>
                <a:lnTo>
                  <a:pt x="1280467" y="381812"/>
                </a:lnTo>
                <a:lnTo>
                  <a:pt x="0" y="38181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1768936" flipV="1">
            <a:off x="11226214" y="6198883"/>
            <a:ext cx="490714" cy="927466"/>
          </a:xfrm>
          <a:custGeom>
            <a:avLst/>
            <a:gdLst/>
            <a:ahLst/>
            <a:cxnLst/>
            <a:rect l="l" t="t" r="r" b="b"/>
            <a:pathLst>
              <a:path w="490714" h="927466">
                <a:moveTo>
                  <a:pt x="0" y="927465"/>
                </a:moveTo>
                <a:lnTo>
                  <a:pt x="490713" y="927465"/>
                </a:lnTo>
                <a:lnTo>
                  <a:pt x="490713" y="0"/>
                </a:lnTo>
                <a:lnTo>
                  <a:pt x="0" y="0"/>
                </a:lnTo>
                <a:lnTo>
                  <a:pt x="0" y="927465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14748382" y="2224551"/>
            <a:ext cx="2815590" cy="281559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603847" y="365767"/>
            <a:ext cx="11324139" cy="986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53"/>
              </a:lnSpc>
              <a:spcBef>
                <a:spcPct val="0"/>
              </a:spcBef>
            </a:pPr>
            <a:r>
              <a:rPr lang="en-US" sz="5183" u="sng" spc="181">
                <a:solidFill>
                  <a:srgbClr val="FF914D"/>
                </a:solidFill>
                <a:latin typeface="Times New Roman Bold Italics"/>
              </a:rPr>
              <a:t>I - Combustion de plastique dans l’air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79999" y="4193116"/>
            <a:ext cx="2380526" cy="850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23"/>
              </a:lnSpc>
              <a:spcBef>
                <a:spcPct val="0"/>
              </a:spcBef>
            </a:pPr>
            <a:r>
              <a:rPr lang="en-US" sz="2335">
                <a:solidFill>
                  <a:srgbClr val="FFFFFF"/>
                </a:solidFill>
                <a:latin typeface="Times New Roman Bold"/>
              </a:rPr>
              <a:t>GOUTTELETTE  D EAU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68022" y="6952216"/>
            <a:ext cx="4007098" cy="38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11"/>
              </a:lnSpc>
              <a:spcBef>
                <a:spcPct val="0"/>
              </a:spcBef>
            </a:pPr>
            <a:r>
              <a:rPr lang="en-US" sz="2110">
                <a:solidFill>
                  <a:srgbClr val="FFFFFF"/>
                </a:solidFill>
                <a:latin typeface="Times New Roman Bold"/>
              </a:rPr>
              <a:t>EAU DE CHAUX SE TROUBLE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25005" y="5990240"/>
            <a:ext cx="2380526" cy="446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3"/>
              </a:lnSpc>
              <a:spcBef>
                <a:spcPct val="0"/>
              </a:spcBef>
            </a:pPr>
            <a:r>
              <a:rPr lang="en-US" sz="2335">
                <a:solidFill>
                  <a:srgbClr val="FFFFFF"/>
                </a:solidFill>
                <a:latin typeface="Times New Roman"/>
              </a:rPr>
              <a:t>PAPIER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4927986" y="5620621"/>
            <a:ext cx="2815590" cy="281559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2"/>
              <a:stretch>
                <a:fillRect l="-16760" r="-167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5590729" y="1280388"/>
            <a:ext cx="7106542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 u="sng">
                <a:solidFill>
                  <a:srgbClr val="B6F61A"/>
                </a:solidFill>
                <a:latin typeface="Times New Roman Bold"/>
              </a:rPr>
              <a:t> 1 - Expérience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997700" y="7612752"/>
            <a:ext cx="1722546" cy="2995733"/>
          </a:xfrm>
          <a:custGeom>
            <a:avLst/>
            <a:gdLst/>
            <a:ahLst/>
            <a:cxnLst/>
            <a:rect l="l" t="t" r="r" b="b"/>
            <a:pathLst>
              <a:path w="1722546" h="2995733">
                <a:moveTo>
                  <a:pt x="1722546" y="0"/>
                </a:moveTo>
                <a:lnTo>
                  <a:pt x="0" y="0"/>
                </a:lnTo>
                <a:lnTo>
                  <a:pt x="0" y="2995732"/>
                </a:lnTo>
                <a:lnTo>
                  <a:pt x="1722546" y="2995732"/>
                </a:lnTo>
                <a:lnTo>
                  <a:pt x="17225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301048" y="3152254"/>
            <a:ext cx="869221" cy="435697"/>
          </a:xfrm>
          <a:custGeom>
            <a:avLst/>
            <a:gdLst/>
            <a:ahLst/>
            <a:cxnLst/>
            <a:rect l="l" t="t" r="r" b="b"/>
            <a:pathLst>
              <a:path w="869221" h="435697">
                <a:moveTo>
                  <a:pt x="0" y="0"/>
                </a:moveTo>
                <a:lnTo>
                  <a:pt x="869221" y="0"/>
                </a:lnTo>
                <a:lnTo>
                  <a:pt x="869221" y="435697"/>
                </a:lnTo>
                <a:lnTo>
                  <a:pt x="0" y="4356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6373238" y="1207916"/>
            <a:ext cx="7106542" cy="1176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sz="6199" u="sng">
                <a:solidFill>
                  <a:srgbClr val="B6F61A"/>
                </a:solidFill>
                <a:latin typeface="Times New Roman Bold"/>
              </a:rPr>
              <a:t> 2 - Observation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14877" y="3057051"/>
            <a:ext cx="14247681" cy="462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08" lvl="1" indent="-410204" algn="l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FFFFFF"/>
                </a:solidFill>
                <a:latin typeface="Open Sans"/>
              </a:rPr>
              <a:t>Le papier brûle avec une flamme jaune et la fumée noire indique la formation du carbone (combustion incomplète) .</a:t>
            </a:r>
          </a:p>
          <a:p>
            <a:pPr marL="820408" lvl="1" indent="-410204" algn="l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FFFFFF"/>
                </a:solidFill>
                <a:latin typeface="Open Sans"/>
              </a:rPr>
              <a:t>L’eau de chaux qui se trouble (dioxyde de carbone comme produit).</a:t>
            </a:r>
          </a:p>
          <a:p>
            <a:pPr marL="820408" lvl="1" indent="-410204" algn="l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FFFFFF"/>
                </a:solidFill>
                <a:latin typeface="Open Sans"/>
              </a:rPr>
              <a:t>la buée qui apparaît sur les parois intérieures du tube à essai indique la formation de l’eau.</a:t>
            </a:r>
          </a:p>
          <a:p>
            <a:pPr algn="l">
              <a:lnSpc>
                <a:spcPts val="5039"/>
              </a:lnSpc>
              <a:spcBef>
                <a:spcPct val="0"/>
              </a:spcBef>
            </a:pPr>
            <a:endParaRPr lang="en-US" sz="3799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2301048" y="4429378"/>
            <a:ext cx="869221" cy="435697"/>
          </a:xfrm>
          <a:custGeom>
            <a:avLst/>
            <a:gdLst/>
            <a:ahLst/>
            <a:cxnLst/>
            <a:rect l="l" t="t" r="r" b="b"/>
            <a:pathLst>
              <a:path w="869221" h="435697">
                <a:moveTo>
                  <a:pt x="0" y="0"/>
                </a:moveTo>
                <a:lnTo>
                  <a:pt x="869221" y="0"/>
                </a:lnTo>
                <a:lnTo>
                  <a:pt x="869221" y="435697"/>
                </a:lnTo>
                <a:lnTo>
                  <a:pt x="0" y="4356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2301048" y="5813182"/>
            <a:ext cx="869221" cy="435697"/>
          </a:xfrm>
          <a:custGeom>
            <a:avLst/>
            <a:gdLst/>
            <a:ahLst/>
            <a:cxnLst/>
            <a:rect l="l" t="t" r="r" b="b"/>
            <a:pathLst>
              <a:path w="869221" h="435697">
                <a:moveTo>
                  <a:pt x="0" y="0"/>
                </a:moveTo>
                <a:lnTo>
                  <a:pt x="869221" y="0"/>
                </a:lnTo>
                <a:lnTo>
                  <a:pt x="869221" y="435697"/>
                </a:lnTo>
                <a:lnTo>
                  <a:pt x="0" y="4356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80724" y="7688680"/>
            <a:ext cx="4724964" cy="4755165"/>
          </a:xfrm>
          <a:custGeom>
            <a:avLst/>
            <a:gdLst/>
            <a:ahLst/>
            <a:cxnLst/>
            <a:rect l="l" t="t" r="r" b="b"/>
            <a:pathLst>
              <a:path w="4724964" h="4755165">
                <a:moveTo>
                  <a:pt x="0" y="0"/>
                </a:moveTo>
                <a:lnTo>
                  <a:pt x="4724965" y="0"/>
                </a:lnTo>
                <a:lnTo>
                  <a:pt x="4724965" y="4755164"/>
                </a:lnTo>
                <a:lnTo>
                  <a:pt x="0" y="475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52072" y="8305801"/>
            <a:ext cx="1250712" cy="2175152"/>
          </a:xfrm>
          <a:custGeom>
            <a:avLst/>
            <a:gdLst/>
            <a:ahLst/>
            <a:cxnLst/>
            <a:rect l="l" t="t" r="r" b="b"/>
            <a:pathLst>
              <a:path w="1250712" h="2175152">
                <a:moveTo>
                  <a:pt x="1250713" y="0"/>
                </a:moveTo>
                <a:lnTo>
                  <a:pt x="0" y="0"/>
                </a:lnTo>
                <a:lnTo>
                  <a:pt x="0" y="2175151"/>
                </a:lnTo>
                <a:lnTo>
                  <a:pt x="1250713" y="2175151"/>
                </a:lnTo>
                <a:lnTo>
                  <a:pt x="125071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70886" y="117273"/>
            <a:ext cx="2060668" cy="1790805"/>
          </a:xfrm>
          <a:custGeom>
            <a:avLst/>
            <a:gdLst/>
            <a:ahLst/>
            <a:cxnLst/>
            <a:rect l="l" t="t" r="r" b="b"/>
            <a:pathLst>
              <a:path w="2060668" h="1790805">
                <a:moveTo>
                  <a:pt x="0" y="0"/>
                </a:moveTo>
                <a:lnTo>
                  <a:pt x="2060668" y="0"/>
                </a:lnTo>
                <a:lnTo>
                  <a:pt x="2060668" y="1790805"/>
                </a:lnTo>
                <a:lnTo>
                  <a:pt x="0" y="17908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01220" y="4469867"/>
            <a:ext cx="16255741" cy="2281258"/>
          </a:xfrm>
          <a:custGeom>
            <a:avLst/>
            <a:gdLst/>
            <a:ahLst/>
            <a:cxnLst/>
            <a:rect l="l" t="t" r="r" b="b"/>
            <a:pathLst>
              <a:path w="16255741" h="2281258">
                <a:moveTo>
                  <a:pt x="0" y="0"/>
                </a:moveTo>
                <a:lnTo>
                  <a:pt x="16255741" y="0"/>
                </a:lnTo>
                <a:lnTo>
                  <a:pt x="16255741" y="2281258"/>
                </a:lnTo>
                <a:lnTo>
                  <a:pt x="0" y="22812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32770" b="-356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6885" y="4924180"/>
            <a:ext cx="16714575" cy="145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504"/>
              </a:lnSpc>
              <a:spcBef>
                <a:spcPct val="0"/>
              </a:spcBef>
            </a:pPr>
            <a:r>
              <a:rPr lang="en-US" sz="3988" spc="390">
                <a:solidFill>
                  <a:srgbClr val="C00000"/>
                </a:solidFill>
                <a:latin typeface="Times New Roman Bold"/>
                <a:ea typeface="Times New Roman Bold"/>
              </a:rPr>
              <a:t>P𝒂𝒑𝒊𝒆𝒓 +𝒅𝒊𝒐𝒙𝒚𝒈è𝒏𝒆            𝒆𝒂𝒖 +𝒅𝒊𝒐𝒙𝒚𝒅𝒆 𝒅𝒆 𝒄𝒂𝒓𝒃𝒐𝒏𝒆 +𝒂𝒖𝒕𝒓𝒆𝒔 𝒑𝒓𝒐𝒅𝒖𝒊𝒕𝒔</a:t>
            </a:r>
          </a:p>
        </p:txBody>
      </p:sp>
      <p:sp>
        <p:nvSpPr>
          <p:cNvPr id="12" name="Freeform 12"/>
          <p:cNvSpPr/>
          <p:nvPr/>
        </p:nvSpPr>
        <p:spPr>
          <a:xfrm>
            <a:off x="7810177" y="5273195"/>
            <a:ext cx="1131193" cy="337301"/>
          </a:xfrm>
          <a:custGeom>
            <a:avLst/>
            <a:gdLst/>
            <a:ahLst/>
            <a:cxnLst/>
            <a:rect l="l" t="t" r="r" b="b"/>
            <a:pathLst>
              <a:path w="1131193" h="337301">
                <a:moveTo>
                  <a:pt x="0" y="0"/>
                </a:moveTo>
                <a:lnTo>
                  <a:pt x="1131193" y="0"/>
                </a:lnTo>
                <a:lnTo>
                  <a:pt x="1131193" y="337301"/>
                </a:lnTo>
                <a:lnTo>
                  <a:pt x="0" y="3373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6703249" y="704850"/>
            <a:ext cx="4881502" cy="1596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59"/>
              </a:lnSpc>
              <a:spcBef>
                <a:spcPct val="0"/>
              </a:spcBef>
            </a:pPr>
            <a:r>
              <a:rPr lang="en-US" sz="8399" u="sng">
                <a:solidFill>
                  <a:srgbClr val="E9C29C"/>
                </a:solidFill>
                <a:latin typeface="Times New Roman Bold"/>
              </a:rPr>
              <a:t>conclusion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75279" y="2758598"/>
            <a:ext cx="15156180" cy="1442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Times New Roman Bold"/>
              </a:rPr>
              <a:t> La combustion de papier est incomplète qui produit essentiellement le dioxyde de carbone et l’eau et d’autre produits selon l’équation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00781" y="7058233"/>
            <a:ext cx="15156180" cy="1442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Times New Roman Bold"/>
              </a:rPr>
              <a:t>Selon la loi de conservation des atomes le papier se constituée essentiellement d’atome de </a:t>
            </a:r>
            <a:r>
              <a:rPr lang="en-US" sz="4199">
                <a:solidFill>
                  <a:srgbClr val="FFE400"/>
                </a:solidFill>
                <a:latin typeface="Times New Roman Bold"/>
              </a:rPr>
              <a:t>carbone</a:t>
            </a:r>
            <a:r>
              <a:rPr lang="en-US" sz="4199">
                <a:solidFill>
                  <a:srgbClr val="FFFFFF"/>
                </a:solidFill>
                <a:latin typeface="Times New Roman Bold"/>
              </a:rPr>
              <a:t> et </a:t>
            </a:r>
            <a:r>
              <a:rPr lang="en-US" sz="4199">
                <a:solidFill>
                  <a:srgbClr val="FDD54F"/>
                </a:solidFill>
                <a:latin typeface="Times New Roman Bold"/>
              </a:rPr>
              <a:t>hydrogène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1019991" y="7824670"/>
            <a:ext cx="1606372" cy="2793690"/>
          </a:xfrm>
          <a:custGeom>
            <a:avLst/>
            <a:gdLst/>
            <a:ahLst/>
            <a:cxnLst/>
            <a:rect l="l" t="t" r="r" b="b"/>
            <a:pathLst>
              <a:path w="1606372" h="2793690">
                <a:moveTo>
                  <a:pt x="1606371" y="0"/>
                </a:moveTo>
                <a:lnTo>
                  <a:pt x="0" y="0"/>
                </a:lnTo>
                <a:lnTo>
                  <a:pt x="0" y="2793690"/>
                </a:lnTo>
                <a:lnTo>
                  <a:pt x="1606371" y="2793690"/>
                </a:lnTo>
                <a:lnTo>
                  <a:pt x="16063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90730" y="117273"/>
            <a:ext cx="1766509" cy="1535169"/>
          </a:xfrm>
          <a:custGeom>
            <a:avLst/>
            <a:gdLst/>
            <a:ahLst/>
            <a:cxnLst/>
            <a:rect l="l" t="t" r="r" b="b"/>
            <a:pathLst>
              <a:path w="1766509" h="1535169">
                <a:moveTo>
                  <a:pt x="0" y="0"/>
                </a:moveTo>
                <a:lnTo>
                  <a:pt x="1766509" y="0"/>
                </a:lnTo>
                <a:lnTo>
                  <a:pt x="1766509" y="1535169"/>
                </a:lnTo>
                <a:lnTo>
                  <a:pt x="0" y="15351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603847" y="365767"/>
            <a:ext cx="11324139" cy="986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53"/>
              </a:lnSpc>
              <a:spcBef>
                <a:spcPct val="0"/>
              </a:spcBef>
            </a:pPr>
            <a:r>
              <a:rPr lang="en-US" sz="5183" u="sng" spc="181">
                <a:solidFill>
                  <a:srgbClr val="FF914D"/>
                </a:solidFill>
                <a:latin typeface="Times New Roman Bold Italics"/>
              </a:rPr>
              <a:t>II - Combustion de plastique dans l’air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590729" y="1280388"/>
            <a:ext cx="7106542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 u="sng">
                <a:solidFill>
                  <a:srgbClr val="B6F61A"/>
                </a:solidFill>
                <a:latin typeface="Times New Roman Bold"/>
              </a:rPr>
              <a:t> 1 - Expérience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56668" y="2522608"/>
            <a:ext cx="15105890" cy="810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316" spc="-86">
                <a:solidFill>
                  <a:srgbClr val="FFFFFF"/>
                </a:solidFill>
                <a:latin typeface="Times New Roman Bold"/>
              </a:rPr>
              <a:t>Nous brûlons un morceau de plastique en polyéthylène (P.E) dans l’air</a:t>
            </a:r>
          </a:p>
        </p:txBody>
      </p:sp>
      <p:sp>
        <p:nvSpPr>
          <p:cNvPr id="13" name="Freeform 13"/>
          <p:cNvSpPr/>
          <p:nvPr/>
        </p:nvSpPr>
        <p:spPr>
          <a:xfrm>
            <a:off x="3042912" y="4164325"/>
            <a:ext cx="13133401" cy="3753836"/>
          </a:xfrm>
          <a:custGeom>
            <a:avLst/>
            <a:gdLst/>
            <a:ahLst/>
            <a:cxnLst/>
            <a:rect l="l" t="t" r="r" b="b"/>
            <a:pathLst>
              <a:path w="13133401" h="3753836">
                <a:moveTo>
                  <a:pt x="0" y="0"/>
                </a:moveTo>
                <a:lnTo>
                  <a:pt x="13133401" y="0"/>
                </a:lnTo>
                <a:lnTo>
                  <a:pt x="13133401" y="3753837"/>
                </a:lnTo>
                <a:lnTo>
                  <a:pt x="0" y="37538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684" b="-168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997700" y="7612752"/>
            <a:ext cx="1722546" cy="2995733"/>
          </a:xfrm>
          <a:custGeom>
            <a:avLst/>
            <a:gdLst/>
            <a:ahLst/>
            <a:cxnLst/>
            <a:rect l="l" t="t" r="r" b="b"/>
            <a:pathLst>
              <a:path w="1722546" h="2995733">
                <a:moveTo>
                  <a:pt x="1722546" y="0"/>
                </a:moveTo>
                <a:lnTo>
                  <a:pt x="0" y="0"/>
                </a:lnTo>
                <a:lnTo>
                  <a:pt x="0" y="2995732"/>
                </a:lnTo>
                <a:lnTo>
                  <a:pt x="1722546" y="2995732"/>
                </a:lnTo>
                <a:lnTo>
                  <a:pt x="17225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702190" cy="1479273"/>
          </a:xfrm>
          <a:custGeom>
            <a:avLst/>
            <a:gdLst/>
            <a:ahLst/>
            <a:cxnLst/>
            <a:rect l="l" t="t" r="r" b="b"/>
            <a:pathLst>
              <a:path w="1702190" h="1479273">
                <a:moveTo>
                  <a:pt x="0" y="0"/>
                </a:moveTo>
                <a:lnTo>
                  <a:pt x="1702190" y="0"/>
                </a:lnTo>
                <a:lnTo>
                  <a:pt x="1702190" y="1479273"/>
                </a:lnTo>
                <a:lnTo>
                  <a:pt x="0" y="14792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34248" y="2728677"/>
            <a:ext cx="869221" cy="435697"/>
          </a:xfrm>
          <a:custGeom>
            <a:avLst/>
            <a:gdLst/>
            <a:ahLst/>
            <a:cxnLst/>
            <a:rect l="l" t="t" r="r" b="b"/>
            <a:pathLst>
              <a:path w="869221" h="435697">
                <a:moveTo>
                  <a:pt x="0" y="0"/>
                </a:moveTo>
                <a:lnTo>
                  <a:pt x="869221" y="0"/>
                </a:lnTo>
                <a:lnTo>
                  <a:pt x="869221" y="435697"/>
                </a:lnTo>
                <a:lnTo>
                  <a:pt x="0" y="4356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558370" y="685363"/>
            <a:ext cx="7106542" cy="1176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sz="6199" u="sng">
                <a:solidFill>
                  <a:srgbClr val="B6F61A"/>
                </a:solidFill>
                <a:latin typeface="Times New Roman Bold"/>
              </a:rPr>
              <a:t> 2 - Observation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03469" y="2525436"/>
            <a:ext cx="13049608" cy="4219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1420" lvl="1" indent="-375710" algn="l">
              <a:lnSpc>
                <a:spcPts val="4872"/>
              </a:lnSpc>
              <a:buFont typeface="Arial"/>
              <a:buChar char="•"/>
            </a:pPr>
            <a:r>
              <a:rPr lang="en-US" sz="3480">
                <a:solidFill>
                  <a:srgbClr val="FFFFFF"/>
                </a:solidFill>
                <a:latin typeface="Open Sans"/>
              </a:rPr>
              <a:t>L’eau de chaux qui se trouble indique la formation du dioxyde de carbone.</a:t>
            </a:r>
          </a:p>
          <a:p>
            <a:pPr marL="751420" lvl="1" indent="-375710" algn="l">
              <a:lnSpc>
                <a:spcPts val="4872"/>
              </a:lnSpc>
              <a:buFont typeface="Arial"/>
              <a:buChar char="•"/>
            </a:pPr>
            <a:r>
              <a:rPr lang="en-US" sz="3480">
                <a:solidFill>
                  <a:srgbClr val="FFFFFF"/>
                </a:solidFill>
                <a:latin typeface="Open Sans"/>
              </a:rPr>
              <a:t>la buée qui apparaît sur les parois intérieures du tube à essai indique la formation de l’eau.</a:t>
            </a:r>
          </a:p>
          <a:p>
            <a:pPr marL="751420" lvl="1" indent="-375710" algn="l">
              <a:lnSpc>
                <a:spcPts val="4872"/>
              </a:lnSpc>
              <a:buFont typeface="Arial"/>
              <a:buChar char="•"/>
            </a:pPr>
            <a:r>
              <a:rPr lang="en-US" sz="3480">
                <a:solidFill>
                  <a:srgbClr val="FFFFFF"/>
                </a:solidFill>
                <a:latin typeface="Open Sans"/>
              </a:rPr>
              <a:t>La fumée noire formée sur la coupelle indique la formation du carbone.</a:t>
            </a:r>
          </a:p>
          <a:p>
            <a:pPr algn="l">
              <a:lnSpc>
                <a:spcPts val="4616"/>
              </a:lnSpc>
              <a:spcBef>
                <a:spcPct val="0"/>
              </a:spcBef>
            </a:pPr>
            <a:endParaRPr lang="en-US" sz="348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234248" y="3809914"/>
            <a:ext cx="869221" cy="435697"/>
          </a:xfrm>
          <a:custGeom>
            <a:avLst/>
            <a:gdLst/>
            <a:ahLst/>
            <a:cxnLst/>
            <a:rect l="l" t="t" r="r" b="b"/>
            <a:pathLst>
              <a:path w="869221" h="435697">
                <a:moveTo>
                  <a:pt x="0" y="0"/>
                </a:moveTo>
                <a:lnTo>
                  <a:pt x="869221" y="0"/>
                </a:lnTo>
                <a:lnTo>
                  <a:pt x="869221" y="435697"/>
                </a:lnTo>
                <a:lnTo>
                  <a:pt x="0" y="4356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234248" y="5019041"/>
            <a:ext cx="869221" cy="435697"/>
          </a:xfrm>
          <a:custGeom>
            <a:avLst/>
            <a:gdLst/>
            <a:ahLst/>
            <a:cxnLst/>
            <a:rect l="l" t="t" r="r" b="b"/>
            <a:pathLst>
              <a:path w="869221" h="435697">
                <a:moveTo>
                  <a:pt x="0" y="0"/>
                </a:moveTo>
                <a:lnTo>
                  <a:pt x="869221" y="0"/>
                </a:lnTo>
                <a:lnTo>
                  <a:pt x="869221" y="435697"/>
                </a:lnTo>
                <a:lnTo>
                  <a:pt x="0" y="4356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4802950" y="1468812"/>
            <a:ext cx="4234162" cy="5809963"/>
            <a:chOff x="0" y="0"/>
            <a:chExt cx="4589780" cy="62979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591050" cy="6297930"/>
            </a:xfrm>
            <a:custGeom>
              <a:avLst/>
              <a:gdLst/>
              <a:ahLst/>
              <a:cxnLst/>
              <a:rect l="l" t="t" r="r" b="b"/>
              <a:pathLst>
                <a:path w="4591050" h="6297930">
                  <a:moveTo>
                    <a:pt x="3148330" y="1708150"/>
                  </a:moveTo>
                  <a:cubicBezTo>
                    <a:pt x="2754630" y="1708150"/>
                    <a:pt x="2396490" y="1866900"/>
                    <a:pt x="2136140" y="2124710"/>
                  </a:cubicBezTo>
                  <a:lnTo>
                    <a:pt x="1611630" y="1600200"/>
                  </a:lnTo>
                  <a:cubicBezTo>
                    <a:pt x="1778000" y="1430020"/>
                    <a:pt x="1882140" y="1197610"/>
                    <a:pt x="1882140" y="941070"/>
                  </a:cubicBezTo>
                  <a:cubicBezTo>
                    <a:pt x="1882140" y="421640"/>
                    <a:pt x="1459230" y="0"/>
                    <a:pt x="941070" y="0"/>
                  </a:cubicBezTo>
                  <a:cubicBezTo>
                    <a:pt x="422910" y="0"/>
                    <a:pt x="0" y="421640"/>
                    <a:pt x="0" y="941070"/>
                  </a:cubicBezTo>
                  <a:cubicBezTo>
                    <a:pt x="0" y="1459230"/>
                    <a:pt x="421640" y="1882140"/>
                    <a:pt x="941070" y="1882140"/>
                  </a:cubicBezTo>
                  <a:cubicBezTo>
                    <a:pt x="1160780" y="1882140"/>
                    <a:pt x="1362710" y="1805940"/>
                    <a:pt x="1524000" y="1678940"/>
                  </a:cubicBezTo>
                  <a:lnTo>
                    <a:pt x="2056130" y="2211070"/>
                  </a:lnTo>
                  <a:cubicBezTo>
                    <a:pt x="1838960" y="2463800"/>
                    <a:pt x="1708150" y="2791460"/>
                    <a:pt x="1708150" y="3148330"/>
                  </a:cubicBezTo>
                  <a:cubicBezTo>
                    <a:pt x="1708150" y="3549650"/>
                    <a:pt x="1873250" y="3914140"/>
                    <a:pt x="2139950" y="4175760"/>
                  </a:cubicBezTo>
                  <a:lnTo>
                    <a:pt x="1614170" y="4701540"/>
                  </a:lnTo>
                  <a:cubicBezTo>
                    <a:pt x="1442720" y="4526280"/>
                    <a:pt x="1203960" y="4417060"/>
                    <a:pt x="941070" y="4417060"/>
                  </a:cubicBezTo>
                  <a:cubicBezTo>
                    <a:pt x="421640" y="4415790"/>
                    <a:pt x="0" y="4838700"/>
                    <a:pt x="0" y="5356860"/>
                  </a:cubicBezTo>
                  <a:cubicBezTo>
                    <a:pt x="0" y="5875020"/>
                    <a:pt x="421640" y="6297930"/>
                    <a:pt x="941070" y="6297930"/>
                  </a:cubicBezTo>
                  <a:cubicBezTo>
                    <a:pt x="1459230" y="6297930"/>
                    <a:pt x="1882140" y="5876290"/>
                    <a:pt x="1882140" y="5356860"/>
                  </a:cubicBezTo>
                  <a:cubicBezTo>
                    <a:pt x="1882140" y="5144770"/>
                    <a:pt x="1811020" y="4947920"/>
                    <a:pt x="1692910" y="4790440"/>
                  </a:cubicBezTo>
                  <a:lnTo>
                    <a:pt x="2228850" y="4254500"/>
                  </a:lnTo>
                  <a:cubicBezTo>
                    <a:pt x="2479040" y="4462780"/>
                    <a:pt x="2800350" y="4588509"/>
                    <a:pt x="3150870" y="4588509"/>
                  </a:cubicBezTo>
                  <a:cubicBezTo>
                    <a:pt x="3945890" y="4588509"/>
                    <a:pt x="4591050" y="3942080"/>
                    <a:pt x="4591050" y="3148330"/>
                  </a:cubicBezTo>
                  <a:cubicBezTo>
                    <a:pt x="4589780" y="2354580"/>
                    <a:pt x="3943350" y="1708150"/>
                    <a:pt x="3148330" y="1708150"/>
                  </a:cubicBezTo>
                  <a:close/>
                </a:path>
              </a:pathLst>
            </a:custGeom>
            <a:solidFill>
              <a:srgbClr val="EE82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18110" y="453390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822960" y="1645920"/>
                  </a:moveTo>
                  <a:cubicBezTo>
                    <a:pt x="369570" y="1645920"/>
                    <a:pt x="0" y="1277620"/>
                    <a:pt x="0" y="822960"/>
                  </a:cubicBezTo>
                  <a:cubicBezTo>
                    <a:pt x="0" y="368300"/>
                    <a:pt x="368300" y="0"/>
                    <a:pt x="822960" y="0"/>
                  </a:cubicBezTo>
                  <a:cubicBezTo>
                    <a:pt x="1276350" y="0"/>
                    <a:pt x="1645920" y="368300"/>
                    <a:pt x="1645920" y="822960"/>
                  </a:cubicBezTo>
                  <a:cubicBezTo>
                    <a:pt x="1645920" y="1277620"/>
                    <a:pt x="1276350" y="1645920"/>
                    <a:pt x="822960" y="1645920"/>
                  </a:cubicBezTo>
                  <a:close/>
                </a:path>
              </a:pathLst>
            </a:custGeom>
            <a:blipFill>
              <a:blip r:embed="rId10"/>
              <a:stretch>
                <a:fillRect l="-38888" r="-388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18110" y="118110"/>
              <a:ext cx="1645920" cy="1644650"/>
            </a:xfrm>
            <a:custGeom>
              <a:avLst/>
              <a:gdLst/>
              <a:ahLst/>
              <a:cxnLst/>
              <a:rect l="l" t="t" r="r" b="b"/>
              <a:pathLst>
                <a:path w="1645920" h="1644650">
                  <a:moveTo>
                    <a:pt x="0" y="822960"/>
                  </a:moveTo>
                  <a:cubicBezTo>
                    <a:pt x="0" y="369570"/>
                    <a:pt x="368300" y="0"/>
                    <a:pt x="822960" y="0"/>
                  </a:cubicBezTo>
                  <a:cubicBezTo>
                    <a:pt x="1276350" y="0"/>
                    <a:pt x="1645920" y="368300"/>
                    <a:pt x="1645920" y="822960"/>
                  </a:cubicBezTo>
                  <a:cubicBezTo>
                    <a:pt x="1645920" y="1060450"/>
                    <a:pt x="1544320" y="1273810"/>
                    <a:pt x="1384300" y="1423670"/>
                  </a:cubicBezTo>
                  <a:cubicBezTo>
                    <a:pt x="1377950" y="1426210"/>
                    <a:pt x="1371600" y="1430020"/>
                    <a:pt x="1366520" y="1436370"/>
                  </a:cubicBezTo>
                  <a:cubicBezTo>
                    <a:pt x="1362710" y="1440180"/>
                    <a:pt x="1360170" y="1443990"/>
                    <a:pt x="1357630" y="1447800"/>
                  </a:cubicBezTo>
                  <a:cubicBezTo>
                    <a:pt x="1214120" y="1569720"/>
                    <a:pt x="1027430" y="1644650"/>
                    <a:pt x="824230" y="1644650"/>
                  </a:cubicBezTo>
                  <a:cubicBezTo>
                    <a:pt x="369570" y="1644650"/>
                    <a:pt x="0" y="1276350"/>
                    <a:pt x="0" y="822960"/>
                  </a:cubicBezTo>
                  <a:close/>
                </a:path>
              </a:pathLst>
            </a:custGeom>
            <a:blipFill>
              <a:blip r:embed="rId11"/>
              <a:stretch>
                <a:fillRect l="-24988" r="-249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826260" y="1827530"/>
              <a:ext cx="2644140" cy="2644140"/>
            </a:xfrm>
            <a:custGeom>
              <a:avLst/>
              <a:gdLst/>
              <a:ahLst/>
              <a:cxnLst/>
              <a:rect l="l" t="t" r="r" b="b"/>
              <a:pathLst>
                <a:path w="2644140" h="2644140">
                  <a:moveTo>
                    <a:pt x="1322070" y="2644140"/>
                  </a:moveTo>
                  <a:cubicBezTo>
                    <a:pt x="593090" y="2644140"/>
                    <a:pt x="0" y="2051050"/>
                    <a:pt x="0" y="1322070"/>
                  </a:cubicBezTo>
                  <a:cubicBezTo>
                    <a:pt x="0" y="593090"/>
                    <a:pt x="593090" y="0"/>
                    <a:pt x="1322070" y="0"/>
                  </a:cubicBezTo>
                  <a:cubicBezTo>
                    <a:pt x="2051050" y="0"/>
                    <a:pt x="2644140" y="593090"/>
                    <a:pt x="2644140" y="1322070"/>
                  </a:cubicBezTo>
                  <a:cubicBezTo>
                    <a:pt x="2644140" y="2051050"/>
                    <a:pt x="2052320" y="2644140"/>
                    <a:pt x="1322070" y="2644140"/>
                  </a:cubicBezTo>
                  <a:close/>
                </a:path>
              </a:pathLst>
            </a:custGeom>
            <a:blipFill>
              <a:blip r:embed="rId12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80724" y="7688680"/>
            <a:ext cx="4724964" cy="4755165"/>
          </a:xfrm>
          <a:custGeom>
            <a:avLst/>
            <a:gdLst/>
            <a:ahLst/>
            <a:cxnLst/>
            <a:rect l="l" t="t" r="r" b="b"/>
            <a:pathLst>
              <a:path w="4724964" h="4755165">
                <a:moveTo>
                  <a:pt x="0" y="0"/>
                </a:moveTo>
                <a:lnTo>
                  <a:pt x="4724965" y="0"/>
                </a:lnTo>
                <a:lnTo>
                  <a:pt x="4724965" y="4755164"/>
                </a:lnTo>
                <a:lnTo>
                  <a:pt x="0" y="475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52072" y="8305801"/>
            <a:ext cx="1250712" cy="2175152"/>
          </a:xfrm>
          <a:custGeom>
            <a:avLst/>
            <a:gdLst/>
            <a:ahLst/>
            <a:cxnLst/>
            <a:rect l="l" t="t" r="r" b="b"/>
            <a:pathLst>
              <a:path w="1250712" h="2175152">
                <a:moveTo>
                  <a:pt x="1250713" y="0"/>
                </a:moveTo>
                <a:lnTo>
                  <a:pt x="0" y="0"/>
                </a:lnTo>
                <a:lnTo>
                  <a:pt x="0" y="2175151"/>
                </a:lnTo>
                <a:lnTo>
                  <a:pt x="1250713" y="2175151"/>
                </a:lnTo>
                <a:lnTo>
                  <a:pt x="125071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70886" y="117273"/>
            <a:ext cx="2060668" cy="1790805"/>
          </a:xfrm>
          <a:custGeom>
            <a:avLst/>
            <a:gdLst/>
            <a:ahLst/>
            <a:cxnLst/>
            <a:rect l="l" t="t" r="r" b="b"/>
            <a:pathLst>
              <a:path w="2060668" h="1790805">
                <a:moveTo>
                  <a:pt x="0" y="0"/>
                </a:moveTo>
                <a:lnTo>
                  <a:pt x="2060668" y="0"/>
                </a:lnTo>
                <a:lnTo>
                  <a:pt x="2060668" y="1790805"/>
                </a:lnTo>
                <a:lnTo>
                  <a:pt x="0" y="17908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81758" y="4392810"/>
            <a:ext cx="17524299" cy="2459282"/>
          </a:xfrm>
          <a:custGeom>
            <a:avLst/>
            <a:gdLst/>
            <a:ahLst/>
            <a:cxnLst/>
            <a:rect l="l" t="t" r="r" b="b"/>
            <a:pathLst>
              <a:path w="17524299" h="2459282">
                <a:moveTo>
                  <a:pt x="0" y="0"/>
                </a:moveTo>
                <a:lnTo>
                  <a:pt x="17524300" y="0"/>
                </a:lnTo>
                <a:lnTo>
                  <a:pt x="17524300" y="2459281"/>
                </a:lnTo>
                <a:lnTo>
                  <a:pt x="0" y="24592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32770" b="-356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742386" y="4846117"/>
            <a:ext cx="16714575" cy="145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504"/>
              </a:lnSpc>
              <a:spcBef>
                <a:spcPct val="0"/>
              </a:spcBef>
            </a:pPr>
            <a:r>
              <a:rPr lang="en-US" sz="3988" spc="390">
                <a:solidFill>
                  <a:srgbClr val="C00000"/>
                </a:solidFill>
                <a:latin typeface="Times New Roman Bold"/>
                <a:ea typeface="Times New Roman Bold"/>
              </a:rPr>
              <a:t>polyéthylène +𝒅𝒊𝒐𝒙𝒚𝒈è𝒏𝒆            𝒆𝒂𝒖 +𝒅𝒊𝒐𝒙𝒚𝒅𝒆 𝒅𝒆 𝒄𝒂𝒓𝒃𝒐𝒏𝒆 +𝒂𝒖𝒕𝒓𝒆𝒔 𝒑𝒓𝒐𝒅𝒖𝒊𝒕𝒔</a:t>
            </a:r>
          </a:p>
        </p:txBody>
      </p:sp>
      <p:sp>
        <p:nvSpPr>
          <p:cNvPr id="12" name="Freeform 12"/>
          <p:cNvSpPr/>
          <p:nvPr/>
        </p:nvSpPr>
        <p:spPr>
          <a:xfrm>
            <a:off x="8012807" y="5143500"/>
            <a:ext cx="1131193" cy="337301"/>
          </a:xfrm>
          <a:custGeom>
            <a:avLst/>
            <a:gdLst/>
            <a:ahLst/>
            <a:cxnLst/>
            <a:rect l="l" t="t" r="r" b="b"/>
            <a:pathLst>
              <a:path w="1131193" h="337301">
                <a:moveTo>
                  <a:pt x="0" y="0"/>
                </a:moveTo>
                <a:lnTo>
                  <a:pt x="1131193" y="0"/>
                </a:lnTo>
                <a:lnTo>
                  <a:pt x="1131193" y="337301"/>
                </a:lnTo>
                <a:lnTo>
                  <a:pt x="0" y="3373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6888339" y="311682"/>
            <a:ext cx="4881502" cy="1596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59"/>
              </a:lnSpc>
              <a:spcBef>
                <a:spcPct val="0"/>
              </a:spcBef>
            </a:pPr>
            <a:r>
              <a:rPr lang="en-US" sz="8399" u="sng">
                <a:solidFill>
                  <a:srgbClr val="E9C29C"/>
                </a:solidFill>
                <a:latin typeface="Times New Roman Bold"/>
              </a:rPr>
              <a:t>conclusion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19781" y="1913357"/>
            <a:ext cx="15918180" cy="2127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Times New Roman Bold"/>
              </a:rPr>
              <a:t>La combustion du polyéthylène dans le dioxygène de l’air est une réaction chimique qui produit essentiellement de l’eau et du dioxyde de carbone et d’autre produits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00781" y="7299566"/>
            <a:ext cx="15156180" cy="1442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Times New Roman Bold"/>
              </a:rPr>
              <a:t>Le polyéthylène est essentiellement constitué d’atomes </a:t>
            </a:r>
            <a:r>
              <a:rPr lang="en-US" sz="4199">
                <a:solidFill>
                  <a:srgbClr val="B6F61A"/>
                </a:solidFill>
                <a:latin typeface="Times New Roman Bold"/>
              </a:rPr>
              <a:t>d’hydrogène</a:t>
            </a:r>
            <a:r>
              <a:rPr lang="en-US" sz="4199">
                <a:solidFill>
                  <a:srgbClr val="FFFFFF"/>
                </a:solidFill>
                <a:latin typeface="Times New Roman Bold"/>
              </a:rPr>
              <a:t> et de </a:t>
            </a:r>
            <a:r>
              <a:rPr lang="en-US" sz="4199">
                <a:solidFill>
                  <a:srgbClr val="C8FF16"/>
                </a:solidFill>
                <a:latin typeface="Times New Roman Bold"/>
                <a:ea typeface="Times New Roman Bold"/>
              </a:rPr>
              <a:t>carbone﻿</a:t>
            </a:r>
            <a:r>
              <a:rPr lang="en-US" sz="4199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74764" y="-207071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9009597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7773" y="4163622"/>
            <a:ext cx="110236" cy="2818996"/>
            <a:chOff x="0" y="0"/>
            <a:chExt cx="26312" cy="6728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277787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3295928" y="834546"/>
            <a:ext cx="960948" cy="1000625"/>
          </a:xfrm>
          <a:custGeom>
            <a:avLst/>
            <a:gdLst/>
            <a:ahLst/>
            <a:cxnLst/>
            <a:rect l="l" t="t" r="r" b="b"/>
            <a:pathLst>
              <a:path w="960948" h="1000625">
                <a:moveTo>
                  <a:pt x="0" y="0"/>
                </a:moveTo>
                <a:lnTo>
                  <a:pt x="960948" y="0"/>
                </a:lnTo>
                <a:lnTo>
                  <a:pt x="960948" y="1000624"/>
                </a:lnTo>
                <a:lnTo>
                  <a:pt x="0" y="10006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2604248" y="501108"/>
            <a:ext cx="4389701" cy="4389201"/>
            <a:chOff x="0" y="0"/>
            <a:chExt cx="6350013" cy="6349289"/>
          </a:xfrm>
        </p:grpSpPr>
        <p:sp>
          <p:nvSpPr>
            <p:cNvPr id="15" name="Freeform 15"/>
            <p:cNvSpPr/>
            <p:nvPr/>
          </p:nvSpPr>
          <p:spPr>
            <a:xfrm>
              <a:off x="-95250" y="-95136"/>
              <a:ext cx="6540525" cy="6539573"/>
            </a:xfrm>
            <a:custGeom>
              <a:avLst/>
              <a:gdLst/>
              <a:ahLst/>
              <a:cxnLst/>
              <a:rect l="l" t="t" r="r" b="b"/>
              <a:pathLst>
                <a:path w="6540525" h="6539573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blipFill>
              <a:blip r:embed="rId8"/>
              <a:stretch>
                <a:fillRect t="-16674" b="-1667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2625189" y="5253233"/>
            <a:ext cx="4368760" cy="4368262"/>
            <a:chOff x="0" y="0"/>
            <a:chExt cx="6350013" cy="6349289"/>
          </a:xfrm>
        </p:grpSpPr>
        <p:sp>
          <p:nvSpPr>
            <p:cNvPr id="17" name="Freeform 17"/>
            <p:cNvSpPr/>
            <p:nvPr/>
          </p:nvSpPr>
          <p:spPr>
            <a:xfrm>
              <a:off x="-95250" y="-95136"/>
              <a:ext cx="6540525" cy="6539573"/>
            </a:xfrm>
            <a:custGeom>
              <a:avLst/>
              <a:gdLst/>
              <a:ahLst/>
              <a:cxnLst/>
              <a:rect l="l" t="t" r="r" b="b"/>
              <a:pathLst>
                <a:path w="6540525" h="6539573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blipFill>
              <a:blip r:embed="rId9"/>
              <a:stretch>
                <a:fillRect t="-16674" b="-1667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4100653" y="1876162"/>
            <a:ext cx="6747288" cy="1594813"/>
          </a:xfrm>
          <a:custGeom>
            <a:avLst/>
            <a:gdLst/>
            <a:ahLst/>
            <a:cxnLst/>
            <a:rect l="l" t="t" r="r" b="b"/>
            <a:pathLst>
              <a:path w="6747288" h="1594813">
                <a:moveTo>
                  <a:pt x="0" y="0"/>
                </a:moveTo>
                <a:lnTo>
                  <a:pt x="6747288" y="0"/>
                </a:lnTo>
                <a:lnTo>
                  <a:pt x="6747288" y="1594813"/>
                </a:lnTo>
                <a:lnTo>
                  <a:pt x="0" y="15948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2562124" y="4449476"/>
            <a:ext cx="9393567" cy="3133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85"/>
              </a:lnSpc>
            </a:pPr>
            <a:r>
              <a:rPr lang="en-US" sz="4489" spc="224">
                <a:solidFill>
                  <a:srgbClr val="FFFFFF"/>
                </a:solidFill>
                <a:latin typeface="Open Sauce Bold"/>
              </a:rPr>
              <a:t>les matières organiques se constituée essentiellement d’atomes d’hydrogène et de carbone</a:t>
            </a:r>
            <a:r>
              <a:rPr lang="en-US" sz="4489" spc="224">
                <a:solidFill>
                  <a:srgbClr val="1C5739"/>
                </a:solidFill>
                <a:latin typeface="Open Sauce Bold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69449" y="2205991"/>
            <a:ext cx="5321917" cy="91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5"/>
              </a:lnSpc>
            </a:pPr>
            <a:r>
              <a:rPr lang="en-US" sz="4889" u="sng" spc="244">
                <a:solidFill>
                  <a:srgbClr val="C00000"/>
                </a:solidFill>
                <a:latin typeface="Codec Pro ExtraBold Bold"/>
              </a:rPr>
              <a:t>CONCLUSION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99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800049" y="6940570"/>
            <a:ext cx="7373855" cy="0"/>
          </a:xfrm>
          <a:prstGeom prst="line">
            <a:avLst/>
          </a:prstGeom>
          <a:ln w="9525" cap="rnd">
            <a:solidFill>
              <a:srgbClr val="000000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8884240" y="3317351"/>
            <a:ext cx="0" cy="7729605"/>
          </a:xfrm>
          <a:prstGeom prst="line">
            <a:avLst/>
          </a:prstGeom>
          <a:ln w="9525" cap="rnd">
            <a:solidFill>
              <a:srgbClr val="000000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8893765" y="3317351"/>
            <a:ext cx="0" cy="7542205"/>
          </a:xfrm>
          <a:prstGeom prst="line">
            <a:avLst/>
          </a:prstGeom>
          <a:ln w="9525" cap="rnd">
            <a:solidFill>
              <a:srgbClr val="000000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18283238" y="3618196"/>
            <a:ext cx="0" cy="7542205"/>
          </a:xfrm>
          <a:prstGeom prst="line">
            <a:avLst/>
          </a:prstGeom>
          <a:ln w="9525" cap="rnd">
            <a:solidFill>
              <a:srgbClr val="000000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0" y="3701317"/>
            <a:ext cx="18780128" cy="0"/>
          </a:xfrm>
          <a:prstGeom prst="line">
            <a:avLst/>
          </a:prstGeom>
          <a:ln w="9525" cap="rnd">
            <a:solidFill>
              <a:srgbClr val="000000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-176175" y="5442023"/>
            <a:ext cx="18780128" cy="0"/>
          </a:xfrm>
          <a:prstGeom prst="line">
            <a:avLst/>
          </a:prstGeom>
          <a:ln w="9525" cap="rnd">
            <a:solidFill>
              <a:srgbClr val="000000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-379473" y="7722585"/>
            <a:ext cx="19186724" cy="0"/>
          </a:xfrm>
          <a:prstGeom prst="line">
            <a:avLst/>
          </a:prstGeom>
          <a:ln w="9525" cap="rnd">
            <a:solidFill>
              <a:srgbClr val="000000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4534178" y="5698623"/>
            <a:ext cx="4247248" cy="1409848"/>
            <a:chOff x="0" y="0"/>
            <a:chExt cx="15273253" cy="50698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273254" cy="5069863"/>
            </a:xfrm>
            <a:custGeom>
              <a:avLst/>
              <a:gdLst/>
              <a:ahLst/>
              <a:cxnLst/>
              <a:rect l="l" t="t" r="r" b="b"/>
              <a:pathLst>
                <a:path w="15273254" h="5069863">
                  <a:moveTo>
                    <a:pt x="15273254" y="2534932"/>
                  </a:moveTo>
                  <a:cubicBezTo>
                    <a:pt x="15273254" y="4641365"/>
                    <a:pt x="14844881" y="5069863"/>
                    <a:pt x="14316308" y="5069863"/>
                  </a:cubicBezTo>
                  <a:lnTo>
                    <a:pt x="956945" y="5069863"/>
                  </a:lnTo>
                  <a:cubicBezTo>
                    <a:pt x="428371" y="5069863"/>
                    <a:pt x="0" y="4641365"/>
                    <a:pt x="0" y="2534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14316308" y="0"/>
                  </a:lnTo>
                  <a:cubicBezTo>
                    <a:pt x="14844756" y="0"/>
                    <a:pt x="15273254" y="428371"/>
                    <a:pt x="15273254" y="2534932"/>
                  </a:cubicBezTo>
                  <a:close/>
                </a:path>
              </a:pathLst>
            </a:custGeom>
            <a:solidFill>
              <a:srgbClr val="FAA93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54652" y="3868572"/>
            <a:ext cx="4013510" cy="1373427"/>
            <a:chOff x="0" y="0"/>
            <a:chExt cx="9416797" cy="32224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16797" cy="3222436"/>
            </a:xfrm>
            <a:custGeom>
              <a:avLst/>
              <a:gdLst/>
              <a:ahLst/>
              <a:cxnLst/>
              <a:rect l="l" t="t" r="r" b="b"/>
              <a:pathLst>
                <a:path w="9416797" h="3222436">
                  <a:moveTo>
                    <a:pt x="9416797" y="1611218"/>
                  </a:moveTo>
                  <a:cubicBezTo>
                    <a:pt x="9416797" y="2793938"/>
                    <a:pt x="8988426" y="3222436"/>
                    <a:pt x="8459852" y="3222436"/>
                  </a:cubicBezTo>
                  <a:lnTo>
                    <a:pt x="956945" y="3222436"/>
                  </a:lnTo>
                  <a:cubicBezTo>
                    <a:pt x="428371" y="3222436"/>
                    <a:pt x="0" y="2793938"/>
                    <a:pt x="0" y="1611218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8459852" y="0"/>
                  </a:lnTo>
                  <a:cubicBezTo>
                    <a:pt x="8988299" y="0"/>
                    <a:pt x="9416797" y="428371"/>
                    <a:pt x="9416797" y="1611218"/>
                  </a:cubicBezTo>
                  <a:close/>
                </a:path>
              </a:pathLst>
            </a:custGeom>
            <a:solidFill>
              <a:srgbClr val="FAA93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936627" y="3706080"/>
            <a:ext cx="9090353" cy="1590812"/>
            <a:chOff x="0" y="0"/>
            <a:chExt cx="10850934" cy="189891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50935" cy="1898914"/>
            </a:xfrm>
            <a:custGeom>
              <a:avLst/>
              <a:gdLst/>
              <a:ahLst/>
              <a:cxnLst/>
              <a:rect l="l" t="t" r="r" b="b"/>
              <a:pathLst>
                <a:path w="10850935" h="1898914">
                  <a:moveTo>
                    <a:pt x="10850935" y="949457"/>
                  </a:moveTo>
                  <a:cubicBezTo>
                    <a:pt x="10850935" y="1470416"/>
                    <a:pt x="10422563" y="1898914"/>
                    <a:pt x="9893989" y="1898914"/>
                  </a:cubicBezTo>
                  <a:lnTo>
                    <a:pt x="956945" y="1898914"/>
                  </a:lnTo>
                  <a:cubicBezTo>
                    <a:pt x="428371" y="1898914"/>
                    <a:pt x="0" y="1470416"/>
                    <a:pt x="0" y="949457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9893989" y="0"/>
                  </a:lnTo>
                  <a:cubicBezTo>
                    <a:pt x="10422437" y="0"/>
                    <a:pt x="10850935" y="428371"/>
                    <a:pt x="10850935" y="949457"/>
                  </a:cubicBezTo>
                  <a:close/>
                </a:path>
              </a:pathLst>
            </a:custGeom>
            <a:solidFill>
              <a:srgbClr val="E5CCF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0" y="0"/>
            <a:ext cx="18278475" cy="2544830"/>
          </a:xfrm>
          <a:prstGeom prst="rect">
            <a:avLst/>
          </a:prstGeom>
          <a:solidFill>
            <a:srgbClr val="00422E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5703041" y="8427435"/>
            <a:ext cx="2797446" cy="291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FFFFFF"/>
                </a:solidFill>
                <a:latin typeface="Clear Sans"/>
              </a:rPr>
              <a:t>Finalisation des supports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534178" y="8249613"/>
            <a:ext cx="4247248" cy="1556027"/>
            <a:chOff x="0" y="0"/>
            <a:chExt cx="15273253" cy="559552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273254" cy="5595526"/>
            </a:xfrm>
            <a:custGeom>
              <a:avLst/>
              <a:gdLst/>
              <a:ahLst/>
              <a:cxnLst/>
              <a:rect l="l" t="t" r="r" b="b"/>
              <a:pathLst>
                <a:path w="15273254" h="5595526">
                  <a:moveTo>
                    <a:pt x="15273254" y="2797763"/>
                  </a:moveTo>
                  <a:cubicBezTo>
                    <a:pt x="15273254" y="5167028"/>
                    <a:pt x="14844881" y="5595526"/>
                    <a:pt x="14316308" y="5595526"/>
                  </a:cubicBezTo>
                  <a:lnTo>
                    <a:pt x="956945" y="5595526"/>
                  </a:lnTo>
                  <a:cubicBezTo>
                    <a:pt x="428371" y="5595526"/>
                    <a:pt x="0" y="5167028"/>
                    <a:pt x="0" y="2797763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14316308" y="0"/>
                  </a:lnTo>
                  <a:cubicBezTo>
                    <a:pt x="14844756" y="0"/>
                    <a:pt x="15273254" y="428371"/>
                    <a:pt x="15273254" y="2797763"/>
                  </a:cubicBezTo>
                  <a:close/>
                </a:path>
              </a:pathLst>
            </a:custGeom>
            <a:solidFill>
              <a:srgbClr val="FAA93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098552" y="5779348"/>
            <a:ext cx="9090353" cy="1590812"/>
            <a:chOff x="0" y="0"/>
            <a:chExt cx="10850934" cy="189891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850935" cy="1898914"/>
            </a:xfrm>
            <a:custGeom>
              <a:avLst/>
              <a:gdLst/>
              <a:ahLst/>
              <a:cxnLst/>
              <a:rect l="l" t="t" r="r" b="b"/>
              <a:pathLst>
                <a:path w="10850935" h="1898914">
                  <a:moveTo>
                    <a:pt x="10850935" y="949457"/>
                  </a:moveTo>
                  <a:cubicBezTo>
                    <a:pt x="10850935" y="1470416"/>
                    <a:pt x="10422563" y="1898914"/>
                    <a:pt x="9893989" y="1898914"/>
                  </a:cubicBezTo>
                  <a:lnTo>
                    <a:pt x="956945" y="1898914"/>
                  </a:lnTo>
                  <a:cubicBezTo>
                    <a:pt x="428371" y="1898914"/>
                    <a:pt x="0" y="1470416"/>
                    <a:pt x="0" y="949457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9893989" y="0"/>
                  </a:lnTo>
                  <a:cubicBezTo>
                    <a:pt x="10422437" y="0"/>
                    <a:pt x="10850935" y="428371"/>
                    <a:pt x="10850935" y="949457"/>
                  </a:cubicBezTo>
                  <a:close/>
                </a:path>
              </a:pathLst>
            </a:custGeom>
            <a:solidFill>
              <a:srgbClr val="E5CCF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895655" y="7855935"/>
            <a:ext cx="9090353" cy="2056543"/>
            <a:chOff x="0" y="0"/>
            <a:chExt cx="10850934" cy="24548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850935" cy="2454846"/>
            </a:xfrm>
            <a:custGeom>
              <a:avLst/>
              <a:gdLst/>
              <a:ahLst/>
              <a:cxnLst/>
              <a:rect l="l" t="t" r="r" b="b"/>
              <a:pathLst>
                <a:path w="10850935" h="2454846">
                  <a:moveTo>
                    <a:pt x="10850935" y="1227423"/>
                  </a:moveTo>
                  <a:cubicBezTo>
                    <a:pt x="10850935" y="2026348"/>
                    <a:pt x="10422563" y="2454846"/>
                    <a:pt x="9893989" y="2454846"/>
                  </a:cubicBezTo>
                  <a:lnTo>
                    <a:pt x="956945" y="2454846"/>
                  </a:lnTo>
                  <a:cubicBezTo>
                    <a:pt x="428371" y="2454846"/>
                    <a:pt x="0" y="2026348"/>
                    <a:pt x="0" y="1227423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9893989" y="0"/>
                  </a:lnTo>
                  <a:cubicBezTo>
                    <a:pt x="10422437" y="0"/>
                    <a:pt x="10850935" y="428371"/>
                    <a:pt x="10850935" y="1227423"/>
                  </a:cubicBezTo>
                  <a:close/>
                </a:path>
              </a:pathLst>
            </a:custGeom>
            <a:solidFill>
              <a:srgbClr val="E5CCF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25237" y="5084141"/>
            <a:ext cx="9188651" cy="614482"/>
          </a:xfrm>
          <a:custGeom>
            <a:avLst/>
            <a:gdLst/>
            <a:ahLst/>
            <a:cxnLst/>
            <a:rect l="l" t="t" r="r" b="b"/>
            <a:pathLst>
              <a:path w="9188651" h="614482">
                <a:moveTo>
                  <a:pt x="0" y="0"/>
                </a:moveTo>
                <a:lnTo>
                  <a:pt x="9188652" y="0"/>
                </a:lnTo>
                <a:lnTo>
                  <a:pt x="9188652" y="614482"/>
                </a:lnTo>
                <a:lnTo>
                  <a:pt x="0" y="6144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4927558" y="2777692"/>
            <a:ext cx="3226750" cy="480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3"/>
              </a:lnSpc>
            </a:pPr>
            <a:r>
              <a:rPr lang="en-US" sz="2648">
                <a:solidFill>
                  <a:srgbClr val="FFE400"/>
                </a:solidFill>
                <a:latin typeface="Times New Roman Bold"/>
              </a:rPr>
              <a:t>LE GAZ PRODUIT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411741" y="2794719"/>
            <a:ext cx="3759875" cy="57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8"/>
              </a:lnSpc>
            </a:pPr>
            <a:r>
              <a:rPr lang="en-US" sz="3229">
                <a:solidFill>
                  <a:srgbClr val="FFE400"/>
                </a:solidFill>
                <a:latin typeface="Times New Roman Bold"/>
              </a:rPr>
              <a:t>LE DANGER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0041" y="2572287"/>
            <a:ext cx="3453514" cy="900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2599">
                <a:solidFill>
                  <a:srgbClr val="191919"/>
                </a:solidFill>
                <a:latin typeface="Times New Roman Bold"/>
              </a:rPr>
              <a:t>MATIERE ORGANIQUE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213889" y="3639405"/>
            <a:ext cx="8494695" cy="168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249"/>
              </a:lnSpc>
              <a:buFont typeface="Arial"/>
              <a:buChar char="•"/>
            </a:pPr>
            <a:r>
              <a:rPr lang="en-US" sz="2499">
                <a:solidFill>
                  <a:srgbClr val="191919"/>
                </a:solidFill>
                <a:latin typeface="Times New Roman Bold"/>
              </a:rPr>
              <a:t>Le chlorure d’hydrogène est</a:t>
            </a:r>
            <a:r>
              <a:rPr lang="en-US" sz="2499">
                <a:solidFill>
                  <a:srgbClr val="FFE400"/>
                </a:solidFill>
                <a:latin typeface="Times New Roman Bold"/>
              </a:rPr>
              <a:t> </a:t>
            </a:r>
            <a:r>
              <a:rPr lang="en-US" sz="2499">
                <a:solidFill>
                  <a:srgbClr val="DD8047"/>
                </a:solidFill>
                <a:latin typeface="Times New Roman Bold"/>
              </a:rPr>
              <a:t>un gaz toxique</a:t>
            </a:r>
            <a:r>
              <a:rPr lang="en-US" sz="2499">
                <a:solidFill>
                  <a:srgbClr val="191919"/>
                </a:solidFill>
                <a:latin typeface="Times New Roman Bold"/>
              </a:rPr>
              <a:t> qui </a:t>
            </a:r>
            <a:r>
              <a:rPr lang="en-US" sz="2499">
                <a:solidFill>
                  <a:srgbClr val="5E17EB"/>
                </a:solidFill>
                <a:latin typeface="Times New Roman Bold"/>
              </a:rPr>
              <a:t>attaque les</a:t>
            </a:r>
            <a:r>
              <a:rPr lang="en-US" sz="2499">
                <a:solidFill>
                  <a:srgbClr val="191919"/>
                </a:solidFill>
                <a:latin typeface="Times New Roman Bold"/>
              </a:rPr>
              <a:t> </a:t>
            </a:r>
            <a:r>
              <a:rPr lang="en-US" sz="2499">
                <a:solidFill>
                  <a:srgbClr val="5E17EB"/>
                </a:solidFill>
                <a:latin typeface="Times New Roman Bold"/>
              </a:rPr>
              <a:t>poumons</a:t>
            </a:r>
            <a:r>
              <a:rPr lang="en-US" sz="2499">
                <a:solidFill>
                  <a:srgbClr val="191919"/>
                </a:solidFill>
                <a:latin typeface="Times New Roman Bold"/>
              </a:rPr>
              <a:t>.</a:t>
            </a:r>
          </a:p>
          <a:p>
            <a:pPr marL="539749" lvl="1" indent="-269875" algn="l">
              <a:lnSpc>
                <a:spcPts val="3249"/>
              </a:lnSpc>
              <a:buFont typeface="Arial"/>
              <a:buChar char="•"/>
            </a:pPr>
            <a:r>
              <a:rPr lang="en-US" sz="2499">
                <a:solidFill>
                  <a:srgbClr val="191919"/>
                </a:solidFill>
                <a:latin typeface="Times New Roman Bold"/>
              </a:rPr>
              <a:t>Le chlorure d’hydrogène est un gaz qui rend les eaux de </a:t>
            </a:r>
          </a:p>
          <a:p>
            <a:pPr algn="l">
              <a:lnSpc>
                <a:spcPts val="3249"/>
              </a:lnSpc>
            </a:pPr>
            <a:r>
              <a:rPr lang="en-US" sz="2499">
                <a:solidFill>
                  <a:srgbClr val="191919"/>
                </a:solidFill>
                <a:latin typeface="Times New Roman Bold"/>
              </a:rPr>
              <a:t>          </a:t>
            </a:r>
            <a:r>
              <a:rPr lang="en-US" sz="2499">
                <a:solidFill>
                  <a:srgbClr val="5271FF"/>
                </a:solidFill>
                <a:latin typeface="Times New Roman Bold"/>
              </a:rPr>
              <a:t>pluie acides</a:t>
            </a:r>
            <a:r>
              <a:rPr lang="en-US" sz="2499">
                <a:solidFill>
                  <a:srgbClr val="191919"/>
                </a:solidFill>
                <a:latin typeface="Times New Roman Bold"/>
              </a:rPr>
              <a:t> capables de</a:t>
            </a:r>
            <a:r>
              <a:rPr lang="en-US" sz="2499">
                <a:solidFill>
                  <a:srgbClr val="5E17EB"/>
                </a:solidFill>
                <a:latin typeface="Times New Roman Bold"/>
              </a:rPr>
              <a:t> détruire la végétation.</a:t>
            </a:r>
          </a:p>
        </p:txBody>
      </p:sp>
      <p:sp>
        <p:nvSpPr>
          <p:cNvPr id="28" name="Freeform 28"/>
          <p:cNvSpPr/>
          <p:nvPr/>
        </p:nvSpPr>
        <p:spPr>
          <a:xfrm flipH="1">
            <a:off x="8606262" y="5051166"/>
            <a:ext cx="9681738" cy="647457"/>
          </a:xfrm>
          <a:custGeom>
            <a:avLst/>
            <a:gdLst/>
            <a:ahLst/>
            <a:cxnLst/>
            <a:rect l="l" t="t" r="r" b="b"/>
            <a:pathLst>
              <a:path w="9681738" h="647457">
                <a:moveTo>
                  <a:pt x="9681738" y="0"/>
                </a:moveTo>
                <a:lnTo>
                  <a:pt x="0" y="0"/>
                </a:lnTo>
                <a:lnTo>
                  <a:pt x="0" y="647457"/>
                </a:lnTo>
                <a:lnTo>
                  <a:pt x="9681738" y="647457"/>
                </a:lnTo>
                <a:lnTo>
                  <a:pt x="968173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0" y="7436835"/>
            <a:ext cx="9188651" cy="614482"/>
          </a:xfrm>
          <a:custGeom>
            <a:avLst/>
            <a:gdLst/>
            <a:ahLst/>
            <a:cxnLst/>
            <a:rect l="l" t="t" r="r" b="b"/>
            <a:pathLst>
              <a:path w="9188651" h="614482">
                <a:moveTo>
                  <a:pt x="0" y="0"/>
                </a:moveTo>
                <a:lnTo>
                  <a:pt x="9188651" y="0"/>
                </a:lnTo>
                <a:lnTo>
                  <a:pt x="9188651" y="614482"/>
                </a:lnTo>
                <a:lnTo>
                  <a:pt x="0" y="6144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 flipH="1">
            <a:off x="8537531" y="7413075"/>
            <a:ext cx="9740944" cy="651416"/>
          </a:xfrm>
          <a:custGeom>
            <a:avLst/>
            <a:gdLst/>
            <a:ahLst/>
            <a:cxnLst/>
            <a:rect l="l" t="t" r="r" b="b"/>
            <a:pathLst>
              <a:path w="9740944" h="651416">
                <a:moveTo>
                  <a:pt x="9740944" y="0"/>
                </a:moveTo>
                <a:lnTo>
                  <a:pt x="0" y="0"/>
                </a:lnTo>
                <a:lnTo>
                  <a:pt x="0" y="651416"/>
                </a:lnTo>
                <a:lnTo>
                  <a:pt x="9740944" y="651416"/>
                </a:lnTo>
                <a:lnTo>
                  <a:pt x="97409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 flipH="1">
            <a:off x="8547689" y="3372826"/>
            <a:ext cx="9681738" cy="647457"/>
          </a:xfrm>
          <a:custGeom>
            <a:avLst/>
            <a:gdLst/>
            <a:ahLst/>
            <a:cxnLst/>
            <a:rect l="l" t="t" r="r" b="b"/>
            <a:pathLst>
              <a:path w="9681738" h="647457">
                <a:moveTo>
                  <a:pt x="9681738" y="0"/>
                </a:moveTo>
                <a:lnTo>
                  <a:pt x="0" y="0"/>
                </a:lnTo>
                <a:lnTo>
                  <a:pt x="0" y="647457"/>
                </a:lnTo>
                <a:lnTo>
                  <a:pt x="9681738" y="647457"/>
                </a:lnTo>
                <a:lnTo>
                  <a:pt x="968173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25237" y="3398839"/>
            <a:ext cx="9188651" cy="614482"/>
          </a:xfrm>
          <a:custGeom>
            <a:avLst/>
            <a:gdLst/>
            <a:ahLst/>
            <a:cxnLst/>
            <a:rect l="l" t="t" r="r" b="b"/>
            <a:pathLst>
              <a:path w="9188651" h="614482">
                <a:moveTo>
                  <a:pt x="0" y="0"/>
                </a:moveTo>
                <a:lnTo>
                  <a:pt x="9188652" y="0"/>
                </a:lnTo>
                <a:lnTo>
                  <a:pt x="9188652" y="614482"/>
                </a:lnTo>
                <a:lnTo>
                  <a:pt x="0" y="6144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4392378" y="2544830"/>
            <a:ext cx="197073" cy="7742170"/>
          </a:xfrm>
          <a:custGeom>
            <a:avLst/>
            <a:gdLst/>
            <a:ahLst/>
            <a:cxnLst/>
            <a:rect l="l" t="t" r="r" b="b"/>
            <a:pathLst>
              <a:path w="197073" h="7742170">
                <a:moveTo>
                  <a:pt x="0" y="0"/>
                </a:moveTo>
                <a:lnTo>
                  <a:pt x="197074" y="0"/>
                </a:lnTo>
                <a:lnTo>
                  <a:pt x="197074" y="7742170"/>
                </a:lnTo>
                <a:lnTo>
                  <a:pt x="0" y="77421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TextBox 34"/>
          <p:cNvSpPr txBox="1"/>
          <p:nvPr/>
        </p:nvSpPr>
        <p:spPr>
          <a:xfrm>
            <a:off x="494586" y="4013767"/>
            <a:ext cx="3730453" cy="927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1"/>
              </a:lnSpc>
            </a:pPr>
            <a:r>
              <a:rPr lang="en-US" sz="3010" spc="150">
                <a:solidFill>
                  <a:srgbClr val="FFE400"/>
                </a:solidFill>
                <a:latin typeface="Times New Roman Bold"/>
              </a:rPr>
              <a:t>polychlorure </a:t>
            </a:r>
          </a:p>
          <a:p>
            <a:pPr algn="ctr">
              <a:lnSpc>
                <a:spcPts val="3431"/>
              </a:lnSpc>
            </a:pPr>
            <a:r>
              <a:rPr lang="en-US" sz="3010" spc="150">
                <a:solidFill>
                  <a:srgbClr val="FFE400"/>
                </a:solidFill>
                <a:latin typeface="Times New Roman Bold"/>
              </a:rPr>
              <a:t>de vinyle  P.V.C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30873" y="6180101"/>
            <a:ext cx="2689366" cy="1007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spc="159">
                <a:solidFill>
                  <a:srgbClr val="FFE400"/>
                </a:solidFill>
                <a:latin typeface="Times New Roman Bold"/>
              </a:rPr>
              <a:t>NYLON</a:t>
            </a:r>
          </a:p>
          <a:p>
            <a:pPr algn="l">
              <a:lnSpc>
                <a:spcPts val="3079"/>
              </a:lnSpc>
            </a:pPr>
            <a:endParaRPr lang="en-US" sz="3199" spc="159">
              <a:solidFill>
                <a:srgbClr val="FFE400"/>
              </a:solidFill>
              <a:latin typeface="Times New Roman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762115" y="8156092"/>
            <a:ext cx="2689366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spc="179">
                <a:solidFill>
                  <a:srgbClr val="FFE400"/>
                </a:solidFill>
                <a:latin typeface="Times New Roman Bold"/>
              </a:rPr>
              <a:t>polyethylene  P.E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689011" y="4017704"/>
            <a:ext cx="3703846" cy="1065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3199">
                <a:solidFill>
                  <a:srgbClr val="5941FF"/>
                </a:solidFill>
                <a:latin typeface="Times New Roman Bold"/>
              </a:rPr>
              <a:t>chlorure d’hydrogène</a:t>
            </a:r>
          </a:p>
          <a:p>
            <a:pPr algn="ctr">
              <a:lnSpc>
                <a:spcPts val="3899"/>
              </a:lnSpc>
            </a:pPr>
            <a:r>
              <a:rPr lang="en-US" sz="2999">
                <a:solidFill>
                  <a:srgbClr val="5941FF"/>
                </a:solidFill>
                <a:latin typeface="Times New Roman Bold"/>
              </a:rPr>
              <a:t>HCl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10109" y="277421"/>
            <a:ext cx="15207559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40"/>
              </a:lnSpc>
            </a:pPr>
            <a:r>
              <a:rPr lang="en-US" sz="4800" u="sng" spc="-144">
                <a:solidFill>
                  <a:srgbClr val="FAA93A"/>
                </a:solidFill>
                <a:latin typeface="Times New Roman Bold Italics"/>
              </a:rPr>
              <a:t>III - Les dangers de la combustion des matériaux organiques :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02191" y="1044818"/>
            <a:ext cx="17392722" cy="124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01"/>
              </a:lnSpc>
            </a:pPr>
            <a:r>
              <a:rPr lang="en-US" sz="3616" spc="-108">
                <a:solidFill>
                  <a:srgbClr val="FFFFFF"/>
                </a:solidFill>
                <a:latin typeface="Times New Roman Bold"/>
              </a:rPr>
              <a:t>On cite quelques produits de combustions des matériaux organiques pouvant avoir des effets négatifs sur la santé et l’environnement :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490915" y="5901799"/>
            <a:ext cx="4301911" cy="1203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3499">
                <a:solidFill>
                  <a:srgbClr val="5941FF"/>
                </a:solidFill>
                <a:latin typeface="Times New Roman Bold"/>
              </a:rPr>
              <a:t>cyanure d’hydrogène</a:t>
            </a:r>
          </a:p>
          <a:p>
            <a:pPr algn="ctr">
              <a:lnSpc>
                <a:spcPts val="4549"/>
              </a:lnSpc>
            </a:pPr>
            <a:r>
              <a:rPr lang="en-US" sz="3499">
                <a:solidFill>
                  <a:srgbClr val="5941FF"/>
                </a:solidFill>
                <a:latin typeface="Times New Roman Bold"/>
              </a:rPr>
              <a:t>HCN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843843" y="8416916"/>
            <a:ext cx="3703846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9"/>
              </a:lnSpc>
            </a:pPr>
            <a:r>
              <a:rPr lang="en-US" sz="3399">
                <a:solidFill>
                  <a:srgbClr val="5941FF"/>
                </a:solidFill>
                <a:latin typeface="Times New Roman Bold"/>
              </a:rPr>
              <a:t>dioxyde de carbone</a:t>
            </a:r>
          </a:p>
          <a:p>
            <a:pPr algn="ctr">
              <a:lnSpc>
                <a:spcPts val="4419"/>
              </a:lnSpc>
            </a:pPr>
            <a:r>
              <a:rPr lang="en-US" sz="3399">
                <a:solidFill>
                  <a:srgbClr val="5941FF"/>
                </a:solidFill>
                <a:latin typeface="Times New Roman Bold"/>
              </a:rPr>
              <a:t>CO2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396381" y="5920704"/>
            <a:ext cx="8494695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>
                <a:solidFill>
                  <a:srgbClr val="191919"/>
                </a:solidFill>
                <a:latin typeface="Times New Roman Bold"/>
              </a:rPr>
              <a:t>Le cyanure d’hydrogène est un </a:t>
            </a:r>
            <a:r>
              <a:rPr lang="en-US" sz="3499">
                <a:solidFill>
                  <a:srgbClr val="004AAD"/>
                </a:solidFill>
                <a:latin typeface="Times New Roman Bold"/>
              </a:rPr>
              <a:t>gaz mortel</a:t>
            </a:r>
            <a:r>
              <a:rPr lang="en-US" sz="3499">
                <a:solidFill>
                  <a:srgbClr val="191919"/>
                </a:solidFill>
                <a:latin typeface="Times New Roman Bold"/>
              </a:rPr>
              <a:t> pour l’être  humain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491313" y="8045441"/>
            <a:ext cx="8494695" cy="168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9"/>
              </a:lnSpc>
            </a:pPr>
            <a:r>
              <a:rPr lang="en-US" sz="3299">
                <a:solidFill>
                  <a:srgbClr val="191919"/>
                </a:solidFill>
                <a:latin typeface="Times New Roman Bold"/>
              </a:rPr>
              <a:t>Le dioxyde de carbone favorise l’absorption de matières toxique l’augmentation ce gaz donne </a:t>
            </a:r>
            <a:r>
              <a:rPr lang="en-US" sz="3299">
                <a:solidFill>
                  <a:srgbClr val="004AAD"/>
                </a:solidFill>
                <a:latin typeface="Times New Roman Bold"/>
              </a:rPr>
              <a:t>l’effet de serre</a:t>
            </a:r>
            <a:r>
              <a:rPr lang="en-US" sz="3299">
                <a:solidFill>
                  <a:srgbClr val="191919"/>
                </a:solidFill>
                <a:latin typeface="Times New Roman Bold"/>
              </a:rPr>
              <a:t> </a:t>
            </a:r>
          </a:p>
        </p:txBody>
      </p:sp>
      <p:sp>
        <p:nvSpPr>
          <p:cNvPr id="44" name="Freeform 44"/>
          <p:cNvSpPr/>
          <p:nvPr/>
        </p:nvSpPr>
        <p:spPr>
          <a:xfrm>
            <a:off x="8797118" y="2544830"/>
            <a:ext cx="197073" cy="7742170"/>
          </a:xfrm>
          <a:custGeom>
            <a:avLst/>
            <a:gdLst/>
            <a:ahLst/>
            <a:cxnLst/>
            <a:rect l="l" t="t" r="r" b="b"/>
            <a:pathLst>
              <a:path w="197073" h="7742170">
                <a:moveTo>
                  <a:pt x="0" y="0"/>
                </a:moveTo>
                <a:lnTo>
                  <a:pt x="197074" y="0"/>
                </a:lnTo>
                <a:lnTo>
                  <a:pt x="197074" y="7742170"/>
                </a:lnTo>
                <a:lnTo>
                  <a:pt x="0" y="77421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438</Words>
  <Application>Microsoft Office PowerPoint</Application>
  <PresentationFormat>Custom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Calibri</vt:lpstr>
      <vt:lpstr>Times New Roman</vt:lpstr>
      <vt:lpstr>Roca One Ultra-Bold</vt:lpstr>
      <vt:lpstr>Times New Roman Italics</vt:lpstr>
      <vt:lpstr>Arial</vt:lpstr>
      <vt:lpstr>Codec Pro ExtraBold</vt:lpstr>
      <vt:lpstr>Times New Roman Bold Italics</vt:lpstr>
      <vt:lpstr>Open Sauce Bold</vt:lpstr>
      <vt:lpstr>Clear Sans</vt:lpstr>
      <vt:lpstr>Open Sans</vt:lpstr>
      <vt:lpstr>Codec Pro ExtraBold Bold</vt:lpstr>
      <vt:lpstr>Times New Roman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Plans</dc:title>
  <dc:creator>PC</dc:creator>
  <cp:lastModifiedBy>AIT ELZAAR SAID</cp:lastModifiedBy>
  <cp:revision>1</cp:revision>
  <dcterms:created xsi:type="dcterms:W3CDTF">2006-08-16T00:00:00Z</dcterms:created>
  <dcterms:modified xsi:type="dcterms:W3CDTF">2024-06-12T17:44:09Z</dcterms:modified>
  <dc:identifier>DAF0dJwmY04</dc:identifier>
</cp:coreProperties>
</file>