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Times New Roman" panose="02020603050405020304" pitchFamily="18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nton" panose="020B0604020202020204" charset="0"/>
      <p:regular r:id="rId22"/>
    </p:embeddedFont>
    <p:embeddedFont>
      <p:font typeface="Times New Roman Bold" panose="020B0604020202020204" charset="0"/>
      <p:regular r:id="rId23"/>
    </p:embeddedFont>
    <p:embeddedFont>
      <p:font typeface="Times New Roman Bold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9.png"/><Relationship Id="rId17" Type="http://schemas.openxmlformats.org/officeDocument/2006/relationships/image" Target="../media/image19.svg"/><Relationship Id="rId2" Type="http://schemas.openxmlformats.org/officeDocument/2006/relationships/image" Target="../media/image3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5" Type="http://schemas.openxmlformats.org/officeDocument/2006/relationships/image" Target="../media/image17.sv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11.sv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6.sv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21.svg"/><Relationship Id="rId1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21.sv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5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33.svg"/><Relationship Id="rId4" Type="http://schemas.openxmlformats.org/officeDocument/2006/relationships/image" Target="../media/image4.png"/><Relationship Id="rId9" Type="http://schemas.openxmlformats.org/officeDocument/2006/relationships/image" Target="../media/image21.sv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17" Type="http://schemas.openxmlformats.org/officeDocument/2006/relationships/image" Target="../media/image39.svg"/><Relationship Id="rId2" Type="http://schemas.openxmlformats.org/officeDocument/2006/relationships/image" Target="../media/image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5" Type="http://schemas.openxmlformats.org/officeDocument/2006/relationships/image" Target="../media/image37.svg"/><Relationship Id="rId10" Type="http://schemas.openxmlformats.org/officeDocument/2006/relationships/image" Target="../media/image8.png"/><Relationship Id="rId19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1.sv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svg"/><Relationship Id="rId5" Type="http://schemas.openxmlformats.org/officeDocument/2006/relationships/image" Target="../media/image6.svg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5.png"/><Relationship Id="rId2" Type="http://schemas.openxmlformats.org/officeDocument/2006/relationships/image" Target="../media/image3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7.svg"/><Relationship Id="rId5" Type="http://schemas.openxmlformats.org/officeDocument/2006/relationships/image" Target="../media/image6.svg"/><Relationship Id="rId15" Type="http://schemas.openxmlformats.org/officeDocument/2006/relationships/image" Target="../media/image7.png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3.sv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9.svg"/><Relationship Id="rId5" Type="http://schemas.openxmlformats.org/officeDocument/2006/relationships/image" Target="../media/image6.svg"/><Relationship Id="rId10" Type="http://schemas.openxmlformats.org/officeDocument/2006/relationships/image" Target="../media/image44.png"/><Relationship Id="rId4" Type="http://schemas.openxmlformats.org/officeDocument/2006/relationships/image" Target="../media/image4.png"/><Relationship Id="rId9" Type="http://schemas.openxmlformats.org/officeDocument/2006/relationships/image" Target="../media/image5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46.png"/><Relationship Id="rId4" Type="http://schemas.openxmlformats.org/officeDocument/2006/relationships/image" Target="../media/image4.png"/><Relationship Id="rId9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8.png"/><Relationship Id="rId17" Type="http://schemas.openxmlformats.org/officeDocument/2006/relationships/image" Target="../media/image69.svg"/><Relationship Id="rId2" Type="http://schemas.openxmlformats.org/officeDocument/2006/relationships/image" Target="../media/image3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svg"/><Relationship Id="rId5" Type="http://schemas.openxmlformats.org/officeDocument/2006/relationships/image" Target="../media/image6.svg"/><Relationship Id="rId15" Type="http://schemas.openxmlformats.org/officeDocument/2006/relationships/image" Target="../media/image67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3.sv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2734" r="-6333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307474" y="7686626"/>
            <a:ext cx="1230838" cy="835652"/>
            <a:chOff x="0" y="0"/>
            <a:chExt cx="3266174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66175" cy="2217502"/>
            </a:xfrm>
            <a:custGeom>
              <a:avLst/>
              <a:gdLst/>
              <a:ahLst/>
              <a:cxnLst/>
              <a:rect l="l" t="t" r="r" b="b"/>
              <a:pathLst>
                <a:path w="3266175" h="2217502">
                  <a:moveTo>
                    <a:pt x="3141714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141714" y="0"/>
                  </a:lnTo>
                  <a:cubicBezTo>
                    <a:pt x="3210294" y="0"/>
                    <a:pt x="3266175" y="55880"/>
                    <a:pt x="3266175" y="124460"/>
                  </a:cubicBezTo>
                  <a:lnTo>
                    <a:pt x="3266175" y="2093042"/>
                  </a:lnTo>
                  <a:cubicBezTo>
                    <a:pt x="3266175" y="2161622"/>
                    <a:pt x="3210294" y="2217502"/>
                    <a:pt x="3141714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346540" y="8102016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5936207" y="6671656"/>
            <a:ext cx="2921457" cy="292145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3587490" y="580474"/>
            <a:ext cx="5571981" cy="1588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  <a:spcBef>
                <a:spcPct val="0"/>
              </a:spcBef>
            </a:pPr>
            <a:r>
              <a:rPr lang="en-US" sz="8336" u="sng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Chapitre 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2075" y="2748384"/>
            <a:ext cx="8031925" cy="342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3"/>
              </a:lnSpc>
            </a:pPr>
            <a:r>
              <a:rPr lang="en-US" sz="7578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État d’équilibre d’un système chimique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07474" y="7883492"/>
            <a:ext cx="1230838" cy="38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Anton"/>
                <a:ea typeface="Anton"/>
                <a:cs typeface="Anton"/>
                <a:sym typeface="Anton"/>
              </a:rPr>
              <a:t>PROF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58584" y="84195"/>
            <a:ext cx="2897418" cy="820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71"/>
              </a:lnSpc>
              <a:spcBef>
                <a:spcPct val="0"/>
              </a:spcBef>
            </a:pPr>
            <a:r>
              <a:rPr lang="en-US" sz="4836" u="sng">
                <a:solidFill>
                  <a:srgbClr val="FF66C4"/>
                </a:solidFill>
                <a:latin typeface="Anton"/>
                <a:ea typeface="Anton"/>
                <a:cs typeface="Anton"/>
                <a:sym typeface="Anton"/>
              </a:rPr>
              <a:t>chimie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57239" y="1713132"/>
            <a:ext cx="658736" cy="511419"/>
          </a:xfrm>
          <a:custGeom>
            <a:avLst/>
            <a:gdLst/>
            <a:ahLst/>
            <a:cxnLst/>
            <a:rect l="l" t="t" r="r" b="b"/>
            <a:pathLst>
              <a:path w="658736" h="511419">
                <a:moveTo>
                  <a:pt x="0" y="0"/>
                </a:moveTo>
                <a:lnTo>
                  <a:pt x="658737" y="0"/>
                </a:lnTo>
                <a:lnTo>
                  <a:pt x="658737" y="511419"/>
                </a:lnTo>
                <a:lnTo>
                  <a:pt x="0" y="5114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092400" y="3470480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20954" y="5491300"/>
            <a:ext cx="7831071" cy="1172589"/>
          </a:xfrm>
          <a:custGeom>
            <a:avLst/>
            <a:gdLst/>
            <a:ahLst/>
            <a:cxnLst/>
            <a:rect l="l" t="t" r="r" b="b"/>
            <a:pathLst>
              <a:path w="7831071" h="1172589">
                <a:moveTo>
                  <a:pt x="0" y="0"/>
                </a:moveTo>
                <a:lnTo>
                  <a:pt x="7831071" y="0"/>
                </a:lnTo>
                <a:lnTo>
                  <a:pt x="7831071" y="1172589"/>
                </a:lnTo>
                <a:lnTo>
                  <a:pt x="0" y="11725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136760" y="5640748"/>
            <a:ext cx="6724017" cy="873694"/>
          </a:xfrm>
          <a:custGeom>
            <a:avLst/>
            <a:gdLst/>
            <a:ahLst/>
            <a:cxnLst/>
            <a:rect l="l" t="t" r="r" b="b"/>
            <a:pathLst>
              <a:path w="6724017" h="873694">
                <a:moveTo>
                  <a:pt x="0" y="0"/>
                </a:moveTo>
                <a:lnTo>
                  <a:pt x="6724017" y="0"/>
                </a:lnTo>
                <a:lnTo>
                  <a:pt x="6724017" y="873694"/>
                </a:lnTo>
                <a:lnTo>
                  <a:pt x="0" y="873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144000" y="5820714"/>
            <a:ext cx="821327" cy="256881"/>
          </a:xfrm>
          <a:custGeom>
            <a:avLst/>
            <a:gdLst/>
            <a:ahLst/>
            <a:cxnLst/>
            <a:rect l="l" t="t" r="r" b="b"/>
            <a:pathLst>
              <a:path w="821327" h="256881">
                <a:moveTo>
                  <a:pt x="0" y="0"/>
                </a:moveTo>
                <a:lnTo>
                  <a:pt x="821327" y="0"/>
                </a:lnTo>
                <a:lnTo>
                  <a:pt x="821327" y="256881"/>
                </a:lnTo>
                <a:lnTo>
                  <a:pt x="0" y="2568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9144000" y="6077595"/>
            <a:ext cx="821327" cy="256881"/>
          </a:xfrm>
          <a:custGeom>
            <a:avLst/>
            <a:gdLst/>
            <a:ahLst/>
            <a:cxnLst/>
            <a:rect l="l" t="t" r="r" b="b"/>
            <a:pathLst>
              <a:path w="821327" h="256881">
                <a:moveTo>
                  <a:pt x="821327" y="0"/>
                </a:moveTo>
                <a:lnTo>
                  <a:pt x="0" y="0"/>
                </a:lnTo>
                <a:lnTo>
                  <a:pt x="0" y="256880"/>
                </a:lnTo>
                <a:lnTo>
                  <a:pt x="821327" y="256880"/>
                </a:lnTo>
                <a:lnTo>
                  <a:pt x="82132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715976" y="7182434"/>
            <a:ext cx="589476" cy="365475"/>
          </a:xfrm>
          <a:custGeom>
            <a:avLst/>
            <a:gdLst/>
            <a:ahLst/>
            <a:cxnLst/>
            <a:rect l="l" t="t" r="r" b="b"/>
            <a:pathLst>
              <a:path w="589476" h="365475">
                <a:moveTo>
                  <a:pt x="0" y="0"/>
                </a:moveTo>
                <a:lnTo>
                  <a:pt x="589476" y="0"/>
                </a:lnTo>
                <a:lnTo>
                  <a:pt x="589476" y="365475"/>
                </a:lnTo>
                <a:lnTo>
                  <a:pt x="0" y="3654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80000" y="4788989"/>
            <a:ext cx="15482558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la réaction limitée (non total) modélisée par la réaction suivante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92400" y="190380"/>
            <a:ext cx="10103200" cy="121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Quotient de réaction Qr</a:t>
            </a:r>
            <a:r>
              <a:rPr lang="en-US" sz="6399">
                <a:solidFill>
                  <a:srgbClr val="FF91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44991" y="1499802"/>
            <a:ext cx="14382120" cy="113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Quotient de réaction  Qr est une grandeur qui caractérise un système chimique. Il nous renseigne sur l’évolution du système au cours de la transformation chimique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92484" y="3268913"/>
            <a:ext cx="9887133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Qr peut être calculé n’importe quel moment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93033" y="3919965"/>
            <a:ext cx="2830116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Définition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20332" y="7009253"/>
            <a:ext cx="12597715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réactifs A, B, et C, D les produits sont en solution aqueuse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20332" y="7102039"/>
            <a:ext cx="9958867" cy="113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endParaRPr/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a, b, c et d sont les nombres stœchiométriques</a:t>
            </a:r>
          </a:p>
        </p:txBody>
      </p:sp>
      <p:sp>
        <p:nvSpPr>
          <p:cNvPr id="24" name="Freeform 24"/>
          <p:cNvSpPr/>
          <p:nvPr/>
        </p:nvSpPr>
        <p:spPr>
          <a:xfrm>
            <a:off x="2715976" y="7867500"/>
            <a:ext cx="589476" cy="365475"/>
          </a:xfrm>
          <a:custGeom>
            <a:avLst/>
            <a:gdLst/>
            <a:ahLst/>
            <a:cxnLst/>
            <a:rect l="l" t="t" r="r" b="b"/>
            <a:pathLst>
              <a:path w="589476" h="365475">
                <a:moveTo>
                  <a:pt x="0" y="0"/>
                </a:moveTo>
                <a:lnTo>
                  <a:pt x="589476" y="0"/>
                </a:lnTo>
                <a:lnTo>
                  <a:pt x="589476" y="365475"/>
                </a:lnTo>
                <a:lnTo>
                  <a:pt x="0" y="3654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52040" y="1349567"/>
            <a:ext cx="468292" cy="363565"/>
          </a:xfrm>
          <a:custGeom>
            <a:avLst/>
            <a:gdLst/>
            <a:ahLst/>
            <a:cxnLst/>
            <a:rect l="l" t="t" r="r" b="b"/>
            <a:pathLst>
              <a:path w="468292" h="363565">
                <a:moveTo>
                  <a:pt x="0" y="0"/>
                </a:moveTo>
                <a:lnTo>
                  <a:pt x="468292" y="0"/>
                </a:lnTo>
                <a:lnTo>
                  <a:pt x="468292" y="363565"/>
                </a:lnTo>
                <a:lnTo>
                  <a:pt x="0" y="36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01191" y="1896118"/>
            <a:ext cx="3194192" cy="1580799"/>
          </a:xfrm>
          <a:custGeom>
            <a:avLst/>
            <a:gdLst/>
            <a:ahLst/>
            <a:cxnLst/>
            <a:rect l="l" t="t" r="r" b="b"/>
            <a:pathLst>
              <a:path w="3194192" h="1580799">
                <a:moveTo>
                  <a:pt x="0" y="0"/>
                </a:moveTo>
                <a:lnTo>
                  <a:pt x="3194191" y="0"/>
                </a:lnTo>
                <a:lnTo>
                  <a:pt x="3194191" y="1580799"/>
                </a:lnTo>
                <a:lnTo>
                  <a:pt x="0" y="15807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936510" y="3801785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2" y="0"/>
                </a:lnTo>
                <a:lnTo>
                  <a:pt x="483822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897762" y="4483814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859014" y="5165843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820266" y="5847872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87674" y="7133078"/>
            <a:ext cx="739130" cy="458261"/>
          </a:xfrm>
          <a:custGeom>
            <a:avLst/>
            <a:gdLst/>
            <a:ahLst/>
            <a:cxnLst/>
            <a:rect l="l" t="t" r="r" b="b"/>
            <a:pathLst>
              <a:path w="739130" h="458261">
                <a:moveTo>
                  <a:pt x="0" y="0"/>
                </a:moveTo>
                <a:lnTo>
                  <a:pt x="739131" y="0"/>
                </a:lnTo>
                <a:lnTo>
                  <a:pt x="739131" y="458261"/>
                </a:lnTo>
                <a:lnTo>
                  <a:pt x="0" y="4582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469590" y="3645882"/>
            <a:ext cx="117529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21342" y="3652867"/>
            <a:ext cx="6134774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Qr : grandeur sans dimension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57239" y="6999728"/>
            <a:ext cx="14297312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Dans l’écriture de Qr le solvant eau ou les solides n’interviennent pas Seulement les concentrations molaires des espèces dissoutes qui interviennent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18333" y="1115596"/>
            <a:ext cx="9660866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quotient de réaction a alors pour expression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1342" y="4298028"/>
            <a:ext cx="1183885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[A ], [ B ], [ C ],[ D ] : concentrations effectives en mol.L-1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18333" y="5067014"/>
            <a:ext cx="9660866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[Xi] = 1 si Xi est un solide non dissous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18333" y="5840445"/>
            <a:ext cx="11405189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[H2O]=1 dans le cas d’une solution aqueuse (H2O solvant)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937075" y="2406333"/>
            <a:ext cx="468292" cy="363565"/>
          </a:xfrm>
          <a:custGeom>
            <a:avLst/>
            <a:gdLst/>
            <a:ahLst/>
            <a:cxnLst/>
            <a:rect l="l" t="t" r="r" b="b"/>
            <a:pathLst>
              <a:path w="468292" h="363565">
                <a:moveTo>
                  <a:pt x="0" y="0"/>
                </a:moveTo>
                <a:lnTo>
                  <a:pt x="468292" y="0"/>
                </a:lnTo>
                <a:lnTo>
                  <a:pt x="468292" y="363565"/>
                </a:lnTo>
                <a:lnTo>
                  <a:pt x="0" y="36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057239" y="3173935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2" y="0"/>
                </a:lnTo>
                <a:lnTo>
                  <a:pt x="483822" y="392336"/>
                </a:lnTo>
                <a:lnTo>
                  <a:pt x="0" y="3923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379428" y="3637703"/>
            <a:ext cx="4703675" cy="1505797"/>
          </a:xfrm>
          <a:custGeom>
            <a:avLst/>
            <a:gdLst/>
            <a:ahLst/>
            <a:cxnLst/>
            <a:rect l="l" t="t" r="r" b="b"/>
            <a:pathLst>
              <a:path w="4703675" h="1505797">
                <a:moveTo>
                  <a:pt x="0" y="0"/>
                </a:moveTo>
                <a:lnTo>
                  <a:pt x="4703675" y="0"/>
                </a:lnTo>
                <a:lnTo>
                  <a:pt x="4703675" y="1505797"/>
                </a:lnTo>
                <a:lnTo>
                  <a:pt x="0" y="15057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405367" y="6260130"/>
            <a:ext cx="8826790" cy="726704"/>
          </a:xfrm>
          <a:custGeom>
            <a:avLst/>
            <a:gdLst/>
            <a:ahLst/>
            <a:cxnLst/>
            <a:rect l="l" t="t" r="r" b="b"/>
            <a:pathLst>
              <a:path w="8826790" h="726704">
                <a:moveTo>
                  <a:pt x="0" y="0"/>
                </a:moveTo>
                <a:lnTo>
                  <a:pt x="8826790" y="0"/>
                </a:lnTo>
                <a:lnTo>
                  <a:pt x="8826790" y="726704"/>
                </a:lnTo>
                <a:lnTo>
                  <a:pt x="0" y="7267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373353" y="8134865"/>
            <a:ext cx="4413395" cy="1733834"/>
          </a:xfrm>
          <a:custGeom>
            <a:avLst/>
            <a:gdLst/>
            <a:ahLst/>
            <a:cxnLst/>
            <a:rect l="l" t="t" r="r" b="b"/>
            <a:pathLst>
              <a:path w="4413395" h="1733834">
                <a:moveTo>
                  <a:pt x="0" y="0"/>
                </a:moveTo>
                <a:lnTo>
                  <a:pt x="4413395" y="0"/>
                </a:lnTo>
                <a:lnTo>
                  <a:pt x="4413395" y="1733833"/>
                </a:lnTo>
                <a:lnTo>
                  <a:pt x="0" y="17338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373353" y="6369668"/>
            <a:ext cx="695723" cy="217596"/>
          </a:xfrm>
          <a:custGeom>
            <a:avLst/>
            <a:gdLst/>
            <a:ahLst/>
            <a:cxnLst/>
            <a:rect l="l" t="t" r="r" b="b"/>
            <a:pathLst>
              <a:path w="695723" h="217596">
                <a:moveTo>
                  <a:pt x="0" y="0"/>
                </a:moveTo>
                <a:lnTo>
                  <a:pt x="695723" y="0"/>
                </a:lnTo>
                <a:lnTo>
                  <a:pt x="695723" y="217596"/>
                </a:lnTo>
                <a:lnTo>
                  <a:pt x="0" y="21759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500366" y="184346"/>
            <a:ext cx="2683573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Exemples</a:t>
            </a:r>
            <a:r>
              <a:rPr lang="en-US" sz="3899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00925" y="790138"/>
            <a:ext cx="306374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AE54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44888" y="1513879"/>
            <a:ext cx="1098757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Soit la réaction de dissolution de l’acide éthanoïque dans l’eau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32798" y="2272983"/>
            <a:ext cx="1098757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CH3COOH(aq) + H2O &lt;=&gt; CH3COO–(aq) + H3O+(aq)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42488" y="2988150"/>
            <a:ext cx="848290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quotient de réaction a alors pour expression: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73895" y="4977429"/>
            <a:ext cx="306374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AE54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100925" y="7247133"/>
            <a:ext cx="848290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quotient de réaction a alors pour expression: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55501" y="5629574"/>
            <a:ext cx="1098757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Soit la réaction chimique suivante</a:t>
            </a:r>
          </a:p>
        </p:txBody>
      </p:sp>
      <p:sp>
        <p:nvSpPr>
          <p:cNvPr id="24" name="Freeform 24"/>
          <p:cNvSpPr/>
          <p:nvPr/>
        </p:nvSpPr>
        <p:spPr>
          <a:xfrm flipH="1">
            <a:off x="8373353" y="6623482"/>
            <a:ext cx="695723" cy="217596"/>
          </a:xfrm>
          <a:custGeom>
            <a:avLst/>
            <a:gdLst/>
            <a:ahLst/>
            <a:cxnLst/>
            <a:rect l="l" t="t" r="r" b="b"/>
            <a:pathLst>
              <a:path w="695723" h="217596">
                <a:moveTo>
                  <a:pt x="695723" y="0"/>
                </a:moveTo>
                <a:lnTo>
                  <a:pt x="0" y="0"/>
                </a:lnTo>
                <a:lnTo>
                  <a:pt x="0" y="217596"/>
                </a:lnTo>
                <a:lnTo>
                  <a:pt x="695723" y="217596"/>
                </a:lnTo>
                <a:lnTo>
                  <a:pt x="695723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057239" y="7380483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2" y="0"/>
                </a:lnTo>
                <a:lnTo>
                  <a:pt x="483822" y="392336"/>
                </a:lnTo>
                <a:lnTo>
                  <a:pt x="0" y="3923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30165" y="7484258"/>
            <a:ext cx="468292" cy="363565"/>
          </a:xfrm>
          <a:custGeom>
            <a:avLst/>
            <a:gdLst/>
            <a:ahLst/>
            <a:cxnLst/>
            <a:rect l="l" t="t" r="r" b="b"/>
            <a:pathLst>
              <a:path w="468292" h="363565">
                <a:moveTo>
                  <a:pt x="0" y="0"/>
                </a:moveTo>
                <a:lnTo>
                  <a:pt x="468292" y="0"/>
                </a:lnTo>
                <a:lnTo>
                  <a:pt x="468292" y="363565"/>
                </a:lnTo>
                <a:lnTo>
                  <a:pt x="0" y="36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64311" y="2128473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2" y="0"/>
                </a:lnTo>
                <a:lnTo>
                  <a:pt x="483822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64311" y="4130629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2" y="0"/>
                </a:lnTo>
                <a:lnTo>
                  <a:pt x="483822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312465" y="7133078"/>
            <a:ext cx="12783978" cy="1429489"/>
          </a:xfrm>
          <a:custGeom>
            <a:avLst/>
            <a:gdLst/>
            <a:ahLst/>
            <a:cxnLst/>
            <a:rect l="l" t="t" r="r" b="b"/>
            <a:pathLst>
              <a:path w="12783978" h="1429489">
                <a:moveTo>
                  <a:pt x="0" y="0"/>
                </a:moveTo>
                <a:lnTo>
                  <a:pt x="12783979" y="0"/>
                </a:lnTo>
                <a:lnTo>
                  <a:pt x="12783979" y="1429490"/>
                </a:lnTo>
                <a:lnTo>
                  <a:pt x="0" y="142949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562022" y="7995718"/>
            <a:ext cx="2565969" cy="1747043"/>
          </a:xfrm>
          <a:custGeom>
            <a:avLst/>
            <a:gdLst/>
            <a:ahLst/>
            <a:cxnLst/>
            <a:rect l="l" t="t" r="r" b="b"/>
            <a:pathLst>
              <a:path w="2565969" h="1747043">
                <a:moveTo>
                  <a:pt x="0" y="0"/>
                </a:moveTo>
                <a:lnTo>
                  <a:pt x="2565969" y="0"/>
                </a:lnTo>
                <a:lnTo>
                  <a:pt x="2565969" y="1747043"/>
                </a:lnTo>
                <a:lnTo>
                  <a:pt x="0" y="174704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549948" y="7995718"/>
            <a:ext cx="996408" cy="567186"/>
          </a:xfrm>
          <a:custGeom>
            <a:avLst/>
            <a:gdLst/>
            <a:ahLst/>
            <a:cxnLst/>
            <a:rect l="l" t="t" r="r" b="b"/>
            <a:pathLst>
              <a:path w="996408" h="567186">
                <a:moveTo>
                  <a:pt x="0" y="0"/>
                </a:moveTo>
                <a:lnTo>
                  <a:pt x="996408" y="0"/>
                </a:lnTo>
                <a:lnTo>
                  <a:pt x="996408" y="567186"/>
                </a:lnTo>
                <a:lnTo>
                  <a:pt x="0" y="56718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314714" y="8600088"/>
            <a:ext cx="709761" cy="540582"/>
          </a:xfrm>
          <a:custGeom>
            <a:avLst/>
            <a:gdLst/>
            <a:ahLst/>
            <a:cxnLst/>
            <a:rect l="l" t="t" r="r" b="b"/>
            <a:pathLst>
              <a:path w="709761" h="540582">
                <a:moveTo>
                  <a:pt x="0" y="0"/>
                </a:moveTo>
                <a:lnTo>
                  <a:pt x="709761" y="0"/>
                </a:lnTo>
                <a:lnTo>
                  <a:pt x="709761" y="540582"/>
                </a:lnTo>
                <a:lnTo>
                  <a:pt x="0" y="54058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1551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478270" y="9140670"/>
            <a:ext cx="915593" cy="581049"/>
          </a:xfrm>
          <a:custGeom>
            <a:avLst/>
            <a:gdLst/>
            <a:ahLst/>
            <a:cxnLst/>
            <a:rect l="l" t="t" r="r" b="b"/>
            <a:pathLst>
              <a:path w="915593" h="581049">
                <a:moveTo>
                  <a:pt x="0" y="0"/>
                </a:moveTo>
                <a:lnTo>
                  <a:pt x="915593" y="0"/>
                </a:lnTo>
                <a:lnTo>
                  <a:pt x="915593" y="581049"/>
                </a:lnTo>
                <a:lnTo>
                  <a:pt x="0" y="58104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135297" y="9459731"/>
            <a:ext cx="1429942" cy="545442"/>
          </a:xfrm>
          <a:custGeom>
            <a:avLst/>
            <a:gdLst/>
            <a:ahLst/>
            <a:cxnLst/>
            <a:rect l="l" t="t" r="r" b="b"/>
            <a:pathLst>
              <a:path w="1429942" h="545442">
                <a:moveTo>
                  <a:pt x="0" y="0"/>
                </a:moveTo>
                <a:lnTo>
                  <a:pt x="1429942" y="0"/>
                </a:lnTo>
                <a:lnTo>
                  <a:pt x="1429942" y="545442"/>
                </a:lnTo>
                <a:lnTo>
                  <a:pt x="0" y="54544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127991" y="8164728"/>
            <a:ext cx="457188" cy="229166"/>
          </a:xfrm>
          <a:custGeom>
            <a:avLst/>
            <a:gdLst/>
            <a:ahLst/>
            <a:cxnLst/>
            <a:rect l="l" t="t" r="r" b="b"/>
            <a:pathLst>
              <a:path w="457188" h="229166">
                <a:moveTo>
                  <a:pt x="0" y="0"/>
                </a:moveTo>
                <a:lnTo>
                  <a:pt x="457188" y="0"/>
                </a:lnTo>
                <a:lnTo>
                  <a:pt x="457188" y="229166"/>
                </a:lnTo>
                <a:lnTo>
                  <a:pt x="0" y="2291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V="1">
            <a:off x="14021082" y="9316612"/>
            <a:ext cx="457188" cy="229166"/>
          </a:xfrm>
          <a:custGeom>
            <a:avLst/>
            <a:gdLst/>
            <a:ahLst/>
            <a:cxnLst/>
            <a:rect l="l" t="t" r="r" b="b"/>
            <a:pathLst>
              <a:path w="457188" h="229166">
                <a:moveTo>
                  <a:pt x="0" y="229166"/>
                </a:moveTo>
                <a:lnTo>
                  <a:pt x="457188" y="229166"/>
                </a:lnTo>
                <a:lnTo>
                  <a:pt x="457188" y="0"/>
                </a:lnTo>
                <a:lnTo>
                  <a:pt x="0" y="0"/>
                </a:lnTo>
                <a:lnTo>
                  <a:pt x="0" y="229166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 flipV="1">
            <a:off x="11024475" y="8725163"/>
            <a:ext cx="579417" cy="290433"/>
          </a:xfrm>
          <a:custGeom>
            <a:avLst/>
            <a:gdLst/>
            <a:ahLst/>
            <a:cxnLst/>
            <a:rect l="l" t="t" r="r" b="b"/>
            <a:pathLst>
              <a:path w="579417" h="290433">
                <a:moveTo>
                  <a:pt x="579417" y="290433"/>
                </a:moveTo>
                <a:lnTo>
                  <a:pt x="0" y="290433"/>
                </a:lnTo>
                <a:lnTo>
                  <a:pt x="0" y="0"/>
                </a:lnTo>
                <a:lnTo>
                  <a:pt x="579417" y="0"/>
                </a:lnTo>
                <a:lnTo>
                  <a:pt x="579417" y="290433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964470" flipH="1" flipV="1">
            <a:off x="12555298" y="9274286"/>
            <a:ext cx="579417" cy="290433"/>
          </a:xfrm>
          <a:custGeom>
            <a:avLst/>
            <a:gdLst/>
            <a:ahLst/>
            <a:cxnLst/>
            <a:rect l="l" t="t" r="r" b="b"/>
            <a:pathLst>
              <a:path w="579417" h="290433">
                <a:moveTo>
                  <a:pt x="579416" y="290433"/>
                </a:moveTo>
                <a:lnTo>
                  <a:pt x="0" y="290433"/>
                </a:lnTo>
                <a:lnTo>
                  <a:pt x="0" y="0"/>
                </a:lnTo>
                <a:lnTo>
                  <a:pt x="579416" y="0"/>
                </a:lnTo>
                <a:lnTo>
                  <a:pt x="579416" y="290433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312465" y="3948207"/>
            <a:ext cx="14006592" cy="1792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détermination des concentrations de la solution en équilibre est réalisée par diverses méthodes chimiques ou physiques (dosages, pH-métrie, conductimétrie, spectrophotométrie,…).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310280" y="6657462"/>
            <a:ext cx="395827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AE54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 - Rappel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16094" y="435823"/>
            <a:ext cx="11655811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II-Quotient de réaction dans l’état d’équilibre Qr,éq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770670" y="1213396"/>
            <a:ext cx="2830116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Définition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41061" y="1995123"/>
            <a:ext cx="14006592" cy="1792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Le quotient de réaction à l’équilibre, noté Qr,éq, est la valeur que prend le quotient de réaction au moment où l’état d’équilibre du système chimique est atteint : (les concentrations molaires des espèces en solution ne varient plus)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381583" y="5874164"/>
            <a:ext cx="11833503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Determination du quotient Qr,eq par conductimetrie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11130" y="-304324"/>
            <a:ext cx="861749" cy="1498694"/>
          </a:xfrm>
          <a:custGeom>
            <a:avLst/>
            <a:gdLst/>
            <a:ahLst/>
            <a:cxnLst/>
            <a:rect l="l" t="t" r="r" b="b"/>
            <a:pathLst>
              <a:path w="861749" h="1498694">
                <a:moveTo>
                  <a:pt x="861749" y="0"/>
                </a:moveTo>
                <a:lnTo>
                  <a:pt x="0" y="0"/>
                </a:lnTo>
                <a:lnTo>
                  <a:pt x="0" y="1498695"/>
                </a:lnTo>
                <a:lnTo>
                  <a:pt x="861749" y="1498695"/>
                </a:lnTo>
                <a:lnTo>
                  <a:pt x="8617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57239" y="7583109"/>
            <a:ext cx="468292" cy="363565"/>
          </a:xfrm>
          <a:custGeom>
            <a:avLst/>
            <a:gdLst/>
            <a:ahLst/>
            <a:cxnLst/>
            <a:rect l="l" t="t" r="r" b="b"/>
            <a:pathLst>
              <a:path w="468292" h="363565">
                <a:moveTo>
                  <a:pt x="0" y="0"/>
                </a:moveTo>
                <a:lnTo>
                  <a:pt x="468292" y="0"/>
                </a:lnTo>
                <a:lnTo>
                  <a:pt x="468292" y="363565"/>
                </a:lnTo>
                <a:lnTo>
                  <a:pt x="0" y="36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06222" y="2231471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826839" y="1084749"/>
            <a:ext cx="2317040" cy="688850"/>
          </a:xfrm>
          <a:custGeom>
            <a:avLst/>
            <a:gdLst/>
            <a:ahLst/>
            <a:cxnLst/>
            <a:rect l="l" t="t" r="r" b="b"/>
            <a:pathLst>
              <a:path w="2317040" h="688850">
                <a:moveTo>
                  <a:pt x="0" y="0"/>
                </a:moveTo>
                <a:lnTo>
                  <a:pt x="2317040" y="0"/>
                </a:lnTo>
                <a:lnTo>
                  <a:pt x="2317040" y="688850"/>
                </a:lnTo>
                <a:lnTo>
                  <a:pt x="0" y="6888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6704" y="952220"/>
            <a:ext cx="1242359" cy="1145552"/>
          </a:xfrm>
          <a:custGeom>
            <a:avLst/>
            <a:gdLst/>
            <a:ahLst/>
            <a:cxnLst/>
            <a:rect l="l" t="t" r="r" b="b"/>
            <a:pathLst>
              <a:path w="1242359" h="1145552">
                <a:moveTo>
                  <a:pt x="0" y="0"/>
                </a:moveTo>
                <a:lnTo>
                  <a:pt x="1242359" y="0"/>
                </a:lnTo>
                <a:lnTo>
                  <a:pt x="1242359" y="1145552"/>
                </a:lnTo>
                <a:lnTo>
                  <a:pt x="0" y="11455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051278" y="1200534"/>
            <a:ext cx="882470" cy="457280"/>
          </a:xfrm>
          <a:custGeom>
            <a:avLst/>
            <a:gdLst/>
            <a:ahLst/>
            <a:cxnLst/>
            <a:rect l="l" t="t" r="r" b="b"/>
            <a:pathLst>
              <a:path w="882470" h="457280">
                <a:moveTo>
                  <a:pt x="0" y="0"/>
                </a:moveTo>
                <a:lnTo>
                  <a:pt x="882471" y="0"/>
                </a:lnTo>
                <a:lnTo>
                  <a:pt x="882471" y="457280"/>
                </a:lnTo>
                <a:lnTo>
                  <a:pt x="0" y="4572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877698" y="1429174"/>
            <a:ext cx="5586446" cy="4085346"/>
          </a:xfrm>
          <a:custGeom>
            <a:avLst/>
            <a:gdLst/>
            <a:ahLst/>
            <a:cxnLst/>
            <a:rect l="l" t="t" r="r" b="b"/>
            <a:pathLst>
              <a:path w="5586446" h="4085346">
                <a:moveTo>
                  <a:pt x="0" y="0"/>
                </a:moveTo>
                <a:lnTo>
                  <a:pt x="5586446" y="0"/>
                </a:lnTo>
                <a:lnTo>
                  <a:pt x="5586446" y="4085346"/>
                </a:lnTo>
                <a:lnTo>
                  <a:pt x="0" y="40853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r="-12596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554351" y="1429174"/>
            <a:ext cx="4603984" cy="4166105"/>
          </a:xfrm>
          <a:custGeom>
            <a:avLst/>
            <a:gdLst/>
            <a:ahLst/>
            <a:cxnLst/>
            <a:rect l="l" t="t" r="r" b="b"/>
            <a:pathLst>
              <a:path w="4603984" h="4166105">
                <a:moveTo>
                  <a:pt x="0" y="0"/>
                </a:moveTo>
                <a:lnTo>
                  <a:pt x="4603984" y="0"/>
                </a:lnTo>
                <a:lnTo>
                  <a:pt x="4603984" y="4166105"/>
                </a:lnTo>
                <a:lnTo>
                  <a:pt x="0" y="416610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051278" y="6467698"/>
            <a:ext cx="6361702" cy="862604"/>
          </a:xfrm>
          <a:custGeom>
            <a:avLst/>
            <a:gdLst/>
            <a:ahLst/>
            <a:cxnLst/>
            <a:rect l="l" t="t" r="r" b="b"/>
            <a:pathLst>
              <a:path w="6361702" h="862604">
                <a:moveTo>
                  <a:pt x="0" y="0"/>
                </a:moveTo>
                <a:lnTo>
                  <a:pt x="6361702" y="0"/>
                </a:lnTo>
                <a:lnTo>
                  <a:pt x="6361702" y="862604"/>
                </a:lnTo>
                <a:lnTo>
                  <a:pt x="0" y="86260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790271" y="1143043"/>
            <a:ext cx="1147799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20332" y="2098121"/>
            <a:ext cx="510607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</a:t>
            </a: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surface des électrodes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81583" y="2739547"/>
            <a:ext cx="6358405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</a:t>
            </a: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distance entre les deux électrodes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81583" y="3458163"/>
            <a:ext cx="6358405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 </a:t>
            </a: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la constante de cellule (m)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3404" y="4364945"/>
            <a:ext cx="10160135" cy="2373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A une température donnée, la conductivité σ (en S.m-1) dépend de la concentration des différents ions Xi  de la solution et de leur conductivité molaire ionique λi selon la formule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91385" y="7449759"/>
            <a:ext cx="14269257" cy="2373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mesure conductimétrique nous permet donc de connaître les concentrations des espèces ioniques en solution  et de déduire le quotient de réaction à l’équilibre Qr,éq</a:t>
            </a:r>
          </a:p>
          <a:p>
            <a:pPr algn="l">
              <a:lnSpc>
                <a:spcPts val="4619"/>
              </a:lnSpc>
              <a:spcBef>
                <a:spcPct val="0"/>
              </a:spcBef>
            </a:pPr>
            <a:endParaRPr lang="en-US" sz="32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2" name="Freeform 22"/>
          <p:cNvSpPr/>
          <p:nvPr/>
        </p:nvSpPr>
        <p:spPr>
          <a:xfrm rot="5460838">
            <a:off x="15901668" y="790055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0800000">
            <a:off x="16014725" y="829490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11130" y="-304324"/>
            <a:ext cx="861749" cy="1498694"/>
          </a:xfrm>
          <a:custGeom>
            <a:avLst/>
            <a:gdLst/>
            <a:ahLst/>
            <a:cxnLst/>
            <a:rect l="l" t="t" r="r" b="b"/>
            <a:pathLst>
              <a:path w="861749" h="1498694">
                <a:moveTo>
                  <a:pt x="861749" y="0"/>
                </a:moveTo>
                <a:lnTo>
                  <a:pt x="0" y="0"/>
                </a:lnTo>
                <a:lnTo>
                  <a:pt x="0" y="1498695"/>
                </a:lnTo>
                <a:lnTo>
                  <a:pt x="861749" y="1498695"/>
                </a:lnTo>
                <a:lnTo>
                  <a:pt x="8617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117273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70" y="0"/>
                </a:lnTo>
                <a:lnTo>
                  <a:pt x="1767670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588927" y="1401843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68148" y="1192279"/>
            <a:ext cx="16097378" cy="5209697"/>
          </a:xfrm>
          <a:custGeom>
            <a:avLst/>
            <a:gdLst/>
            <a:ahLst/>
            <a:cxnLst/>
            <a:rect l="l" t="t" r="r" b="b"/>
            <a:pathLst>
              <a:path w="16097378" h="5209697">
                <a:moveTo>
                  <a:pt x="0" y="0"/>
                </a:moveTo>
                <a:lnTo>
                  <a:pt x="16097379" y="0"/>
                </a:lnTo>
                <a:lnTo>
                  <a:pt x="16097379" y="5209697"/>
                </a:lnTo>
                <a:lnTo>
                  <a:pt x="0" y="52096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98033" y="1268493"/>
            <a:ext cx="14269257" cy="1792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</a:t>
            </a:r>
            <a:r>
              <a:rPr lang="en-US" sz="32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On immerge la cellule conductimétrique dans un volume V d’une solution S d’acideéthanoïque CH3COOH de concentration C=5.10-2 mol L-1, et on trouve, à 25°C, que la conductivité de cette solution est : 𝝈=343 μS.cm-1.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35245" y="212742"/>
            <a:ext cx="793890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AE54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 - Exemple ( exercice d'application)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7239" y="2988150"/>
            <a:ext cx="606199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donne : à la température 25°C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19274" y="3675856"/>
            <a:ext cx="1332273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λ( H3O+) = 35,0 mS.m2.mol-1      et    λ (CH3COO–) = 4,09 mS.m2.mol-1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98033" y="4363562"/>
            <a:ext cx="15202061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Déterminer, dans l’état d’équilibre, les concentrations molaires effectives des espèces chimiques dissoutes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98033" y="5632293"/>
            <a:ext cx="1520206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Déterminer le quotient de réaction à l’équilibre Qr,éq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04698" y="6544851"/>
            <a:ext cx="2191585" cy="84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u="sng">
                <a:solidFill>
                  <a:srgbClr val="FAE54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Réponse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81583" y="7552280"/>
            <a:ext cx="1520206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Soit la réaction de dissolution de l’acide éthanoïque dans l’eau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35824" y="7552280"/>
            <a:ext cx="2566899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19274" y="8363811"/>
            <a:ext cx="1233958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CH3COOH(aq) +  H2O(l)     &lt;=&gt;    CH3COO–(aq)   +  H3O+(aq)</a:t>
            </a:r>
          </a:p>
        </p:txBody>
      </p:sp>
      <p:sp>
        <p:nvSpPr>
          <p:cNvPr id="20" name="Freeform 20"/>
          <p:cNvSpPr/>
          <p:nvPr/>
        </p:nvSpPr>
        <p:spPr>
          <a:xfrm rot="5460838">
            <a:off x="16206000" y="7851690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800000">
            <a:off x="16319057" y="8246041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11130" y="-304324"/>
            <a:ext cx="861749" cy="1498694"/>
          </a:xfrm>
          <a:custGeom>
            <a:avLst/>
            <a:gdLst/>
            <a:ahLst/>
            <a:cxnLst/>
            <a:rect l="l" t="t" r="r" b="b"/>
            <a:pathLst>
              <a:path w="861749" h="1498694">
                <a:moveTo>
                  <a:pt x="861749" y="0"/>
                </a:moveTo>
                <a:lnTo>
                  <a:pt x="0" y="0"/>
                </a:lnTo>
                <a:lnTo>
                  <a:pt x="0" y="1498695"/>
                </a:lnTo>
                <a:lnTo>
                  <a:pt x="861749" y="1498695"/>
                </a:lnTo>
                <a:lnTo>
                  <a:pt x="8617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117273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70" y="0"/>
                </a:lnTo>
                <a:lnTo>
                  <a:pt x="1767670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504385" y="1407548"/>
            <a:ext cx="13854470" cy="3925109"/>
          </a:xfrm>
          <a:custGeom>
            <a:avLst/>
            <a:gdLst/>
            <a:ahLst/>
            <a:cxnLst/>
            <a:rect l="l" t="t" r="r" b="b"/>
            <a:pathLst>
              <a:path w="13854470" h="3925109">
                <a:moveTo>
                  <a:pt x="0" y="0"/>
                </a:moveTo>
                <a:lnTo>
                  <a:pt x="13854470" y="0"/>
                </a:lnTo>
                <a:lnTo>
                  <a:pt x="13854470" y="3925110"/>
                </a:lnTo>
                <a:lnTo>
                  <a:pt x="0" y="39251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85828" y="6367909"/>
            <a:ext cx="7322211" cy="670343"/>
          </a:xfrm>
          <a:custGeom>
            <a:avLst/>
            <a:gdLst/>
            <a:ahLst/>
            <a:cxnLst/>
            <a:rect l="l" t="t" r="r" b="b"/>
            <a:pathLst>
              <a:path w="7322211" h="670343">
                <a:moveTo>
                  <a:pt x="0" y="0"/>
                </a:moveTo>
                <a:lnTo>
                  <a:pt x="7322211" y="0"/>
                </a:lnTo>
                <a:lnTo>
                  <a:pt x="7322211" y="670343"/>
                </a:lnTo>
                <a:lnTo>
                  <a:pt x="0" y="6703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03867" y="6375773"/>
            <a:ext cx="1932055" cy="702565"/>
          </a:xfrm>
          <a:custGeom>
            <a:avLst/>
            <a:gdLst/>
            <a:ahLst/>
            <a:cxnLst/>
            <a:rect l="l" t="t" r="r" b="b"/>
            <a:pathLst>
              <a:path w="1932055" h="702565">
                <a:moveTo>
                  <a:pt x="0" y="0"/>
                </a:moveTo>
                <a:lnTo>
                  <a:pt x="1932055" y="0"/>
                </a:lnTo>
                <a:lnTo>
                  <a:pt x="1932055" y="702565"/>
                </a:lnTo>
                <a:lnTo>
                  <a:pt x="0" y="7025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779595" y="6190656"/>
            <a:ext cx="2356327" cy="1072799"/>
          </a:xfrm>
          <a:custGeom>
            <a:avLst/>
            <a:gdLst/>
            <a:ahLst/>
            <a:cxnLst/>
            <a:rect l="l" t="t" r="r" b="b"/>
            <a:pathLst>
              <a:path w="2356327" h="1072799">
                <a:moveTo>
                  <a:pt x="0" y="0"/>
                </a:moveTo>
                <a:lnTo>
                  <a:pt x="2356327" y="0"/>
                </a:lnTo>
                <a:lnTo>
                  <a:pt x="2356327" y="1072799"/>
                </a:lnTo>
                <a:lnTo>
                  <a:pt x="0" y="10727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259076" y="7263455"/>
            <a:ext cx="6301118" cy="885281"/>
          </a:xfrm>
          <a:custGeom>
            <a:avLst/>
            <a:gdLst/>
            <a:ahLst/>
            <a:cxnLst/>
            <a:rect l="l" t="t" r="r" b="b"/>
            <a:pathLst>
              <a:path w="6301118" h="885281">
                <a:moveTo>
                  <a:pt x="0" y="0"/>
                </a:moveTo>
                <a:lnTo>
                  <a:pt x="6301118" y="0"/>
                </a:lnTo>
                <a:lnTo>
                  <a:pt x="6301118" y="885281"/>
                </a:lnTo>
                <a:lnTo>
                  <a:pt x="0" y="88528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476664" y="8651290"/>
            <a:ext cx="7659257" cy="1150807"/>
          </a:xfrm>
          <a:custGeom>
            <a:avLst/>
            <a:gdLst/>
            <a:ahLst/>
            <a:cxnLst/>
            <a:rect l="l" t="t" r="r" b="b"/>
            <a:pathLst>
              <a:path w="7659257" h="1150807">
                <a:moveTo>
                  <a:pt x="0" y="0"/>
                </a:moveTo>
                <a:lnTo>
                  <a:pt x="7659258" y="0"/>
                </a:lnTo>
                <a:lnTo>
                  <a:pt x="7659258" y="1150807"/>
                </a:lnTo>
                <a:lnTo>
                  <a:pt x="0" y="11508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4715446">
            <a:off x="16052467" y="773835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0110389">
            <a:off x="16768197" y="8811998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70" y="0"/>
                </a:lnTo>
                <a:lnTo>
                  <a:pt x="1767670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504385" y="5786030"/>
            <a:ext cx="401932" cy="312046"/>
          </a:xfrm>
          <a:custGeom>
            <a:avLst/>
            <a:gdLst/>
            <a:ahLst/>
            <a:cxnLst/>
            <a:rect l="l" t="t" r="r" b="b"/>
            <a:pathLst>
              <a:path w="401932" h="312046">
                <a:moveTo>
                  <a:pt x="0" y="0"/>
                </a:moveTo>
                <a:lnTo>
                  <a:pt x="401933" y="0"/>
                </a:lnTo>
                <a:lnTo>
                  <a:pt x="401933" y="312046"/>
                </a:lnTo>
                <a:lnTo>
                  <a:pt x="0" y="31204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908961" y="538867"/>
            <a:ext cx="8500674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tableau d’avancement de la réaction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74209" y="5560100"/>
            <a:ext cx="1233958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conductivité σ de la solution est à l'équilibre: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74209" y="7486068"/>
            <a:ext cx="616979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le tableau d’avancement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03364" y="6345103"/>
            <a:ext cx="1205178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85213" y="8876347"/>
            <a:ext cx="136172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d’où</a:t>
            </a:r>
          </a:p>
        </p:txBody>
      </p:sp>
      <p:sp>
        <p:nvSpPr>
          <p:cNvPr id="22" name="Freeform 22"/>
          <p:cNvSpPr/>
          <p:nvPr/>
        </p:nvSpPr>
        <p:spPr>
          <a:xfrm>
            <a:off x="3219365" y="799088"/>
            <a:ext cx="401932" cy="312046"/>
          </a:xfrm>
          <a:custGeom>
            <a:avLst/>
            <a:gdLst/>
            <a:ahLst/>
            <a:cxnLst/>
            <a:rect l="l" t="t" r="r" b="b"/>
            <a:pathLst>
              <a:path w="401932" h="312046">
                <a:moveTo>
                  <a:pt x="0" y="0"/>
                </a:moveTo>
                <a:lnTo>
                  <a:pt x="401933" y="0"/>
                </a:lnTo>
                <a:lnTo>
                  <a:pt x="401933" y="312045"/>
                </a:lnTo>
                <a:lnTo>
                  <a:pt x="0" y="3120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11130" y="-304324"/>
            <a:ext cx="861749" cy="1498694"/>
          </a:xfrm>
          <a:custGeom>
            <a:avLst/>
            <a:gdLst/>
            <a:ahLst/>
            <a:cxnLst/>
            <a:rect l="l" t="t" r="r" b="b"/>
            <a:pathLst>
              <a:path w="861749" h="1498694">
                <a:moveTo>
                  <a:pt x="861749" y="0"/>
                </a:moveTo>
                <a:lnTo>
                  <a:pt x="0" y="0"/>
                </a:lnTo>
                <a:lnTo>
                  <a:pt x="0" y="1498695"/>
                </a:lnTo>
                <a:lnTo>
                  <a:pt x="861749" y="1498695"/>
                </a:lnTo>
                <a:lnTo>
                  <a:pt x="8617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117273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70" y="0"/>
                </a:lnTo>
                <a:lnTo>
                  <a:pt x="1767670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60838">
            <a:off x="16206000" y="7851690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6319057" y="8246041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59961" y="1133965"/>
            <a:ext cx="12427515" cy="1181613"/>
          </a:xfrm>
          <a:custGeom>
            <a:avLst/>
            <a:gdLst/>
            <a:ahLst/>
            <a:cxnLst/>
            <a:rect l="l" t="t" r="r" b="b"/>
            <a:pathLst>
              <a:path w="12427515" h="1181613">
                <a:moveTo>
                  <a:pt x="0" y="0"/>
                </a:moveTo>
                <a:lnTo>
                  <a:pt x="12427514" y="0"/>
                </a:lnTo>
                <a:lnTo>
                  <a:pt x="12427514" y="1181613"/>
                </a:lnTo>
                <a:lnTo>
                  <a:pt x="0" y="11816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" b="-13356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934321" y="3385823"/>
            <a:ext cx="11221856" cy="1535545"/>
          </a:xfrm>
          <a:custGeom>
            <a:avLst/>
            <a:gdLst/>
            <a:ahLst/>
            <a:cxnLst/>
            <a:rect l="l" t="t" r="r" b="b"/>
            <a:pathLst>
              <a:path w="11221856" h="1535545">
                <a:moveTo>
                  <a:pt x="0" y="0"/>
                </a:moveTo>
                <a:lnTo>
                  <a:pt x="11221856" y="0"/>
                </a:lnTo>
                <a:lnTo>
                  <a:pt x="11221856" y="1535544"/>
                </a:lnTo>
                <a:lnTo>
                  <a:pt x="0" y="15355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61106" b="-115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395132" y="5991612"/>
            <a:ext cx="9008356" cy="2987465"/>
          </a:xfrm>
          <a:custGeom>
            <a:avLst/>
            <a:gdLst/>
            <a:ahLst/>
            <a:cxnLst/>
            <a:rect l="l" t="t" r="r" b="b"/>
            <a:pathLst>
              <a:path w="9008356" h="2987465">
                <a:moveTo>
                  <a:pt x="0" y="0"/>
                </a:moveTo>
                <a:lnTo>
                  <a:pt x="9008357" y="0"/>
                </a:lnTo>
                <a:lnTo>
                  <a:pt x="9008357" y="2987465"/>
                </a:lnTo>
                <a:lnTo>
                  <a:pt x="0" y="29874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81583" y="503409"/>
            <a:ext cx="956754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A.N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25584" y="2595327"/>
            <a:ext cx="8224768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concentratione de l’acide CH3COOH est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60447" y="5052059"/>
            <a:ext cx="589494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49941" y="4471034"/>
            <a:ext cx="8224768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endParaRPr/>
          </a:p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quotient de réaction à l’équilibre 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0490" y="2336342"/>
            <a:ext cx="483821" cy="392335"/>
          </a:xfrm>
          <a:custGeom>
            <a:avLst/>
            <a:gdLst/>
            <a:ahLst/>
            <a:cxnLst/>
            <a:rect l="l" t="t" r="r" b="b"/>
            <a:pathLst>
              <a:path w="483821" h="392335">
                <a:moveTo>
                  <a:pt x="0" y="0"/>
                </a:moveTo>
                <a:lnTo>
                  <a:pt x="483821" y="0"/>
                </a:lnTo>
                <a:lnTo>
                  <a:pt x="483821" y="392335"/>
                </a:lnTo>
                <a:lnTo>
                  <a:pt x="0" y="3923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308264" y="5615792"/>
            <a:ext cx="6661995" cy="997537"/>
          </a:xfrm>
          <a:custGeom>
            <a:avLst/>
            <a:gdLst/>
            <a:ahLst/>
            <a:cxnLst/>
            <a:rect l="l" t="t" r="r" b="b"/>
            <a:pathLst>
              <a:path w="6661995" h="997537">
                <a:moveTo>
                  <a:pt x="0" y="0"/>
                </a:moveTo>
                <a:lnTo>
                  <a:pt x="6661996" y="0"/>
                </a:lnTo>
                <a:lnTo>
                  <a:pt x="6661996" y="997537"/>
                </a:lnTo>
                <a:lnTo>
                  <a:pt x="0" y="9975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17210" y="5742929"/>
            <a:ext cx="5720210" cy="743263"/>
          </a:xfrm>
          <a:custGeom>
            <a:avLst/>
            <a:gdLst/>
            <a:ahLst/>
            <a:cxnLst/>
            <a:rect l="l" t="t" r="r" b="b"/>
            <a:pathLst>
              <a:path w="5720210" h="743263">
                <a:moveTo>
                  <a:pt x="0" y="0"/>
                </a:moveTo>
                <a:lnTo>
                  <a:pt x="5720210" y="0"/>
                </a:lnTo>
                <a:lnTo>
                  <a:pt x="5720210" y="743263"/>
                </a:lnTo>
                <a:lnTo>
                  <a:pt x="0" y="7432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475509" y="5896029"/>
            <a:ext cx="698714" cy="218532"/>
          </a:xfrm>
          <a:custGeom>
            <a:avLst/>
            <a:gdLst/>
            <a:ahLst/>
            <a:cxnLst/>
            <a:rect l="l" t="t" r="r" b="b"/>
            <a:pathLst>
              <a:path w="698714" h="218532">
                <a:moveTo>
                  <a:pt x="0" y="0"/>
                </a:moveTo>
                <a:lnTo>
                  <a:pt x="698714" y="0"/>
                </a:lnTo>
                <a:lnTo>
                  <a:pt x="698714" y="218532"/>
                </a:lnTo>
                <a:lnTo>
                  <a:pt x="0" y="218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1475509" y="6114561"/>
            <a:ext cx="698714" cy="218532"/>
          </a:xfrm>
          <a:custGeom>
            <a:avLst/>
            <a:gdLst/>
            <a:ahLst/>
            <a:cxnLst/>
            <a:rect l="l" t="t" r="r" b="b"/>
            <a:pathLst>
              <a:path w="698714" h="218532">
                <a:moveTo>
                  <a:pt x="698714" y="0"/>
                </a:moveTo>
                <a:lnTo>
                  <a:pt x="0" y="0"/>
                </a:lnTo>
                <a:lnTo>
                  <a:pt x="0" y="218531"/>
                </a:lnTo>
                <a:lnTo>
                  <a:pt x="698714" y="218531"/>
                </a:lnTo>
                <a:lnTo>
                  <a:pt x="69871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894406" y="6756204"/>
            <a:ext cx="3944593" cy="1242291"/>
          </a:xfrm>
          <a:custGeom>
            <a:avLst/>
            <a:gdLst/>
            <a:ahLst/>
            <a:cxnLst/>
            <a:rect l="l" t="t" r="r" b="b"/>
            <a:pathLst>
              <a:path w="3944593" h="1242291">
                <a:moveTo>
                  <a:pt x="0" y="0"/>
                </a:moveTo>
                <a:lnTo>
                  <a:pt x="3944593" y="0"/>
                </a:lnTo>
                <a:lnTo>
                  <a:pt x="3944593" y="1242291"/>
                </a:lnTo>
                <a:lnTo>
                  <a:pt x="0" y="12422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187523" y="126792"/>
            <a:ext cx="13002963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III-Constante d'équilibre K associée à l'équation d'une réaction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65342" y="1431359"/>
            <a:ext cx="14753078" cy="67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1"/>
              </a:lnSpc>
              <a:spcBef>
                <a:spcPct val="0"/>
              </a:spcBef>
            </a:pPr>
            <a:r>
              <a:rPr lang="en-US" sz="36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1) Quotient de la réaction à équilibre et à température constante: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26663" y="3411315"/>
            <a:ext cx="6317337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1"/>
              </a:lnSpc>
              <a:spcBef>
                <a:spcPct val="0"/>
              </a:spcBef>
            </a:pPr>
            <a:r>
              <a:rPr lang="en-US" sz="40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2) - La Constante D’équilibre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80490" y="1569531"/>
            <a:ext cx="15824249" cy="1792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endParaRPr/>
          </a:p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Les études expérimentales ont montrées que la valeur du quotient de réaction à l’équilibre Qr,éq est constante donc, elle ne dépend pas de l’état initial du système chimique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31025" y="4194661"/>
            <a:ext cx="14421711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À chaque équation de réaction est associée une constante</a:t>
            </a:r>
            <a:r>
              <a:rPr lang="en-US" sz="3299">
                <a:solidFill>
                  <a:srgbClr val="FAE54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K</a:t>
            </a: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appelée</a:t>
            </a:r>
            <a:r>
              <a:rPr lang="en-US" sz="3299">
                <a:solidFill>
                  <a:srgbClr val="FF66C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constante d’équilibre</a:t>
            </a: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. Sa valeur est égale à Qr,eq et ne dépend que de la température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12465" y="5752864"/>
            <a:ext cx="558194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une réaction par exemple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25318" y="6999728"/>
            <a:ext cx="1534216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26663" y="8118366"/>
            <a:ext cx="13025182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valeur de la constante d’équilibre K ne dépend que de la nature de réactifs et la température.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26663" y="9335836"/>
            <a:ext cx="1302518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que la réaction est totale si K &gt;104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4566829" y="3209528"/>
          <a:ext cx="8623190" cy="1389320"/>
        </p:xfrm>
        <a:graphic>
          <a:graphicData uri="http://schemas.openxmlformats.org/drawingml/2006/table">
            <a:tbl>
              <a:tblPr/>
              <a:tblGrid>
                <a:gridCol w="2426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1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4660"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660"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4620832" y="6049186"/>
            <a:ext cx="4255343" cy="1654069"/>
          </a:xfrm>
          <a:custGeom>
            <a:avLst/>
            <a:gdLst/>
            <a:ahLst/>
            <a:cxnLst/>
            <a:rect l="l" t="t" r="r" b="b"/>
            <a:pathLst>
              <a:path w="4255343" h="1654069">
                <a:moveTo>
                  <a:pt x="0" y="0"/>
                </a:moveTo>
                <a:lnTo>
                  <a:pt x="4255343" y="0"/>
                </a:lnTo>
                <a:lnTo>
                  <a:pt x="4255343" y="1654068"/>
                </a:lnTo>
                <a:lnTo>
                  <a:pt x="0" y="16540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557" t="-35684" r="-19423" b="-161245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415690" y="5222555"/>
            <a:ext cx="1399466" cy="900526"/>
          </a:xfrm>
          <a:custGeom>
            <a:avLst/>
            <a:gdLst/>
            <a:ahLst/>
            <a:cxnLst/>
            <a:rect l="l" t="t" r="r" b="b"/>
            <a:pathLst>
              <a:path w="1399466" h="900526">
                <a:moveTo>
                  <a:pt x="0" y="0"/>
                </a:moveTo>
                <a:lnTo>
                  <a:pt x="1399466" y="0"/>
                </a:lnTo>
                <a:lnTo>
                  <a:pt x="1399466" y="900526"/>
                </a:lnTo>
                <a:lnTo>
                  <a:pt x="0" y="9005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370933" y="7941316"/>
            <a:ext cx="2076540" cy="761561"/>
          </a:xfrm>
          <a:custGeom>
            <a:avLst/>
            <a:gdLst/>
            <a:ahLst/>
            <a:cxnLst/>
            <a:rect l="l" t="t" r="r" b="b"/>
            <a:pathLst>
              <a:path w="2076540" h="761561">
                <a:moveTo>
                  <a:pt x="0" y="0"/>
                </a:moveTo>
                <a:lnTo>
                  <a:pt x="2076540" y="0"/>
                </a:lnTo>
                <a:lnTo>
                  <a:pt x="2076540" y="761561"/>
                </a:lnTo>
                <a:lnTo>
                  <a:pt x="0" y="7615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0054" t="-447317" r="-150130" b="-239993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840451" y="8541751"/>
            <a:ext cx="6976521" cy="1433098"/>
          </a:xfrm>
          <a:custGeom>
            <a:avLst/>
            <a:gdLst/>
            <a:ahLst/>
            <a:cxnLst/>
            <a:rect l="l" t="t" r="r" b="b"/>
            <a:pathLst>
              <a:path w="6976521" h="1433098">
                <a:moveTo>
                  <a:pt x="0" y="0"/>
                </a:moveTo>
                <a:lnTo>
                  <a:pt x="6976521" y="0"/>
                </a:lnTo>
                <a:lnTo>
                  <a:pt x="6976521" y="1433098"/>
                </a:lnTo>
                <a:lnTo>
                  <a:pt x="0" y="14330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09" t="-31860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876623" y="6582753"/>
            <a:ext cx="3173541" cy="675847"/>
          </a:xfrm>
          <a:custGeom>
            <a:avLst/>
            <a:gdLst/>
            <a:ahLst/>
            <a:cxnLst/>
            <a:rect l="l" t="t" r="r" b="b"/>
            <a:pathLst>
              <a:path w="3173541" h="675847">
                <a:moveTo>
                  <a:pt x="0" y="0"/>
                </a:moveTo>
                <a:lnTo>
                  <a:pt x="3173541" y="0"/>
                </a:lnTo>
                <a:lnTo>
                  <a:pt x="3173541" y="675847"/>
                </a:lnTo>
                <a:lnTo>
                  <a:pt x="0" y="6758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0497" t="-424957" r="-83035" b="-405807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179628" y="1145736"/>
            <a:ext cx="5964372" cy="67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1"/>
              </a:lnSpc>
              <a:spcBef>
                <a:spcPct val="0"/>
              </a:spcBef>
            </a:pPr>
            <a:r>
              <a:rPr lang="en-US" sz="36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Influence De L’état Initial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49454" y="1748695"/>
            <a:ext cx="14273840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On mesure la conductivité σ de trois solutions d’acide éthanoïque de diverses concentrations, à la température 25°C , et on obtient les résultats suivants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20332" y="459938"/>
            <a:ext cx="13002963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IV-Le taux d'avancement final  a l'état d'équilibre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07033" y="3240029"/>
            <a:ext cx="2300957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𝑪 (𝒎𝒐𝒍 / 𝑳 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07033" y="4225333"/>
            <a:ext cx="2300957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𝝈 (𝒎𝑺 / 𝒎 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76230" y="3240029"/>
            <a:ext cx="2300957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10,0.10-3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65212" y="4225333"/>
            <a:ext cx="1150478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15,3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13944" y="3240029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5,0.10-3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613944" y="4225333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10,7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891393" y="3240029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1,0.10-3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179931" y="4225333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4,7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0030" y="4695707"/>
            <a:ext cx="842634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endParaRPr/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taux d’avancement d’une réaction est égal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97365" y="6486012"/>
            <a:ext cx="99730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on 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15423" y="6611534"/>
            <a:ext cx="1601106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694667" y="7949172"/>
            <a:ext cx="15254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on 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140304" y="8950527"/>
            <a:ext cx="525772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         et        on trouve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3196016" y="1283448"/>
          <a:ext cx="10905498" cy="2151423"/>
        </p:xfrm>
        <a:graphic>
          <a:graphicData uri="http://schemas.openxmlformats.org/drawingml/2006/table">
            <a:tbl>
              <a:tblPr/>
              <a:tblGrid>
                <a:gridCol w="3524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1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8657"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626"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41"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1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1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1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7"/>
                        </a:lnSpc>
                        <a:defRPr/>
                      </a:pPr>
                      <a:endParaRPr lang="en-US" sz="1100"/>
                    </a:p>
                  </a:txBody>
                  <a:tcPr marL="160299" marR="160299" marT="160299" marB="160299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71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7725697" y="5611229"/>
            <a:ext cx="2357406" cy="814377"/>
          </a:xfrm>
          <a:custGeom>
            <a:avLst/>
            <a:gdLst/>
            <a:ahLst/>
            <a:cxnLst/>
            <a:rect l="l" t="t" r="r" b="b"/>
            <a:pathLst>
              <a:path w="2357406" h="814377">
                <a:moveTo>
                  <a:pt x="0" y="0"/>
                </a:moveTo>
                <a:lnTo>
                  <a:pt x="2357406" y="0"/>
                </a:lnTo>
                <a:lnTo>
                  <a:pt x="2357406" y="814376"/>
                </a:lnTo>
                <a:lnTo>
                  <a:pt x="0" y="8143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32350" y="6254795"/>
            <a:ext cx="12016201" cy="916888"/>
          </a:xfrm>
          <a:custGeom>
            <a:avLst/>
            <a:gdLst/>
            <a:ahLst/>
            <a:cxnLst/>
            <a:rect l="l" t="t" r="r" b="b"/>
            <a:pathLst>
              <a:path w="12016201" h="916888">
                <a:moveTo>
                  <a:pt x="0" y="0"/>
                </a:moveTo>
                <a:lnTo>
                  <a:pt x="12016202" y="0"/>
                </a:lnTo>
                <a:lnTo>
                  <a:pt x="12016202" y="916888"/>
                </a:lnTo>
                <a:lnTo>
                  <a:pt x="0" y="916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95707" b="-8069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96016" y="492680"/>
            <a:ext cx="881411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écrit les résultats dans le tableau suivant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20455" y="1380997"/>
            <a:ext cx="2300957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𝑪 (𝒎𝒐𝒍 / 𝑳 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32923" y="2234204"/>
            <a:ext cx="3374386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[𝑯𝟑𝑶+]é𝒒 (𝒎𝒐𝒍 / 𝑳 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89973" y="1330422"/>
            <a:ext cx="2300957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5,00.10-2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25697" y="2234204"/>
            <a:ext cx="1672332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0,88.10-3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09984" y="1380997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5,00. 10-3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39331" y="2286799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0,39. 10-3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465397" y="1380997"/>
            <a:ext cx="2276652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10,00. 10-3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09984" y="2286799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0,27. 10-3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92739" y="4059288"/>
            <a:ext cx="15410581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On remarque que lorsque la concentration de la solution diminue, La valeur du taux d’avancement final τ augmente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79865" y="3085577"/>
            <a:ext cx="560839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𝝉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25697" y="3142727"/>
            <a:ext cx="1672332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0,018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962521" y="3142727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0,039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09984" y="3142727"/>
            <a:ext cx="1508015" cy="54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5"/>
              </a:lnSpc>
              <a:spcBef>
                <a:spcPct val="0"/>
              </a:spcBef>
            </a:pPr>
            <a:r>
              <a:rPr lang="en-US" sz="286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0,054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466740" y="6323031"/>
            <a:ext cx="11072136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taux d’avancement final τ dépend des conditions initiales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22512" y="5658214"/>
            <a:ext cx="2160591" cy="596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7"/>
              </a:lnSpc>
              <a:spcBef>
                <a:spcPct val="0"/>
              </a:spcBef>
            </a:pPr>
            <a:r>
              <a:rPr lang="en-US" sz="310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2697365" y="2590403"/>
          <a:ext cx="10292718" cy="1792565"/>
        </p:xfrm>
        <a:graphic>
          <a:graphicData uri="http://schemas.openxmlformats.org/drawingml/2006/table">
            <a:tbl>
              <a:tblPr/>
              <a:tblGrid>
                <a:gridCol w="2209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7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5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522"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522"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522"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2"/>
                        </a:lnSpc>
                        <a:defRPr/>
                      </a:pPr>
                      <a:endParaRPr lang="en-US" sz="1100"/>
                    </a:p>
                  </a:txBody>
                  <a:tcPr marL="146320" marR="146320" marT="146320" marB="14632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2981014" y="6066578"/>
            <a:ext cx="12325637" cy="3553805"/>
          </a:xfrm>
          <a:custGeom>
            <a:avLst/>
            <a:gdLst/>
            <a:ahLst/>
            <a:cxnLst/>
            <a:rect l="l" t="t" r="r" b="b"/>
            <a:pathLst>
              <a:path w="12325637" h="3553805">
                <a:moveTo>
                  <a:pt x="0" y="0"/>
                </a:moveTo>
                <a:lnTo>
                  <a:pt x="12325638" y="0"/>
                </a:lnTo>
                <a:lnTo>
                  <a:pt x="12325638" y="3553806"/>
                </a:lnTo>
                <a:lnTo>
                  <a:pt x="0" y="3553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694667" y="564711"/>
            <a:ext cx="9196726" cy="67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1"/>
              </a:lnSpc>
              <a:spcBef>
                <a:spcPct val="0"/>
              </a:spcBef>
            </a:pPr>
            <a:r>
              <a:rPr lang="en-US" sz="3636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Influence De La Constante D’équilibre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51362" y="1343262"/>
            <a:ext cx="13006359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On prend deux solutions acides (S1) acide éthanoïque et (S2) acide méthanoïque de même concentration C = 𝟏, 𝟎. 𝟏𝟎−𝟐 𝒎𝒐𝒍. 𝑳−𝟏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38065" y="2622675"/>
            <a:ext cx="2100308" cy="538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1"/>
              </a:lnSpc>
              <a:spcBef>
                <a:spcPct val="0"/>
              </a:spcBef>
            </a:pPr>
            <a:r>
              <a:rPr lang="en-US" sz="2794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Solutions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75451" y="3473714"/>
            <a:ext cx="610159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(S1)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7226" y="2662235"/>
            <a:ext cx="3467459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Constantes d’équilibre 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39227" y="3455244"/>
            <a:ext cx="2058379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1,6.10-5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332442" y="2662235"/>
            <a:ext cx="4234402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Conductivité 𝝈 (𝝁𝑺/𝒄𝒎 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89244" y="3456594"/>
            <a:ext cx="1376513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153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59346" y="5190912"/>
            <a:ext cx="1198902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tableau d’avancement de la réaction entre l’acide HA et l’eau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36838" y="4364635"/>
            <a:ext cx="610159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(S2)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60192" y="4364635"/>
            <a:ext cx="2058379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1,6.10-4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89244" y="4250953"/>
            <a:ext cx="1376513" cy="49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510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6965" y="-3101529"/>
            <a:ext cx="6043367" cy="6081994"/>
          </a:xfrm>
          <a:custGeom>
            <a:avLst/>
            <a:gdLst/>
            <a:ahLst/>
            <a:cxnLst/>
            <a:rect l="l" t="t" r="r" b="b"/>
            <a:pathLst>
              <a:path w="6043367" h="6081994">
                <a:moveTo>
                  <a:pt x="0" y="0"/>
                </a:moveTo>
                <a:lnTo>
                  <a:pt x="6043366" y="0"/>
                </a:lnTo>
                <a:lnTo>
                  <a:pt x="6043366" y="6081994"/>
                </a:lnTo>
                <a:lnTo>
                  <a:pt x="0" y="6081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77779" y="867756"/>
            <a:ext cx="487015" cy="378100"/>
          </a:xfrm>
          <a:custGeom>
            <a:avLst/>
            <a:gdLst/>
            <a:ahLst/>
            <a:cxnLst/>
            <a:rect l="l" t="t" r="r" b="b"/>
            <a:pathLst>
              <a:path w="487015" h="378100">
                <a:moveTo>
                  <a:pt x="0" y="0"/>
                </a:moveTo>
                <a:lnTo>
                  <a:pt x="487015" y="0"/>
                </a:lnTo>
                <a:lnTo>
                  <a:pt x="487015" y="378100"/>
                </a:lnTo>
                <a:lnTo>
                  <a:pt x="0" y="3781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777779" y="2539627"/>
            <a:ext cx="487015" cy="378100"/>
          </a:xfrm>
          <a:custGeom>
            <a:avLst/>
            <a:gdLst/>
            <a:ahLst/>
            <a:cxnLst/>
            <a:rect l="l" t="t" r="r" b="b"/>
            <a:pathLst>
              <a:path w="487015" h="378100">
                <a:moveTo>
                  <a:pt x="0" y="0"/>
                </a:moveTo>
                <a:lnTo>
                  <a:pt x="487015" y="0"/>
                </a:lnTo>
                <a:lnTo>
                  <a:pt x="487015" y="378100"/>
                </a:lnTo>
                <a:lnTo>
                  <a:pt x="0" y="3781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805555" y="4621435"/>
            <a:ext cx="5059773" cy="3518057"/>
          </a:xfrm>
          <a:custGeom>
            <a:avLst/>
            <a:gdLst/>
            <a:ahLst/>
            <a:cxnLst/>
            <a:rect l="l" t="t" r="r" b="b"/>
            <a:pathLst>
              <a:path w="5059773" h="3518057">
                <a:moveTo>
                  <a:pt x="0" y="0"/>
                </a:moveTo>
                <a:lnTo>
                  <a:pt x="5059773" y="0"/>
                </a:lnTo>
                <a:lnTo>
                  <a:pt x="5059773" y="3518057"/>
                </a:lnTo>
                <a:lnTo>
                  <a:pt x="0" y="3518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97404" b="-13046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858491" y="4811935"/>
            <a:ext cx="3460567" cy="2620623"/>
          </a:xfrm>
          <a:custGeom>
            <a:avLst/>
            <a:gdLst/>
            <a:ahLst/>
            <a:cxnLst/>
            <a:rect l="l" t="t" r="r" b="b"/>
            <a:pathLst>
              <a:path w="3460567" h="2620623">
                <a:moveTo>
                  <a:pt x="0" y="0"/>
                </a:moveTo>
                <a:lnTo>
                  <a:pt x="3460566" y="0"/>
                </a:lnTo>
                <a:lnTo>
                  <a:pt x="3460566" y="2620623"/>
                </a:lnTo>
                <a:lnTo>
                  <a:pt x="0" y="26206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3988" t="-171331" r="-194901" b="-7049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756393" y="8453817"/>
            <a:ext cx="8171883" cy="1161045"/>
          </a:xfrm>
          <a:custGeom>
            <a:avLst/>
            <a:gdLst/>
            <a:ahLst/>
            <a:cxnLst/>
            <a:rect l="l" t="t" r="r" b="b"/>
            <a:pathLst>
              <a:path w="8171883" h="1161045">
                <a:moveTo>
                  <a:pt x="0" y="0"/>
                </a:moveTo>
                <a:lnTo>
                  <a:pt x="8171883" y="0"/>
                </a:lnTo>
                <a:lnTo>
                  <a:pt x="8171883" y="1161045"/>
                </a:lnTo>
                <a:lnTo>
                  <a:pt x="0" y="11610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996" t="-511309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381583" y="666598"/>
            <a:ext cx="900506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L'équation de la Réaction  d'acide méthanoïque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08266" y="1577485"/>
            <a:ext cx="1115192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HCOOH(aq)  + H2O(l)   &lt;=&gt;  HCOO–(aq)  + H3O+(aq)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81583" y="2270661"/>
            <a:ext cx="900506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L'équation de la Réaction  d'acide éthanoïque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8266" y="2965352"/>
            <a:ext cx="1220299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CH3COOH(aq) +  H2O(l)    &lt;=&gt;  CH3COO–(aq)   +   H3O+(aq)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07520" y="3793393"/>
            <a:ext cx="11353196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calcul le taux d’avancement de chaque réaction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66001" y="4496434"/>
            <a:ext cx="133955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11906" y="5581225"/>
            <a:ext cx="1374746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15717" y="8652386"/>
            <a:ext cx="1374746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2394" y="7575921"/>
            <a:ext cx="4827648" cy="4858505"/>
          </a:xfrm>
          <a:custGeom>
            <a:avLst/>
            <a:gdLst/>
            <a:ahLst/>
            <a:cxnLst/>
            <a:rect l="l" t="t" r="r" b="b"/>
            <a:pathLst>
              <a:path w="4827648" h="4858505">
                <a:moveTo>
                  <a:pt x="0" y="0"/>
                </a:moveTo>
                <a:lnTo>
                  <a:pt x="4827649" y="0"/>
                </a:lnTo>
                <a:lnTo>
                  <a:pt x="4827649" y="4858504"/>
                </a:lnTo>
                <a:lnTo>
                  <a:pt x="0" y="4858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73286" y="8202621"/>
            <a:ext cx="1412860" cy="2457147"/>
          </a:xfrm>
          <a:custGeom>
            <a:avLst/>
            <a:gdLst/>
            <a:ahLst/>
            <a:cxnLst/>
            <a:rect l="l" t="t" r="r" b="b"/>
            <a:pathLst>
              <a:path w="1412860" h="2457147">
                <a:moveTo>
                  <a:pt x="1412860" y="0"/>
                </a:moveTo>
                <a:lnTo>
                  <a:pt x="0" y="0"/>
                </a:lnTo>
                <a:lnTo>
                  <a:pt x="0" y="2457148"/>
                </a:lnTo>
                <a:lnTo>
                  <a:pt x="1412860" y="2457148"/>
                </a:lnTo>
                <a:lnTo>
                  <a:pt x="14128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6965" y="-3101529"/>
            <a:ext cx="6043367" cy="6081994"/>
          </a:xfrm>
          <a:custGeom>
            <a:avLst/>
            <a:gdLst/>
            <a:ahLst/>
            <a:cxnLst/>
            <a:rect l="l" t="t" r="r" b="b"/>
            <a:pathLst>
              <a:path w="6043367" h="6081994">
                <a:moveTo>
                  <a:pt x="0" y="0"/>
                </a:moveTo>
                <a:lnTo>
                  <a:pt x="6043366" y="0"/>
                </a:lnTo>
                <a:lnTo>
                  <a:pt x="6043366" y="6081994"/>
                </a:lnTo>
                <a:lnTo>
                  <a:pt x="0" y="6081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570" y="288717"/>
            <a:ext cx="1767670" cy="1536178"/>
          </a:xfrm>
          <a:custGeom>
            <a:avLst/>
            <a:gdLst/>
            <a:ahLst/>
            <a:cxnLst/>
            <a:rect l="l" t="t" r="r" b="b"/>
            <a:pathLst>
              <a:path w="1767670" h="1536178">
                <a:moveTo>
                  <a:pt x="0" y="0"/>
                </a:moveTo>
                <a:lnTo>
                  <a:pt x="1767669" y="0"/>
                </a:lnTo>
                <a:lnTo>
                  <a:pt x="1767669" y="1536178"/>
                </a:lnTo>
                <a:lnTo>
                  <a:pt x="0" y="153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30042" y="650600"/>
            <a:ext cx="487015" cy="378100"/>
          </a:xfrm>
          <a:custGeom>
            <a:avLst/>
            <a:gdLst/>
            <a:ahLst/>
            <a:cxnLst/>
            <a:rect l="l" t="t" r="r" b="b"/>
            <a:pathLst>
              <a:path w="487015" h="378100">
                <a:moveTo>
                  <a:pt x="0" y="0"/>
                </a:moveTo>
                <a:lnTo>
                  <a:pt x="487015" y="0"/>
                </a:lnTo>
                <a:lnTo>
                  <a:pt x="487015" y="378100"/>
                </a:lnTo>
                <a:lnTo>
                  <a:pt x="0" y="3781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63676" y="4456905"/>
            <a:ext cx="487015" cy="378100"/>
          </a:xfrm>
          <a:custGeom>
            <a:avLst/>
            <a:gdLst/>
            <a:ahLst/>
            <a:cxnLst/>
            <a:rect l="l" t="t" r="r" b="b"/>
            <a:pathLst>
              <a:path w="487015" h="378100">
                <a:moveTo>
                  <a:pt x="0" y="0"/>
                </a:moveTo>
                <a:lnTo>
                  <a:pt x="487015" y="0"/>
                </a:lnTo>
                <a:lnTo>
                  <a:pt x="487015" y="378100"/>
                </a:lnTo>
                <a:lnTo>
                  <a:pt x="0" y="378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889160" y="1251867"/>
            <a:ext cx="5363383" cy="1095569"/>
          </a:xfrm>
          <a:custGeom>
            <a:avLst/>
            <a:gdLst/>
            <a:ahLst/>
            <a:cxnLst/>
            <a:rect l="l" t="t" r="r" b="b"/>
            <a:pathLst>
              <a:path w="5363383" h="1095569">
                <a:moveTo>
                  <a:pt x="0" y="0"/>
                </a:moveTo>
                <a:lnTo>
                  <a:pt x="5363383" y="0"/>
                </a:lnTo>
                <a:lnTo>
                  <a:pt x="5363383" y="1095569"/>
                </a:lnTo>
                <a:lnTo>
                  <a:pt x="0" y="109556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430042" y="2728677"/>
            <a:ext cx="487015" cy="378100"/>
          </a:xfrm>
          <a:custGeom>
            <a:avLst/>
            <a:gdLst/>
            <a:ahLst/>
            <a:cxnLst/>
            <a:rect l="l" t="t" r="r" b="b"/>
            <a:pathLst>
              <a:path w="487015" h="378100">
                <a:moveTo>
                  <a:pt x="0" y="0"/>
                </a:moveTo>
                <a:lnTo>
                  <a:pt x="487015" y="0"/>
                </a:lnTo>
                <a:lnTo>
                  <a:pt x="487015" y="378100"/>
                </a:lnTo>
                <a:lnTo>
                  <a:pt x="0" y="3781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889160" y="3265392"/>
            <a:ext cx="5584734" cy="1029588"/>
          </a:xfrm>
          <a:custGeom>
            <a:avLst/>
            <a:gdLst/>
            <a:ahLst/>
            <a:cxnLst/>
            <a:rect l="l" t="t" r="r" b="b"/>
            <a:pathLst>
              <a:path w="5584734" h="1029588">
                <a:moveTo>
                  <a:pt x="0" y="0"/>
                </a:moveTo>
                <a:lnTo>
                  <a:pt x="5584735" y="0"/>
                </a:lnTo>
                <a:lnTo>
                  <a:pt x="5584735" y="1029588"/>
                </a:lnTo>
                <a:lnTo>
                  <a:pt x="0" y="10295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171448" y="5825331"/>
            <a:ext cx="3205425" cy="1060704"/>
          </a:xfrm>
          <a:custGeom>
            <a:avLst/>
            <a:gdLst/>
            <a:ahLst/>
            <a:cxnLst/>
            <a:rect l="l" t="t" r="r" b="b"/>
            <a:pathLst>
              <a:path w="3205425" h="1060704">
                <a:moveTo>
                  <a:pt x="0" y="0"/>
                </a:moveTo>
                <a:lnTo>
                  <a:pt x="3205424" y="0"/>
                </a:lnTo>
                <a:lnTo>
                  <a:pt x="3205424" y="1060704"/>
                </a:lnTo>
                <a:lnTo>
                  <a:pt x="0" y="10607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31511" y="6744304"/>
            <a:ext cx="15631046" cy="1632508"/>
          </a:xfrm>
          <a:custGeom>
            <a:avLst/>
            <a:gdLst/>
            <a:ahLst/>
            <a:cxnLst/>
            <a:rect l="l" t="t" r="r" b="b"/>
            <a:pathLst>
              <a:path w="15631046" h="1632508">
                <a:moveTo>
                  <a:pt x="0" y="0"/>
                </a:moveTo>
                <a:lnTo>
                  <a:pt x="15631046" y="0"/>
                </a:lnTo>
                <a:lnTo>
                  <a:pt x="15631046" y="1632507"/>
                </a:lnTo>
                <a:lnTo>
                  <a:pt x="0" y="16325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t="-46991" r="-413" b="-55785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240907" y="430749"/>
            <a:ext cx="1099538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taux d’avancement réaction acide éthanoïque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40907" y="2456243"/>
            <a:ext cx="1099538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taux d’avancement réaction  acide méthanoïque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7184" y="4304505"/>
            <a:ext cx="15598881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On constate d’après le tableau plus la constante d’équilibre est grande plus la conductivité est grand et plus le taux d’avancement final τ augmente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60419" y="6776253"/>
            <a:ext cx="15598881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Le taux d’avancement final τ d’une réaction dépend de la constante d’équilibre K, plus la constante d’équilibre est grande, plus le taux d’avancement final est élevé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70788" y="5957220"/>
            <a:ext cx="2586854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</Words>
  <Application>Microsoft Office PowerPoint</Application>
  <PresentationFormat>Personnalisé</PresentationFormat>
  <Paragraphs>127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Times New Roman</vt:lpstr>
      <vt:lpstr>Calibri</vt:lpstr>
      <vt:lpstr>Anton</vt:lpstr>
      <vt:lpstr>Times New Roman Bold</vt:lpstr>
      <vt:lpstr>Arial</vt:lpstr>
      <vt:lpstr>Times New Roman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État d’équilibre d’un système chimique</dc:title>
  <dc:creator>hp</dc:creator>
  <cp:lastModifiedBy>hp</cp:lastModifiedBy>
  <cp:revision>2</cp:revision>
  <dcterms:created xsi:type="dcterms:W3CDTF">2006-08-16T00:00:00Z</dcterms:created>
  <dcterms:modified xsi:type="dcterms:W3CDTF">2024-07-21T15:40:44Z</dcterms:modified>
  <dc:identifier>DAGLkxmiZMg</dc:identifier>
</cp:coreProperties>
</file>