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Open Sans Bold" panose="020B0604020202020204" charset="0"/>
      <p:regular r:id="rId7"/>
    </p:embeddedFont>
    <p:embeddedFont>
      <p:font typeface="Times New Roman Bold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2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1.png"/><Relationship Id="rId17" Type="http://schemas.openxmlformats.org/officeDocument/2006/relationships/image" Target="../media/image26.svg"/><Relationship Id="rId2" Type="http://schemas.openxmlformats.org/officeDocument/2006/relationships/image" Target="../media/image3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5" Type="http://schemas.openxmlformats.org/officeDocument/2006/relationships/image" Target="../media/image24.sv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14.sv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45430" r="-454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994390" y="7755871"/>
            <a:ext cx="2796257" cy="835652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5092378" y="8173697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028700" y="2373252"/>
            <a:ext cx="8377588" cy="4398234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6643440" y="7004852"/>
            <a:ext cx="2337689" cy="2337689"/>
          </a:xfrm>
          <a:custGeom>
            <a:avLst/>
            <a:gdLst/>
            <a:ahLst/>
            <a:cxnLst/>
            <a:rect l="l" t="t" r="r" b="b"/>
            <a:pathLst>
              <a:path w="2337689" h="2337689">
                <a:moveTo>
                  <a:pt x="0" y="0"/>
                </a:moveTo>
                <a:lnTo>
                  <a:pt x="2337690" y="0"/>
                </a:lnTo>
                <a:lnTo>
                  <a:pt x="2337690" y="2337690"/>
                </a:lnTo>
                <a:lnTo>
                  <a:pt x="0" y="233769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4519310" y="373932"/>
            <a:ext cx="8031925" cy="1427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0"/>
              </a:lnSpc>
              <a:spcBef>
                <a:spcPct val="0"/>
              </a:spcBef>
            </a:pPr>
            <a:r>
              <a:rPr lang="en-US" sz="7536">
                <a:solidFill>
                  <a:srgbClr val="FFDE59"/>
                </a:solidFill>
                <a:latin typeface="Times New Roman"/>
              </a:rPr>
              <a:t>Chapitre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42651" y="2864320"/>
            <a:ext cx="8031925" cy="3512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70"/>
              </a:lnSpc>
              <a:spcBef>
                <a:spcPct val="0"/>
              </a:spcBef>
            </a:pPr>
            <a:r>
              <a:rPr lang="en-US" sz="6478">
                <a:solidFill>
                  <a:srgbClr val="FF914D"/>
                </a:solidFill>
                <a:latin typeface="Times New Roman Bold"/>
              </a:rPr>
              <a:t>Equilibre d’un corps solide soumis à deux forces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994390" y="8034106"/>
            <a:ext cx="2796257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7436" y="3812242"/>
            <a:ext cx="3867688" cy="2468308"/>
            <a:chOff x="30480" y="591820"/>
            <a:chExt cx="29081595" cy="185594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42481" cy="18255348"/>
            </a:xfrm>
            <a:custGeom>
              <a:avLst/>
              <a:gdLst/>
              <a:ahLst/>
              <a:cxnLst/>
              <a:rect l="l" t="t" r="r" b="b"/>
              <a:pathLst>
                <a:path w="29042481" h="18255348">
                  <a:moveTo>
                    <a:pt x="27189540" y="6161782"/>
                  </a:moveTo>
                  <a:cubicBezTo>
                    <a:pt x="24663859" y="2906709"/>
                    <a:pt x="19574797" y="544830"/>
                    <a:pt x="14152265" y="297180"/>
                  </a:cubicBezTo>
                  <a:cubicBezTo>
                    <a:pt x="9727245" y="0"/>
                    <a:pt x="6815896" y="1078254"/>
                    <a:pt x="4438101" y="2981693"/>
                  </a:cubicBezTo>
                  <a:cubicBezTo>
                    <a:pt x="2060306" y="4885132"/>
                    <a:pt x="796015" y="7311536"/>
                    <a:pt x="285659" y="9759090"/>
                  </a:cubicBezTo>
                  <a:cubicBezTo>
                    <a:pt x="24130" y="11051120"/>
                    <a:pt x="0" y="12421981"/>
                    <a:pt x="787315" y="13606343"/>
                  </a:cubicBezTo>
                  <a:cubicBezTo>
                    <a:pt x="1834125" y="15107944"/>
                    <a:pt x="4122028" y="16063509"/>
                    <a:pt x="6450528" y="16657613"/>
                  </a:cubicBezTo>
                  <a:cubicBezTo>
                    <a:pt x="12713988" y="18255348"/>
                    <a:pt x="20404127" y="17636249"/>
                    <a:pt x="25278606" y="14575366"/>
                  </a:cubicBezTo>
                  <a:cubicBezTo>
                    <a:pt x="26803874" y="13617879"/>
                    <a:pt x="28053664" y="12418136"/>
                    <a:pt x="28500226" y="11056889"/>
                  </a:cubicBezTo>
                  <a:cubicBezTo>
                    <a:pt x="29042482" y="9405319"/>
                    <a:pt x="28355240" y="7665307"/>
                    <a:pt x="27189540" y="6161782"/>
                  </a:cubicBezTo>
                  <a:close/>
                </a:path>
              </a:pathLst>
            </a:custGeom>
            <a:blipFill>
              <a:blip r:embed="rId2"/>
              <a:stretch>
                <a:fillRect l="-7926" t="-4567" r="-7718" b="-307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695671" y="-281660"/>
            <a:ext cx="1128366" cy="1962376"/>
          </a:xfrm>
          <a:custGeom>
            <a:avLst/>
            <a:gdLst/>
            <a:ahLst/>
            <a:cxnLst/>
            <a:rect l="l" t="t" r="r" b="b"/>
            <a:pathLst>
              <a:path w="1128366" h="1962376">
                <a:moveTo>
                  <a:pt x="1128366" y="0"/>
                </a:moveTo>
                <a:lnTo>
                  <a:pt x="0" y="0"/>
                </a:lnTo>
                <a:lnTo>
                  <a:pt x="0" y="1962376"/>
                </a:lnTo>
                <a:lnTo>
                  <a:pt x="1128366" y="1962376"/>
                </a:lnTo>
                <a:lnTo>
                  <a:pt x="112836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626208" y="7271797"/>
            <a:ext cx="1849283" cy="3216144"/>
          </a:xfrm>
          <a:custGeom>
            <a:avLst/>
            <a:gdLst/>
            <a:ahLst/>
            <a:cxnLst/>
            <a:rect l="l" t="t" r="r" b="b"/>
            <a:pathLst>
              <a:path w="1849283" h="3216144">
                <a:moveTo>
                  <a:pt x="1849283" y="0"/>
                </a:moveTo>
                <a:lnTo>
                  <a:pt x="0" y="0"/>
                </a:lnTo>
                <a:lnTo>
                  <a:pt x="0" y="3216144"/>
                </a:lnTo>
                <a:lnTo>
                  <a:pt x="1849283" y="3216144"/>
                </a:lnTo>
                <a:lnTo>
                  <a:pt x="184928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19582" y="117273"/>
            <a:ext cx="2248250" cy="1953822"/>
          </a:xfrm>
          <a:custGeom>
            <a:avLst/>
            <a:gdLst/>
            <a:ahLst/>
            <a:cxnLst/>
            <a:rect l="l" t="t" r="r" b="b"/>
            <a:pathLst>
              <a:path w="2248250" h="1953822">
                <a:moveTo>
                  <a:pt x="0" y="0"/>
                </a:moveTo>
                <a:lnTo>
                  <a:pt x="2248250" y="0"/>
                </a:lnTo>
                <a:lnTo>
                  <a:pt x="2248250" y="1953822"/>
                </a:lnTo>
                <a:lnTo>
                  <a:pt x="0" y="19538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5636123" y="3814348"/>
            <a:ext cx="9615370" cy="5683619"/>
          </a:xfrm>
          <a:custGeom>
            <a:avLst/>
            <a:gdLst/>
            <a:ahLst/>
            <a:cxnLst/>
            <a:rect l="l" t="t" r="r" b="b"/>
            <a:pathLst>
              <a:path w="9615370" h="5683619">
                <a:moveTo>
                  <a:pt x="0" y="0"/>
                </a:moveTo>
                <a:lnTo>
                  <a:pt x="9615370" y="0"/>
                </a:lnTo>
                <a:lnTo>
                  <a:pt x="9615370" y="5683619"/>
                </a:lnTo>
                <a:lnTo>
                  <a:pt x="0" y="56836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762" t="-22192" r="-6871" b="-181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4933379" y="978438"/>
            <a:ext cx="9678300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1) Activité expérimentale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20332" y="107742"/>
            <a:ext cx="12431513" cy="87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 u="sng">
                <a:solidFill>
                  <a:srgbClr val="FF914D"/>
                </a:solidFill>
                <a:latin typeface="Times New Roman Bold"/>
              </a:rPr>
              <a:t>I - L’équilibre d’un solide soumis à deux forces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219102" y="1805207"/>
            <a:ext cx="13614091" cy="1847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Times New Roman"/>
              </a:rPr>
              <a:t>Un objet très léger ( anneau ) est en équilibre, sous l’action de deux dynamomètres D1 et D2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Times New Roman"/>
              </a:rPr>
              <a:t>comme le montre la figure ci-dessous :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98298" y="7320934"/>
            <a:ext cx="4552403" cy="4581500"/>
          </a:xfrm>
          <a:custGeom>
            <a:avLst/>
            <a:gdLst/>
            <a:ahLst/>
            <a:cxnLst/>
            <a:rect l="l" t="t" r="r" b="b"/>
            <a:pathLst>
              <a:path w="4552403" h="4581500">
                <a:moveTo>
                  <a:pt x="0" y="0"/>
                </a:moveTo>
                <a:lnTo>
                  <a:pt x="4552403" y="0"/>
                </a:lnTo>
                <a:lnTo>
                  <a:pt x="4552403" y="4581500"/>
                </a:lnTo>
                <a:lnTo>
                  <a:pt x="0" y="4581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211787" y="7934294"/>
            <a:ext cx="985896" cy="1714602"/>
          </a:xfrm>
          <a:custGeom>
            <a:avLst/>
            <a:gdLst/>
            <a:ahLst/>
            <a:cxnLst/>
            <a:rect l="l" t="t" r="r" b="b"/>
            <a:pathLst>
              <a:path w="985896" h="1714602">
                <a:moveTo>
                  <a:pt x="985896" y="0"/>
                </a:moveTo>
                <a:lnTo>
                  <a:pt x="0" y="0"/>
                </a:lnTo>
                <a:lnTo>
                  <a:pt x="0" y="1714602"/>
                </a:lnTo>
                <a:lnTo>
                  <a:pt x="985896" y="1714602"/>
                </a:lnTo>
                <a:lnTo>
                  <a:pt x="9858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947235" y="2652618"/>
            <a:ext cx="535429" cy="152118"/>
          </a:xfrm>
          <a:custGeom>
            <a:avLst/>
            <a:gdLst/>
            <a:ahLst/>
            <a:cxnLst/>
            <a:rect l="l" t="t" r="r" b="b"/>
            <a:pathLst>
              <a:path w="535429" h="152118">
                <a:moveTo>
                  <a:pt x="0" y="0"/>
                </a:moveTo>
                <a:lnTo>
                  <a:pt x="535429" y="0"/>
                </a:lnTo>
                <a:lnTo>
                  <a:pt x="535429" y="152118"/>
                </a:lnTo>
                <a:lnTo>
                  <a:pt x="0" y="1521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3956461" y="3220606"/>
            <a:ext cx="526204" cy="149497"/>
          </a:xfrm>
          <a:custGeom>
            <a:avLst/>
            <a:gdLst/>
            <a:ahLst/>
            <a:cxnLst/>
            <a:rect l="l" t="t" r="r" b="b"/>
            <a:pathLst>
              <a:path w="526204" h="149497">
                <a:moveTo>
                  <a:pt x="0" y="0"/>
                </a:moveTo>
                <a:lnTo>
                  <a:pt x="526203" y="0"/>
                </a:lnTo>
                <a:lnTo>
                  <a:pt x="526203" y="149497"/>
                </a:lnTo>
                <a:lnTo>
                  <a:pt x="0" y="1494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587757" y="3505993"/>
            <a:ext cx="359478" cy="252982"/>
          </a:xfrm>
          <a:custGeom>
            <a:avLst/>
            <a:gdLst/>
            <a:ahLst/>
            <a:cxnLst/>
            <a:rect l="l" t="t" r="r" b="b"/>
            <a:pathLst>
              <a:path w="359478" h="252982">
                <a:moveTo>
                  <a:pt x="0" y="0"/>
                </a:moveTo>
                <a:lnTo>
                  <a:pt x="359478" y="0"/>
                </a:lnTo>
                <a:lnTo>
                  <a:pt x="359478" y="252982"/>
                </a:lnTo>
                <a:lnTo>
                  <a:pt x="0" y="2529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420332" y="900922"/>
            <a:ext cx="13127568" cy="2954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FFFFFF"/>
                </a:solidFill>
                <a:latin typeface="Times New Roman Bold"/>
              </a:rPr>
              <a:t>L’anneau est très léger et suspendu à deux dynamomètres, on peut donc négliger la force ⃗exercée par la terre sur l’anneau.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FFFFFF"/>
                </a:solidFill>
                <a:latin typeface="Times New Roman Bold"/>
              </a:rPr>
              <a:t>L’anneau est en équilibre sous l’action de deux forces :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FFFFFF"/>
                </a:solidFill>
                <a:latin typeface="Times New Roman Bold"/>
              </a:rPr>
              <a:t>      F1   : la force </a:t>
            </a:r>
            <a:r>
              <a:rPr lang="en-US" sz="3299">
                <a:solidFill>
                  <a:srgbClr val="FFDE59"/>
                </a:solidFill>
                <a:latin typeface="Times New Roman Bold"/>
              </a:rPr>
              <a:t>exercée par le dynamomètre D1</a:t>
            </a:r>
            <a:r>
              <a:rPr lang="en-US" sz="3299">
                <a:solidFill>
                  <a:srgbClr val="C1FF72"/>
                </a:solidFill>
                <a:latin typeface="Times New Roman Bold"/>
              </a:rPr>
              <a:t>.</a:t>
            </a:r>
            <a:r>
              <a:rPr lang="en-US" sz="3299">
                <a:solidFill>
                  <a:srgbClr val="FFFFFF"/>
                </a:solidFill>
                <a:latin typeface="Times New Roman Bold"/>
              </a:rPr>
              <a:t> </a:t>
            </a:r>
          </a:p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Times New Roman Bold"/>
              </a:rPr>
              <a:t>      F2   : la force </a:t>
            </a:r>
            <a:r>
              <a:rPr lang="en-US" sz="3299">
                <a:solidFill>
                  <a:srgbClr val="FFDE59"/>
                </a:solidFill>
                <a:latin typeface="Times New Roman Bold"/>
              </a:rPr>
              <a:t>exercée par le dynamomètre D2</a:t>
            </a:r>
            <a:r>
              <a:rPr lang="en-US" sz="3299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14" name="Freeform 14"/>
          <p:cNvSpPr/>
          <p:nvPr/>
        </p:nvSpPr>
        <p:spPr>
          <a:xfrm>
            <a:off x="3587757" y="2847551"/>
            <a:ext cx="359478" cy="252982"/>
          </a:xfrm>
          <a:custGeom>
            <a:avLst/>
            <a:gdLst/>
            <a:ahLst/>
            <a:cxnLst/>
            <a:rect l="l" t="t" r="r" b="b"/>
            <a:pathLst>
              <a:path w="359478" h="252982">
                <a:moveTo>
                  <a:pt x="0" y="0"/>
                </a:moveTo>
                <a:lnTo>
                  <a:pt x="359478" y="0"/>
                </a:lnTo>
                <a:lnTo>
                  <a:pt x="359478" y="252982"/>
                </a:lnTo>
                <a:lnTo>
                  <a:pt x="0" y="2529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9984115" y="3943567"/>
            <a:ext cx="561980" cy="159661"/>
          </a:xfrm>
          <a:custGeom>
            <a:avLst/>
            <a:gdLst/>
            <a:ahLst/>
            <a:cxnLst/>
            <a:rect l="l" t="t" r="r" b="b"/>
            <a:pathLst>
              <a:path w="561980" h="159661">
                <a:moveTo>
                  <a:pt x="0" y="0"/>
                </a:moveTo>
                <a:lnTo>
                  <a:pt x="561980" y="0"/>
                </a:lnTo>
                <a:lnTo>
                  <a:pt x="561980" y="159661"/>
                </a:lnTo>
                <a:lnTo>
                  <a:pt x="0" y="1596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1255225" y="3943567"/>
            <a:ext cx="561980" cy="159661"/>
          </a:xfrm>
          <a:custGeom>
            <a:avLst/>
            <a:gdLst/>
            <a:ahLst/>
            <a:cxnLst/>
            <a:rect l="l" t="t" r="r" b="b"/>
            <a:pathLst>
              <a:path w="561980" h="159661">
                <a:moveTo>
                  <a:pt x="0" y="0"/>
                </a:moveTo>
                <a:lnTo>
                  <a:pt x="561980" y="0"/>
                </a:lnTo>
                <a:lnTo>
                  <a:pt x="561980" y="159661"/>
                </a:lnTo>
                <a:lnTo>
                  <a:pt x="0" y="1596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17" name="Table 17"/>
          <p:cNvGraphicFramePr>
            <a:graphicFrameLocks noGrp="1"/>
          </p:cNvGraphicFramePr>
          <p:nvPr/>
        </p:nvGraphicFramePr>
        <p:xfrm>
          <a:off x="2945885" y="4808078"/>
          <a:ext cx="13373173" cy="4972050"/>
        </p:xfrm>
        <a:graphic>
          <a:graphicData uri="http://schemas.openxmlformats.org/drawingml/2006/table">
            <a:tbl>
              <a:tblPr/>
              <a:tblGrid>
                <a:gridCol w="2635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2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5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8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10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52939">
                <a:tc>
                  <a:txBody>
                    <a:bodyPr/>
                    <a:lstStyle/>
                    <a:p>
                      <a:pPr algn="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4AAD"/>
                          </a:solidFill>
                          <a:latin typeface="Times New Roman Bold"/>
                        </a:rPr>
                        <a:t>les caractéristiques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4AAD"/>
                          </a:solidFill>
                          <a:latin typeface="Times New Roman Bold"/>
                        </a:rPr>
                        <a:t>les caractéristiques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4AAD"/>
                          </a:solidFill>
                          <a:latin typeface="Times New Roman Bold"/>
                        </a:rPr>
                        <a:t>les caractéristiques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4AAD"/>
                          </a:solidFill>
                          <a:latin typeface="Times New Roman Bold"/>
                        </a:rPr>
                        <a:t>les caractéristiques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9409">
                <a:tc>
                  <a:txBody>
                    <a:bodyPr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004AAD"/>
                          </a:solidFill>
                          <a:latin typeface="Times New Roman Bold"/>
                        </a:rPr>
                        <a:t>les forces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619"/>
                        </a:lnSpc>
                        <a:defRPr/>
                      </a:pPr>
                      <a:r>
                        <a:rPr lang="en-US" sz="3299">
                          <a:solidFill>
                            <a:srgbClr val="CB6CE6"/>
                          </a:solidFill>
                          <a:latin typeface="Times New Roman Bold"/>
                        </a:rPr>
                        <a:t>point d’application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79"/>
                        </a:lnSpc>
                        <a:defRPr/>
                      </a:pPr>
                      <a:r>
                        <a:rPr lang="en-US" sz="3199">
                          <a:solidFill>
                            <a:srgbClr val="CB6CE6"/>
                          </a:solidFill>
                          <a:latin typeface="Times New Roman Bold"/>
                        </a:rPr>
                        <a:t>Droite d’action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739"/>
                        </a:lnSpc>
                        <a:defRPr/>
                      </a:pPr>
                      <a:r>
                        <a:rPr lang="en-US" sz="4099">
                          <a:solidFill>
                            <a:srgbClr val="CB6CE6"/>
                          </a:solidFill>
                          <a:latin typeface="Times New Roman Bold"/>
                        </a:rPr>
                        <a:t>sens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39"/>
                        </a:lnSpc>
                        <a:defRPr/>
                      </a:pPr>
                      <a:r>
                        <a:rPr lang="en-US" sz="3599">
                          <a:solidFill>
                            <a:srgbClr val="CB6CE6"/>
                          </a:solidFill>
                          <a:latin typeface="Times New Roman Bold"/>
                        </a:rPr>
                        <a:t>l’intensité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9410"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CB6CE6"/>
                          </a:solidFill>
                          <a:latin typeface="Times New Roman Bold"/>
                        </a:rPr>
                        <a:t>F1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>
                          <a:solidFill>
                            <a:srgbClr val="000000"/>
                          </a:solidFill>
                          <a:latin typeface="Times New Roman Bold"/>
                        </a:rPr>
                        <a:t>le point B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La droite (AB)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De B vers 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F1 = 3 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0292">
                <a:tc>
                  <a:txBody>
                    <a:bodyPr/>
                    <a:lstStyle/>
                    <a:p>
                      <a:pPr algn="ctr">
                        <a:lnSpc>
                          <a:spcPts val="4339"/>
                        </a:lnSpc>
                        <a:defRPr/>
                      </a:pPr>
                      <a:r>
                        <a:rPr lang="en-US" sz="3099">
                          <a:solidFill>
                            <a:srgbClr val="CB6CE6"/>
                          </a:solidFill>
                          <a:latin typeface="Times New Roman Bold"/>
                        </a:rPr>
                        <a:t>F2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Times New Roman Bold"/>
                        </a:rPr>
                        <a:t>le point 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La droite (AB)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"/>
                        </a:rPr>
                        <a:t>De A vers D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F2 = 3 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extBox 18"/>
          <p:cNvSpPr txBox="1"/>
          <p:nvPr/>
        </p:nvSpPr>
        <p:spPr>
          <a:xfrm>
            <a:off x="2874986" y="230506"/>
            <a:ext cx="13444071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2) Bilan des forces exercées sur le système étudié (l’anneau) 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87757" y="3941303"/>
            <a:ext cx="12389925" cy="1466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7"/>
              </a:lnSpc>
            </a:pPr>
            <a:r>
              <a:rPr lang="en-US" sz="4097" u="sng">
                <a:solidFill>
                  <a:srgbClr val="B6F61A"/>
                </a:solidFill>
                <a:latin typeface="Times New Roman Bold"/>
              </a:rPr>
              <a:t>3) Caractéristiques des forces F1 et F2</a:t>
            </a:r>
          </a:p>
          <a:p>
            <a:pPr algn="l">
              <a:lnSpc>
                <a:spcPts val="5354"/>
              </a:lnSpc>
              <a:spcBef>
                <a:spcPct val="0"/>
              </a:spcBef>
            </a:pPr>
            <a:endParaRPr lang="en-US" sz="4097" u="sng">
              <a:solidFill>
                <a:srgbClr val="B6F61A"/>
              </a:solidFill>
              <a:latin typeface="Times New Roman Bold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3813411" y="7735099"/>
            <a:ext cx="812302" cy="230779"/>
          </a:xfrm>
          <a:custGeom>
            <a:avLst/>
            <a:gdLst/>
            <a:ahLst/>
            <a:cxnLst/>
            <a:rect l="l" t="t" r="r" b="b"/>
            <a:pathLst>
              <a:path w="812302" h="230779">
                <a:moveTo>
                  <a:pt x="0" y="0"/>
                </a:moveTo>
                <a:lnTo>
                  <a:pt x="812303" y="0"/>
                </a:lnTo>
                <a:lnTo>
                  <a:pt x="812303" y="230779"/>
                </a:lnTo>
                <a:lnTo>
                  <a:pt x="0" y="23077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3888042" y="8814693"/>
            <a:ext cx="653817" cy="185753"/>
          </a:xfrm>
          <a:custGeom>
            <a:avLst/>
            <a:gdLst/>
            <a:ahLst/>
            <a:cxnLst/>
            <a:rect l="l" t="t" r="r" b="b"/>
            <a:pathLst>
              <a:path w="653817" h="185753">
                <a:moveTo>
                  <a:pt x="0" y="0"/>
                </a:moveTo>
                <a:lnTo>
                  <a:pt x="653816" y="0"/>
                </a:lnTo>
                <a:lnTo>
                  <a:pt x="653816" y="185752"/>
                </a:lnTo>
                <a:lnTo>
                  <a:pt x="0" y="18575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98298" y="7320934"/>
            <a:ext cx="4552403" cy="4581500"/>
          </a:xfrm>
          <a:custGeom>
            <a:avLst/>
            <a:gdLst/>
            <a:ahLst/>
            <a:cxnLst/>
            <a:rect l="l" t="t" r="r" b="b"/>
            <a:pathLst>
              <a:path w="4552403" h="4581500">
                <a:moveTo>
                  <a:pt x="0" y="0"/>
                </a:moveTo>
                <a:lnTo>
                  <a:pt x="4552403" y="0"/>
                </a:lnTo>
                <a:lnTo>
                  <a:pt x="4552403" y="4581500"/>
                </a:lnTo>
                <a:lnTo>
                  <a:pt x="0" y="4581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211787" y="7934294"/>
            <a:ext cx="985896" cy="1714602"/>
          </a:xfrm>
          <a:custGeom>
            <a:avLst/>
            <a:gdLst/>
            <a:ahLst/>
            <a:cxnLst/>
            <a:rect l="l" t="t" r="r" b="b"/>
            <a:pathLst>
              <a:path w="985896" h="1714602">
                <a:moveTo>
                  <a:pt x="985896" y="0"/>
                </a:moveTo>
                <a:lnTo>
                  <a:pt x="0" y="0"/>
                </a:lnTo>
                <a:lnTo>
                  <a:pt x="0" y="1714602"/>
                </a:lnTo>
                <a:lnTo>
                  <a:pt x="985896" y="1714602"/>
                </a:lnTo>
                <a:lnTo>
                  <a:pt x="9858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420332" y="957425"/>
            <a:ext cx="13033975" cy="177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6"/>
              </a:lnSpc>
              <a:spcBef>
                <a:spcPct val="0"/>
              </a:spcBef>
            </a:pPr>
            <a:r>
              <a:rPr lang="en-US" sz="3276">
                <a:solidFill>
                  <a:srgbClr val="FFFFFF"/>
                </a:solidFill>
                <a:latin typeface="Times New Roman Bold"/>
              </a:rPr>
              <a:t>On prend comme échelle :  1 cm            1.5 N ,  D’après cette échelle, les forces F1 et F2 sont représentées par des flèches de longueur 2 cm (voir la figure ci-dessus).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43492" y="177165"/>
            <a:ext cx="13444071" cy="1541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4) Représentation des forces F1 et F2</a:t>
            </a:r>
          </a:p>
          <a:p>
            <a:pPr algn="l">
              <a:lnSpc>
                <a:spcPts val="5880"/>
              </a:lnSpc>
              <a:spcBef>
                <a:spcPct val="0"/>
              </a:spcBef>
            </a:pPr>
            <a:endParaRPr lang="en-US" sz="4200" u="sng">
              <a:solidFill>
                <a:srgbClr val="B6F61A"/>
              </a:solidFill>
              <a:latin typeface="Times New Roman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4512202" y="1523447"/>
            <a:ext cx="561980" cy="159661"/>
          </a:xfrm>
          <a:custGeom>
            <a:avLst/>
            <a:gdLst/>
            <a:ahLst/>
            <a:cxnLst/>
            <a:rect l="l" t="t" r="r" b="b"/>
            <a:pathLst>
              <a:path w="561980" h="159661">
                <a:moveTo>
                  <a:pt x="0" y="0"/>
                </a:moveTo>
                <a:lnTo>
                  <a:pt x="561980" y="0"/>
                </a:lnTo>
                <a:lnTo>
                  <a:pt x="561980" y="159662"/>
                </a:lnTo>
                <a:lnTo>
                  <a:pt x="0" y="1596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1297855" y="153711"/>
            <a:ext cx="652503" cy="185379"/>
          </a:xfrm>
          <a:custGeom>
            <a:avLst/>
            <a:gdLst/>
            <a:ahLst/>
            <a:cxnLst/>
            <a:rect l="l" t="t" r="r" b="b"/>
            <a:pathLst>
              <a:path w="652503" h="185379">
                <a:moveTo>
                  <a:pt x="0" y="0"/>
                </a:moveTo>
                <a:lnTo>
                  <a:pt x="652503" y="0"/>
                </a:lnTo>
                <a:lnTo>
                  <a:pt x="652503" y="185379"/>
                </a:lnTo>
                <a:lnTo>
                  <a:pt x="0" y="1853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9038386" y="1183718"/>
            <a:ext cx="903754" cy="256761"/>
          </a:xfrm>
          <a:custGeom>
            <a:avLst/>
            <a:gdLst/>
            <a:ahLst/>
            <a:cxnLst/>
            <a:rect l="l" t="t" r="r" b="b"/>
            <a:pathLst>
              <a:path w="903754" h="256761">
                <a:moveTo>
                  <a:pt x="0" y="0"/>
                </a:moveTo>
                <a:lnTo>
                  <a:pt x="903754" y="0"/>
                </a:lnTo>
                <a:lnTo>
                  <a:pt x="903754" y="256761"/>
                </a:lnTo>
                <a:lnTo>
                  <a:pt x="0" y="2567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0047754" y="153711"/>
            <a:ext cx="561980" cy="159661"/>
          </a:xfrm>
          <a:custGeom>
            <a:avLst/>
            <a:gdLst/>
            <a:ahLst/>
            <a:cxnLst/>
            <a:rect l="l" t="t" r="r" b="b"/>
            <a:pathLst>
              <a:path w="561980" h="159661">
                <a:moveTo>
                  <a:pt x="0" y="0"/>
                </a:moveTo>
                <a:lnTo>
                  <a:pt x="561979" y="0"/>
                </a:lnTo>
                <a:lnTo>
                  <a:pt x="561979" y="159661"/>
                </a:lnTo>
                <a:lnTo>
                  <a:pt x="0" y="1596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5511400" y="1523447"/>
            <a:ext cx="561980" cy="159661"/>
          </a:xfrm>
          <a:custGeom>
            <a:avLst/>
            <a:gdLst/>
            <a:ahLst/>
            <a:cxnLst/>
            <a:rect l="l" t="t" r="r" b="b"/>
            <a:pathLst>
              <a:path w="561980" h="159661">
                <a:moveTo>
                  <a:pt x="0" y="0"/>
                </a:moveTo>
                <a:lnTo>
                  <a:pt x="561980" y="0"/>
                </a:lnTo>
                <a:lnTo>
                  <a:pt x="561980" y="159662"/>
                </a:lnTo>
                <a:lnTo>
                  <a:pt x="0" y="1596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3776800" y="2663829"/>
            <a:ext cx="561980" cy="159661"/>
          </a:xfrm>
          <a:custGeom>
            <a:avLst/>
            <a:gdLst/>
            <a:ahLst/>
            <a:cxnLst/>
            <a:rect l="l" t="t" r="r" b="b"/>
            <a:pathLst>
              <a:path w="561980" h="159661">
                <a:moveTo>
                  <a:pt x="0" y="0"/>
                </a:moveTo>
                <a:lnTo>
                  <a:pt x="561980" y="0"/>
                </a:lnTo>
                <a:lnTo>
                  <a:pt x="561980" y="159661"/>
                </a:lnTo>
                <a:lnTo>
                  <a:pt x="0" y="1596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4998214" y="2663829"/>
            <a:ext cx="561980" cy="159661"/>
          </a:xfrm>
          <a:custGeom>
            <a:avLst/>
            <a:gdLst/>
            <a:ahLst/>
            <a:cxnLst/>
            <a:rect l="l" t="t" r="r" b="b"/>
            <a:pathLst>
              <a:path w="561980" h="159661">
                <a:moveTo>
                  <a:pt x="0" y="0"/>
                </a:moveTo>
                <a:lnTo>
                  <a:pt x="561980" y="0"/>
                </a:lnTo>
                <a:lnTo>
                  <a:pt x="561980" y="159661"/>
                </a:lnTo>
                <a:lnTo>
                  <a:pt x="0" y="1596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3285082" y="3571950"/>
            <a:ext cx="13033975" cy="234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6"/>
              </a:lnSpc>
            </a:pPr>
            <a:r>
              <a:rPr lang="en-US" sz="3276">
                <a:solidFill>
                  <a:srgbClr val="FFFFFF"/>
                </a:solidFill>
                <a:latin typeface="Times New Roman Bold"/>
              </a:rPr>
              <a:t>D’après le tableau ci-dessus, on constate que les deux force F1 et F2 ont :</a:t>
            </a:r>
            <a:r>
              <a:rPr lang="en-US" sz="3276">
                <a:solidFill>
                  <a:srgbClr val="FFFFFF"/>
                </a:solidFill>
                <a:latin typeface="Times New Roman"/>
              </a:rPr>
              <a:t>  </a:t>
            </a:r>
          </a:p>
          <a:p>
            <a:pPr algn="l">
              <a:lnSpc>
                <a:spcPts val="4586"/>
              </a:lnSpc>
            </a:pPr>
            <a:r>
              <a:rPr lang="en-US" sz="3276">
                <a:solidFill>
                  <a:srgbClr val="FFFFFF"/>
                </a:solidFill>
                <a:latin typeface="Times New Roman"/>
              </a:rPr>
              <a:t>                             </a:t>
            </a:r>
            <a:r>
              <a:rPr lang="en-US" sz="3276">
                <a:solidFill>
                  <a:srgbClr val="FFFFFF"/>
                </a:solidFill>
                <a:latin typeface="Times New Roman Bold"/>
              </a:rPr>
              <a:t>La même droite d’action.</a:t>
            </a:r>
          </a:p>
          <a:p>
            <a:pPr algn="l">
              <a:lnSpc>
                <a:spcPts val="4586"/>
              </a:lnSpc>
            </a:pPr>
            <a:r>
              <a:rPr lang="en-US" sz="3276">
                <a:solidFill>
                  <a:srgbClr val="FFFFFF"/>
                </a:solidFill>
                <a:latin typeface="Times New Roman"/>
              </a:rPr>
              <a:t>                            </a:t>
            </a:r>
            <a:r>
              <a:rPr lang="en-US" sz="3276">
                <a:solidFill>
                  <a:srgbClr val="FFFFFF"/>
                </a:solidFill>
                <a:latin typeface="Times New Roman Bold"/>
              </a:rPr>
              <a:t>La même intensité  ( F1 = F2 )</a:t>
            </a:r>
          </a:p>
          <a:p>
            <a:pPr algn="l">
              <a:lnSpc>
                <a:spcPts val="4586"/>
              </a:lnSpc>
              <a:spcBef>
                <a:spcPct val="0"/>
              </a:spcBef>
            </a:pPr>
            <a:r>
              <a:rPr lang="en-US" sz="3276">
                <a:solidFill>
                  <a:srgbClr val="FFFFFF"/>
                </a:solidFill>
                <a:latin typeface="Times New Roman Bold"/>
              </a:rPr>
              <a:t>                          </a:t>
            </a:r>
            <a:r>
              <a:rPr lang="en-US" sz="3276">
                <a:solidFill>
                  <a:srgbClr val="FFFFFF"/>
                </a:solidFill>
                <a:latin typeface="Times New Roman"/>
              </a:rPr>
              <a:t>  </a:t>
            </a:r>
            <a:r>
              <a:rPr lang="en-US" sz="3276">
                <a:solidFill>
                  <a:srgbClr val="FFFFFF"/>
                </a:solidFill>
                <a:latin typeface="Times New Roman Bold"/>
              </a:rPr>
              <a:t>Des sens opposés   ( F1 = - F2 )</a:t>
            </a:r>
          </a:p>
        </p:txBody>
      </p:sp>
      <p:sp>
        <p:nvSpPr>
          <p:cNvPr id="20" name="Freeform 20"/>
          <p:cNvSpPr/>
          <p:nvPr/>
        </p:nvSpPr>
        <p:spPr>
          <a:xfrm>
            <a:off x="10762302" y="5310801"/>
            <a:ext cx="535553" cy="152153"/>
          </a:xfrm>
          <a:custGeom>
            <a:avLst/>
            <a:gdLst/>
            <a:ahLst/>
            <a:cxnLst/>
            <a:rect l="l" t="t" r="r" b="b"/>
            <a:pathLst>
              <a:path w="535553" h="152153">
                <a:moveTo>
                  <a:pt x="0" y="0"/>
                </a:moveTo>
                <a:lnTo>
                  <a:pt x="535553" y="0"/>
                </a:lnTo>
                <a:lnTo>
                  <a:pt x="535553" y="152153"/>
                </a:lnTo>
                <a:lnTo>
                  <a:pt x="0" y="1521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9606814" y="5310801"/>
            <a:ext cx="535553" cy="152153"/>
          </a:xfrm>
          <a:custGeom>
            <a:avLst/>
            <a:gdLst/>
            <a:ahLst/>
            <a:cxnLst/>
            <a:rect l="l" t="t" r="r" b="b"/>
            <a:pathLst>
              <a:path w="535553" h="152153">
                <a:moveTo>
                  <a:pt x="0" y="0"/>
                </a:moveTo>
                <a:lnTo>
                  <a:pt x="535553" y="0"/>
                </a:lnTo>
                <a:lnTo>
                  <a:pt x="535553" y="152153"/>
                </a:lnTo>
                <a:lnTo>
                  <a:pt x="0" y="1521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5449495" y="4207394"/>
            <a:ext cx="489867" cy="344743"/>
          </a:xfrm>
          <a:custGeom>
            <a:avLst/>
            <a:gdLst/>
            <a:ahLst/>
            <a:cxnLst/>
            <a:rect l="l" t="t" r="r" b="b"/>
            <a:pathLst>
              <a:path w="489867" h="344743">
                <a:moveTo>
                  <a:pt x="0" y="0"/>
                </a:moveTo>
                <a:lnTo>
                  <a:pt x="489867" y="0"/>
                </a:lnTo>
                <a:lnTo>
                  <a:pt x="489867" y="344742"/>
                </a:lnTo>
                <a:lnTo>
                  <a:pt x="0" y="3447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5449495" y="4882292"/>
            <a:ext cx="489867" cy="344743"/>
          </a:xfrm>
          <a:custGeom>
            <a:avLst/>
            <a:gdLst/>
            <a:ahLst/>
            <a:cxnLst/>
            <a:rect l="l" t="t" r="r" b="b"/>
            <a:pathLst>
              <a:path w="489867" h="344743">
                <a:moveTo>
                  <a:pt x="0" y="0"/>
                </a:moveTo>
                <a:lnTo>
                  <a:pt x="489867" y="0"/>
                </a:lnTo>
                <a:lnTo>
                  <a:pt x="489867" y="344743"/>
                </a:lnTo>
                <a:lnTo>
                  <a:pt x="0" y="34474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5449495" y="5557190"/>
            <a:ext cx="515659" cy="362893"/>
          </a:xfrm>
          <a:custGeom>
            <a:avLst/>
            <a:gdLst/>
            <a:ahLst/>
            <a:cxnLst/>
            <a:rect l="l" t="t" r="r" b="b"/>
            <a:pathLst>
              <a:path w="515659" h="362893">
                <a:moveTo>
                  <a:pt x="0" y="0"/>
                </a:moveTo>
                <a:lnTo>
                  <a:pt x="515658" y="0"/>
                </a:lnTo>
                <a:lnTo>
                  <a:pt x="515658" y="362894"/>
                </a:lnTo>
                <a:lnTo>
                  <a:pt x="0" y="3628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3128229" y="7792228"/>
            <a:ext cx="584204" cy="540654"/>
          </a:xfrm>
          <a:custGeom>
            <a:avLst/>
            <a:gdLst/>
            <a:ahLst/>
            <a:cxnLst/>
            <a:rect l="l" t="t" r="r" b="b"/>
            <a:pathLst>
              <a:path w="584204" h="540654">
                <a:moveTo>
                  <a:pt x="0" y="0"/>
                </a:moveTo>
                <a:lnTo>
                  <a:pt x="584205" y="0"/>
                </a:lnTo>
                <a:lnTo>
                  <a:pt x="584205" y="540654"/>
                </a:lnTo>
                <a:lnTo>
                  <a:pt x="0" y="5406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2652605" y="7108803"/>
            <a:ext cx="14790297" cy="1783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6"/>
              </a:lnSpc>
            </a:pPr>
            <a:r>
              <a:rPr lang="en-US" sz="3276">
                <a:solidFill>
                  <a:srgbClr val="FFFFFF"/>
                </a:solidFill>
                <a:latin typeface="Times New Roman Bold"/>
              </a:rPr>
              <a:t>Lorsqu’un solide soumis à deux forces F1 et F2 est </a:t>
            </a:r>
            <a:r>
              <a:rPr lang="en-US" sz="3276">
                <a:solidFill>
                  <a:srgbClr val="FFDE59"/>
                </a:solidFill>
                <a:latin typeface="Times New Roman Bold"/>
              </a:rPr>
              <a:t>en équilibre</a:t>
            </a:r>
            <a:r>
              <a:rPr lang="en-US" sz="3276">
                <a:solidFill>
                  <a:srgbClr val="FFFFFF"/>
                </a:solidFill>
                <a:latin typeface="Times New Roman Bold"/>
              </a:rPr>
              <a:t>, alors :</a:t>
            </a:r>
          </a:p>
          <a:p>
            <a:pPr algn="l">
              <a:lnSpc>
                <a:spcPts val="4586"/>
              </a:lnSpc>
            </a:pPr>
            <a:r>
              <a:rPr lang="en-US" sz="3276">
                <a:solidFill>
                  <a:srgbClr val="FFFFFF"/>
                </a:solidFill>
                <a:latin typeface="Times New Roman Bold"/>
              </a:rPr>
              <a:t>            Les deux forces F1 et F2 ont la même droite d’action     </a:t>
            </a:r>
          </a:p>
          <a:p>
            <a:pPr algn="l">
              <a:lnSpc>
                <a:spcPts val="4586"/>
              </a:lnSpc>
              <a:spcBef>
                <a:spcPct val="0"/>
              </a:spcBef>
            </a:pPr>
            <a:r>
              <a:rPr lang="en-US" sz="3276">
                <a:solidFill>
                  <a:srgbClr val="FFFFFF"/>
                </a:solidFill>
                <a:latin typeface="Times New Roman"/>
              </a:rPr>
              <a:t>            </a:t>
            </a:r>
            <a:r>
              <a:rPr lang="en-US" sz="3276">
                <a:solidFill>
                  <a:srgbClr val="FFFFFF"/>
                </a:solidFill>
                <a:latin typeface="Times New Roman Bold"/>
              </a:rPr>
              <a:t> F1 + F2 = 0 (les deux forces ont la même intensité et des sens opposés).</a:t>
            </a:r>
          </a:p>
        </p:txBody>
      </p:sp>
      <p:sp>
        <p:nvSpPr>
          <p:cNvPr id="27" name="Freeform 27"/>
          <p:cNvSpPr/>
          <p:nvPr/>
        </p:nvSpPr>
        <p:spPr>
          <a:xfrm>
            <a:off x="3128229" y="8332882"/>
            <a:ext cx="584204" cy="540654"/>
          </a:xfrm>
          <a:custGeom>
            <a:avLst/>
            <a:gdLst/>
            <a:ahLst/>
            <a:cxnLst/>
            <a:rect l="l" t="t" r="r" b="b"/>
            <a:pathLst>
              <a:path w="584204" h="540654">
                <a:moveTo>
                  <a:pt x="0" y="0"/>
                </a:moveTo>
                <a:lnTo>
                  <a:pt x="584205" y="0"/>
                </a:lnTo>
                <a:lnTo>
                  <a:pt x="584205" y="540654"/>
                </a:lnTo>
                <a:lnTo>
                  <a:pt x="0" y="5406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3950222" y="8253051"/>
            <a:ext cx="561980" cy="159661"/>
          </a:xfrm>
          <a:custGeom>
            <a:avLst/>
            <a:gdLst/>
            <a:ahLst/>
            <a:cxnLst/>
            <a:rect l="l" t="t" r="r" b="b"/>
            <a:pathLst>
              <a:path w="561980" h="159661">
                <a:moveTo>
                  <a:pt x="0" y="0"/>
                </a:moveTo>
                <a:lnTo>
                  <a:pt x="561980" y="0"/>
                </a:lnTo>
                <a:lnTo>
                  <a:pt x="561980" y="159662"/>
                </a:lnTo>
                <a:lnTo>
                  <a:pt x="0" y="1596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4913074" y="8260313"/>
            <a:ext cx="536421" cy="152400"/>
          </a:xfrm>
          <a:custGeom>
            <a:avLst/>
            <a:gdLst/>
            <a:ahLst/>
            <a:cxnLst/>
            <a:rect l="l" t="t" r="r" b="b"/>
            <a:pathLst>
              <a:path w="536421" h="152400">
                <a:moveTo>
                  <a:pt x="0" y="0"/>
                </a:moveTo>
                <a:lnTo>
                  <a:pt x="536421" y="0"/>
                </a:lnTo>
                <a:lnTo>
                  <a:pt x="536421" y="152400"/>
                </a:lnTo>
                <a:lnTo>
                  <a:pt x="0" y="152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9165931" y="7080228"/>
            <a:ext cx="536421" cy="152400"/>
          </a:xfrm>
          <a:custGeom>
            <a:avLst/>
            <a:gdLst/>
            <a:ahLst/>
            <a:cxnLst/>
            <a:rect l="l" t="t" r="r" b="b"/>
            <a:pathLst>
              <a:path w="536421" h="152400">
                <a:moveTo>
                  <a:pt x="0" y="0"/>
                </a:moveTo>
                <a:lnTo>
                  <a:pt x="536421" y="0"/>
                </a:lnTo>
                <a:lnTo>
                  <a:pt x="536421" y="152400"/>
                </a:lnTo>
                <a:lnTo>
                  <a:pt x="0" y="152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10197316" y="7080228"/>
            <a:ext cx="536421" cy="152400"/>
          </a:xfrm>
          <a:custGeom>
            <a:avLst/>
            <a:gdLst/>
            <a:ahLst/>
            <a:cxnLst/>
            <a:rect l="l" t="t" r="r" b="b"/>
            <a:pathLst>
              <a:path w="536421" h="152400">
                <a:moveTo>
                  <a:pt x="0" y="0"/>
                </a:moveTo>
                <a:lnTo>
                  <a:pt x="536421" y="0"/>
                </a:lnTo>
                <a:lnTo>
                  <a:pt x="536421" y="152400"/>
                </a:lnTo>
                <a:lnTo>
                  <a:pt x="0" y="152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13491628" y="6358234"/>
            <a:ext cx="4137132" cy="3047941"/>
          </a:xfrm>
          <a:custGeom>
            <a:avLst/>
            <a:gdLst/>
            <a:ahLst/>
            <a:cxnLst/>
            <a:rect l="l" t="t" r="r" b="b"/>
            <a:pathLst>
              <a:path w="4137132" h="3047941">
                <a:moveTo>
                  <a:pt x="0" y="0"/>
                </a:moveTo>
                <a:lnTo>
                  <a:pt x="4137132" y="0"/>
                </a:lnTo>
                <a:lnTo>
                  <a:pt x="4137132" y="3047941"/>
                </a:lnTo>
                <a:lnTo>
                  <a:pt x="0" y="304794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TextBox 33"/>
          <p:cNvSpPr txBox="1"/>
          <p:nvPr/>
        </p:nvSpPr>
        <p:spPr>
          <a:xfrm>
            <a:off x="3420332" y="2661565"/>
            <a:ext cx="13444071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5) Comparaison des caractéristiques des forces F1 et F2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712106" y="6196309"/>
            <a:ext cx="13444071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CONCLUSION</a:t>
            </a:r>
          </a:p>
        </p:txBody>
      </p:sp>
      <p:sp>
        <p:nvSpPr>
          <p:cNvPr id="35" name="Freeform 35"/>
          <p:cNvSpPr/>
          <p:nvPr/>
        </p:nvSpPr>
        <p:spPr>
          <a:xfrm flipH="1">
            <a:off x="1416662" y="6358234"/>
            <a:ext cx="3736841" cy="2753036"/>
          </a:xfrm>
          <a:custGeom>
            <a:avLst/>
            <a:gdLst/>
            <a:ahLst/>
            <a:cxnLst/>
            <a:rect l="l" t="t" r="r" b="b"/>
            <a:pathLst>
              <a:path w="3736841" h="2753036">
                <a:moveTo>
                  <a:pt x="3736841" y="0"/>
                </a:moveTo>
                <a:lnTo>
                  <a:pt x="0" y="0"/>
                </a:lnTo>
                <a:lnTo>
                  <a:pt x="0" y="2753035"/>
                </a:lnTo>
                <a:lnTo>
                  <a:pt x="3736841" y="2753035"/>
                </a:lnTo>
                <a:lnTo>
                  <a:pt x="3736841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98298" y="7320934"/>
            <a:ext cx="4552403" cy="4581500"/>
          </a:xfrm>
          <a:custGeom>
            <a:avLst/>
            <a:gdLst/>
            <a:ahLst/>
            <a:cxnLst/>
            <a:rect l="l" t="t" r="r" b="b"/>
            <a:pathLst>
              <a:path w="4552403" h="4581500">
                <a:moveTo>
                  <a:pt x="0" y="0"/>
                </a:moveTo>
                <a:lnTo>
                  <a:pt x="4552403" y="0"/>
                </a:lnTo>
                <a:lnTo>
                  <a:pt x="4552403" y="4581500"/>
                </a:lnTo>
                <a:lnTo>
                  <a:pt x="0" y="4581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211787" y="7934294"/>
            <a:ext cx="985896" cy="1714602"/>
          </a:xfrm>
          <a:custGeom>
            <a:avLst/>
            <a:gdLst/>
            <a:ahLst/>
            <a:cxnLst/>
            <a:rect l="l" t="t" r="r" b="b"/>
            <a:pathLst>
              <a:path w="985896" h="1714602">
                <a:moveTo>
                  <a:pt x="985896" y="0"/>
                </a:moveTo>
                <a:lnTo>
                  <a:pt x="0" y="0"/>
                </a:lnTo>
                <a:lnTo>
                  <a:pt x="0" y="1714602"/>
                </a:lnTo>
                <a:lnTo>
                  <a:pt x="985896" y="1714602"/>
                </a:lnTo>
                <a:lnTo>
                  <a:pt x="9858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3576426" y="1509189"/>
            <a:ext cx="13089184" cy="7579533"/>
            <a:chOff x="0" y="0"/>
            <a:chExt cx="1856713" cy="107516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56713" cy="1075164"/>
            </a:xfrm>
            <a:custGeom>
              <a:avLst/>
              <a:gdLst/>
              <a:ahLst/>
              <a:cxnLst/>
              <a:rect l="l" t="t" r="r" b="b"/>
              <a:pathLst>
                <a:path w="1856713" h="1075164">
                  <a:moveTo>
                    <a:pt x="13604" y="0"/>
                  </a:moveTo>
                  <a:lnTo>
                    <a:pt x="1843109" y="0"/>
                  </a:lnTo>
                  <a:cubicBezTo>
                    <a:pt x="1846717" y="0"/>
                    <a:pt x="1850177" y="1433"/>
                    <a:pt x="1852728" y="3984"/>
                  </a:cubicBezTo>
                  <a:cubicBezTo>
                    <a:pt x="1855279" y="6536"/>
                    <a:pt x="1856713" y="9996"/>
                    <a:pt x="1856713" y="13604"/>
                  </a:cubicBezTo>
                  <a:lnTo>
                    <a:pt x="1856713" y="1061560"/>
                  </a:lnTo>
                  <a:cubicBezTo>
                    <a:pt x="1856713" y="1065168"/>
                    <a:pt x="1855279" y="1068628"/>
                    <a:pt x="1852728" y="1071179"/>
                  </a:cubicBezTo>
                  <a:cubicBezTo>
                    <a:pt x="1850177" y="1073730"/>
                    <a:pt x="1846717" y="1075164"/>
                    <a:pt x="1843109" y="1075164"/>
                  </a:cubicBezTo>
                  <a:lnTo>
                    <a:pt x="13604" y="1075164"/>
                  </a:lnTo>
                  <a:cubicBezTo>
                    <a:pt x="9996" y="1075164"/>
                    <a:pt x="6536" y="1073730"/>
                    <a:pt x="3984" y="1071179"/>
                  </a:cubicBezTo>
                  <a:cubicBezTo>
                    <a:pt x="1433" y="1068628"/>
                    <a:pt x="0" y="1065168"/>
                    <a:pt x="0" y="1061560"/>
                  </a:cubicBezTo>
                  <a:lnTo>
                    <a:pt x="0" y="13604"/>
                  </a:lnTo>
                  <a:cubicBezTo>
                    <a:pt x="0" y="9996"/>
                    <a:pt x="1433" y="6536"/>
                    <a:pt x="3984" y="3984"/>
                  </a:cubicBezTo>
                  <a:cubicBezTo>
                    <a:pt x="6536" y="1433"/>
                    <a:pt x="9996" y="0"/>
                    <a:pt x="13604" y="0"/>
                  </a:cubicBezTo>
                  <a:close/>
                </a:path>
              </a:pathLst>
            </a:custGeom>
            <a:blipFill>
              <a:blip r:embed="rId8"/>
              <a:stretch>
                <a:fillRect t="-15567" b="-1395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667467" y="490794"/>
            <a:ext cx="13444071" cy="1541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EXERCICE </a:t>
            </a:r>
          </a:p>
          <a:p>
            <a:pPr algn="l">
              <a:lnSpc>
                <a:spcPts val="5880"/>
              </a:lnSpc>
              <a:spcBef>
                <a:spcPct val="0"/>
              </a:spcBef>
            </a:pPr>
            <a:endParaRPr lang="en-US" sz="4200" u="sng">
              <a:solidFill>
                <a:srgbClr val="B6F61A"/>
              </a:solidFill>
              <a:latin typeface="Times New Roman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</Words>
  <Application>Microsoft Office PowerPoint</Application>
  <PresentationFormat>Custom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Open Sans Bold</vt:lpstr>
      <vt:lpstr>Times New Roman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</dc:title>
  <dc:creator>PC</dc:creator>
  <cp:lastModifiedBy>AIT ELZAAR SAID</cp:lastModifiedBy>
  <cp:revision>1</cp:revision>
  <dcterms:created xsi:type="dcterms:W3CDTF">2006-08-16T00:00:00Z</dcterms:created>
  <dcterms:modified xsi:type="dcterms:W3CDTF">2024-06-12T22:53:48Z</dcterms:modified>
  <dc:identifier>DAGBf-ev8pA</dc:identifier>
</cp:coreProperties>
</file>